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60" r:id="rId5"/>
    <p:sldId id="728" r:id="rId6"/>
    <p:sldId id="733" r:id="rId7"/>
    <p:sldId id="734" r:id="rId8"/>
    <p:sldId id="732" r:id="rId9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DE26"/>
    <a:srgbClr val="808184"/>
    <a:srgbClr val="D25350"/>
    <a:srgbClr val="002F8B"/>
    <a:srgbClr val="1C6796"/>
    <a:srgbClr val="2E7981"/>
    <a:srgbClr val="9A9B9D"/>
    <a:srgbClr val="AEB0AF"/>
    <a:srgbClr val="CEC7C1"/>
    <a:srgbClr val="8C8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65" autoAdjust="0"/>
    <p:restoredTop sz="95161" autoAdjust="0"/>
  </p:normalViewPr>
  <p:slideViewPr>
    <p:cSldViewPr snapToGrid="0" showGuides="1">
      <p:cViewPr varScale="1">
        <p:scale>
          <a:sx n="58" d="100"/>
          <a:sy n="58" d="100"/>
        </p:scale>
        <p:origin x="810" y="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3/2/2020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484192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32" y="236982"/>
            <a:ext cx="11515053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40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29" y="32004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BE85AE2-BB67-1F44-A2ED-268C3F2F1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1862" y="0"/>
            <a:ext cx="3878420" cy="311499"/>
          </a:xfrm>
        </p:spPr>
        <p:txBody>
          <a:bodyPr/>
          <a:lstStyle>
            <a:lvl1pPr marL="0" indent="0" algn="ctr">
              <a:buNone/>
              <a:defRPr sz="2000" i="0"/>
            </a:lvl1pPr>
          </a:lstStyle>
          <a:p>
            <a:pPr lvl="0"/>
            <a:r>
              <a:rPr lang="en-US" dirty="0"/>
              <a:t>Header marking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3B56F64-3F96-AD42-8FB5-840BB64529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0172" y="6546501"/>
            <a:ext cx="3878420" cy="311499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2000" i="0"/>
            </a:lvl1pPr>
          </a:lstStyle>
          <a:p>
            <a:pPr lvl="0"/>
            <a:r>
              <a:rPr lang="en-US" dirty="0"/>
              <a:t>Footer marking</a:t>
            </a:r>
          </a:p>
        </p:txBody>
      </p:sp>
    </p:spTree>
    <p:extLst>
      <p:ext uri="{BB962C8B-B14F-4D97-AF65-F5344CB8AC3E}">
        <p14:creationId xmlns:p14="http://schemas.microsoft.com/office/powerpoint/2010/main" val="386922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29" y="32004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34FEB6-533E-5040-95FB-587496D2C5E8}"/>
              </a:ext>
            </a:extLst>
          </p:cNvPr>
          <p:cNvSpPr txBox="1"/>
          <p:nvPr userDrawn="1"/>
        </p:nvSpPr>
        <p:spPr>
          <a:xfrm>
            <a:off x="3983276" y="6566608"/>
            <a:ext cx="41619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+mn-lt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29" y="32004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29" y="32004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29" y="323953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3129" y="32004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9" r:id="rId14"/>
    <p:sldLayoutId id="2147483788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EC4031-2FFE-0346-9336-548B00713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9798630" cy="978729"/>
          </a:xfrm>
        </p:spPr>
        <p:txBody>
          <a:bodyPr/>
          <a:lstStyle/>
          <a:p>
            <a:r>
              <a:rPr lang="en-US" dirty="0"/>
              <a:t>Detector Modeling for Associated Particle Imaging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C80A9-F05E-7F48-AFA1-9D7FDFD61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3013455"/>
            <a:ext cx="5440514" cy="1277191"/>
          </a:xfrm>
        </p:spPr>
        <p:txBody>
          <a:bodyPr/>
          <a:lstStyle/>
          <a:p>
            <a:r>
              <a:rPr lang="en-US" sz="2400" dirty="0"/>
              <a:t>Seth McConchie</a:t>
            </a:r>
          </a:p>
        </p:txBody>
      </p:sp>
      <p:sp>
        <p:nvSpPr>
          <p:cNvPr id="12" name="Subtitle 20">
            <a:extLst>
              <a:ext uri="{FF2B5EF4-FFF2-40B4-BE49-F238E27FC236}">
                <a16:creationId xmlns:a16="http://schemas.microsoft.com/office/drawing/2014/main" id="{67DE8104-E576-5046-8DF0-17741E2526D7}"/>
              </a:ext>
            </a:extLst>
          </p:cNvPr>
          <p:cNvSpPr txBox="1">
            <a:spLocks/>
          </p:cNvSpPr>
          <p:nvPr/>
        </p:nvSpPr>
        <p:spPr bwMode="auto">
          <a:xfrm>
            <a:off x="447480" y="4151500"/>
            <a:ext cx="8937151" cy="82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kern="1200" baseline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WANDA 2020</a:t>
            </a:r>
          </a:p>
          <a:p>
            <a:r>
              <a:rPr lang="en-US" sz="2400" dirty="0"/>
              <a:t>2020 March 3-5</a:t>
            </a:r>
          </a:p>
        </p:txBody>
      </p:sp>
    </p:spTree>
    <p:extLst>
      <p:ext uri="{BB962C8B-B14F-4D97-AF65-F5344CB8AC3E}">
        <p14:creationId xmlns:p14="http://schemas.microsoft.com/office/powerpoint/2010/main" val="141943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B928-DB45-444D-A5FD-589935B17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Particle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4F0FE-BE63-4846-BF7C-10F191494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4" y="4593208"/>
            <a:ext cx="8851453" cy="2044142"/>
          </a:xfrm>
        </p:spPr>
        <p:txBody>
          <a:bodyPr/>
          <a:lstStyle/>
          <a:p>
            <a:r>
              <a:rPr lang="en-US" sz="1800" dirty="0"/>
              <a:t>Source neutron emission time and direction identified with alpha detection</a:t>
            </a:r>
          </a:p>
          <a:p>
            <a:r>
              <a:rPr lang="en-US" sz="1800" dirty="0"/>
              <a:t>Time-of-flight measurement with directional information improves transmission contrast by reducing background from scatter</a:t>
            </a:r>
          </a:p>
          <a:p>
            <a:r>
              <a:rPr lang="en-US" sz="1800" dirty="0"/>
              <a:t>Material characterization (low-Z, fissionable, etc.) made possible with alpha detection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5CABD59-2C6F-4741-BE56-22F6BF05A824}"/>
              </a:ext>
            </a:extLst>
          </p:cNvPr>
          <p:cNvGrpSpPr>
            <a:grpSpLocks noChangeAspect="1"/>
          </p:cNvGrpSpPr>
          <p:nvPr/>
        </p:nvGrpSpPr>
        <p:grpSpPr>
          <a:xfrm>
            <a:off x="287728" y="1505584"/>
            <a:ext cx="4732518" cy="2629095"/>
            <a:chOff x="267922" y="1479941"/>
            <a:chExt cx="6278223" cy="348779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C04FD9-BF62-3E42-9D47-D02A1D8019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8361" y="2363575"/>
              <a:ext cx="1825174" cy="1742730"/>
              <a:chOff x="1694543" y="517071"/>
              <a:chExt cx="5462814" cy="5216071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DF3C60A-05BA-CB4D-B8A7-45528C6DE8CA}"/>
                  </a:ext>
                </a:extLst>
              </p:cNvPr>
              <p:cNvSpPr/>
              <p:nvPr/>
            </p:nvSpPr>
            <p:spPr>
              <a:xfrm>
                <a:off x="4980214" y="3320143"/>
                <a:ext cx="1143000" cy="952500"/>
              </a:xfrm>
              <a:custGeom>
                <a:avLst/>
                <a:gdLst>
                  <a:gd name="connsiteX0" fmla="*/ 0 w 1143000"/>
                  <a:gd name="connsiteY0" fmla="*/ 780143 h 952500"/>
                  <a:gd name="connsiteX1" fmla="*/ 970643 w 1143000"/>
                  <a:gd name="connsiteY1" fmla="*/ 0 h 952500"/>
                  <a:gd name="connsiteX2" fmla="*/ 1143000 w 1143000"/>
                  <a:gd name="connsiteY2" fmla="*/ 163286 h 952500"/>
                  <a:gd name="connsiteX3" fmla="*/ 163286 w 1143000"/>
                  <a:gd name="connsiteY3" fmla="*/ 952500 h 952500"/>
                  <a:gd name="connsiteX4" fmla="*/ 0 w 1143000"/>
                  <a:gd name="connsiteY4" fmla="*/ 780143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0" h="952500">
                    <a:moveTo>
                      <a:pt x="0" y="780143"/>
                    </a:moveTo>
                    <a:lnTo>
                      <a:pt x="970643" y="0"/>
                    </a:lnTo>
                    <a:lnTo>
                      <a:pt x="1143000" y="163286"/>
                    </a:lnTo>
                    <a:lnTo>
                      <a:pt x="163286" y="952500"/>
                    </a:lnTo>
                    <a:lnTo>
                      <a:pt x="0" y="780143"/>
                    </a:lnTo>
                    <a:close/>
                  </a:path>
                </a:pathLst>
              </a:cu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C1EB99A-D25F-384B-B04C-311FA3AFE8FB}"/>
                  </a:ext>
                </a:extLst>
              </p:cNvPr>
              <p:cNvSpPr/>
              <p:nvPr/>
            </p:nvSpPr>
            <p:spPr>
              <a:xfrm>
                <a:off x="5216071" y="3519714"/>
                <a:ext cx="1016000" cy="907143"/>
              </a:xfrm>
              <a:custGeom>
                <a:avLst/>
                <a:gdLst>
                  <a:gd name="connsiteX0" fmla="*/ 889000 w 1016000"/>
                  <a:gd name="connsiteY0" fmla="*/ 0 h 907143"/>
                  <a:gd name="connsiteX1" fmla="*/ 1016000 w 1016000"/>
                  <a:gd name="connsiteY1" fmla="*/ 108857 h 907143"/>
                  <a:gd name="connsiteX2" fmla="*/ 1016000 w 1016000"/>
                  <a:gd name="connsiteY2" fmla="*/ 435429 h 907143"/>
                  <a:gd name="connsiteX3" fmla="*/ 408215 w 1016000"/>
                  <a:gd name="connsiteY3" fmla="*/ 907143 h 907143"/>
                  <a:gd name="connsiteX4" fmla="*/ 145143 w 1016000"/>
                  <a:gd name="connsiteY4" fmla="*/ 898072 h 907143"/>
                  <a:gd name="connsiteX5" fmla="*/ 0 w 1016000"/>
                  <a:gd name="connsiteY5" fmla="*/ 725715 h 90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6000" h="907143">
                    <a:moveTo>
                      <a:pt x="889000" y="0"/>
                    </a:moveTo>
                    <a:lnTo>
                      <a:pt x="1016000" y="108857"/>
                    </a:lnTo>
                    <a:lnTo>
                      <a:pt x="1016000" y="435429"/>
                    </a:lnTo>
                    <a:lnTo>
                      <a:pt x="408215" y="907143"/>
                    </a:lnTo>
                    <a:lnTo>
                      <a:pt x="145143" y="898072"/>
                    </a:lnTo>
                    <a:lnTo>
                      <a:pt x="0" y="725715"/>
                    </a:ln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A063149-14DF-144B-A435-F5B438662562}"/>
                  </a:ext>
                </a:extLst>
              </p:cNvPr>
              <p:cNvSpPr/>
              <p:nvPr/>
            </p:nvSpPr>
            <p:spPr>
              <a:xfrm>
                <a:off x="5061858" y="4435928"/>
                <a:ext cx="789214" cy="22678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DB08E9F-EB8D-0249-8A89-DF952F585287}"/>
                  </a:ext>
                </a:extLst>
              </p:cNvPr>
              <p:cNvSpPr/>
              <p:nvPr/>
            </p:nvSpPr>
            <p:spPr>
              <a:xfrm>
                <a:off x="5043716" y="4806043"/>
                <a:ext cx="825498" cy="51888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A49EA49F-D40A-7146-9E6B-D54C5388A97E}"/>
                  </a:ext>
                </a:extLst>
              </p:cNvPr>
              <p:cNvSpPr/>
              <p:nvPr/>
            </p:nvSpPr>
            <p:spPr>
              <a:xfrm>
                <a:off x="5040085" y="5455731"/>
                <a:ext cx="825498" cy="277411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DDFF74E-BE0E-5640-A5AB-05753FC8FB9F}"/>
                  </a:ext>
                </a:extLst>
              </p:cNvPr>
              <p:cNvSpPr/>
              <p:nvPr/>
            </p:nvSpPr>
            <p:spPr>
              <a:xfrm>
                <a:off x="5041899" y="5324929"/>
                <a:ext cx="825498" cy="125011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3A1FBF3-178C-5145-991E-5F75425BAB53}"/>
                  </a:ext>
                </a:extLst>
              </p:cNvPr>
              <p:cNvSpPr/>
              <p:nvPr/>
            </p:nvSpPr>
            <p:spPr>
              <a:xfrm>
                <a:off x="5043722" y="4669974"/>
                <a:ext cx="825498" cy="125011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35E5434D-D236-D940-977F-0FADD2FDC066}"/>
                  </a:ext>
                </a:extLst>
              </p:cNvPr>
              <p:cNvSpPr/>
              <p:nvPr/>
            </p:nvSpPr>
            <p:spPr>
              <a:xfrm>
                <a:off x="4835071" y="526143"/>
                <a:ext cx="1288143" cy="1306286"/>
              </a:xfrm>
              <a:custGeom>
                <a:avLst/>
                <a:gdLst>
                  <a:gd name="connsiteX0" fmla="*/ 0 w 1288143"/>
                  <a:gd name="connsiteY0" fmla="*/ 0 h 1306286"/>
                  <a:gd name="connsiteX1" fmla="*/ 0 w 1288143"/>
                  <a:gd name="connsiteY1" fmla="*/ 798286 h 1306286"/>
                  <a:gd name="connsiteX2" fmla="*/ 127000 w 1288143"/>
                  <a:gd name="connsiteY2" fmla="*/ 889000 h 1306286"/>
                  <a:gd name="connsiteX3" fmla="*/ 127000 w 1288143"/>
                  <a:gd name="connsiteY3" fmla="*/ 1242786 h 1306286"/>
                  <a:gd name="connsiteX4" fmla="*/ 199572 w 1288143"/>
                  <a:gd name="connsiteY4" fmla="*/ 1306286 h 1306286"/>
                  <a:gd name="connsiteX5" fmla="*/ 1052286 w 1288143"/>
                  <a:gd name="connsiteY5" fmla="*/ 1306286 h 1306286"/>
                  <a:gd name="connsiteX6" fmla="*/ 1143000 w 1288143"/>
                  <a:gd name="connsiteY6" fmla="*/ 1251857 h 1306286"/>
                  <a:gd name="connsiteX7" fmla="*/ 1152072 w 1288143"/>
                  <a:gd name="connsiteY7" fmla="*/ 898071 h 1306286"/>
                  <a:gd name="connsiteX8" fmla="*/ 1288143 w 1288143"/>
                  <a:gd name="connsiteY8" fmla="*/ 762000 h 1306286"/>
                  <a:gd name="connsiteX9" fmla="*/ 1279072 w 1288143"/>
                  <a:gd name="connsiteY9" fmla="*/ 0 h 130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8143" h="1306286">
                    <a:moveTo>
                      <a:pt x="0" y="0"/>
                    </a:moveTo>
                    <a:lnTo>
                      <a:pt x="0" y="798286"/>
                    </a:lnTo>
                    <a:lnTo>
                      <a:pt x="127000" y="889000"/>
                    </a:lnTo>
                    <a:lnTo>
                      <a:pt x="127000" y="1242786"/>
                    </a:lnTo>
                    <a:lnTo>
                      <a:pt x="199572" y="1306286"/>
                    </a:lnTo>
                    <a:lnTo>
                      <a:pt x="1052286" y="1306286"/>
                    </a:lnTo>
                    <a:lnTo>
                      <a:pt x="1143000" y="1251857"/>
                    </a:lnTo>
                    <a:lnTo>
                      <a:pt x="1152072" y="898071"/>
                    </a:lnTo>
                    <a:lnTo>
                      <a:pt x="1288143" y="762000"/>
                    </a:lnTo>
                    <a:lnTo>
                      <a:pt x="1279072" y="0"/>
                    </a:ln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1F91545-0C32-BE43-A0D9-F64115408EED}"/>
                  </a:ext>
                </a:extLst>
              </p:cNvPr>
              <p:cNvSpPr/>
              <p:nvPr/>
            </p:nvSpPr>
            <p:spPr>
              <a:xfrm>
                <a:off x="1694543" y="2199823"/>
                <a:ext cx="301171" cy="302532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D11F9355-A5C9-EB43-8AEE-22159B5BFCB0}"/>
                  </a:ext>
                </a:extLst>
              </p:cNvPr>
              <p:cNvSpPr/>
              <p:nvPr/>
            </p:nvSpPr>
            <p:spPr>
              <a:xfrm>
                <a:off x="2004786" y="517071"/>
                <a:ext cx="1778000" cy="1814286"/>
              </a:xfrm>
              <a:custGeom>
                <a:avLst/>
                <a:gdLst>
                  <a:gd name="connsiteX0" fmla="*/ 0 w 1778000"/>
                  <a:gd name="connsiteY0" fmla="*/ 1814286 h 1814286"/>
                  <a:gd name="connsiteX1" fmla="*/ 1759857 w 1778000"/>
                  <a:gd name="connsiteY1" fmla="*/ 1805215 h 1814286"/>
                  <a:gd name="connsiteX2" fmla="*/ 1778000 w 1778000"/>
                  <a:gd name="connsiteY2" fmla="*/ 0 h 181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000" h="1814286">
                    <a:moveTo>
                      <a:pt x="0" y="1814286"/>
                    </a:moveTo>
                    <a:lnTo>
                      <a:pt x="1759857" y="1805215"/>
                    </a:lnTo>
                    <a:lnTo>
                      <a:pt x="1778000" y="0"/>
                    </a:ln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03CD2B11-B0DC-EB48-95DF-60356B830252}"/>
                  </a:ext>
                </a:extLst>
              </p:cNvPr>
              <p:cNvSpPr/>
              <p:nvPr/>
            </p:nvSpPr>
            <p:spPr>
              <a:xfrm>
                <a:off x="1995714" y="5098143"/>
                <a:ext cx="1750786" cy="625928"/>
              </a:xfrm>
              <a:custGeom>
                <a:avLst/>
                <a:gdLst>
                  <a:gd name="connsiteX0" fmla="*/ 0 w 1750786"/>
                  <a:gd name="connsiteY0" fmla="*/ 0 h 625928"/>
                  <a:gd name="connsiteX1" fmla="*/ 1750786 w 1750786"/>
                  <a:gd name="connsiteY1" fmla="*/ 9071 h 625928"/>
                  <a:gd name="connsiteX2" fmla="*/ 1750786 w 1750786"/>
                  <a:gd name="connsiteY2" fmla="*/ 625928 h 625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0786" h="625928">
                    <a:moveTo>
                      <a:pt x="0" y="0"/>
                    </a:moveTo>
                    <a:lnTo>
                      <a:pt x="1750786" y="9071"/>
                    </a:lnTo>
                    <a:lnTo>
                      <a:pt x="1750786" y="625928"/>
                    </a:ln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B99D47C-1DF9-294B-A55B-8642610831FE}"/>
                  </a:ext>
                </a:extLst>
              </p:cNvPr>
              <p:cNvCxnSpPr/>
              <p:nvPr/>
            </p:nvCxnSpPr>
            <p:spPr>
              <a:xfrm>
                <a:off x="7157357" y="517071"/>
                <a:ext cx="0" cy="520700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Snip Same Side Corner Rectangle 36">
                <a:extLst>
                  <a:ext uri="{FF2B5EF4-FFF2-40B4-BE49-F238E27FC236}">
                    <a16:creationId xmlns:a16="http://schemas.microsoft.com/office/drawing/2014/main" id="{A5FE4A16-6347-1543-A998-9EDAE2071AF5}"/>
                  </a:ext>
                </a:extLst>
              </p:cNvPr>
              <p:cNvSpPr/>
              <p:nvPr/>
            </p:nvSpPr>
            <p:spPr>
              <a:xfrm rot="10800000">
                <a:off x="4447720" y="2358571"/>
                <a:ext cx="2022929" cy="444500"/>
              </a:xfrm>
              <a:prstGeom prst="snip2SameRect">
                <a:avLst>
                  <a:gd name="adj1" fmla="val 26871"/>
                  <a:gd name="adj2" fmla="val 0"/>
                </a:avLst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E8A6F54-2907-E44A-B743-0213B56D39C3}"/>
                  </a:ext>
                </a:extLst>
              </p:cNvPr>
              <p:cNvSpPr/>
              <p:nvPr/>
            </p:nvSpPr>
            <p:spPr>
              <a:xfrm>
                <a:off x="3782784" y="616857"/>
                <a:ext cx="1270000" cy="1741714"/>
              </a:xfrm>
              <a:custGeom>
                <a:avLst/>
                <a:gdLst>
                  <a:gd name="connsiteX0" fmla="*/ 9072 w 1270000"/>
                  <a:gd name="connsiteY0" fmla="*/ 0 h 1741714"/>
                  <a:gd name="connsiteX1" fmla="*/ 625929 w 1270000"/>
                  <a:gd name="connsiteY1" fmla="*/ 0 h 1741714"/>
                  <a:gd name="connsiteX2" fmla="*/ 616857 w 1270000"/>
                  <a:gd name="connsiteY2" fmla="*/ 1524000 h 1741714"/>
                  <a:gd name="connsiteX3" fmla="*/ 1270000 w 1270000"/>
                  <a:gd name="connsiteY3" fmla="*/ 1524000 h 1741714"/>
                  <a:gd name="connsiteX4" fmla="*/ 1260929 w 1270000"/>
                  <a:gd name="connsiteY4" fmla="*/ 1723571 h 1741714"/>
                  <a:gd name="connsiteX5" fmla="*/ 272143 w 1270000"/>
                  <a:gd name="connsiteY5" fmla="*/ 1741714 h 1741714"/>
                  <a:gd name="connsiteX6" fmla="*/ 136072 w 1270000"/>
                  <a:gd name="connsiteY6" fmla="*/ 1614714 h 1741714"/>
                  <a:gd name="connsiteX7" fmla="*/ 136072 w 1270000"/>
                  <a:gd name="connsiteY7" fmla="*/ 489857 h 1741714"/>
                  <a:gd name="connsiteX8" fmla="*/ 0 w 1270000"/>
                  <a:gd name="connsiteY8" fmla="*/ 489857 h 1741714"/>
                  <a:gd name="connsiteX9" fmla="*/ 9072 w 1270000"/>
                  <a:gd name="connsiteY9" fmla="*/ 0 h 174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0000" h="1741714">
                    <a:moveTo>
                      <a:pt x="9072" y="0"/>
                    </a:moveTo>
                    <a:lnTo>
                      <a:pt x="625929" y="0"/>
                    </a:lnTo>
                    <a:lnTo>
                      <a:pt x="616857" y="1524000"/>
                    </a:lnTo>
                    <a:lnTo>
                      <a:pt x="1270000" y="1524000"/>
                    </a:lnTo>
                    <a:lnTo>
                      <a:pt x="1260929" y="1723571"/>
                    </a:lnTo>
                    <a:lnTo>
                      <a:pt x="272143" y="1741714"/>
                    </a:lnTo>
                    <a:lnTo>
                      <a:pt x="136072" y="1614714"/>
                    </a:lnTo>
                    <a:lnTo>
                      <a:pt x="136072" y="489857"/>
                    </a:lnTo>
                    <a:lnTo>
                      <a:pt x="0" y="489857"/>
                    </a:lnTo>
                    <a:lnTo>
                      <a:pt x="907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12289BF9-D359-8F49-8247-6991C1E92498}"/>
                  </a:ext>
                </a:extLst>
              </p:cNvPr>
              <p:cNvSpPr/>
              <p:nvPr/>
            </p:nvSpPr>
            <p:spPr>
              <a:xfrm flipH="1">
                <a:off x="5881004" y="616853"/>
                <a:ext cx="1270000" cy="1741714"/>
              </a:xfrm>
              <a:custGeom>
                <a:avLst/>
                <a:gdLst>
                  <a:gd name="connsiteX0" fmla="*/ 9072 w 1270000"/>
                  <a:gd name="connsiteY0" fmla="*/ 0 h 1741714"/>
                  <a:gd name="connsiteX1" fmla="*/ 625929 w 1270000"/>
                  <a:gd name="connsiteY1" fmla="*/ 0 h 1741714"/>
                  <a:gd name="connsiteX2" fmla="*/ 616857 w 1270000"/>
                  <a:gd name="connsiteY2" fmla="*/ 1524000 h 1741714"/>
                  <a:gd name="connsiteX3" fmla="*/ 1270000 w 1270000"/>
                  <a:gd name="connsiteY3" fmla="*/ 1524000 h 1741714"/>
                  <a:gd name="connsiteX4" fmla="*/ 1260929 w 1270000"/>
                  <a:gd name="connsiteY4" fmla="*/ 1723571 h 1741714"/>
                  <a:gd name="connsiteX5" fmla="*/ 272143 w 1270000"/>
                  <a:gd name="connsiteY5" fmla="*/ 1741714 h 1741714"/>
                  <a:gd name="connsiteX6" fmla="*/ 136072 w 1270000"/>
                  <a:gd name="connsiteY6" fmla="*/ 1614714 h 1741714"/>
                  <a:gd name="connsiteX7" fmla="*/ 136072 w 1270000"/>
                  <a:gd name="connsiteY7" fmla="*/ 489857 h 1741714"/>
                  <a:gd name="connsiteX8" fmla="*/ 0 w 1270000"/>
                  <a:gd name="connsiteY8" fmla="*/ 489857 h 1741714"/>
                  <a:gd name="connsiteX9" fmla="*/ 9072 w 1270000"/>
                  <a:gd name="connsiteY9" fmla="*/ 0 h 174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0000" h="1741714">
                    <a:moveTo>
                      <a:pt x="9072" y="0"/>
                    </a:moveTo>
                    <a:lnTo>
                      <a:pt x="625929" y="0"/>
                    </a:lnTo>
                    <a:lnTo>
                      <a:pt x="616857" y="1524000"/>
                    </a:lnTo>
                    <a:lnTo>
                      <a:pt x="1270000" y="1524000"/>
                    </a:lnTo>
                    <a:lnTo>
                      <a:pt x="1260929" y="1723571"/>
                    </a:lnTo>
                    <a:lnTo>
                      <a:pt x="272143" y="1741714"/>
                    </a:lnTo>
                    <a:lnTo>
                      <a:pt x="136072" y="1614714"/>
                    </a:lnTo>
                    <a:lnTo>
                      <a:pt x="136072" y="489857"/>
                    </a:lnTo>
                    <a:lnTo>
                      <a:pt x="0" y="489857"/>
                    </a:lnTo>
                    <a:lnTo>
                      <a:pt x="907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132DAED-8BBC-EE4A-9E41-D83814F97937}"/>
                  </a:ext>
                </a:extLst>
              </p:cNvPr>
              <p:cNvSpPr/>
              <p:nvPr/>
            </p:nvSpPr>
            <p:spPr>
              <a:xfrm>
                <a:off x="1995714" y="2331357"/>
                <a:ext cx="154215" cy="2766786"/>
              </a:xfrm>
              <a:prstGeom prst="rect">
                <a:avLst/>
              </a:prstGeom>
              <a:solidFill>
                <a:srgbClr val="FF0000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863C75A5-A350-6F4F-B776-D551050B0609}"/>
                  </a:ext>
                </a:extLst>
              </p:cNvPr>
              <p:cNvSpPr/>
              <p:nvPr/>
            </p:nvSpPr>
            <p:spPr>
              <a:xfrm>
                <a:off x="5170714" y="1823357"/>
                <a:ext cx="535215" cy="2077357"/>
              </a:xfrm>
              <a:custGeom>
                <a:avLst/>
                <a:gdLst>
                  <a:gd name="connsiteX0" fmla="*/ 154215 w 535215"/>
                  <a:gd name="connsiteY0" fmla="*/ 0 h 2077357"/>
                  <a:gd name="connsiteX1" fmla="*/ 0 w 535215"/>
                  <a:gd name="connsiteY1" fmla="*/ 2077357 h 2077357"/>
                  <a:gd name="connsiteX2" fmla="*/ 535215 w 535215"/>
                  <a:gd name="connsiteY2" fmla="*/ 1651000 h 2077357"/>
                  <a:gd name="connsiteX3" fmla="*/ 399143 w 535215"/>
                  <a:gd name="connsiteY3" fmla="*/ 9072 h 2077357"/>
                  <a:gd name="connsiteX4" fmla="*/ 154215 w 535215"/>
                  <a:gd name="connsiteY4" fmla="*/ 0 h 207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215" h="2077357">
                    <a:moveTo>
                      <a:pt x="154215" y="0"/>
                    </a:moveTo>
                    <a:lnTo>
                      <a:pt x="0" y="2077357"/>
                    </a:lnTo>
                    <a:lnTo>
                      <a:pt x="535215" y="1651000"/>
                    </a:lnTo>
                    <a:lnTo>
                      <a:pt x="399143" y="9072"/>
                    </a:lnTo>
                    <a:lnTo>
                      <a:pt x="154215" y="0"/>
                    </a:lnTo>
                    <a:close/>
                  </a:path>
                </a:pathLst>
              </a:custGeom>
              <a:solidFill>
                <a:srgbClr val="008000">
                  <a:alpha val="40000"/>
                </a:srgb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B660489-090F-0646-8860-8DF692310335}"/>
                  </a:ext>
                </a:extLst>
              </p:cNvPr>
              <p:cNvCxnSpPr/>
              <p:nvPr/>
            </p:nvCxnSpPr>
            <p:spPr>
              <a:xfrm flipV="1">
                <a:off x="5134432" y="3438069"/>
                <a:ext cx="635001" cy="508145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3AE777E1-25FE-A644-88B5-D7B104282320}"/>
                  </a:ext>
                </a:extLst>
              </p:cNvPr>
              <p:cNvCxnSpPr/>
              <p:nvPr/>
            </p:nvCxnSpPr>
            <p:spPr>
              <a:xfrm flipH="1">
                <a:off x="5442857" y="1823357"/>
                <a:ext cx="0" cy="1850572"/>
              </a:xfrm>
              <a:prstGeom prst="straightConnector1">
                <a:avLst/>
              </a:prstGeom>
              <a:ln w="28575" cmpd="sng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AutoShape 10">
              <a:extLst>
                <a:ext uri="{FF2B5EF4-FFF2-40B4-BE49-F238E27FC236}">
                  <a16:creationId xmlns:a16="http://schemas.microsoft.com/office/drawing/2014/main" id="{AC54029A-83AB-8E45-9189-E39DAA0DBBD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flipH="1">
              <a:off x="5331450" y="1978172"/>
              <a:ext cx="1001802" cy="2989562"/>
            </a:xfrm>
            <a:prstGeom prst="cube">
              <a:avLst>
                <a:gd name="adj" fmla="val 8138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en-US" altLang="en-US" sz="2000">
                <a:latin typeface="Times New Roman" pitchFamily="18" charset="0"/>
                <a:ea typeface="ＭＳ Ｐゴシック" pitchFamily="-97" charset="-128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A0B333E-B9F2-5645-89ED-BDCE7B947393}"/>
                </a:ext>
              </a:extLst>
            </p:cNvPr>
            <p:cNvGrpSpPr/>
            <p:nvPr/>
          </p:nvGrpSpPr>
          <p:grpSpPr>
            <a:xfrm>
              <a:off x="2940543" y="2273242"/>
              <a:ext cx="1565779" cy="2096363"/>
              <a:chOff x="4383741" y="2352781"/>
              <a:chExt cx="1565779" cy="2096363"/>
            </a:xfrm>
          </p:grpSpPr>
          <p:sp>
            <p:nvSpPr>
              <p:cNvPr id="21" name="AutoShape 28">
                <a:extLst>
                  <a:ext uri="{FF2B5EF4-FFF2-40B4-BE49-F238E27FC236}">
                    <a16:creationId xmlns:a16="http://schemas.microsoft.com/office/drawing/2014/main" id="{0D811DE7-7984-2842-B60F-CA7533B8429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383741" y="2352781"/>
                <a:ext cx="1565779" cy="2096363"/>
              </a:xfrm>
              <a:prstGeom prst="can">
                <a:avLst>
                  <a:gd name="adj" fmla="val 23623"/>
                </a:avLst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hangingPunct="0"/>
                <a:endParaRPr lang="en-US" altLang="en-US" sz="2000">
                  <a:latin typeface="Times New Roman" pitchFamily="18" charset="0"/>
                  <a:ea typeface="ＭＳ Ｐゴシック" pitchFamily="-97" charset="-128"/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67263AC-707D-A044-AAEF-04B74F46129C}"/>
                  </a:ext>
                </a:extLst>
              </p:cNvPr>
              <p:cNvGrpSpPr/>
              <p:nvPr/>
            </p:nvGrpSpPr>
            <p:grpSpPr>
              <a:xfrm>
                <a:off x="4670449" y="2777743"/>
                <a:ext cx="1015573" cy="1359713"/>
                <a:chOff x="4679520" y="2777743"/>
                <a:chExt cx="1015573" cy="1359713"/>
              </a:xfrm>
            </p:grpSpPr>
            <p:sp>
              <p:nvSpPr>
                <p:cNvPr id="23" name="AutoShape 28">
                  <a:extLst>
                    <a:ext uri="{FF2B5EF4-FFF2-40B4-BE49-F238E27FC236}">
                      <a16:creationId xmlns:a16="http://schemas.microsoft.com/office/drawing/2014/main" id="{5CA61F32-05C2-A14A-A02D-88B8615F6F0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79520" y="2777743"/>
                  <a:ext cx="1015573" cy="1359713"/>
                </a:xfrm>
                <a:prstGeom prst="can">
                  <a:avLst>
                    <a:gd name="adj" fmla="val 23623"/>
                  </a:avLst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hangingPunct="0"/>
                  <a:endParaRPr lang="en-US" altLang="en-US" sz="2000">
                    <a:latin typeface="Times New Roman" pitchFamily="18" charset="0"/>
                    <a:ea typeface="ＭＳ Ｐゴシック" pitchFamily="-97" charset="-128"/>
                  </a:endParaRPr>
                </a:p>
              </p:txBody>
            </p:sp>
            <p:pic>
              <p:nvPicPr>
                <p:cNvPr id="24" name="Picture 23" descr="cylinder-07_42779_sm.gif">
                  <a:extLst>
                    <a:ext uri="{FF2B5EF4-FFF2-40B4-BE49-F238E27FC236}">
                      <a16:creationId xmlns:a16="http://schemas.microsoft.com/office/drawing/2014/main" id="{D1E5CD62-F1FC-1442-844B-B518AC32FA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prstClr val="black"/>
                    <a:srgbClr val="FF8000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0" b="100000" l="0" r="100000">
                              <a14:foregroundMark x1="11875" y1="10526" x2="32813" y2="20351"/>
                              <a14:foregroundMark x1="11875" y1="27719" x2="75313" y2="74386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0667" y="3131928"/>
                  <a:ext cx="674760" cy="737905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76EFE9B-D455-C947-A67C-EF72C6598E5B}"/>
                </a:ext>
              </a:extLst>
            </p:cNvPr>
            <p:cNvCxnSpPr>
              <a:cxnSpLocks/>
            </p:cNvCxnSpPr>
            <p:nvPr/>
          </p:nvCxnSpPr>
          <p:spPr>
            <a:xfrm>
              <a:off x="1523410" y="3422001"/>
              <a:ext cx="4144184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B17E1B4-B544-4542-A316-C5E46D26EDAA}"/>
                </a:ext>
              </a:extLst>
            </p:cNvPr>
            <p:cNvCxnSpPr/>
            <p:nvPr/>
          </p:nvCxnSpPr>
          <p:spPr>
            <a:xfrm flipV="1">
              <a:off x="550508" y="3418303"/>
              <a:ext cx="1096649" cy="0"/>
            </a:xfrm>
            <a:prstGeom prst="line">
              <a:avLst/>
            </a:prstGeom>
            <a:ln w="12700" cmpd="sng">
              <a:solidFill>
                <a:srgbClr val="FF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id="{240F25E3-E488-E542-8AE8-7C86428C984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71195" y="3408275"/>
              <a:ext cx="3257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FF0000"/>
                  </a:solidFill>
                  <a:latin typeface="Symbol" pitchFamily="18" charset="2"/>
                  <a:ea typeface="ＭＳ Ｐゴシック" pitchFamily="-97" charset="-128"/>
                </a:rPr>
                <a:t>a</a:t>
              </a:r>
              <a:endParaRPr lang="en-US" altLang="en-US" sz="1600" b="1" baseline="-25000" dirty="0">
                <a:solidFill>
                  <a:srgbClr val="FF0000"/>
                </a:solidFill>
                <a:latin typeface="Symbol" pitchFamily="18" charset="2"/>
                <a:ea typeface="ＭＳ Ｐゴシック" pitchFamily="-97" charset="-128"/>
              </a:endParaRPr>
            </a:p>
          </p:txBody>
        </p:sp>
        <p:sp>
          <p:nvSpPr>
            <p:cNvPr id="11" name="Text Box 19">
              <a:extLst>
                <a:ext uri="{FF2B5EF4-FFF2-40B4-BE49-F238E27FC236}">
                  <a16:creationId xmlns:a16="http://schemas.microsoft.com/office/drawing/2014/main" id="{27F4D9C3-8D0F-E14D-819B-BE87870559B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09051" y="3069721"/>
              <a:ext cx="36571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ea typeface="ＭＳ Ｐゴシック" pitchFamily="-97" charset="-128"/>
                </a:rPr>
                <a:t>n</a:t>
              </a:r>
              <a:endParaRPr lang="en-US" altLang="en-US" sz="1600" b="1" baseline="-25000" dirty="0">
                <a:ea typeface="ＭＳ Ｐゴシック" pitchFamily="-97" charset="-128"/>
              </a:endParaRPr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id="{D6DA40B4-BB54-734F-B0EE-CF8CD21A11D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491889" y="2388890"/>
              <a:ext cx="4375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009900"/>
                  </a:solidFill>
                  <a:ea typeface="ＭＳ Ｐゴシック" pitchFamily="-97" charset="-128"/>
                </a:rPr>
                <a:t>d</a:t>
              </a:r>
              <a:r>
                <a:rPr lang="en-US" altLang="en-US" sz="1600" b="1" baseline="30000" dirty="0">
                  <a:solidFill>
                    <a:srgbClr val="009900"/>
                  </a:solidFill>
                  <a:ea typeface="ＭＳ Ｐゴシック" pitchFamily="-97" charset="-128"/>
                </a:rPr>
                <a:t>+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74D2C6-3E09-174A-92DE-E621F6A646B1}"/>
                </a:ext>
              </a:extLst>
            </p:cNvPr>
            <p:cNvCxnSpPr>
              <a:cxnSpLocks/>
            </p:cNvCxnSpPr>
            <p:nvPr/>
          </p:nvCxnSpPr>
          <p:spPr>
            <a:xfrm>
              <a:off x="550508" y="3248579"/>
              <a:ext cx="1096649" cy="169724"/>
            </a:xfrm>
            <a:prstGeom prst="line">
              <a:avLst/>
            </a:prstGeom>
            <a:ln w="12700" cmpd="sng">
              <a:solidFill>
                <a:srgbClr val="FF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66EA3BD-3BBB-A347-A42E-D6C2488997D4}"/>
                </a:ext>
              </a:extLst>
            </p:cNvPr>
            <p:cNvCxnSpPr>
              <a:cxnSpLocks/>
            </p:cNvCxnSpPr>
            <p:nvPr/>
          </p:nvCxnSpPr>
          <p:spPr>
            <a:xfrm>
              <a:off x="1647157" y="3419387"/>
              <a:ext cx="2094719" cy="21000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F87FDA-CE1B-2843-A5DA-1DA16F44E8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3432" y="3544627"/>
              <a:ext cx="1862926" cy="84760"/>
            </a:xfrm>
            <a:prstGeom prst="line">
              <a:avLst/>
            </a:prstGeom>
            <a:ln w="9525" cmpd="sng">
              <a:solidFill>
                <a:srgbClr val="0070C0"/>
              </a:solidFill>
              <a:prstDash val="soli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618BC11-204D-4B4F-A74A-214A11F23963}"/>
                </a:ext>
              </a:extLst>
            </p:cNvPr>
            <p:cNvCxnSpPr>
              <a:cxnSpLocks/>
            </p:cNvCxnSpPr>
            <p:nvPr/>
          </p:nvCxnSpPr>
          <p:spPr>
            <a:xfrm>
              <a:off x="3723432" y="3629387"/>
              <a:ext cx="1746113" cy="292040"/>
            </a:xfrm>
            <a:prstGeom prst="line">
              <a:avLst/>
            </a:prstGeom>
            <a:ln w="9525" cmpd="sng">
              <a:solidFill>
                <a:srgbClr val="0070C0"/>
              </a:solidFill>
              <a:prstDash val="soli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9FA9395-4569-C240-9258-39566C722A8E}"/>
                </a:ext>
              </a:extLst>
            </p:cNvPr>
            <p:cNvCxnSpPr>
              <a:cxnSpLocks/>
            </p:cNvCxnSpPr>
            <p:nvPr/>
          </p:nvCxnSpPr>
          <p:spPr>
            <a:xfrm>
              <a:off x="3723432" y="3629387"/>
              <a:ext cx="1121160" cy="956049"/>
            </a:xfrm>
            <a:prstGeom prst="line">
              <a:avLst/>
            </a:prstGeom>
            <a:ln w="9525" cmpd="sng">
              <a:solidFill>
                <a:srgbClr val="0070C0"/>
              </a:solidFill>
              <a:prstDash val="soli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39E477-2237-6B4F-BD76-6930F93C76E1}"/>
                </a:ext>
              </a:extLst>
            </p:cNvPr>
            <p:cNvSpPr txBox="1"/>
            <p:nvPr/>
          </p:nvSpPr>
          <p:spPr>
            <a:xfrm>
              <a:off x="267922" y="1487882"/>
              <a:ext cx="2620896" cy="6970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API D-T neutron generator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3C9AC4-A4A6-3947-97DB-FE549A9D07BE}"/>
                </a:ext>
              </a:extLst>
            </p:cNvPr>
            <p:cNvSpPr txBox="1"/>
            <p:nvPr/>
          </p:nvSpPr>
          <p:spPr>
            <a:xfrm>
              <a:off x="4661071" y="1479941"/>
              <a:ext cx="18850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Detector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260A6D-056E-B246-88B9-42053FF45B3A}"/>
                </a:ext>
              </a:extLst>
            </p:cNvPr>
            <p:cNvSpPr txBox="1"/>
            <p:nvPr/>
          </p:nvSpPr>
          <p:spPr>
            <a:xfrm>
              <a:off x="2592624" y="1512468"/>
              <a:ext cx="2195258" cy="775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+mn-lt"/>
                </a:rPr>
                <a:t>Item to be characterized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19D7A13-3812-5C43-89C9-AF5C82928D3C}"/>
              </a:ext>
            </a:extLst>
          </p:cNvPr>
          <p:cNvGrpSpPr>
            <a:grpSpLocks noChangeAspect="1"/>
          </p:cNvGrpSpPr>
          <p:nvPr/>
        </p:nvGrpSpPr>
        <p:grpSpPr>
          <a:xfrm>
            <a:off x="4983253" y="1356778"/>
            <a:ext cx="4265013" cy="3020311"/>
            <a:chOff x="5097358" y="936204"/>
            <a:chExt cx="5857958" cy="4148371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AC904AA-7BC9-9045-ADD1-A3D6F2897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40" t="7105" r="12689" b="4597"/>
            <a:stretch/>
          </p:blipFill>
          <p:spPr>
            <a:xfrm>
              <a:off x="5790603" y="1644999"/>
              <a:ext cx="5032794" cy="302269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DD4CDBF-3C27-E347-B3EB-6FCFFBC7B771}"/>
                </a:ext>
              </a:extLst>
            </p:cNvPr>
            <p:cNvSpPr txBox="1"/>
            <p:nvPr/>
          </p:nvSpPr>
          <p:spPr>
            <a:xfrm>
              <a:off x="7835045" y="4628658"/>
              <a:ext cx="2530206" cy="431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i="1" dirty="0">
                  <a:latin typeface="+mn-lt"/>
                </a:rPr>
                <a:t>Time of flight (ns)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4642B18-DF13-6C45-B609-0701C11E25C8}"/>
                </a:ext>
              </a:extLst>
            </p:cNvPr>
            <p:cNvSpPr txBox="1"/>
            <p:nvPr/>
          </p:nvSpPr>
          <p:spPr>
            <a:xfrm rot="16200000">
              <a:off x="4302943" y="2933605"/>
              <a:ext cx="2633688" cy="431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600" i="1" dirty="0">
                  <a:latin typeface="+mn-lt"/>
                </a:rPr>
                <a:t>Counts per alpha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46352DB-4F20-9D42-A1F0-DF22C0135D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56198" y="3941621"/>
              <a:ext cx="300406" cy="726074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E917293-1597-2B45-A3A9-9C12F4F15729}"/>
                </a:ext>
              </a:extLst>
            </p:cNvPr>
            <p:cNvSpPr txBox="1"/>
            <p:nvPr/>
          </p:nvSpPr>
          <p:spPr>
            <a:xfrm>
              <a:off x="5324601" y="4653392"/>
              <a:ext cx="2284955" cy="431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latin typeface="+mn-lt"/>
                </a:rPr>
                <a:t>D-T NG (</a:t>
              </a:r>
              <a:r>
                <a:rPr lang="en-US" sz="1600" dirty="0" err="1">
                  <a:latin typeface="+mn-lt"/>
                </a:rPr>
                <a:t>n,n</a:t>
              </a:r>
              <a:r>
                <a:rPr lang="en-US" sz="1600" dirty="0">
                  <a:latin typeface="+mn-lt"/>
                </a:rPr>
                <a:t>’𝛾)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0B07909-EBF6-F24F-B4E0-E601AB9FA5FC}"/>
                </a:ext>
              </a:extLst>
            </p:cNvPr>
            <p:cNvSpPr txBox="1"/>
            <p:nvPr/>
          </p:nvSpPr>
          <p:spPr>
            <a:xfrm>
              <a:off x="7102421" y="936204"/>
              <a:ext cx="3852895" cy="6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+mn-lt"/>
                </a:rPr>
                <a:t>Transmission and small angle </a:t>
              </a:r>
              <a:br>
                <a:rPr lang="en-US" sz="1400" dirty="0">
                  <a:latin typeface="+mn-lt"/>
                </a:rPr>
              </a:br>
              <a:r>
                <a:rPr lang="en-US" sz="1400" dirty="0">
                  <a:latin typeface="+mn-lt"/>
                </a:rPr>
                <a:t>elastic scattering neutrons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626103E5-D90B-0449-B9A2-3B6F6D2E46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6849" y="1644999"/>
              <a:ext cx="632991" cy="260004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7E399F8-DF91-4C4D-BE7F-274E5D50DF75}"/>
                </a:ext>
              </a:extLst>
            </p:cNvPr>
            <p:cNvSpPr txBox="1"/>
            <p:nvPr/>
          </p:nvSpPr>
          <p:spPr>
            <a:xfrm>
              <a:off x="7824694" y="1992380"/>
              <a:ext cx="2687085" cy="119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n-lt"/>
                </a:rPr>
                <a:t>Fission neutrons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n-lt"/>
                </a:rPr>
                <a:t>Low-Z elastic scatter neutrons</a:t>
              </a:r>
            </a:p>
            <a:p>
              <a:pPr marL="285750" indent="-285750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n-lt"/>
                </a:rPr>
                <a:t>More gammas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73CC59EB-286F-AF4F-B93C-FC71FE166526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>
              <a:off x="6184215" y="1697220"/>
              <a:ext cx="342726" cy="1532724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5BEC74C-673B-1C4E-BCEC-D7842F516FF0}"/>
                </a:ext>
              </a:extLst>
            </p:cNvPr>
            <p:cNvSpPr txBox="1"/>
            <p:nvPr/>
          </p:nvSpPr>
          <p:spPr>
            <a:xfrm>
              <a:off x="5097358" y="1037764"/>
              <a:ext cx="2173715" cy="6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+mn-lt"/>
                </a:rPr>
                <a:t>Item gammas (</a:t>
              </a:r>
              <a:r>
                <a:rPr lang="en-US" sz="1400" dirty="0" err="1">
                  <a:latin typeface="+mn-lt"/>
                </a:rPr>
                <a:t>n,n</a:t>
              </a:r>
              <a:r>
                <a:rPr lang="en-US" sz="1400" dirty="0">
                  <a:latin typeface="+mn-lt"/>
                </a:rPr>
                <a:t>’𝛾) and (</a:t>
              </a:r>
              <a:r>
                <a:rPr lang="en-US" sz="1400" dirty="0" err="1">
                  <a:latin typeface="+mn-lt"/>
                </a:rPr>
                <a:t>n,f</a:t>
              </a:r>
              <a:r>
                <a:rPr lang="en-US" sz="1400" dirty="0">
                  <a:latin typeface="+mn-lt"/>
                </a:rPr>
                <a:t>)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4FFFEE4-AFC3-3540-B684-4DD9AD83FA30}"/>
                </a:ext>
              </a:extLst>
            </p:cNvPr>
            <p:cNvCxnSpPr>
              <a:cxnSpLocks/>
              <a:stCxn id="52" idx="2"/>
            </p:cNvCxnSpPr>
            <p:nvPr/>
          </p:nvCxnSpPr>
          <p:spPr>
            <a:xfrm flipH="1">
              <a:off x="8514663" y="3184475"/>
              <a:ext cx="653573" cy="413266"/>
            </a:xfrm>
            <a:prstGeom prst="straightConnector1">
              <a:avLst/>
            </a:prstGeom>
            <a:ln w="28575">
              <a:solidFill>
                <a:schemeClr val="tx1"/>
              </a:solidFill>
              <a:miter lim="800000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1D021AFA-EC7E-6B48-9EF5-8E3AE0366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9512" y="580613"/>
            <a:ext cx="2604760" cy="252717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A4600B99-905A-3743-9AF4-51660B363C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9512" y="3218598"/>
            <a:ext cx="2599721" cy="252717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100D574-E815-0047-8D2C-639E2D8F0B7C}"/>
              </a:ext>
            </a:extLst>
          </p:cNvPr>
          <p:cNvSpPr txBox="1"/>
          <p:nvPr/>
        </p:nvSpPr>
        <p:spPr>
          <a:xfrm>
            <a:off x="10534551" y="625028"/>
            <a:ext cx="14209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Detector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1198DA4-A24B-A141-9D3D-6DEBF45A88C4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11245035" y="963582"/>
            <a:ext cx="300924" cy="517261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1DC18CCF-878C-0B4C-B24A-ADB886601DF2}"/>
              </a:ext>
            </a:extLst>
          </p:cNvPr>
          <p:cNvSpPr txBox="1"/>
          <p:nvPr/>
        </p:nvSpPr>
        <p:spPr>
          <a:xfrm>
            <a:off x="9203466" y="615708"/>
            <a:ext cx="14209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Poly block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C6A563-F024-5945-8E31-421A4D798E7A}"/>
              </a:ext>
            </a:extLst>
          </p:cNvPr>
          <p:cNvCxnSpPr>
            <a:cxnSpLocks/>
            <a:stCxn id="67" idx="2"/>
          </p:cNvCxnSpPr>
          <p:nvPr/>
        </p:nvCxnSpPr>
        <p:spPr>
          <a:xfrm>
            <a:off x="9913950" y="954262"/>
            <a:ext cx="291241" cy="750265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4439F33-D970-7A41-B9FD-78AAE2A5BC83}"/>
              </a:ext>
            </a:extLst>
          </p:cNvPr>
          <p:cNvSpPr txBox="1"/>
          <p:nvPr/>
        </p:nvSpPr>
        <p:spPr>
          <a:xfrm>
            <a:off x="9307719" y="2758059"/>
            <a:ext cx="14209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Lead shield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4A8E406-E46F-4D46-8393-FCAE7D0BF486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10018203" y="2208441"/>
            <a:ext cx="269786" cy="549618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46304A2D-748F-FD45-97F5-68F500038FA8}"/>
              </a:ext>
            </a:extLst>
          </p:cNvPr>
          <p:cNvSpPr txBox="1"/>
          <p:nvPr/>
        </p:nvSpPr>
        <p:spPr>
          <a:xfrm>
            <a:off x="10679913" y="2758059"/>
            <a:ext cx="14209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DU annulus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A3A0F8A-1484-864A-BCEA-8ED55BA2D0E4}"/>
              </a:ext>
            </a:extLst>
          </p:cNvPr>
          <p:cNvCxnSpPr>
            <a:cxnSpLocks/>
            <a:stCxn id="78" idx="0"/>
          </p:cNvCxnSpPr>
          <p:nvPr/>
        </p:nvCxnSpPr>
        <p:spPr>
          <a:xfrm flipH="1" flipV="1">
            <a:off x="10824732" y="2071365"/>
            <a:ext cx="565665" cy="686694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15D86A4E-EFA7-C842-A760-98244AEEB43F}"/>
              </a:ext>
            </a:extLst>
          </p:cNvPr>
          <p:cNvSpPr/>
          <p:nvPr/>
        </p:nvSpPr>
        <p:spPr>
          <a:xfrm>
            <a:off x="9122555" y="5647658"/>
            <a:ext cx="29408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8737" algn="ctr"/>
            <a:r>
              <a:rPr lang="en-US" sz="1400" b="1" dirty="0">
                <a:solidFill>
                  <a:srgbClr val="808184"/>
                </a:solidFill>
                <a:latin typeface="+mn-lt"/>
              </a:rPr>
              <a:t>Transmission Radiograph</a:t>
            </a:r>
          </a:p>
          <a:p>
            <a:pPr indent="-58737" algn="ctr"/>
            <a:r>
              <a:rPr lang="en-US" sz="1400" b="1" dirty="0">
                <a:solidFill>
                  <a:srgbClr val="002060"/>
                </a:solidFill>
                <a:latin typeface="+mn-lt"/>
              </a:rPr>
              <a:t>Hydrogenous material </a:t>
            </a:r>
            <a:r>
              <a:rPr lang="en-US" sz="1400" b="1" dirty="0">
                <a:solidFill>
                  <a:srgbClr val="FF0000"/>
                </a:solidFill>
                <a:latin typeface="+mn-lt"/>
              </a:rPr>
              <a:t>Fissionable material</a:t>
            </a:r>
          </a:p>
        </p:txBody>
      </p:sp>
    </p:spTree>
    <p:extLst>
      <p:ext uri="{BB962C8B-B14F-4D97-AF65-F5344CB8AC3E}">
        <p14:creationId xmlns:p14="http://schemas.microsoft.com/office/powerpoint/2010/main" val="1249009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100653D-26D3-1B49-891D-65275D95F437}"/>
              </a:ext>
            </a:extLst>
          </p:cNvPr>
          <p:cNvCxnSpPr>
            <a:cxnSpLocks/>
          </p:cNvCxnSpPr>
          <p:nvPr/>
        </p:nvCxnSpPr>
        <p:spPr>
          <a:xfrm flipH="1">
            <a:off x="2772189" y="1477043"/>
            <a:ext cx="3282" cy="1969888"/>
          </a:xfrm>
          <a:prstGeom prst="line">
            <a:avLst/>
          </a:prstGeom>
          <a:ln w="50800">
            <a:solidFill>
              <a:schemeClr val="tx1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56128E9-9141-2F41-BB86-5BB3B9FD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Source and Alpha Detector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AE5B9-7B2B-3342-BB2D-4F42B9CAF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931" y="4042266"/>
            <a:ext cx="4135381" cy="2495691"/>
          </a:xfrm>
        </p:spPr>
        <p:txBody>
          <a:bodyPr/>
          <a:lstStyle/>
          <a:p>
            <a:r>
              <a:rPr lang="en-US" sz="1800" dirty="0"/>
              <a:t>Geant4 used to model light transport and design light guides (</a:t>
            </a:r>
            <a:r>
              <a:rPr lang="en-US" sz="1800" b="1" dirty="0"/>
              <a:t>no known data needs</a:t>
            </a:r>
            <a:r>
              <a:rPr lang="en-US" sz="1800" dirty="0"/>
              <a:t>)</a:t>
            </a:r>
          </a:p>
          <a:p>
            <a:r>
              <a:rPr lang="en-US" sz="1800" dirty="0"/>
              <a:t>Modeling of alpha transport, photosensor/readout response, and angular resolution of 14 MeV neutron unneeded </a:t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b="1" dirty="0"/>
              <a:t>for now</a:t>
            </a:r>
            <a:r>
              <a:rPr lang="en-US" sz="1800" dirty="0"/>
              <a:t>)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BCA8D7E-72FD-C141-8782-ACAC56B29A65}"/>
              </a:ext>
            </a:extLst>
          </p:cNvPr>
          <p:cNvGrpSpPr>
            <a:grpSpLocks noChangeAspect="1"/>
          </p:cNvGrpSpPr>
          <p:nvPr/>
        </p:nvGrpSpPr>
        <p:grpSpPr>
          <a:xfrm>
            <a:off x="4499551" y="979134"/>
            <a:ext cx="2594019" cy="2666912"/>
            <a:chOff x="4108437" y="1679826"/>
            <a:chExt cx="1896059" cy="19493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99D40D3-9433-8744-B62C-859F1F8E21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08437" y="2036230"/>
              <a:ext cx="1375814" cy="1313668"/>
              <a:chOff x="1694543" y="517071"/>
              <a:chExt cx="5462814" cy="5216071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C3059681-F46D-6F47-A2FC-E9776550F575}"/>
                  </a:ext>
                </a:extLst>
              </p:cNvPr>
              <p:cNvSpPr/>
              <p:nvPr/>
            </p:nvSpPr>
            <p:spPr>
              <a:xfrm>
                <a:off x="4980214" y="3320143"/>
                <a:ext cx="1143000" cy="952500"/>
              </a:xfrm>
              <a:custGeom>
                <a:avLst/>
                <a:gdLst>
                  <a:gd name="connsiteX0" fmla="*/ 0 w 1143000"/>
                  <a:gd name="connsiteY0" fmla="*/ 780143 h 952500"/>
                  <a:gd name="connsiteX1" fmla="*/ 970643 w 1143000"/>
                  <a:gd name="connsiteY1" fmla="*/ 0 h 952500"/>
                  <a:gd name="connsiteX2" fmla="*/ 1143000 w 1143000"/>
                  <a:gd name="connsiteY2" fmla="*/ 163286 h 952500"/>
                  <a:gd name="connsiteX3" fmla="*/ 163286 w 1143000"/>
                  <a:gd name="connsiteY3" fmla="*/ 952500 h 952500"/>
                  <a:gd name="connsiteX4" fmla="*/ 0 w 1143000"/>
                  <a:gd name="connsiteY4" fmla="*/ 780143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0" h="952500">
                    <a:moveTo>
                      <a:pt x="0" y="780143"/>
                    </a:moveTo>
                    <a:lnTo>
                      <a:pt x="970643" y="0"/>
                    </a:lnTo>
                    <a:lnTo>
                      <a:pt x="1143000" y="163286"/>
                    </a:lnTo>
                    <a:lnTo>
                      <a:pt x="163286" y="952500"/>
                    </a:lnTo>
                    <a:lnTo>
                      <a:pt x="0" y="780143"/>
                    </a:lnTo>
                    <a:close/>
                  </a:path>
                </a:pathLst>
              </a:cu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F4344484-F0F6-4245-85F6-3F2297026B95}"/>
                  </a:ext>
                </a:extLst>
              </p:cNvPr>
              <p:cNvSpPr/>
              <p:nvPr/>
            </p:nvSpPr>
            <p:spPr>
              <a:xfrm>
                <a:off x="5216071" y="3519714"/>
                <a:ext cx="1016000" cy="907143"/>
              </a:xfrm>
              <a:custGeom>
                <a:avLst/>
                <a:gdLst>
                  <a:gd name="connsiteX0" fmla="*/ 889000 w 1016000"/>
                  <a:gd name="connsiteY0" fmla="*/ 0 h 907143"/>
                  <a:gd name="connsiteX1" fmla="*/ 1016000 w 1016000"/>
                  <a:gd name="connsiteY1" fmla="*/ 108857 h 907143"/>
                  <a:gd name="connsiteX2" fmla="*/ 1016000 w 1016000"/>
                  <a:gd name="connsiteY2" fmla="*/ 435429 h 907143"/>
                  <a:gd name="connsiteX3" fmla="*/ 408215 w 1016000"/>
                  <a:gd name="connsiteY3" fmla="*/ 907143 h 907143"/>
                  <a:gd name="connsiteX4" fmla="*/ 145143 w 1016000"/>
                  <a:gd name="connsiteY4" fmla="*/ 898072 h 907143"/>
                  <a:gd name="connsiteX5" fmla="*/ 0 w 1016000"/>
                  <a:gd name="connsiteY5" fmla="*/ 725715 h 90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6000" h="907143">
                    <a:moveTo>
                      <a:pt x="889000" y="0"/>
                    </a:moveTo>
                    <a:lnTo>
                      <a:pt x="1016000" y="108857"/>
                    </a:lnTo>
                    <a:lnTo>
                      <a:pt x="1016000" y="435429"/>
                    </a:lnTo>
                    <a:lnTo>
                      <a:pt x="408215" y="907143"/>
                    </a:lnTo>
                    <a:lnTo>
                      <a:pt x="145143" y="898072"/>
                    </a:lnTo>
                    <a:lnTo>
                      <a:pt x="0" y="725715"/>
                    </a:ln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F1854D93-EEE3-694B-925B-C6F3B81DDC97}"/>
                  </a:ext>
                </a:extLst>
              </p:cNvPr>
              <p:cNvSpPr/>
              <p:nvPr/>
            </p:nvSpPr>
            <p:spPr>
              <a:xfrm>
                <a:off x="5061858" y="4435928"/>
                <a:ext cx="789214" cy="22678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6EF95F4-4817-0B45-AA46-C16A6C135A0B}"/>
                  </a:ext>
                </a:extLst>
              </p:cNvPr>
              <p:cNvSpPr/>
              <p:nvPr/>
            </p:nvSpPr>
            <p:spPr>
              <a:xfrm>
                <a:off x="5043716" y="4806043"/>
                <a:ext cx="825498" cy="518886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6B9B83B-F135-F74F-9F97-66D869AEED85}"/>
                  </a:ext>
                </a:extLst>
              </p:cNvPr>
              <p:cNvSpPr/>
              <p:nvPr/>
            </p:nvSpPr>
            <p:spPr>
              <a:xfrm>
                <a:off x="5040085" y="5455731"/>
                <a:ext cx="825498" cy="277411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1256916-DD11-8A40-8ABC-917507C1A2F5}"/>
                  </a:ext>
                </a:extLst>
              </p:cNvPr>
              <p:cNvSpPr/>
              <p:nvPr/>
            </p:nvSpPr>
            <p:spPr>
              <a:xfrm>
                <a:off x="5041899" y="5324929"/>
                <a:ext cx="825498" cy="125011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A158C47-3323-A145-91F1-6FDB5123C27E}"/>
                  </a:ext>
                </a:extLst>
              </p:cNvPr>
              <p:cNvSpPr/>
              <p:nvPr/>
            </p:nvSpPr>
            <p:spPr>
              <a:xfrm>
                <a:off x="5043722" y="4669974"/>
                <a:ext cx="825498" cy="125011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5EB8E0B-5922-D542-9A71-88E0F2A76D2A}"/>
                  </a:ext>
                </a:extLst>
              </p:cNvPr>
              <p:cNvSpPr/>
              <p:nvPr/>
            </p:nvSpPr>
            <p:spPr>
              <a:xfrm>
                <a:off x="4835071" y="526143"/>
                <a:ext cx="1288143" cy="1306286"/>
              </a:xfrm>
              <a:custGeom>
                <a:avLst/>
                <a:gdLst>
                  <a:gd name="connsiteX0" fmla="*/ 0 w 1288143"/>
                  <a:gd name="connsiteY0" fmla="*/ 0 h 1306286"/>
                  <a:gd name="connsiteX1" fmla="*/ 0 w 1288143"/>
                  <a:gd name="connsiteY1" fmla="*/ 798286 h 1306286"/>
                  <a:gd name="connsiteX2" fmla="*/ 127000 w 1288143"/>
                  <a:gd name="connsiteY2" fmla="*/ 889000 h 1306286"/>
                  <a:gd name="connsiteX3" fmla="*/ 127000 w 1288143"/>
                  <a:gd name="connsiteY3" fmla="*/ 1242786 h 1306286"/>
                  <a:gd name="connsiteX4" fmla="*/ 199572 w 1288143"/>
                  <a:gd name="connsiteY4" fmla="*/ 1306286 h 1306286"/>
                  <a:gd name="connsiteX5" fmla="*/ 1052286 w 1288143"/>
                  <a:gd name="connsiteY5" fmla="*/ 1306286 h 1306286"/>
                  <a:gd name="connsiteX6" fmla="*/ 1143000 w 1288143"/>
                  <a:gd name="connsiteY6" fmla="*/ 1251857 h 1306286"/>
                  <a:gd name="connsiteX7" fmla="*/ 1152072 w 1288143"/>
                  <a:gd name="connsiteY7" fmla="*/ 898071 h 1306286"/>
                  <a:gd name="connsiteX8" fmla="*/ 1288143 w 1288143"/>
                  <a:gd name="connsiteY8" fmla="*/ 762000 h 1306286"/>
                  <a:gd name="connsiteX9" fmla="*/ 1279072 w 1288143"/>
                  <a:gd name="connsiteY9" fmla="*/ 0 h 1306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8143" h="1306286">
                    <a:moveTo>
                      <a:pt x="0" y="0"/>
                    </a:moveTo>
                    <a:lnTo>
                      <a:pt x="0" y="798286"/>
                    </a:lnTo>
                    <a:lnTo>
                      <a:pt x="127000" y="889000"/>
                    </a:lnTo>
                    <a:lnTo>
                      <a:pt x="127000" y="1242786"/>
                    </a:lnTo>
                    <a:lnTo>
                      <a:pt x="199572" y="1306286"/>
                    </a:lnTo>
                    <a:lnTo>
                      <a:pt x="1052286" y="1306286"/>
                    </a:lnTo>
                    <a:lnTo>
                      <a:pt x="1143000" y="1251857"/>
                    </a:lnTo>
                    <a:lnTo>
                      <a:pt x="1152072" y="898071"/>
                    </a:lnTo>
                    <a:lnTo>
                      <a:pt x="1288143" y="762000"/>
                    </a:lnTo>
                    <a:lnTo>
                      <a:pt x="1279072" y="0"/>
                    </a:ln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6E1C1FD-CEFB-7747-B8D6-56171AB130FA}"/>
                  </a:ext>
                </a:extLst>
              </p:cNvPr>
              <p:cNvSpPr/>
              <p:nvPr/>
            </p:nvSpPr>
            <p:spPr>
              <a:xfrm>
                <a:off x="1694543" y="2199823"/>
                <a:ext cx="301171" cy="3025320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498F8E17-D195-5940-A27C-3998834E1A28}"/>
                  </a:ext>
                </a:extLst>
              </p:cNvPr>
              <p:cNvSpPr/>
              <p:nvPr/>
            </p:nvSpPr>
            <p:spPr>
              <a:xfrm>
                <a:off x="2004786" y="517071"/>
                <a:ext cx="1778000" cy="1814286"/>
              </a:xfrm>
              <a:custGeom>
                <a:avLst/>
                <a:gdLst>
                  <a:gd name="connsiteX0" fmla="*/ 0 w 1778000"/>
                  <a:gd name="connsiteY0" fmla="*/ 1814286 h 1814286"/>
                  <a:gd name="connsiteX1" fmla="*/ 1759857 w 1778000"/>
                  <a:gd name="connsiteY1" fmla="*/ 1805215 h 1814286"/>
                  <a:gd name="connsiteX2" fmla="*/ 1778000 w 1778000"/>
                  <a:gd name="connsiteY2" fmla="*/ 0 h 1814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78000" h="1814286">
                    <a:moveTo>
                      <a:pt x="0" y="1814286"/>
                    </a:moveTo>
                    <a:lnTo>
                      <a:pt x="1759857" y="1805215"/>
                    </a:lnTo>
                    <a:lnTo>
                      <a:pt x="1778000" y="0"/>
                    </a:ln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2A875E15-9B7A-8142-B0F5-1613BDC453FD}"/>
                  </a:ext>
                </a:extLst>
              </p:cNvPr>
              <p:cNvSpPr/>
              <p:nvPr/>
            </p:nvSpPr>
            <p:spPr>
              <a:xfrm>
                <a:off x="1995714" y="5098143"/>
                <a:ext cx="1750786" cy="625928"/>
              </a:xfrm>
              <a:custGeom>
                <a:avLst/>
                <a:gdLst>
                  <a:gd name="connsiteX0" fmla="*/ 0 w 1750786"/>
                  <a:gd name="connsiteY0" fmla="*/ 0 h 625928"/>
                  <a:gd name="connsiteX1" fmla="*/ 1750786 w 1750786"/>
                  <a:gd name="connsiteY1" fmla="*/ 9071 h 625928"/>
                  <a:gd name="connsiteX2" fmla="*/ 1750786 w 1750786"/>
                  <a:gd name="connsiteY2" fmla="*/ 625928 h 625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0786" h="625928">
                    <a:moveTo>
                      <a:pt x="0" y="0"/>
                    </a:moveTo>
                    <a:lnTo>
                      <a:pt x="1750786" y="9071"/>
                    </a:lnTo>
                    <a:lnTo>
                      <a:pt x="1750786" y="625928"/>
                    </a:ln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B748006-FCDD-D141-8F58-D84D67175D17}"/>
                  </a:ext>
                </a:extLst>
              </p:cNvPr>
              <p:cNvCxnSpPr/>
              <p:nvPr/>
            </p:nvCxnSpPr>
            <p:spPr>
              <a:xfrm>
                <a:off x="7157357" y="517071"/>
                <a:ext cx="0" cy="520700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Snip Same Side Corner Rectangle 36">
                <a:extLst>
                  <a:ext uri="{FF2B5EF4-FFF2-40B4-BE49-F238E27FC236}">
                    <a16:creationId xmlns:a16="http://schemas.microsoft.com/office/drawing/2014/main" id="{79E470AB-43D0-8F49-92AB-27632ECBB881}"/>
                  </a:ext>
                </a:extLst>
              </p:cNvPr>
              <p:cNvSpPr/>
              <p:nvPr/>
            </p:nvSpPr>
            <p:spPr>
              <a:xfrm rot="10800000">
                <a:off x="4447720" y="2358571"/>
                <a:ext cx="2022929" cy="444500"/>
              </a:xfrm>
              <a:prstGeom prst="snip2SameRect">
                <a:avLst>
                  <a:gd name="adj1" fmla="val 26871"/>
                  <a:gd name="adj2" fmla="val 0"/>
                </a:avLst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644493-63C0-0F40-BC34-365A8F5FFC2D}"/>
                  </a:ext>
                </a:extLst>
              </p:cNvPr>
              <p:cNvSpPr/>
              <p:nvPr/>
            </p:nvSpPr>
            <p:spPr>
              <a:xfrm>
                <a:off x="3782784" y="616857"/>
                <a:ext cx="1270000" cy="1741714"/>
              </a:xfrm>
              <a:custGeom>
                <a:avLst/>
                <a:gdLst>
                  <a:gd name="connsiteX0" fmla="*/ 9072 w 1270000"/>
                  <a:gd name="connsiteY0" fmla="*/ 0 h 1741714"/>
                  <a:gd name="connsiteX1" fmla="*/ 625929 w 1270000"/>
                  <a:gd name="connsiteY1" fmla="*/ 0 h 1741714"/>
                  <a:gd name="connsiteX2" fmla="*/ 616857 w 1270000"/>
                  <a:gd name="connsiteY2" fmla="*/ 1524000 h 1741714"/>
                  <a:gd name="connsiteX3" fmla="*/ 1270000 w 1270000"/>
                  <a:gd name="connsiteY3" fmla="*/ 1524000 h 1741714"/>
                  <a:gd name="connsiteX4" fmla="*/ 1260929 w 1270000"/>
                  <a:gd name="connsiteY4" fmla="*/ 1723571 h 1741714"/>
                  <a:gd name="connsiteX5" fmla="*/ 272143 w 1270000"/>
                  <a:gd name="connsiteY5" fmla="*/ 1741714 h 1741714"/>
                  <a:gd name="connsiteX6" fmla="*/ 136072 w 1270000"/>
                  <a:gd name="connsiteY6" fmla="*/ 1614714 h 1741714"/>
                  <a:gd name="connsiteX7" fmla="*/ 136072 w 1270000"/>
                  <a:gd name="connsiteY7" fmla="*/ 489857 h 1741714"/>
                  <a:gd name="connsiteX8" fmla="*/ 0 w 1270000"/>
                  <a:gd name="connsiteY8" fmla="*/ 489857 h 1741714"/>
                  <a:gd name="connsiteX9" fmla="*/ 9072 w 1270000"/>
                  <a:gd name="connsiteY9" fmla="*/ 0 h 174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0000" h="1741714">
                    <a:moveTo>
                      <a:pt x="9072" y="0"/>
                    </a:moveTo>
                    <a:lnTo>
                      <a:pt x="625929" y="0"/>
                    </a:lnTo>
                    <a:lnTo>
                      <a:pt x="616857" y="1524000"/>
                    </a:lnTo>
                    <a:lnTo>
                      <a:pt x="1270000" y="1524000"/>
                    </a:lnTo>
                    <a:lnTo>
                      <a:pt x="1260929" y="1723571"/>
                    </a:lnTo>
                    <a:lnTo>
                      <a:pt x="272143" y="1741714"/>
                    </a:lnTo>
                    <a:lnTo>
                      <a:pt x="136072" y="1614714"/>
                    </a:lnTo>
                    <a:lnTo>
                      <a:pt x="136072" y="489857"/>
                    </a:lnTo>
                    <a:lnTo>
                      <a:pt x="0" y="489857"/>
                    </a:lnTo>
                    <a:lnTo>
                      <a:pt x="907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669CEC8D-47C9-3D48-9485-FECEB1354104}"/>
                  </a:ext>
                </a:extLst>
              </p:cNvPr>
              <p:cNvSpPr/>
              <p:nvPr/>
            </p:nvSpPr>
            <p:spPr>
              <a:xfrm flipH="1">
                <a:off x="5881004" y="616853"/>
                <a:ext cx="1270000" cy="1741714"/>
              </a:xfrm>
              <a:custGeom>
                <a:avLst/>
                <a:gdLst>
                  <a:gd name="connsiteX0" fmla="*/ 9072 w 1270000"/>
                  <a:gd name="connsiteY0" fmla="*/ 0 h 1741714"/>
                  <a:gd name="connsiteX1" fmla="*/ 625929 w 1270000"/>
                  <a:gd name="connsiteY1" fmla="*/ 0 h 1741714"/>
                  <a:gd name="connsiteX2" fmla="*/ 616857 w 1270000"/>
                  <a:gd name="connsiteY2" fmla="*/ 1524000 h 1741714"/>
                  <a:gd name="connsiteX3" fmla="*/ 1270000 w 1270000"/>
                  <a:gd name="connsiteY3" fmla="*/ 1524000 h 1741714"/>
                  <a:gd name="connsiteX4" fmla="*/ 1260929 w 1270000"/>
                  <a:gd name="connsiteY4" fmla="*/ 1723571 h 1741714"/>
                  <a:gd name="connsiteX5" fmla="*/ 272143 w 1270000"/>
                  <a:gd name="connsiteY5" fmla="*/ 1741714 h 1741714"/>
                  <a:gd name="connsiteX6" fmla="*/ 136072 w 1270000"/>
                  <a:gd name="connsiteY6" fmla="*/ 1614714 h 1741714"/>
                  <a:gd name="connsiteX7" fmla="*/ 136072 w 1270000"/>
                  <a:gd name="connsiteY7" fmla="*/ 489857 h 1741714"/>
                  <a:gd name="connsiteX8" fmla="*/ 0 w 1270000"/>
                  <a:gd name="connsiteY8" fmla="*/ 489857 h 1741714"/>
                  <a:gd name="connsiteX9" fmla="*/ 9072 w 1270000"/>
                  <a:gd name="connsiteY9" fmla="*/ 0 h 174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0000" h="1741714">
                    <a:moveTo>
                      <a:pt x="9072" y="0"/>
                    </a:moveTo>
                    <a:lnTo>
                      <a:pt x="625929" y="0"/>
                    </a:lnTo>
                    <a:lnTo>
                      <a:pt x="616857" y="1524000"/>
                    </a:lnTo>
                    <a:lnTo>
                      <a:pt x="1270000" y="1524000"/>
                    </a:lnTo>
                    <a:lnTo>
                      <a:pt x="1260929" y="1723571"/>
                    </a:lnTo>
                    <a:lnTo>
                      <a:pt x="272143" y="1741714"/>
                    </a:lnTo>
                    <a:lnTo>
                      <a:pt x="136072" y="1614714"/>
                    </a:lnTo>
                    <a:lnTo>
                      <a:pt x="136072" y="489857"/>
                    </a:lnTo>
                    <a:lnTo>
                      <a:pt x="0" y="489857"/>
                    </a:lnTo>
                    <a:lnTo>
                      <a:pt x="907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1ACBCC7-A14B-CC40-9633-8294091E84DD}"/>
                  </a:ext>
                </a:extLst>
              </p:cNvPr>
              <p:cNvSpPr/>
              <p:nvPr/>
            </p:nvSpPr>
            <p:spPr>
              <a:xfrm>
                <a:off x="1995714" y="2331357"/>
                <a:ext cx="154215" cy="2766786"/>
              </a:xfrm>
              <a:prstGeom prst="rect">
                <a:avLst/>
              </a:prstGeom>
              <a:solidFill>
                <a:srgbClr val="FF0000"/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722B6BA-E836-A94A-852C-61299D770C70}"/>
                  </a:ext>
                </a:extLst>
              </p:cNvPr>
              <p:cNvSpPr/>
              <p:nvPr/>
            </p:nvSpPr>
            <p:spPr>
              <a:xfrm>
                <a:off x="5170714" y="1823357"/>
                <a:ext cx="535215" cy="2077357"/>
              </a:xfrm>
              <a:custGeom>
                <a:avLst/>
                <a:gdLst>
                  <a:gd name="connsiteX0" fmla="*/ 154215 w 535215"/>
                  <a:gd name="connsiteY0" fmla="*/ 0 h 2077357"/>
                  <a:gd name="connsiteX1" fmla="*/ 0 w 535215"/>
                  <a:gd name="connsiteY1" fmla="*/ 2077357 h 2077357"/>
                  <a:gd name="connsiteX2" fmla="*/ 535215 w 535215"/>
                  <a:gd name="connsiteY2" fmla="*/ 1651000 h 2077357"/>
                  <a:gd name="connsiteX3" fmla="*/ 399143 w 535215"/>
                  <a:gd name="connsiteY3" fmla="*/ 9072 h 2077357"/>
                  <a:gd name="connsiteX4" fmla="*/ 154215 w 535215"/>
                  <a:gd name="connsiteY4" fmla="*/ 0 h 207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215" h="2077357">
                    <a:moveTo>
                      <a:pt x="154215" y="0"/>
                    </a:moveTo>
                    <a:lnTo>
                      <a:pt x="0" y="2077357"/>
                    </a:lnTo>
                    <a:lnTo>
                      <a:pt x="535215" y="1651000"/>
                    </a:lnTo>
                    <a:lnTo>
                      <a:pt x="399143" y="9072"/>
                    </a:lnTo>
                    <a:lnTo>
                      <a:pt x="154215" y="0"/>
                    </a:lnTo>
                    <a:close/>
                  </a:path>
                </a:pathLst>
              </a:custGeom>
              <a:solidFill>
                <a:srgbClr val="008000">
                  <a:alpha val="40000"/>
                </a:srgb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486BB97-62BD-CE44-94A7-6254857EDCA7}"/>
                  </a:ext>
                </a:extLst>
              </p:cNvPr>
              <p:cNvCxnSpPr/>
              <p:nvPr/>
            </p:nvCxnSpPr>
            <p:spPr>
              <a:xfrm flipV="1">
                <a:off x="5134432" y="3438069"/>
                <a:ext cx="635001" cy="508145"/>
              </a:xfrm>
              <a:prstGeom prst="line">
                <a:avLst/>
              </a:prstGeom>
              <a:ln w="38100" cmpd="sng">
                <a:solidFill>
                  <a:srgbClr val="66006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EC156E0C-BF7D-9A43-851D-B46305D42B7C}"/>
                  </a:ext>
                </a:extLst>
              </p:cNvPr>
              <p:cNvCxnSpPr/>
              <p:nvPr/>
            </p:nvCxnSpPr>
            <p:spPr>
              <a:xfrm flipH="1">
                <a:off x="5442857" y="1823357"/>
                <a:ext cx="0" cy="1850572"/>
              </a:xfrm>
              <a:prstGeom prst="straightConnector1">
                <a:avLst/>
              </a:prstGeom>
              <a:ln w="28575" cmpd="sng">
                <a:solidFill>
                  <a:srgbClr val="008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133D2A-DA94-AD41-BD22-5B93355689C5}"/>
                </a:ext>
              </a:extLst>
            </p:cNvPr>
            <p:cNvCxnSpPr>
              <a:cxnSpLocks/>
            </p:cNvCxnSpPr>
            <p:nvPr/>
          </p:nvCxnSpPr>
          <p:spPr>
            <a:xfrm>
              <a:off x="4956498" y="2834071"/>
              <a:ext cx="910814" cy="0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1D31A4-E476-5A44-AE76-7AB34978E2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3125" y="2831283"/>
              <a:ext cx="826653" cy="0"/>
            </a:xfrm>
            <a:prstGeom prst="line">
              <a:avLst/>
            </a:prstGeom>
            <a:ln w="12700" cmpd="sng">
              <a:solidFill>
                <a:srgbClr val="FF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17">
              <a:extLst>
                <a:ext uri="{FF2B5EF4-FFF2-40B4-BE49-F238E27FC236}">
                  <a16:creationId xmlns:a16="http://schemas.microsoft.com/office/drawing/2014/main" id="{E6DF83B7-1A54-2743-BC29-E297306DB48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314099" y="2823724"/>
              <a:ext cx="2455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FF0000"/>
                  </a:solidFill>
                  <a:latin typeface="Symbol" pitchFamily="18" charset="2"/>
                  <a:ea typeface="ＭＳ Ｐゴシック" pitchFamily="-97" charset="-128"/>
                </a:rPr>
                <a:t>a</a:t>
              </a:r>
              <a:endParaRPr lang="en-US" altLang="en-US" sz="1600" b="1" baseline="-25000" dirty="0">
                <a:solidFill>
                  <a:srgbClr val="FF0000"/>
                </a:solidFill>
                <a:latin typeface="Symbol" pitchFamily="18" charset="2"/>
                <a:ea typeface="ＭＳ Ｐゴシック" pitchFamily="-97" charset="-128"/>
              </a:endParaRPr>
            </a:p>
          </p:txBody>
        </p:sp>
        <p:sp>
          <p:nvSpPr>
            <p:cNvPr id="11" name="Text Box 19">
              <a:extLst>
                <a:ext uri="{FF2B5EF4-FFF2-40B4-BE49-F238E27FC236}">
                  <a16:creationId xmlns:a16="http://schemas.microsoft.com/office/drawing/2014/main" id="{DF095878-9745-BD49-8E24-AE73731142A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699473" y="2549783"/>
              <a:ext cx="2756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ea typeface="ＭＳ Ｐゴシック" pitchFamily="-97" charset="-128"/>
                </a:rPr>
                <a:t>n</a:t>
              </a:r>
              <a:endParaRPr lang="en-US" altLang="en-US" sz="1600" b="1" baseline="-25000" dirty="0">
                <a:ea typeface="ＭＳ Ｐゴシック" pitchFamily="-97" charset="-128"/>
              </a:endParaRPr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id="{8AC191DB-EF74-5A46-995F-CBB30912553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932737" y="2055313"/>
              <a:ext cx="329809" cy="50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009900"/>
                  </a:solidFill>
                  <a:ea typeface="ＭＳ Ｐゴシック" pitchFamily="-97" charset="-128"/>
                </a:rPr>
                <a:t>d</a:t>
              </a:r>
              <a:r>
                <a:rPr lang="en-US" altLang="en-US" sz="1600" b="1" baseline="30000" dirty="0">
                  <a:solidFill>
                    <a:srgbClr val="009900"/>
                  </a:solidFill>
                  <a:ea typeface="ＭＳ Ｐゴシック" pitchFamily="-97" charset="-128"/>
                </a:rPr>
                <a:t>+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BFD6585-CB94-C644-93E9-79D0FD7D0065}"/>
                </a:ext>
              </a:extLst>
            </p:cNvPr>
            <p:cNvCxnSpPr>
              <a:cxnSpLocks/>
            </p:cNvCxnSpPr>
            <p:nvPr/>
          </p:nvCxnSpPr>
          <p:spPr>
            <a:xfrm>
              <a:off x="4223125" y="2703346"/>
              <a:ext cx="826653" cy="127938"/>
            </a:xfrm>
            <a:prstGeom prst="line">
              <a:avLst/>
            </a:prstGeom>
            <a:ln w="12700" cmpd="sng">
              <a:solidFill>
                <a:srgbClr val="FF0000"/>
              </a:solidFill>
              <a:prstDash val="solid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7C571-CFE1-714C-BA7F-5E53329AC574}"/>
                </a:ext>
              </a:extLst>
            </p:cNvPr>
            <p:cNvCxnSpPr>
              <a:cxnSpLocks/>
            </p:cNvCxnSpPr>
            <p:nvPr/>
          </p:nvCxnSpPr>
          <p:spPr>
            <a:xfrm>
              <a:off x="5049778" y="2832101"/>
              <a:ext cx="132901" cy="49559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DBEF56-6538-114E-9FD8-1FECF6B7A15C}"/>
                </a:ext>
              </a:extLst>
            </p:cNvPr>
            <p:cNvCxnSpPr>
              <a:cxnSpLocks/>
            </p:cNvCxnSpPr>
            <p:nvPr/>
          </p:nvCxnSpPr>
          <p:spPr>
            <a:xfrm>
              <a:off x="5182678" y="2881660"/>
              <a:ext cx="683980" cy="198650"/>
            </a:xfrm>
            <a:prstGeom prst="line">
              <a:avLst/>
            </a:prstGeom>
            <a:ln w="9525" cmpd="sng">
              <a:solidFill>
                <a:srgbClr val="0070C0"/>
              </a:solidFill>
              <a:prstDash val="soli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C1D8D8-EC7D-2047-8990-F7579AB4772E}"/>
                </a:ext>
              </a:extLst>
            </p:cNvPr>
            <p:cNvSpPr txBox="1"/>
            <p:nvPr/>
          </p:nvSpPr>
          <p:spPr>
            <a:xfrm>
              <a:off x="4461107" y="1679826"/>
              <a:ext cx="1237522" cy="308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API D-T NG</a:t>
              </a: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20FC897-EF33-FE4A-A422-998E08444E4E}"/>
                </a:ext>
              </a:extLst>
            </p:cNvPr>
            <p:cNvCxnSpPr>
              <a:cxnSpLocks/>
            </p:cNvCxnSpPr>
            <p:nvPr/>
          </p:nvCxnSpPr>
          <p:spPr>
            <a:xfrm>
              <a:off x="5182679" y="2875697"/>
              <a:ext cx="107377" cy="505417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soli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 Box 19">
              <a:extLst>
                <a:ext uri="{FF2B5EF4-FFF2-40B4-BE49-F238E27FC236}">
                  <a16:creationId xmlns:a16="http://schemas.microsoft.com/office/drawing/2014/main" id="{6FAA9568-EB98-DE49-BD7F-16B774ABFEE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76746" y="3290609"/>
              <a:ext cx="3652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ea typeface="ＭＳ Ｐゴシック" pitchFamily="-97" charset="-128"/>
                </a:rPr>
                <a:t>n’</a:t>
              </a:r>
              <a:endParaRPr lang="en-US" altLang="en-US" sz="1600" b="1" baseline="-25000" dirty="0">
                <a:ea typeface="ＭＳ Ｐゴシック" pitchFamily="-97" charset="-128"/>
              </a:endParaRPr>
            </a:p>
          </p:txBody>
        </p:sp>
        <p:sp>
          <p:nvSpPr>
            <p:cNvPr id="52" name="Text Box 19">
              <a:extLst>
                <a:ext uri="{FF2B5EF4-FFF2-40B4-BE49-F238E27FC236}">
                  <a16:creationId xmlns:a16="http://schemas.microsoft.com/office/drawing/2014/main" id="{B745B590-6037-7B49-931A-14655BC15FD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728820" y="3077812"/>
              <a:ext cx="2756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1600" b="1" dirty="0">
                  <a:ea typeface="ＭＳ Ｐゴシック" pitchFamily="-97" charset="-128"/>
                </a:rPr>
                <a:t>𝛾</a:t>
              </a:r>
              <a:endParaRPr lang="en-US" altLang="en-US" sz="1600" b="1" baseline="-25000" dirty="0">
                <a:ea typeface="ＭＳ Ｐゴシック" pitchFamily="-97" charset="-128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ADBEBCCC-D607-6F4F-A50C-551B094A13F6}"/>
              </a:ext>
            </a:extLst>
          </p:cNvPr>
          <p:cNvSpPr txBox="1"/>
          <p:nvPr/>
        </p:nvSpPr>
        <p:spPr>
          <a:xfrm>
            <a:off x="1336737" y="3159575"/>
            <a:ext cx="68961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Light </a:t>
            </a:r>
          </a:p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guide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3467D2-3F55-374B-8CA2-C62747DBBF5D}"/>
              </a:ext>
            </a:extLst>
          </p:cNvPr>
          <p:cNvSpPr txBox="1"/>
          <p:nvPr/>
        </p:nvSpPr>
        <p:spPr>
          <a:xfrm>
            <a:off x="3472000" y="1799464"/>
            <a:ext cx="105670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+mn-lt"/>
              </a:rPr>
              <a:t>Scintillator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7C5A95B-B6F7-3F4B-B1BC-8F273DAB62E3}"/>
              </a:ext>
            </a:extLst>
          </p:cNvPr>
          <p:cNvSpPr txBox="1"/>
          <p:nvPr/>
        </p:nvSpPr>
        <p:spPr>
          <a:xfrm>
            <a:off x="1679065" y="1600588"/>
            <a:ext cx="114967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+mn-lt"/>
              </a:rPr>
              <a:t>Fiber optic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faceplate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865A65B8-485D-0C48-A7A6-65E4A32C3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771" y="2044008"/>
            <a:ext cx="842191" cy="105631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5C4EBA8-453F-2B42-83F9-F6344DC04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278" y="2113867"/>
            <a:ext cx="861849" cy="997817"/>
          </a:xfrm>
          <a:prstGeom prst="rect">
            <a:avLst/>
          </a:prstGeom>
        </p:spPr>
      </p:pic>
      <p:pic>
        <p:nvPicPr>
          <p:cNvPr id="70" name="Picture 69" descr="tapered9500">
            <a:extLst>
              <a:ext uri="{FF2B5EF4-FFF2-40B4-BE49-F238E27FC236}">
                <a16:creationId xmlns:a16="http://schemas.microsoft.com/office/drawing/2014/main" id="{D3A82EAC-6251-9C48-8273-707620E026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"/>
          <a:stretch/>
        </p:blipFill>
        <p:spPr bwMode="auto">
          <a:xfrm rot="5400000">
            <a:off x="1089273" y="2541831"/>
            <a:ext cx="1064321" cy="19854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Right Arrow 74">
            <a:extLst>
              <a:ext uri="{FF2B5EF4-FFF2-40B4-BE49-F238E27FC236}">
                <a16:creationId xmlns:a16="http://schemas.microsoft.com/office/drawing/2014/main" id="{D804F3AB-BC2C-3943-BFB1-77C7F0BECD5F}"/>
              </a:ext>
            </a:extLst>
          </p:cNvPr>
          <p:cNvSpPr/>
          <p:nvPr/>
        </p:nvSpPr>
        <p:spPr>
          <a:xfrm rot="10800000">
            <a:off x="3231124" y="2511870"/>
            <a:ext cx="317018" cy="316462"/>
          </a:xfrm>
          <a:prstGeom prst="rightArrow">
            <a:avLst/>
          </a:prstGeom>
          <a:solidFill>
            <a:srgbClr val="27DE26"/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4984134-F576-194E-BA8E-80C0D758319F}"/>
              </a:ext>
            </a:extLst>
          </p:cNvPr>
          <p:cNvCxnSpPr/>
          <p:nvPr/>
        </p:nvCxnSpPr>
        <p:spPr>
          <a:xfrm rot="10800000">
            <a:off x="1873093" y="2139564"/>
            <a:ext cx="0" cy="1029888"/>
          </a:xfrm>
          <a:prstGeom prst="line">
            <a:avLst/>
          </a:prstGeom>
          <a:ln w="60325">
            <a:solidFill>
              <a:schemeClr val="bg2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E8978B7-D3FE-D74F-9199-D16BFE6C7C1B}"/>
              </a:ext>
            </a:extLst>
          </p:cNvPr>
          <p:cNvCxnSpPr>
            <a:cxnSpLocks/>
          </p:cNvCxnSpPr>
          <p:nvPr/>
        </p:nvCxnSpPr>
        <p:spPr>
          <a:xfrm rot="5400000">
            <a:off x="3503025" y="745523"/>
            <a:ext cx="0" cy="1463040"/>
          </a:xfrm>
          <a:prstGeom prst="line">
            <a:avLst/>
          </a:prstGeom>
          <a:ln w="50800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BEDA6FE-BA5E-9F4E-8E6D-622B4EAC0C95}"/>
              </a:ext>
            </a:extLst>
          </p:cNvPr>
          <p:cNvCxnSpPr>
            <a:cxnSpLocks/>
          </p:cNvCxnSpPr>
          <p:nvPr/>
        </p:nvCxnSpPr>
        <p:spPr>
          <a:xfrm rot="5400000">
            <a:off x="3501666" y="2697250"/>
            <a:ext cx="0" cy="1463040"/>
          </a:xfrm>
          <a:prstGeom prst="line">
            <a:avLst/>
          </a:prstGeom>
          <a:ln w="50800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ight Arrow 89">
            <a:extLst>
              <a:ext uri="{FF2B5EF4-FFF2-40B4-BE49-F238E27FC236}">
                <a16:creationId xmlns:a16="http://schemas.microsoft.com/office/drawing/2014/main" id="{04ED5145-2C32-3647-BA9C-4C238EF12762}"/>
              </a:ext>
            </a:extLst>
          </p:cNvPr>
          <p:cNvSpPr/>
          <p:nvPr/>
        </p:nvSpPr>
        <p:spPr>
          <a:xfrm rot="10800000">
            <a:off x="1173002" y="2505640"/>
            <a:ext cx="317018" cy="316462"/>
          </a:xfrm>
          <a:prstGeom prst="rightArrow">
            <a:avLst/>
          </a:prstGeom>
          <a:solidFill>
            <a:srgbClr val="27DE26"/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55C5ACD-ACEB-6148-93B4-4A99E35C0722}"/>
              </a:ext>
            </a:extLst>
          </p:cNvPr>
          <p:cNvSpPr txBox="1"/>
          <p:nvPr/>
        </p:nvSpPr>
        <p:spPr>
          <a:xfrm>
            <a:off x="3019398" y="1141796"/>
            <a:ext cx="154884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i="1" dirty="0">
                <a:latin typeface="+mn-lt"/>
              </a:rPr>
              <a:t>Inside NG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75C9E89-F288-794B-8C68-A05E7EE77E64}"/>
              </a:ext>
            </a:extLst>
          </p:cNvPr>
          <p:cNvSpPr txBox="1"/>
          <p:nvPr/>
        </p:nvSpPr>
        <p:spPr>
          <a:xfrm>
            <a:off x="752378" y="1161768"/>
            <a:ext cx="154884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i="1" dirty="0">
                <a:latin typeface="+mn-lt"/>
              </a:rPr>
              <a:t>Outside NG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2AFABE2-DDB1-F94F-BCB5-933F1C49EEFB}"/>
              </a:ext>
            </a:extLst>
          </p:cNvPr>
          <p:cNvSpPr txBox="1"/>
          <p:nvPr/>
        </p:nvSpPr>
        <p:spPr>
          <a:xfrm>
            <a:off x="301717" y="1503788"/>
            <a:ext cx="946093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+mn-lt"/>
              </a:rPr>
              <a:t>Position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sensitive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PMT</a:t>
            </a:r>
          </a:p>
        </p:txBody>
      </p:sp>
      <p:sp>
        <p:nvSpPr>
          <p:cNvPr id="78" name="Right Arrow 77">
            <a:extLst>
              <a:ext uri="{FF2B5EF4-FFF2-40B4-BE49-F238E27FC236}">
                <a16:creationId xmlns:a16="http://schemas.microsoft.com/office/drawing/2014/main" id="{C2D93DEC-19A1-C94D-9804-AA5DD02A7FB6}"/>
              </a:ext>
            </a:extLst>
          </p:cNvPr>
          <p:cNvSpPr/>
          <p:nvPr/>
        </p:nvSpPr>
        <p:spPr>
          <a:xfrm rot="10800000">
            <a:off x="1750660" y="2505639"/>
            <a:ext cx="513915" cy="316462"/>
          </a:xfrm>
          <a:prstGeom prst="rightArrow">
            <a:avLst/>
          </a:prstGeom>
          <a:solidFill>
            <a:srgbClr val="27DE26"/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4CADE181-6AD6-3E4B-AA9C-C6393EA832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" r="10849"/>
          <a:stretch/>
        </p:blipFill>
        <p:spPr bwMode="auto">
          <a:xfrm>
            <a:off x="8602485" y="936325"/>
            <a:ext cx="3101777" cy="2981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3" name="Right Arrow 112">
            <a:extLst>
              <a:ext uri="{FF2B5EF4-FFF2-40B4-BE49-F238E27FC236}">
                <a16:creationId xmlns:a16="http://schemas.microsoft.com/office/drawing/2014/main" id="{B01A442F-BC12-C34F-891B-698DA2B134AF}"/>
              </a:ext>
            </a:extLst>
          </p:cNvPr>
          <p:cNvSpPr/>
          <p:nvPr/>
        </p:nvSpPr>
        <p:spPr>
          <a:xfrm>
            <a:off x="7443895" y="2554368"/>
            <a:ext cx="830275" cy="490817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B996A281-622D-DF4A-BE76-1256805DFF91}"/>
              </a:ext>
            </a:extLst>
          </p:cNvPr>
          <p:cNvSpPr txBox="1">
            <a:spLocks/>
          </p:cNvSpPr>
          <p:nvPr/>
        </p:nvSpPr>
        <p:spPr bwMode="auto">
          <a:xfrm>
            <a:off x="7070269" y="1376739"/>
            <a:ext cx="1945757" cy="124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i="1" dirty="0"/>
              <a:t>Not shown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Item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Detector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600" dirty="0"/>
              <a:t>Data acquisition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77D42DB3-1B96-E742-AC46-793A7BCFE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400" y="2232256"/>
            <a:ext cx="809095" cy="856689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E21B587-9B09-354A-81F7-E1F28AB8201A}"/>
              </a:ext>
            </a:extLst>
          </p:cNvPr>
          <p:cNvCxnSpPr>
            <a:cxnSpLocks/>
          </p:cNvCxnSpPr>
          <p:nvPr/>
        </p:nvCxnSpPr>
        <p:spPr>
          <a:xfrm flipH="1">
            <a:off x="6375013" y="3896490"/>
            <a:ext cx="3282" cy="2560320"/>
          </a:xfrm>
          <a:prstGeom prst="line">
            <a:avLst/>
          </a:prstGeom>
          <a:ln w="31750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E8CE333B-5EE8-5F4B-8800-1FE2C3001789}"/>
              </a:ext>
            </a:extLst>
          </p:cNvPr>
          <p:cNvCxnSpPr>
            <a:cxnSpLocks/>
            <a:stCxn id="119" idx="2"/>
          </p:cNvCxnSpPr>
          <p:nvPr/>
        </p:nvCxnSpPr>
        <p:spPr>
          <a:xfrm flipH="1">
            <a:off x="9559181" y="2522163"/>
            <a:ext cx="332022" cy="832753"/>
          </a:xfrm>
          <a:prstGeom prst="straightConnector1">
            <a:avLst/>
          </a:prstGeom>
          <a:ln w="28575">
            <a:solidFill>
              <a:schemeClr val="tx1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9179B6C4-3EB0-A14E-8504-FA97F70245F0}"/>
              </a:ext>
            </a:extLst>
          </p:cNvPr>
          <p:cNvSpPr txBox="1"/>
          <p:nvPr/>
        </p:nvSpPr>
        <p:spPr>
          <a:xfrm>
            <a:off x="9442239" y="1986632"/>
            <a:ext cx="8979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+mn-lt"/>
              </a:rPr>
              <a:t>Cu, Fe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(</a:t>
            </a:r>
            <a:r>
              <a:rPr lang="en-US" sz="1600" dirty="0" err="1">
                <a:latin typeface="+mn-lt"/>
              </a:rPr>
              <a:t>n,n</a:t>
            </a:r>
            <a:r>
              <a:rPr lang="en-US" sz="1600" dirty="0">
                <a:latin typeface="+mn-lt"/>
              </a:rPr>
              <a:t>’𝛾)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12679E-FC7C-4940-B56A-A65E8DC1B17F}"/>
              </a:ext>
            </a:extLst>
          </p:cNvPr>
          <p:cNvGrpSpPr/>
          <p:nvPr/>
        </p:nvGrpSpPr>
        <p:grpSpPr>
          <a:xfrm>
            <a:off x="6512120" y="3962847"/>
            <a:ext cx="5524456" cy="2719468"/>
            <a:chOff x="6512120" y="3962847"/>
            <a:chExt cx="5524456" cy="2719468"/>
          </a:xfrm>
        </p:grpSpPr>
        <p:sp>
          <p:nvSpPr>
            <p:cNvPr id="117" name="Content Placeholder 2">
              <a:extLst>
                <a:ext uri="{FF2B5EF4-FFF2-40B4-BE49-F238E27FC236}">
                  <a16:creationId xmlns:a16="http://schemas.microsoft.com/office/drawing/2014/main" id="{C5818BD7-C7D5-EA40-8558-8075F8245E3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12120" y="3962847"/>
              <a:ext cx="5248272" cy="2495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88925" indent="-288925" algn="l" rtl="0" eaLnBrk="1" fontAlgn="base" hangingPunct="1">
                <a:lnSpc>
                  <a:spcPct val="9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lang="en-US" sz="2800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87388" indent="-288925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031875" indent="-288925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Inelastic scatter gammas from copper and steel in NG are 50% higher in G4 model and spectrum is harder</a:t>
              </a:r>
            </a:p>
            <a:p>
              <a:r>
                <a:rPr lang="en-US" sz="1800" dirty="0"/>
                <a:t>Neutron interactions within the NG widen the neutron cones and increase scatter background</a:t>
              </a:r>
            </a:p>
          </p:txBody>
        </p:sp>
        <p:sp>
          <p:nvSpPr>
            <p:cNvPr id="123" name="Content Placeholder 2">
              <a:extLst>
                <a:ext uri="{FF2B5EF4-FFF2-40B4-BE49-F238E27FC236}">
                  <a16:creationId xmlns:a16="http://schemas.microsoft.com/office/drawing/2014/main" id="{B5619EDC-095D-BC4C-947D-BC8F595B8DB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12120" y="5902438"/>
              <a:ext cx="5524456" cy="779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88925" indent="-288925" algn="l" rtl="0" eaLnBrk="1" fontAlgn="base" hangingPunct="1">
                <a:lnSpc>
                  <a:spcPct val="90000"/>
                </a:lnSpc>
                <a:spcBef>
                  <a:spcPts val="1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lang="en-US" sz="2800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87388" indent="-288925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031875" indent="-288925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pitchFamily="2" charset="2"/>
                <a:buChar char="Ø"/>
              </a:pPr>
              <a:r>
                <a:rPr lang="en-US" sz="1800" b="1" dirty="0"/>
                <a:t>Potential need to improve nonelastic data for Cu and Fe for modeling performance</a:t>
              </a:r>
              <a:endParaRPr lang="en-US" sz="1800" dirty="0"/>
            </a:p>
          </p:txBody>
        </p:sp>
      </p:grpSp>
      <p:pic>
        <p:nvPicPr>
          <p:cNvPr id="124" name="Picture 29" descr="alphaFloods">
            <a:extLst>
              <a:ext uri="{FF2B5EF4-FFF2-40B4-BE49-F238E27FC236}">
                <a16:creationId xmlns:a16="http://schemas.microsoft.com/office/drawing/2014/main" id="{99CA7099-C282-1747-B29C-0D18F6831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2" t="22724" r="53651" b="14325"/>
          <a:stretch/>
        </p:blipFill>
        <p:spPr bwMode="auto">
          <a:xfrm>
            <a:off x="598329" y="3823922"/>
            <a:ext cx="1476531" cy="149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124" descr="tapered9500">
            <a:extLst>
              <a:ext uri="{FF2B5EF4-FFF2-40B4-BE49-F238E27FC236}">
                <a16:creationId xmlns:a16="http://schemas.microsoft.com/office/drawing/2014/main" id="{684DCCAD-4189-6E46-9A92-60ECFC53BF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604" y="5142844"/>
            <a:ext cx="1060755" cy="106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D5022A1C-62BC-EB41-B05C-A2734F96FE08}"/>
              </a:ext>
            </a:extLst>
          </p:cNvPr>
          <p:cNvSpPr txBox="1"/>
          <p:nvPr/>
        </p:nvSpPr>
        <p:spPr>
          <a:xfrm rot="16200000">
            <a:off x="257334" y="5541820"/>
            <a:ext cx="8566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i="1" dirty="0">
                <a:latin typeface="+mn-lt"/>
              </a:rPr>
              <a:t>Model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7803ED8-B1E1-5F48-A932-5FDE478A314F}"/>
              </a:ext>
            </a:extLst>
          </p:cNvPr>
          <p:cNvSpPr txBox="1"/>
          <p:nvPr/>
        </p:nvSpPr>
        <p:spPr>
          <a:xfrm rot="16200000">
            <a:off x="245612" y="4258256"/>
            <a:ext cx="85668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i="1" dirty="0">
                <a:latin typeface="+mn-lt"/>
              </a:rPr>
              <a:t>Data</a:t>
            </a:r>
          </a:p>
        </p:txBody>
      </p:sp>
      <p:sp>
        <p:nvSpPr>
          <p:cNvPr id="128" name="Right Arrow 127">
            <a:extLst>
              <a:ext uri="{FF2B5EF4-FFF2-40B4-BE49-F238E27FC236}">
                <a16:creationId xmlns:a16="http://schemas.microsoft.com/office/drawing/2014/main" id="{27FE51A1-7441-2249-9BDA-8C2F018AC576}"/>
              </a:ext>
            </a:extLst>
          </p:cNvPr>
          <p:cNvSpPr/>
          <p:nvPr/>
        </p:nvSpPr>
        <p:spPr>
          <a:xfrm rot="3973721">
            <a:off x="851186" y="3280467"/>
            <a:ext cx="554416" cy="490817"/>
          </a:xfrm>
          <a:prstGeom prst="rightArrow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8E33730-7EF2-0741-95AE-6D1BDE8CAA48}"/>
              </a:ext>
            </a:extLst>
          </p:cNvPr>
          <p:cNvSpPr txBox="1"/>
          <p:nvPr/>
        </p:nvSpPr>
        <p:spPr>
          <a:xfrm>
            <a:off x="3084290" y="2850329"/>
            <a:ext cx="695486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600" b="1" dirty="0">
                <a:solidFill>
                  <a:srgbClr val="27DE26"/>
                </a:solidFill>
                <a:latin typeface="+mn-lt"/>
              </a:rPr>
              <a:t>Light</a:t>
            </a:r>
          </a:p>
        </p:txBody>
      </p:sp>
    </p:spTree>
    <p:extLst>
      <p:ext uri="{BB962C8B-B14F-4D97-AF65-F5344CB8AC3E}">
        <p14:creationId xmlns:p14="http://schemas.microsoft.com/office/powerpoint/2010/main" val="223009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1F92-118B-0441-BB34-531F4073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83D81-5AF8-AD4A-B4AE-CB81FF14D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4369867"/>
            <a:ext cx="11430000" cy="1976767"/>
          </a:xfrm>
        </p:spPr>
        <p:txBody>
          <a:bodyPr/>
          <a:lstStyle/>
          <a:p>
            <a:r>
              <a:rPr lang="en-US" sz="1800" dirty="0"/>
              <a:t>Detector design relies on light transport and measurement </a:t>
            </a:r>
            <a:br>
              <a:rPr lang="en-US" sz="1800" dirty="0"/>
            </a:br>
            <a:r>
              <a:rPr lang="en-US" sz="1800" dirty="0"/>
              <a:t>calibration involves matching light output and thresholds </a:t>
            </a:r>
            <a:br>
              <a:rPr lang="en-US" sz="1800" dirty="0"/>
            </a:br>
            <a:r>
              <a:rPr lang="en-US" sz="1800" dirty="0"/>
              <a:t>until efficiency is accurately modeled (</a:t>
            </a:r>
            <a:r>
              <a:rPr lang="en-US" sz="1800" b="1" dirty="0"/>
              <a:t>no known data needs</a:t>
            </a:r>
            <a:r>
              <a:rPr lang="en-US" sz="1800" dirty="0"/>
              <a:t>)</a:t>
            </a:r>
          </a:p>
          <a:p>
            <a:r>
              <a:rPr lang="en-US" sz="1800" dirty="0"/>
              <a:t>Neutron interactions in the detector materials contribute to scatter background that affects image reconstruction performance, especially when the background terms are estimated with a model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4C0A2EE-438A-8E42-BE50-213CB4F06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t="14143" r="8527" b="11739"/>
          <a:stretch/>
        </p:blipFill>
        <p:spPr>
          <a:xfrm>
            <a:off x="595423" y="1713951"/>
            <a:ext cx="3249934" cy="2210505"/>
          </a:xfrm>
          <a:prstGeom prst="rect">
            <a:avLst/>
          </a:prstGeom>
        </p:spPr>
      </p:pic>
      <p:sp>
        <p:nvSpPr>
          <p:cNvPr id="29" name="TextBox 33">
            <a:extLst>
              <a:ext uri="{FF2B5EF4-FFF2-40B4-BE49-F238E27FC236}">
                <a16:creationId xmlns:a16="http://schemas.microsoft.com/office/drawing/2014/main" id="{ECBB1698-429E-6146-915B-A636B7C74B37}"/>
              </a:ext>
            </a:extLst>
          </p:cNvPr>
          <p:cNvSpPr txBox="1"/>
          <p:nvPr/>
        </p:nvSpPr>
        <p:spPr>
          <a:xfrm>
            <a:off x="468960" y="1228250"/>
            <a:ext cx="2277463" cy="36933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b="0" dirty="0">
                <a:latin typeface="+mn-lt"/>
              </a:rPr>
              <a:t>Detector array</a:t>
            </a:r>
            <a:endParaRPr b="0" dirty="0">
              <a:latin typeface="+mn-lt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5EAA96E-B8BB-B24C-88BE-91DF0E0687B4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1467293" y="1597582"/>
            <a:ext cx="140399" cy="57846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3">
            <a:extLst>
              <a:ext uri="{FF2B5EF4-FFF2-40B4-BE49-F238E27FC236}">
                <a16:creationId xmlns:a16="http://schemas.microsoft.com/office/drawing/2014/main" id="{ABF50FE7-D6CB-FD43-8408-260275CDE30B}"/>
              </a:ext>
            </a:extLst>
          </p:cNvPr>
          <p:cNvSpPr txBox="1"/>
          <p:nvPr/>
        </p:nvSpPr>
        <p:spPr>
          <a:xfrm>
            <a:off x="1290362" y="3932698"/>
            <a:ext cx="1537663" cy="36933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b="0" dirty="0">
                <a:latin typeface="+mn-lt"/>
              </a:rPr>
              <a:t>API D-T NG</a:t>
            </a:r>
            <a:endParaRPr b="0" dirty="0">
              <a:latin typeface="+mn-lt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6DA815-F05D-AE45-B9D2-92AAC9E1E7FF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2059194" y="3605168"/>
            <a:ext cx="1285856" cy="327530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>
            <a:extLst>
              <a:ext uri="{FF2B5EF4-FFF2-40B4-BE49-F238E27FC236}">
                <a16:creationId xmlns:a16="http://schemas.microsoft.com/office/drawing/2014/main" id="{BDD28235-4683-7E4A-95D6-8570743D05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46"/>
          <a:stretch/>
        </p:blipFill>
        <p:spPr>
          <a:xfrm>
            <a:off x="3990555" y="1705885"/>
            <a:ext cx="3660064" cy="2210505"/>
          </a:xfrm>
          <a:prstGeom prst="rect">
            <a:avLst/>
          </a:prstGeom>
        </p:spPr>
      </p:pic>
      <p:pic>
        <p:nvPicPr>
          <p:cNvPr id="61" name="Picture 3" descr="Picture 3">
            <a:extLst>
              <a:ext uri="{FF2B5EF4-FFF2-40B4-BE49-F238E27FC236}">
                <a16:creationId xmlns:a16="http://schemas.microsoft.com/office/drawing/2014/main" id="{DE8FBCC7-408E-CB47-82A9-E2E1CD2F1F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628" t="8415" r="17577" b="23129"/>
          <a:stretch>
            <a:fillRect/>
          </a:stretch>
        </p:blipFill>
        <p:spPr>
          <a:xfrm>
            <a:off x="9460583" y="1197840"/>
            <a:ext cx="2275162" cy="1698002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extBox 33">
            <a:extLst>
              <a:ext uri="{FF2B5EF4-FFF2-40B4-BE49-F238E27FC236}">
                <a16:creationId xmlns:a16="http://schemas.microsoft.com/office/drawing/2014/main" id="{6D9A0663-61D9-AD41-8895-F13E70BD4AC7}"/>
              </a:ext>
            </a:extLst>
          </p:cNvPr>
          <p:cNvSpPr txBox="1"/>
          <p:nvPr/>
        </p:nvSpPr>
        <p:spPr>
          <a:xfrm>
            <a:off x="9366459" y="721106"/>
            <a:ext cx="130420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b="0" dirty="0">
                <a:latin typeface="+mn-lt"/>
              </a:rPr>
              <a:t>PSD plastic</a:t>
            </a:r>
            <a:endParaRPr b="0" dirty="0">
              <a:latin typeface="+mn-lt"/>
            </a:endParaRPr>
          </a:p>
        </p:txBody>
      </p:sp>
      <p:pic>
        <p:nvPicPr>
          <p:cNvPr id="63" name="Picture 5" descr="Picture 5">
            <a:extLst>
              <a:ext uri="{FF2B5EF4-FFF2-40B4-BE49-F238E27FC236}">
                <a16:creationId xmlns:a16="http://schemas.microsoft.com/office/drawing/2014/main" id="{A889EC4B-37F3-4C4A-AF05-B3F8C10121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810" t="12483" r="30089" b="13953"/>
          <a:stretch>
            <a:fillRect/>
          </a:stretch>
        </p:blipFill>
        <p:spPr>
          <a:xfrm>
            <a:off x="7814183" y="831839"/>
            <a:ext cx="1201691" cy="2279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Picture 3" descr="Picture 3">
            <a:extLst>
              <a:ext uri="{FF2B5EF4-FFF2-40B4-BE49-F238E27FC236}">
                <a16:creationId xmlns:a16="http://schemas.microsoft.com/office/drawing/2014/main" id="{208E2829-05D3-E740-9AB1-7A826B378A9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50" t="6074" r="5595" b="3824"/>
          <a:stretch>
            <a:fillRect/>
          </a:stretch>
        </p:blipFill>
        <p:spPr>
          <a:xfrm>
            <a:off x="7691556" y="3348514"/>
            <a:ext cx="1663501" cy="1434196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Text Box 15">
            <a:extLst>
              <a:ext uri="{FF2B5EF4-FFF2-40B4-BE49-F238E27FC236}">
                <a16:creationId xmlns:a16="http://schemas.microsoft.com/office/drawing/2014/main" id="{8A0E9B70-083B-7545-98D1-E4921BB3A8C1}"/>
              </a:ext>
            </a:extLst>
          </p:cNvPr>
          <p:cNvSpPr txBox="1"/>
          <p:nvPr/>
        </p:nvSpPr>
        <p:spPr>
          <a:xfrm>
            <a:off x="7580203" y="3186125"/>
            <a:ext cx="1886954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Position response</a:t>
            </a:r>
          </a:p>
        </p:txBody>
      </p:sp>
      <p:grpSp>
        <p:nvGrpSpPr>
          <p:cNvPr id="66" name="Group 28">
            <a:extLst>
              <a:ext uri="{FF2B5EF4-FFF2-40B4-BE49-F238E27FC236}">
                <a16:creationId xmlns:a16="http://schemas.microsoft.com/office/drawing/2014/main" id="{3F12BCDF-FDC5-A243-9CD4-EB8AA57FA44F}"/>
              </a:ext>
            </a:extLst>
          </p:cNvPr>
          <p:cNvGrpSpPr/>
          <p:nvPr/>
        </p:nvGrpSpPr>
        <p:grpSpPr>
          <a:xfrm>
            <a:off x="9594610" y="3092206"/>
            <a:ext cx="2369285" cy="1690504"/>
            <a:chOff x="0" y="0"/>
            <a:chExt cx="2369283" cy="1690502"/>
          </a:xfrm>
        </p:grpSpPr>
        <p:pic>
          <p:nvPicPr>
            <p:cNvPr id="67" name="Picture 5" descr="Picture 5">
              <a:extLst>
                <a:ext uri="{FF2B5EF4-FFF2-40B4-BE49-F238E27FC236}">
                  <a16:creationId xmlns:a16="http://schemas.microsoft.com/office/drawing/2014/main" id="{3945811B-8DE7-F743-A88D-CF948F504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1809" t="8221"/>
            <a:stretch>
              <a:fillRect/>
            </a:stretch>
          </p:blipFill>
          <p:spPr>
            <a:xfrm>
              <a:off x="-1" y="188685"/>
              <a:ext cx="2369285" cy="15018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8" name="TextBox 16">
              <a:extLst>
                <a:ext uri="{FF2B5EF4-FFF2-40B4-BE49-F238E27FC236}">
                  <a16:creationId xmlns:a16="http://schemas.microsoft.com/office/drawing/2014/main" id="{D4CF4113-8E45-7940-B918-E9848E4CB394}"/>
                </a:ext>
              </a:extLst>
            </p:cNvPr>
            <p:cNvSpPr txBox="1"/>
            <p:nvPr/>
          </p:nvSpPr>
          <p:spPr>
            <a:xfrm>
              <a:off x="703486" y="1281030"/>
              <a:ext cx="832431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Thermal n</a:t>
              </a:r>
            </a:p>
          </p:txBody>
        </p:sp>
        <p:sp>
          <p:nvSpPr>
            <p:cNvPr id="69" name="TextBox 17">
              <a:extLst>
                <a:ext uri="{FF2B5EF4-FFF2-40B4-BE49-F238E27FC236}">
                  <a16:creationId xmlns:a16="http://schemas.microsoft.com/office/drawing/2014/main" id="{823AE2D5-78CC-CD40-B810-5BB1EED08591}"/>
                </a:ext>
              </a:extLst>
            </p:cNvPr>
            <p:cNvSpPr txBox="1"/>
            <p:nvPr/>
          </p:nvSpPr>
          <p:spPr>
            <a:xfrm>
              <a:off x="573109" y="580145"/>
              <a:ext cx="197233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 b="1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n</a:t>
              </a:r>
            </a:p>
          </p:txBody>
        </p:sp>
        <p:sp>
          <p:nvSpPr>
            <p:cNvPr id="70" name="TextBox 18">
              <a:extLst>
                <a:ext uri="{FF2B5EF4-FFF2-40B4-BE49-F238E27FC236}">
                  <a16:creationId xmlns:a16="http://schemas.microsoft.com/office/drawing/2014/main" id="{705FA92D-E8DE-A54B-A3D5-2901AC759302}"/>
                </a:ext>
              </a:extLst>
            </p:cNvPr>
            <p:cNvSpPr txBox="1"/>
            <p:nvPr/>
          </p:nvSpPr>
          <p:spPr>
            <a:xfrm>
              <a:off x="712967" y="256072"/>
              <a:ext cx="166797" cy="243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1200">
                  <a:solidFill>
                    <a:srgbClr val="FF0000"/>
                  </a:solidFill>
                  <a:latin typeface="Symbol"/>
                  <a:ea typeface="Symbol"/>
                  <a:cs typeface="Symbol"/>
                  <a:sym typeface="Symbol"/>
                </a:defRPr>
              </a:lvl1pPr>
            </a:lstStyle>
            <a:p>
              <a:r>
                <a:t>g</a:t>
              </a:r>
            </a:p>
          </p:txBody>
        </p:sp>
        <p:sp>
          <p:nvSpPr>
            <p:cNvPr id="71" name="Text Box 15">
              <a:extLst>
                <a:ext uri="{FF2B5EF4-FFF2-40B4-BE49-F238E27FC236}">
                  <a16:creationId xmlns:a16="http://schemas.microsoft.com/office/drawing/2014/main" id="{383307AC-C1C7-E545-94DC-27D29C2DA00A}"/>
                </a:ext>
              </a:extLst>
            </p:cNvPr>
            <p:cNvSpPr txBox="1"/>
            <p:nvPr/>
          </p:nvSpPr>
          <p:spPr>
            <a:xfrm>
              <a:off x="240416" y="-1"/>
              <a:ext cx="1904437" cy="264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12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Pulse-shape response</a:t>
              </a:r>
            </a:p>
          </p:txBody>
        </p:sp>
      </p:grpSp>
      <p:sp>
        <p:nvSpPr>
          <p:cNvPr id="72" name="TextBox 33">
            <a:extLst>
              <a:ext uri="{FF2B5EF4-FFF2-40B4-BE49-F238E27FC236}">
                <a16:creationId xmlns:a16="http://schemas.microsoft.com/office/drawing/2014/main" id="{09CC8AC2-93EF-8D48-8BBB-318D7B7D33E3}"/>
              </a:ext>
            </a:extLst>
          </p:cNvPr>
          <p:cNvSpPr txBox="1"/>
          <p:nvPr/>
        </p:nvSpPr>
        <p:spPr>
          <a:xfrm>
            <a:off x="4025361" y="1013157"/>
            <a:ext cx="1819062" cy="64633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b="0" dirty="0">
                <a:latin typeface="+mn-lt"/>
              </a:rPr>
              <a:t>“Block” 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detector</a:t>
            </a:r>
            <a:endParaRPr b="0" dirty="0">
              <a:latin typeface="+mn-lt"/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74D020D-9DEE-ED4A-A0E1-8EEBBCF12E6A}"/>
              </a:ext>
            </a:extLst>
          </p:cNvPr>
          <p:cNvCxnSpPr>
            <a:cxnSpLocks/>
            <a:stCxn id="72" idx="2"/>
          </p:cNvCxnSpPr>
          <p:nvPr/>
        </p:nvCxnSpPr>
        <p:spPr>
          <a:xfrm flipH="1">
            <a:off x="4848043" y="1659488"/>
            <a:ext cx="86849" cy="646331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33">
            <a:extLst>
              <a:ext uri="{FF2B5EF4-FFF2-40B4-BE49-F238E27FC236}">
                <a16:creationId xmlns:a16="http://schemas.microsoft.com/office/drawing/2014/main" id="{6F110521-5457-904D-A2B5-0B7A272CBC05}"/>
              </a:ext>
            </a:extLst>
          </p:cNvPr>
          <p:cNvSpPr txBox="1"/>
          <p:nvPr/>
        </p:nvSpPr>
        <p:spPr>
          <a:xfrm>
            <a:off x="5774342" y="1011958"/>
            <a:ext cx="1551202" cy="64633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b="0" dirty="0">
                <a:latin typeface="+mn-lt"/>
              </a:rPr>
              <a:t>Scintillator </a:t>
            </a:r>
          </a:p>
          <a:p>
            <a:pPr algn="ctr"/>
            <a:r>
              <a:rPr lang="en-US" b="0" dirty="0">
                <a:latin typeface="+mn-lt"/>
              </a:rPr>
              <a:t>block</a:t>
            </a:r>
            <a:endParaRPr b="0" dirty="0">
              <a:latin typeface="+mn-lt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B53BAA7-F9BC-F448-BBCF-FC17AACF6BA9}"/>
              </a:ext>
            </a:extLst>
          </p:cNvPr>
          <p:cNvCxnSpPr>
            <a:cxnSpLocks/>
            <a:stCxn id="74" idx="2"/>
          </p:cNvCxnSpPr>
          <p:nvPr/>
        </p:nvCxnSpPr>
        <p:spPr>
          <a:xfrm flipH="1">
            <a:off x="5492869" y="1658289"/>
            <a:ext cx="1057074" cy="1614672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57C156A-7810-2C4C-863A-55870D4F166A}"/>
              </a:ext>
            </a:extLst>
          </p:cNvPr>
          <p:cNvCxnSpPr>
            <a:cxnSpLocks/>
            <a:stCxn id="74" idx="2"/>
          </p:cNvCxnSpPr>
          <p:nvPr/>
        </p:nvCxnSpPr>
        <p:spPr>
          <a:xfrm flipV="1">
            <a:off x="6549943" y="1283863"/>
            <a:ext cx="1819062" cy="374426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33">
            <a:extLst>
              <a:ext uri="{FF2B5EF4-FFF2-40B4-BE49-F238E27FC236}">
                <a16:creationId xmlns:a16="http://schemas.microsoft.com/office/drawing/2014/main" id="{91B1F523-F71B-2C43-8852-5CD10DE7B543}"/>
              </a:ext>
            </a:extLst>
          </p:cNvPr>
          <p:cNvSpPr txBox="1"/>
          <p:nvPr/>
        </p:nvSpPr>
        <p:spPr>
          <a:xfrm>
            <a:off x="7735738" y="2787193"/>
            <a:ext cx="688164" cy="36933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b="0" dirty="0">
                <a:latin typeface="+mn-lt"/>
              </a:rPr>
              <a:t>PMTs</a:t>
            </a:r>
            <a:endParaRPr b="0" dirty="0">
              <a:latin typeface="+mn-lt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25342AA-DFA8-D844-BF05-B138166247DB}"/>
              </a:ext>
            </a:extLst>
          </p:cNvPr>
          <p:cNvCxnSpPr>
            <a:cxnSpLocks/>
            <a:stCxn id="77" idx="0"/>
          </p:cNvCxnSpPr>
          <p:nvPr/>
        </p:nvCxnSpPr>
        <p:spPr>
          <a:xfrm flipV="1">
            <a:off x="8079820" y="2256618"/>
            <a:ext cx="323700" cy="530575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5065554-151C-0F46-8DA4-9C3C2978275A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10018560" y="1090438"/>
            <a:ext cx="128155" cy="633903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33">
            <a:extLst>
              <a:ext uri="{FF2B5EF4-FFF2-40B4-BE49-F238E27FC236}">
                <a16:creationId xmlns:a16="http://schemas.microsoft.com/office/drawing/2014/main" id="{3A9B966A-9974-314F-91FE-153D196E41B4}"/>
              </a:ext>
            </a:extLst>
          </p:cNvPr>
          <p:cNvSpPr txBox="1"/>
          <p:nvPr/>
        </p:nvSpPr>
        <p:spPr>
          <a:xfrm>
            <a:off x="10670660" y="542986"/>
            <a:ext cx="130420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b="0" dirty="0" err="1">
                <a:latin typeface="+mn-lt"/>
              </a:rPr>
              <a:t>LiF</a:t>
            </a:r>
            <a:r>
              <a:rPr lang="en-US" b="0" dirty="0">
                <a:latin typeface="+mn-lt"/>
              </a:rPr>
              <a:t>/ZnS</a:t>
            </a:r>
            <a:br>
              <a:rPr lang="en-US" b="0" dirty="0">
                <a:latin typeface="+mn-lt"/>
              </a:rPr>
            </a:br>
            <a:r>
              <a:rPr lang="en-US" b="0" dirty="0">
                <a:latin typeface="+mn-lt"/>
              </a:rPr>
              <a:t>phosphor</a:t>
            </a:r>
            <a:endParaRPr b="0" dirty="0">
              <a:latin typeface="+mn-lt"/>
            </a:endParaRP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1D6B551-5C60-6A41-B6A5-4642C92081FB}"/>
              </a:ext>
            </a:extLst>
          </p:cNvPr>
          <p:cNvCxnSpPr>
            <a:cxnSpLocks/>
            <a:stCxn id="80" idx="2"/>
          </p:cNvCxnSpPr>
          <p:nvPr/>
        </p:nvCxnSpPr>
        <p:spPr>
          <a:xfrm flipH="1">
            <a:off x="11174525" y="1189317"/>
            <a:ext cx="148236" cy="1174476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259D81A9-568A-BF48-AA9F-B77FCDFB3326}"/>
              </a:ext>
            </a:extLst>
          </p:cNvPr>
          <p:cNvSpPr txBox="1">
            <a:spLocks/>
          </p:cNvSpPr>
          <p:nvPr/>
        </p:nvSpPr>
        <p:spPr bwMode="auto">
          <a:xfrm>
            <a:off x="448055" y="6067035"/>
            <a:ext cx="11430000" cy="41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800" b="1" dirty="0"/>
              <a:t>Potential need to improve nonelastic data for Al, C, etc. for modeling performance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5028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041015-F7E7-499C-97D1-2B8E7AFF9B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9" t="16493" r="3053" b="4324"/>
          <a:stretch/>
        </p:blipFill>
        <p:spPr>
          <a:xfrm>
            <a:off x="3328523" y="1211075"/>
            <a:ext cx="1673141" cy="1656137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128E9-9141-2F41-BB86-5BB3B9FD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AE5B9-7B2B-3342-BB2D-4F42B9CAF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5024041"/>
            <a:ext cx="11430000" cy="1619028"/>
          </a:xfrm>
        </p:spPr>
        <p:txBody>
          <a:bodyPr/>
          <a:lstStyle/>
          <a:p>
            <a:r>
              <a:rPr lang="en-US" sz="2000" dirty="0"/>
              <a:t>Image reconstruction involves neutrons and gammas at various numbers, scatter angles, and energies, so </a:t>
            </a:r>
            <a:r>
              <a:rPr lang="en-US" sz="2000" b="1" dirty="0"/>
              <a:t>accurate final state models </a:t>
            </a:r>
            <a:r>
              <a:rPr lang="en-US" sz="2000" dirty="0"/>
              <a:t>are important for predicting performance</a:t>
            </a:r>
          </a:p>
          <a:p>
            <a:r>
              <a:rPr lang="en-US" sz="2000" dirty="0"/>
              <a:t>Modeling is used currently to extract signal from background but should be used to understand absolute values in images (not just relative contrast)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F79C8-A91A-4C7A-A41E-9A6A1AA742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9" t="11815" r="31518" b="33523"/>
          <a:stretch/>
        </p:blipFill>
        <p:spPr>
          <a:xfrm>
            <a:off x="413129" y="1487323"/>
            <a:ext cx="2561916" cy="2763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661D0D-DBAF-4E97-8BE3-1B0AD7B720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9" t="16493" r="11358" b="12371"/>
          <a:stretch/>
        </p:blipFill>
        <p:spPr>
          <a:xfrm>
            <a:off x="3328523" y="3355387"/>
            <a:ext cx="1505100" cy="1487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2ECF7A-CA60-4563-AB9F-036374C56E59}"/>
              </a:ext>
            </a:extLst>
          </p:cNvPr>
          <p:cNvSpPr txBox="1"/>
          <p:nvPr/>
        </p:nvSpPr>
        <p:spPr>
          <a:xfrm>
            <a:off x="3208983" y="843412"/>
            <a:ext cx="1911915" cy="418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Transmission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A6CD00-B805-4860-A855-6049F4AAB4F6}"/>
              </a:ext>
            </a:extLst>
          </p:cNvPr>
          <p:cNvSpPr txBox="1"/>
          <p:nvPr/>
        </p:nvSpPr>
        <p:spPr>
          <a:xfrm>
            <a:off x="3449154" y="2955923"/>
            <a:ext cx="1336889" cy="418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Doubles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D390B0-BA9B-40BF-808D-25BBF9ED0910}"/>
              </a:ext>
            </a:extLst>
          </p:cNvPr>
          <p:cNvSpPr txBox="1"/>
          <p:nvPr/>
        </p:nvSpPr>
        <p:spPr>
          <a:xfrm>
            <a:off x="2103120" y="1092365"/>
            <a:ext cx="87192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Steel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0CC92C-6773-4B05-A52A-BE9D20E7D66A}"/>
              </a:ext>
            </a:extLst>
          </p:cNvPr>
          <p:cNvSpPr txBox="1"/>
          <p:nvPr/>
        </p:nvSpPr>
        <p:spPr>
          <a:xfrm>
            <a:off x="448055" y="1109775"/>
            <a:ext cx="518091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DU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3E29AF-E011-4D27-A70F-2300876922DC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707101" y="1451407"/>
            <a:ext cx="573059" cy="489023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173D0D-A3F2-4539-9043-469A0B4A7140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2103120" y="1433997"/>
            <a:ext cx="435963" cy="627787"/>
          </a:xfrm>
          <a:prstGeom prst="straightConnector1">
            <a:avLst/>
          </a:prstGeom>
          <a:ln w="2857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DSC00745.JPG">
            <a:extLst>
              <a:ext uri="{FF2B5EF4-FFF2-40B4-BE49-F238E27FC236}">
                <a16:creationId xmlns:a16="http://schemas.microsoft.com/office/drawing/2014/main" id="{14C91D49-D0E7-4033-8C25-E87599A29D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875" y="1183576"/>
            <a:ext cx="2324341" cy="1608626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43FCE4-B487-4614-8B41-491FA829ACA6}"/>
              </a:ext>
            </a:extLst>
          </p:cNvPr>
          <p:cNvCxnSpPr>
            <a:cxnSpLocks/>
          </p:cNvCxnSpPr>
          <p:nvPr/>
        </p:nvCxnSpPr>
        <p:spPr>
          <a:xfrm flipV="1">
            <a:off x="6281165" y="2082889"/>
            <a:ext cx="198075" cy="333197"/>
          </a:xfrm>
          <a:prstGeom prst="straightConnector1">
            <a:avLst/>
          </a:prstGeom>
          <a:ln w="3492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1F4F11C-54D0-440F-B29F-08F2E51E0F3B}"/>
              </a:ext>
            </a:extLst>
          </p:cNvPr>
          <p:cNvCxnSpPr>
            <a:cxnSpLocks/>
          </p:cNvCxnSpPr>
          <p:nvPr/>
        </p:nvCxnSpPr>
        <p:spPr>
          <a:xfrm flipV="1">
            <a:off x="7058871" y="2059069"/>
            <a:ext cx="152977" cy="369332"/>
          </a:xfrm>
          <a:prstGeom prst="straightConnector1">
            <a:avLst/>
          </a:prstGeom>
          <a:ln w="3492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549B2A-B199-43EB-B021-8849588FB976}"/>
              </a:ext>
            </a:extLst>
          </p:cNvPr>
          <p:cNvCxnSpPr>
            <a:cxnSpLocks/>
            <a:stCxn id="34" idx="0"/>
          </p:cNvCxnSpPr>
          <p:nvPr/>
        </p:nvCxnSpPr>
        <p:spPr>
          <a:xfrm flipH="1" flipV="1">
            <a:off x="7936082" y="2082889"/>
            <a:ext cx="107621" cy="338210"/>
          </a:xfrm>
          <a:prstGeom prst="straightConnector1">
            <a:avLst/>
          </a:prstGeom>
          <a:ln w="3492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8BF8996C-8779-46C4-9FCC-6652202E2E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t="9259" r="13773" b="8519"/>
          <a:stretch/>
        </p:blipFill>
        <p:spPr>
          <a:xfrm>
            <a:off x="5643054" y="3086133"/>
            <a:ext cx="1505001" cy="15032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C715FBD-A7CC-4A1A-8B27-EA418B6D9F37}"/>
              </a:ext>
            </a:extLst>
          </p:cNvPr>
          <p:cNvSpPr txBox="1"/>
          <p:nvPr/>
        </p:nvSpPr>
        <p:spPr>
          <a:xfrm>
            <a:off x="6395555" y="2422470"/>
            <a:ext cx="12167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  <a:cs typeface="Arial"/>
              </a:rPr>
              <a:t>Steel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BD8EE7-F1C9-41D8-B6E8-0BF244435F87}"/>
              </a:ext>
            </a:extLst>
          </p:cNvPr>
          <p:cNvSpPr txBox="1"/>
          <p:nvPr/>
        </p:nvSpPr>
        <p:spPr>
          <a:xfrm>
            <a:off x="7435340" y="2421099"/>
            <a:ext cx="12167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  <a:cs typeface="Arial"/>
              </a:rPr>
              <a:t>Tungsten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1C5C4C-1D53-4BF8-AD33-4E9220AD4FF5}"/>
              </a:ext>
            </a:extLst>
          </p:cNvPr>
          <p:cNvSpPr txBox="1"/>
          <p:nvPr/>
        </p:nvSpPr>
        <p:spPr>
          <a:xfrm>
            <a:off x="5638884" y="2422470"/>
            <a:ext cx="10634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  <a:cs typeface="Arial"/>
              </a:rPr>
              <a:t>HDPE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3CB9EE2-FC3A-4277-BCA6-C0B1BEF342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1469" y="3111194"/>
            <a:ext cx="1442438" cy="1442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1CC3714-53BD-4821-8810-80EFC0E9FF98}"/>
              </a:ext>
            </a:extLst>
          </p:cNvPr>
          <p:cNvSpPr txBox="1"/>
          <p:nvPr/>
        </p:nvSpPr>
        <p:spPr>
          <a:xfrm>
            <a:off x="7257206" y="3102748"/>
            <a:ext cx="2009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+mn-lt"/>
                <a:cs typeface="Arial"/>
              </a:rPr>
              <a:t>3D recon overlay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121ABE2-6E43-48B0-86F7-386ECB6FF905}"/>
              </a:ext>
            </a:extLst>
          </p:cNvPr>
          <p:cNvSpPr txBox="1"/>
          <p:nvPr/>
        </p:nvSpPr>
        <p:spPr>
          <a:xfrm>
            <a:off x="5439596" y="4621904"/>
            <a:ext cx="1911915" cy="418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Transmission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51DD28-A33F-450E-B5F8-94D62F6594E1}"/>
              </a:ext>
            </a:extLst>
          </p:cNvPr>
          <p:cNvSpPr txBox="1"/>
          <p:nvPr/>
        </p:nvSpPr>
        <p:spPr>
          <a:xfrm>
            <a:off x="7628958" y="4621904"/>
            <a:ext cx="12522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aseline="30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H elastic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C97A63E-6739-4839-A7D2-6516A5F8E2F3}"/>
              </a:ext>
            </a:extLst>
          </p:cNvPr>
          <p:cNvSpPr/>
          <p:nvPr/>
        </p:nvSpPr>
        <p:spPr>
          <a:xfrm>
            <a:off x="3234587" y="1259146"/>
            <a:ext cx="1767077" cy="1628972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2A568A1-8F60-49E5-A823-9C27B90FECF8}"/>
              </a:ext>
            </a:extLst>
          </p:cNvPr>
          <p:cNvSpPr/>
          <p:nvPr/>
        </p:nvSpPr>
        <p:spPr>
          <a:xfrm>
            <a:off x="3313150" y="1197587"/>
            <a:ext cx="1688514" cy="168311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E4F92FC-881B-461C-8DBC-9FCD61370CF0}"/>
              </a:ext>
            </a:extLst>
          </p:cNvPr>
          <p:cNvSpPr/>
          <p:nvPr/>
        </p:nvSpPr>
        <p:spPr>
          <a:xfrm>
            <a:off x="3304704" y="3281242"/>
            <a:ext cx="1688514" cy="168311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BD70DF-A2D4-4185-B0E3-8FBF31E7AA72}"/>
              </a:ext>
            </a:extLst>
          </p:cNvPr>
          <p:cNvSpPr txBox="1"/>
          <p:nvPr/>
        </p:nvSpPr>
        <p:spPr>
          <a:xfrm>
            <a:off x="3160189" y="3285292"/>
            <a:ext cx="2009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+mn-lt"/>
                <a:cs typeface="Arial"/>
              </a:rPr>
              <a:t>3D recon overlay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380798F-9B23-456D-82FD-7EE1D811FA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" r="11051"/>
          <a:stretch/>
        </p:blipFill>
        <p:spPr bwMode="auto">
          <a:xfrm>
            <a:off x="9035257" y="772972"/>
            <a:ext cx="2807872" cy="2705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DFEA64D-B59D-4B75-8C4D-09E2EDDA2814}"/>
              </a:ext>
            </a:extLst>
          </p:cNvPr>
          <p:cNvCxnSpPr>
            <a:cxnSpLocks/>
          </p:cNvCxnSpPr>
          <p:nvPr/>
        </p:nvCxnSpPr>
        <p:spPr>
          <a:xfrm flipH="1">
            <a:off x="5359600" y="905444"/>
            <a:ext cx="3282" cy="4023360"/>
          </a:xfrm>
          <a:prstGeom prst="line">
            <a:avLst/>
          </a:prstGeom>
          <a:ln w="31750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A245810-0815-43D4-8ED4-BD11AE5735E2}"/>
              </a:ext>
            </a:extLst>
          </p:cNvPr>
          <p:cNvCxnSpPr>
            <a:cxnSpLocks/>
            <a:stCxn id="51" idx="2"/>
          </p:cNvCxnSpPr>
          <p:nvPr/>
        </p:nvCxnSpPr>
        <p:spPr>
          <a:xfrm>
            <a:off x="10151615" y="2228263"/>
            <a:ext cx="183556" cy="562168"/>
          </a:xfrm>
          <a:prstGeom prst="straightConnector1">
            <a:avLst/>
          </a:prstGeom>
          <a:ln w="3492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716520B-B03A-491E-8DDC-8568654798B3}"/>
              </a:ext>
            </a:extLst>
          </p:cNvPr>
          <p:cNvSpPr txBox="1"/>
          <p:nvPr/>
        </p:nvSpPr>
        <p:spPr>
          <a:xfrm>
            <a:off x="9619878" y="1489599"/>
            <a:ext cx="1063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  <a:cs typeface="Arial"/>
              </a:rPr>
              <a:t>W, Fe, C inelastic </a:t>
            </a:r>
          </a:p>
          <a:p>
            <a:pPr algn="ctr"/>
            <a:r>
              <a:rPr lang="en-US" sz="1400" dirty="0">
                <a:latin typeface="+mn-lt"/>
                <a:cs typeface="Arial"/>
              </a:rPr>
              <a:t>gammas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929B1B02-7A1B-46BE-BE93-7884E30E2D87}"/>
              </a:ext>
            </a:extLst>
          </p:cNvPr>
          <p:cNvSpPr txBox="1">
            <a:spLocks/>
          </p:cNvSpPr>
          <p:nvPr/>
        </p:nvSpPr>
        <p:spPr bwMode="auto">
          <a:xfrm>
            <a:off x="9453449" y="3458160"/>
            <a:ext cx="2562607" cy="161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Inelastic gamma overestimates: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Tungsten: 1.90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Steel: 2.84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HDPE: 2.55 </a:t>
            </a:r>
          </a:p>
          <a:p>
            <a:endParaRPr lang="en-US" sz="1800" dirty="0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C84AA81-F896-4BC4-AC92-4E7C6884D977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9930905" y="2228263"/>
            <a:ext cx="220710" cy="1249991"/>
          </a:xfrm>
          <a:prstGeom prst="straightConnector1">
            <a:avLst/>
          </a:prstGeom>
          <a:ln w="34925">
            <a:solidFill>
              <a:srgbClr val="FF0000"/>
            </a:solidFill>
            <a:miter lim="800000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863142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A20C22-D077-412B-81BA-8B2541026FA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454</Words>
  <Application>Microsoft Office PowerPoint</Application>
  <PresentationFormat>Widescreen</PresentationFormat>
  <Paragraphs>92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Century Gothic</vt:lpstr>
      <vt:lpstr>Symbol</vt:lpstr>
      <vt:lpstr>Times New Roman</vt:lpstr>
      <vt:lpstr>Wingdings</vt:lpstr>
      <vt:lpstr>ORNL</vt:lpstr>
      <vt:lpstr>Detector Modeling for Associated Particle Imaging</vt:lpstr>
      <vt:lpstr>Associated Particle Imaging</vt:lpstr>
      <vt:lpstr>Neutron Source and Alpha Detector Modeling</vt:lpstr>
      <vt:lpstr>Detector Modeling</vt:lpstr>
      <vt:lpstr>Item Modeling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2020-03-02T18:40:44Z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