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Libre Franklin"/>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62AB135-8145-4784-8D8B-46ED654C7AAF}">
  <a:tblStyle styleId="{A62AB135-8145-4784-8D8B-46ED654C7AA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regular.fntdata"/><Relationship Id="rId11" Type="http://schemas.openxmlformats.org/officeDocument/2006/relationships/slide" Target="slides/slide5.xml"/><Relationship Id="rId22" Type="http://schemas.openxmlformats.org/officeDocument/2006/relationships/font" Target="fonts/LibreFranklin-italic.fntdata"/><Relationship Id="rId10" Type="http://schemas.openxmlformats.org/officeDocument/2006/relationships/slide" Target="slides/slide4.xml"/><Relationship Id="rId21" Type="http://schemas.openxmlformats.org/officeDocument/2006/relationships/font" Target="fonts/LibreFranklin-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LibreFranklin-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 2 + B + C + X 6 - where A B,  are typically alkali metal cations, C</a:t>
            </a:r>
            <a:r>
              <a:rPr b="0" baseline="30000" i="0" lang="en-US" sz="1200">
                <a:solidFill>
                  <a:schemeClr val="dk1"/>
                </a:solidFill>
                <a:latin typeface="Calibri"/>
                <a:ea typeface="Calibri"/>
                <a:cs typeface="Calibri"/>
                <a:sym typeface="Calibri"/>
              </a:rPr>
              <a:t>+ </a:t>
            </a:r>
            <a:r>
              <a:rPr b="0" i="0" lang="en-US" sz="1200">
                <a:solidFill>
                  <a:schemeClr val="dk1"/>
                </a:solidFill>
                <a:latin typeface="Calibri"/>
                <a:ea typeface="Calibri"/>
                <a:cs typeface="Calibri"/>
                <a:sym typeface="Calibri"/>
              </a:rPr>
              <a:t>is a trivalent cation such as a rare-earth or transition metal, and X</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is a halogen anion</a:t>
            </a:r>
            <a:endParaRPr/>
          </a:p>
        </p:txBody>
      </p:sp>
      <p:sp>
        <p:nvSpPr>
          <p:cNvPr id="111" name="Google Shape;11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 2 + B + C + X 6 - where A B,  are typically alkali metal cations, C</a:t>
            </a:r>
            <a:r>
              <a:rPr b="0" baseline="30000" i="0" lang="en-US" sz="1200">
                <a:solidFill>
                  <a:schemeClr val="dk1"/>
                </a:solidFill>
                <a:latin typeface="Calibri"/>
                <a:ea typeface="Calibri"/>
                <a:cs typeface="Calibri"/>
                <a:sym typeface="Calibri"/>
              </a:rPr>
              <a:t>+ </a:t>
            </a:r>
            <a:r>
              <a:rPr b="0" i="0" lang="en-US" sz="1200">
                <a:solidFill>
                  <a:schemeClr val="dk1"/>
                </a:solidFill>
                <a:latin typeface="Calibri"/>
                <a:ea typeface="Calibri"/>
                <a:cs typeface="Calibri"/>
                <a:sym typeface="Calibri"/>
              </a:rPr>
              <a:t>is a trivalent cation such as a rare-earth or transition metal, and X</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is a halogen anion</a:t>
            </a:r>
            <a:endParaRPr/>
          </a:p>
        </p:txBody>
      </p:sp>
      <p:sp>
        <p:nvSpPr>
          <p:cNvPr id="122" name="Google Shape;12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 2 + B + C + X 6 - where A B,  are typically alkali metal cations, C</a:t>
            </a:r>
            <a:r>
              <a:rPr b="0" baseline="30000" i="0" lang="en-US" sz="1200">
                <a:solidFill>
                  <a:schemeClr val="dk1"/>
                </a:solidFill>
                <a:latin typeface="Calibri"/>
                <a:ea typeface="Calibri"/>
                <a:cs typeface="Calibri"/>
                <a:sym typeface="Calibri"/>
              </a:rPr>
              <a:t>+ </a:t>
            </a:r>
            <a:r>
              <a:rPr b="0" i="0" lang="en-US" sz="1200">
                <a:solidFill>
                  <a:schemeClr val="dk1"/>
                </a:solidFill>
                <a:latin typeface="Calibri"/>
                <a:ea typeface="Calibri"/>
                <a:cs typeface="Calibri"/>
                <a:sym typeface="Calibri"/>
              </a:rPr>
              <a:t>is a trivalent cation such as a rare-earth or transition metal, and X</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is a halogen anion</a:t>
            </a:r>
            <a:endParaRPr/>
          </a:p>
        </p:txBody>
      </p:sp>
      <p:sp>
        <p:nvSpPr>
          <p:cNvPr id="131" name="Google Shape;13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 2 + B + C + X 6 - where A B,  are typically alkali metal cations, C</a:t>
            </a:r>
            <a:r>
              <a:rPr b="0" baseline="30000" i="0" lang="en-US" sz="1200">
                <a:solidFill>
                  <a:schemeClr val="dk1"/>
                </a:solidFill>
                <a:latin typeface="Calibri"/>
                <a:ea typeface="Calibri"/>
                <a:cs typeface="Calibri"/>
                <a:sym typeface="Calibri"/>
              </a:rPr>
              <a:t>+ </a:t>
            </a:r>
            <a:r>
              <a:rPr b="0" i="0" lang="en-US" sz="1200">
                <a:solidFill>
                  <a:schemeClr val="dk1"/>
                </a:solidFill>
                <a:latin typeface="Calibri"/>
                <a:ea typeface="Calibri"/>
                <a:cs typeface="Calibri"/>
                <a:sym typeface="Calibri"/>
              </a:rPr>
              <a:t>is a trivalent cation such as a rare-earth or transition metal, and X</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is a halogen anion</a:t>
            </a:r>
            <a:endParaRPr/>
          </a:p>
        </p:txBody>
      </p:sp>
      <p:sp>
        <p:nvSpPr>
          <p:cNvPr id="141" name="Google Shape;14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 name="Shape 19"/>
        <p:cNvGrpSpPr/>
        <p:nvPr/>
      </p:nvGrpSpPr>
      <p:grpSpPr>
        <a:xfrm>
          <a:off x="0" y="0"/>
          <a:ext cx="0" cy="0"/>
          <a:chOff x="0" y="0"/>
          <a:chExt cx="0" cy="0"/>
        </a:xfrm>
      </p:grpSpPr>
      <p:sp>
        <p:nvSpPr>
          <p:cNvPr id="20" name="Google Shape;20;p2"/>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22" name="Google Shape;22;p2"/>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2"/>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1"/>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69" name="Google Shape;69;p11"/>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1"/>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1" name="Shape 71"/>
        <p:cNvGrpSpPr/>
        <p:nvPr/>
      </p:nvGrpSpPr>
      <p:grpSpPr>
        <a:xfrm>
          <a:off x="0" y="0"/>
          <a:ext cx="0" cy="0"/>
          <a:chOff x="0" y="0"/>
          <a:chExt cx="0" cy="0"/>
        </a:xfrm>
      </p:grpSpPr>
      <p:sp>
        <p:nvSpPr>
          <p:cNvPr id="72" name="Google Shape;72;p12"/>
          <p:cNvSpPr txBox="1"/>
          <p:nvPr>
            <p:ph type="title"/>
          </p:nvPr>
        </p:nvSpPr>
        <p:spPr>
          <a:xfrm>
            <a:off x="2308224" y="1"/>
            <a:ext cx="6397626" cy="66674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2"/>
          <p:cNvSpPr txBox="1"/>
          <p:nvPr>
            <p:ph idx="1" type="body"/>
          </p:nvPr>
        </p:nvSpPr>
        <p:spPr>
          <a:xfrm rot="5400000">
            <a:off x="2545408" y="-1712265"/>
            <a:ext cx="3771901" cy="856803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12"/>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2"/>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3"/>
          <p:cNvSpPr txBox="1"/>
          <p:nvPr>
            <p:ph type="title"/>
          </p:nvPr>
        </p:nvSpPr>
        <p:spPr>
          <a:xfrm rot="5400000">
            <a:off x="5532239" y="1303140"/>
            <a:ext cx="4251721"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txBox="1"/>
          <p:nvPr>
            <p:ph idx="1" type="body"/>
          </p:nvPr>
        </p:nvSpPr>
        <p:spPr>
          <a:xfrm rot="5400000">
            <a:off x="1336477" y="-673298"/>
            <a:ext cx="4261246"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3"/>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3"/>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1_Title and Content">
    <p:spTree>
      <p:nvGrpSpPr>
        <p:cNvPr id="24" name="Shape 24"/>
        <p:cNvGrpSpPr/>
        <p:nvPr/>
      </p:nvGrpSpPr>
      <p:grpSpPr>
        <a:xfrm>
          <a:off x="0" y="0"/>
          <a:ext cx="0" cy="0"/>
          <a:chOff x="0" y="0"/>
          <a:chExt cx="0" cy="0"/>
        </a:xfrm>
      </p:grpSpPr>
      <p:sp>
        <p:nvSpPr>
          <p:cNvPr id="25" name="Google Shape;25;p3"/>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lvl1pPr lvl="0" marR="0" algn="l">
              <a:spcBef>
                <a:spcPts val="0"/>
              </a:spcBef>
              <a:spcAft>
                <a:spcPts val="0"/>
              </a:spcAft>
              <a:buClr>
                <a:srgbClr val="003366"/>
              </a:buClr>
              <a:buSzPts val="2400"/>
              <a:buFont typeface="Arial"/>
              <a:buNone/>
              <a:defRPr b="1" i="0" sz="2800" u="none" cap="none" strike="noStrike">
                <a:solidFill>
                  <a:srgbClr val="003366"/>
                </a:solidFill>
                <a:latin typeface="Arial"/>
                <a:ea typeface="Arial"/>
                <a:cs typeface="Arial"/>
                <a:sym typeface="Arial"/>
              </a:defRPr>
            </a:lvl1pPr>
            <a:lvl2pPr lvl="1" marR="0" algn="l">
              <a:spcBef>
                <a:spcPts val="0"/>
              </a:spcBef>
              <a:spcAft>
                <a:spcPts val="0"/>
              </a:spcAft>
              <a:buClr>
                <a:srgbClr val="003366"/>
              </a:buClr>
              <a:buSzPts val="1400"/>
              <a:buFont typeface="Arial"/>
              <a:buNone/>
              <a:defRPr b="1" i="0" sz="3200" u="none" cap="none" strike="noStrike">
                <a:solidFill>
                  <a:srgbClr val="003366"/>
                </a:solidFill>
                <a:latin typeface="Arial"/>
                <a:ea typeface="Arial"/>
                <a:cs typeface="Arial"/>
                <a:sym typeface="Arial"/>
              </a:defRPr>
            </a:lvl2pPr>
            <a:lvl3pPr lvl="2" marR="0" algn="l">
              <a:spcBef>
                <a:spcPts val="0"/>
              </a:spcBef>
              <a:spcAft>
                <a:spcPts val="0"/>
              </a:spcAft>
              <a:buClr>
                <a:srgbClr val="003366"/>
              </a:buClr>
              <a:buSzPts val="1400"/>
              <a:buFont typeface="Arial"/>
              <a:buNone/>
              <a:defRPr b="1" i="0" sz="3200" u="none" cap="none" strike="noStrike">
                <a:solidFill>
                  <a:srgbClr val="003366"/>
                </a:solidFill>
                <a:latin typeface="Arial"/>
                <a:ea typeface="Arial"/>
                <a:cs typeface="Arial"/>
                <a:sym typeface="Arial"/>
              </a:defRPr>
            </a:lvl3pPr>
            <a:lvl4pPr lvl="3" marR="0" algn="l">
              <a:spcBef>
                <a:spcPts val="0"/>
              </a:spcBef>
              <a:spcAft>
                <a:spcPts val="0"/>
              </a:spcAft>
              <a:buClr>
                <a:srgbClr val="003366"/>
              </a:buClr>
              <a:buSzPts val="1400"/>
              <a:buFont typeface="Arial"/>
              <a:buNone/>
              <a:defRPr b="1" i="0" sz="3200" u="none" cap="none" strike="noStrike">
                <a:solidFill>
                  <a:srgbClr val="003366"/>
                </a:solidFill>
                <a:latin typeface="Arial"/>
                <a:ea typeface="Arial"/>
                <a:cs typeface="Arial"/>
                <a:sym typeface="Arial"/>
              </a:defRPr>
            </a:lvl4pPr>
            <a:lvl5pPr lvl="4" marR="0" algn="l">
              <a:spcBef>
                <a:spcPts val="0"/>
              </a:spcBef>
              <a:spcAft>
                <a:spcPts val="0"/>
              </a:spcAft>
              <a:buClr>
                <a:srgbClr val="003366"/>
              </a:buClr>
              <a:buSzPts val="1400"/>
              <a:buFont typeface="Arial"/>
              <a:buNone/>
              <a:defRPr b="1" i="0" sz="3200" u="none" cap="none" strike="noStrike">
                <a:solidFill>
                  <a:srgbClr val="003366"/>
                </a:solidFill>
                <a:latin typeface="Arial"/>
                <a:ea typeface="Arial"/>
                <a:cs typeface="Arial"/>
                <a:sym typeface="Arial"/>
              </a:defRPr>
            </a:lvl5pPr>
            <a:lvl6pPr lvl="5" marR="0" algn="l">
              <a:spcBef>
                <a:spcPts val="0"/>
              </a:spcBef>
              <a:spcAft>
                <a:spcPts val="0"/>
              </a:spcAft>
              <a:buClr>
                <a:srgbClr val="2C5993"/>
              </a:buClr>
              <a:buSzPts val="1400"/>
              <a:buFont typeface="Arial"/>
              <a:buNone/>
              <a:defRPr b="1" i="0" sz="3200" u="none" cap="none" strike="noStrike">
                <a:solidFill>
                  <a:srgbClr val="2C5993"/>
                </a:solidFill>
                <a:latin typeface="Arial"/>
                <a:ea typeface="Arial"/>
                <a:cs typeface="Arial"/>
                <a:sym typeface="Arial"/>
              </a:defRPr>
            </a:lvl6pPr>
            <a:lvl7pPr lvl="6" marR="0" algn="l">
              <a:spcBef>
                <a:spcPts val="0"/>
              </a:spcBef>
              <a:spcAft>
                <a:spcPts val="0"/>
              </a:spcAft>
              <a:buClr>
                <a:srgbClr val="2C5993"/>
              </a:buClr>
              <a:buSzPts val="1400"/>
              <a:buFont typeface="Arial"/>
              <a:buNone/>
              <a:defRPr b="1" i="0" sz="3200" u="none" cap="none" strike="noStrike">
                <a:solidFill>
                  <a:srgbClr val="2C5993"/>
                </a:solidFill>
                <a:latin typeface="Arial"/>
                <a:ea typeface="Arial"/>
                <a:cs typeface="Arial"/>
                <a:sym typeface="Arial"/>
              </a:defRPr>
            </a:lvl7pPr>
            <a:lvl8pPr lvl="7" marR="0" algn="l">
              <a:spcBef>
                <a:spcPts val="0"/>
              </a:spcBef>
              <a:spcAft>
                <a:spcPts val="0"/>
              </a:spcAft>
              <a:buClr>
                <a:srgbClr val="2C5993"/>
              </a:buClr>
              <a:buSzPts val="1400"/>
              <a:buFont typeface="Arial"/>
              <a:buNone/>
              <a:defRPr b="1" i="0" sz="3200" u="none" cap="none" strike="noStrike">
                <a:solidFill>
                  <a:srgbClr val="2C5993"/>
                </a:solidFill>
                <a:latin typeface="Arial"/>
                <a:ea typeface="Arial"/>
                <a:cs typeface="Arial"/>
                <a:sym typeface="Arial"/>
              </a:defRPr>
            </a:lvl8pPr>
            <a:lvl9pPr lvl="8" marR="0" algn="l">
              <a:spcBef>
                <a:spcPts val="0"/>
              </a:spcBef>
              <a:spcAft>
                <a:spcPts val="0"/>
              </a:spcAft>
              <a:buClr>
                <a:srgbClr val="2C5993"/>
              </a:buClr>
              <a:buSzPts val="1400"/>
              <a:buFont typeface="Arial"/>
              <a:buNone/>
              <a:defRPr b="1" i="0" sz="3200" u="none" cap="none" strike="noStrike">
                <a:solidFill>
                  <a:srgbClr val="2C5993"/>
                </a:solidFill>
                <a:latin typeface="Arial"/>
                <a:ea typeface="Arial"/>
                <a:cs typeface="Arial"/>
                <a:sym typeface="Arial"/>
              </a:defRPr>
            </a:lvl9pPr>
          </a:lstStyle>
          <a:p/>
        </p:txBody>
      </p:sp>
      <p:sp>
        <p:nvSpPr>
          <p:cNvPr id="26" name="Google Shape;26;p3"/>
          <p:cNvSpPr txBox="1"/>
          <p:nvPr>
            <p:ph idx="12" type="sldNum"/>
          </p:nvPr>
        </p:nvSpPr>
        <p:spPr>
          <a:xfrm>
            <a:off x="8556784" y="4749851"/>
            <a:ext cx="548700" cy="393600"/>
          </a:xfrm>
          <a:prstGeom prst="rect">
            <a:avLst/>
          </a:prstGeom>
          <a:noFill/>
          <a:ln>
            <a:noFill/>
          </a:ln>
        </p:spPr>
        <p:txBody>
          <a:bodyPr anchorCtr="0" anchor="ctr" bIns="45700" lIns="91425" spcFirstLastPara="1" rIns="91425" wrap="square" tIns="45700">
            <a:noAutofit/>
          </a:bodyPr>
          <a:lstStyle>
            <a:lvl1pPr indent="0" lvl="0" marL="0" algn="r">
              <a:buClr>
                <a:srgbClr val="003366"/>
              </a:buClr>
              <a:buSzPts val="1300"/>
              <a:buFont typeface="Calibri"/>
              <a:buNone/>
              <a:defRPr b="0" sz="1300" cap="none">
                <a:solidFill>
                  <a:srgbClr val="003366"/>
                </a:solidFill>
                <a:latin typeface="Calibri"/>
                <a:ea typeface="Calibri"/>
                <a:cs typeface="Calibri"/>
                <a:sym typeface="Calibri"/>
              </a:defRPr>
            </a:lvl1pPr>
            <a:lvl2pPr indent="0" lvl="1" marL="0" algn="r">
              <a:buClr>
                <a:srgbClr val="003366"/>
              </a:buClr>
              <a:buSzPts val="1300"/>
              <a:buFont typeface="Calibri"/>
              <a:buNone/>
              <a:defRPr b="0" sz="1300" cap="none">
                <a:solidFill>
                  <a:srgbClr val="003366"/>
                </a:solidFill>
                <a:latin typeface="Calibri"/>
                <a:ea typeface="Calibri"/>
                <a:cs typeface="Calibri"/>
                <a:sym typeface="Calibri"/>
              </a:defRPr>
            </a:lvl2pPr>
            <a:lvl3pPr indent="0" lvl="2" marL="0" algn="r">
              <a:buClr>
                <a:srgbClr val="003366"/>
              </a:buClr>
              <a:buSzPts val="1300"/>
              <a:buFont typeface="Calibri"/>
              <a:buNone/>
              <a:defRPr b="0" sz="1300" cap="none">
                <a:solidFill>
                  <a:srgbClr val="003366"/>
                </a:solidFill>
                <a:latin typeface="Calibri"/>
                <a:ea typeface="Calibri"/>
                <a:cs typeface="Calibri"/>
                <a:sym typeface="Calibri"/>
              </a:defRPr>
            </a:lvl3pPr>
            <a:lvl4pPr indent="0" lvl="3" marL="0" algn="r">
              <a:buClr>
                <a:srgbClr val="003366"/>
              </a:buClr>
              <a:buSzPts val="1300"/>
              <a:buFont typeface="Calibri"/>
              <a:buNone/>
              <a:defRPr b="0" sz="1300" cap="none">
                <a:solidFill>
                  <a:srgbClr val="003366"/>
                </a:solidFill>
                <a:latin typeface="Calibri"/>
                <a:ea typeface="Calibri"/>
                <a:cs typeface="Calibri"/>
                <a:sym typeface="Calibri"/>
              </a:defRPr>
            </a:lvl4pPr>
            <a:lvl5pPr indent="0" lvl="4" marL="0" algn="r">
              <a:buClr>
                <a:srgbClr val="003366"/>
              </a:buClr>
              <a:buSzPts val="1300"/>
              <a:buFont typeface="Calibri"/>
              <a:buNone/>
              <a:defRPr b="0" sz="1300" cap="none">
                <a:solidFill>
                  <a:srgbClr val="003366"/>
                </a:solidFill>
                <a:latin typeface="Calibri"/>
                <a:ea typeface="Calibri"/>
                <a:cs typeface="Calibri"/>
                <a:sym typeface="Calibri"/>
              </a:defRPr>
            </a:lvl5pPr>
            <a:lvl6pPr indent="0" lvl="5" marL="0" algn="r">
              <a:buClr>
                <a:srgbClr val="003366"/>
              </a:buClr>
              <a:buSzPts val="1300"/>
              <a:buFont typeface="Calibri"/>
              <a:buNone/>
              <a:defRPr b="0" sz="1300" cap="none">
                <a:solidFill>
                  <a:srgbClr val="003366"/>
                </a:solidFill>
                <a:latin typeface="Calibri"/>
                <a:ea typeface="Calibri"/>
                <a:cs typeface="Calibri"/>
                <a:sym typeface="Calibri"/>
              </a:defRPr>
            </a:lvl6pPr>
            <a:lvl7pPr indent="0" lvl="6" marL="0" algn="r">
              <a:buClr>
                <a:srgbClr val="003366"/>
              </a:buClr>
              <a:buSzPts val="1300"/>
              <a:buFont typeface="Calibri"/>
              <a:buNone/>
              <a:defRPr b="0" sz="1300" cap="none">
                <a:solidFill>
                  <a:srgbClr val="003366"/>
                </a:solidFill>
                <a:latin typeface="Calibri"/>
                <a:ea typeface="Calibri"/>
                <a:cs typeface="Calibri"/>
                <a:sym typeface="Calibri"/>
              </a:defRPr>
            </a:lvl7pPr>
            <a:lvl8pPr indent="0" lvl="7" marL="0" algn="r">
              <a:buClr>
                <a:srgbClr val="003366"/>
              </a:buClr>
              <a:buSzPts val="1300"/>
              <a:buFont typeface="Calibri"/>
              <a:buNone/>
              <a:defRPr b="0" sz="1300" cap="none">
                <a:solidFill>
                  <a:srgbClr val="003366"/>
                </a:solidFill>
                <a:latin typeface="Calibri"/>
                <a:ea typeface="Calibri"/>
                <a:cs typeface="Calibri"/>
                <a:sym typeface="Calibri"/>
              </a:defRPr>
            </a:lvl8pPr>
            <a:lvl9pPr indent="0" lvl="8" marL="0" algn="r">
              <a:buClr>
                <a:srgbClr val="003366"/>
              </a:buClr>
              <a:buSzPts val="1300"/>
              <a:buFont typeface="Calibri"/>
              <a:buNone/>
              <a:defRPr b="0" sz="1300" cap="none">
                <a:solidFill>
                  <a:srgbClr val="00336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3"/>
          <p:cNvSpPr txBox="1"/>
          <p:nvPr>
            <p:ph idx="1" type="body"/>
          </p:nvPr>
        </p:nvSpPr>
        <p:spPr>
          <a:xfrm>
            <a:off x="153034" y="685482"/>
            <a:ext cx="8747126" cy="3781743"/>
          </a:xfrm>
          <a:prstGeom prst="rect">
            <a:avLst/>
          </a:prstGeom>
          <a:noFill/>
          <a:ln>
            <a:noFill/>
          </a:ln>
        </p:spPr>
        <p:txBody>
          <a:bodyPr anchorCtr="0" anchor="t" bIns="45700" lIns="91425" spcFirstLastPara="1" rIns="91425" wrap="square" tIns="45700">
            <a:noAutofit/>
          </a:bodyPr>
          <a:lstStyle>
            <a:lvl1pPr indent="-361950" lvl="0" marL="457200" marR="0" algn="l">
              <a:lnSpc>
                <a:spcPct val="100000"/>
              </a:lnSpc>
              <a:spcBef>
                <a:spcPts val="420"/>
              </a:spcBef>
              <a:spcAft>
                <a:spcPts val="0"/>
              </a:spcAft>
              <a:buClr>
                <a:srgbClr val="002060"/>
              </a:buClr>
              <a:buSzPts val="2100"/>
              <a:buFont typeface="Arial"/>
              <a:buChar char="•"/>
              <a:defRPr b="0" i="0" sz="2100" u="none" cap="none" strike="noStrike">
                <a:solidFill>
                  <a:srgbClr val="002060"/>
                </a:solidFill>
                <a:latin typeface="Calibri"/>
                <a:ea typeface="Calibri"/>
                <a:cs typeface="Calibri"/>
                <a:sym typeface="Calibri"/>
              </a:defRPr>
            </a:lvl1pPr>
            <a:lvl2pPr indent="-342900" lvl="1" marL="914400" marR="0" algn="l">
              <a:lnSpc>
                <a:spcPct val="100000"/>
              </a:lnSpc>
              <a:spcBef>
                <a:spcPts val="360"/>
              </a:spcBef>
              <a:spcAft>
                <a:spcPts val="0"/>
              </a:spcAft>
              <a:buClr>
                <a:srgbClr val="002060"/>
              </a:buClr>
              <a:buSzPts val="1800"/>
              <a:buFont typeface="Arial"/>
              <a:buChar char="–"/>
              <a:defRPr b="0" i="0" sz="1800" u="none" cap="none" strike="noStrike">
                <a:solidFill>
                  <a:srgbClr val="002060"/>
                </a:solidFill>
                <a:latin typeface="Calibri"/>
                <a:ea typeface="Calibri"/>
                <a:cs typeface="Calibri"/>
                <a:sym typeface="Calibri"/>
              </a:defRPr>
            </a:lvl2pPr>
            <a:lvl3pPr indent="-323850" lvl="2" marL="1371600" marR="0" algn="l">
              <a:lnSpc>
                <a:spcPct val="100000"/>
              </a:lnSpc>
              <a:spcBef>
                <a:spcPts val="300"/>
              </a:spcBef>
              <a:spcAft>
                <a:spcPts val="0"/>
              </a:spcAft>
              <a:buClr>
                <a:srgbClr val="002060"/>
              </a:buClr>
              <a:buSzPts val="1500"/>
              <a:buFont typeface="Arial"/>
              <a:buChar char="•"/>
              <a:defRPr b="0" i="0" sz="1500" u="none" cap="none" strike="noStrike">
                <a:solidFill>
                  <a:srgbClr val="002060"/>
                </a:solidFill>
                <a:latin typeface="Calibri"/>
                <a:ea typeface="Calibri"/>
                <a:cs typeface="Calibri"/>
                <a:sym typeface="Calibri"/>
              </a:defRPr>
            </a:lvl3pPr>
            <a:lvl4pPr indent="-314325" lvl="3" marL="1828800" marR="0" algn="l">
              <a:lnSpc>
                <a:spcPct val="100000"/>
              </a:lnSpc>
              <a:spcBef>
                <a:spcPts val="270"/>
              </a:spcBef>
              <a:spcAft>
                <a:spcPts val="0"/>
              </a:spcAft>
              <a:buClr>
                <a:srgbClr val="002060"/>
              </a:buClr>
              <a:buSzPts val="1350"/>
              <a:buFont typeface="Arial"/>
              <a:buChar char="–"/>
              <a:defRPr b="0" i="0" sz="1350" u="none" cap="none" strike="noStrike">
                <a:solidFill>
                  <a:srgbClr val="002060"/>
                </a:solidFill>
                <a:latin typeface="Calibri"/>
                <a:ea typeface="Calibri"/>
                <a:cs typeface="Calibri"/>
                <a:sym typeface="Calibri"/>
              </a:defRPr>
            </a:lvl4pPr>
            <a:lvl5pPr indent="-314325" lvl="4" marL="2286000" marR="0" algn="l">
              <a:lnSpc>
                <a:spcPct val="100000"/>
              </a:lnSpc>
              <a:spcBef>
                <a:spcPts val="270"/>
              </a:spcBef>
              <a:spcAft>
                <a:spcPts val="0"/>
              </a:spcAft>
              <a:buClr>
                <a:srgbClr val="002060"/>
              </a:buClr>
              <a:buSzPts val="1350"/>
              <a:buFont typeface="Arial"/>
              <a:buChar char="»"/>
              <a:defRPr b="0" i="0" sz="1350" u="none" cap="none" strike="noStrike">
                <a:solidFill>
                  <a:srgbClr val="002060"/>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2308224" y="1"/>
            <a:ext cx="6397626" cy="66674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142875" y="685800"/>
            <a:ext cx="8572500" cy="377190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4"/>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3000"/>
              <a:buFont typeface="Calibri"/>
              <a:buNone/>
              <a:defRPr b="1"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270"/>
              </a:spcBef>
              <a:spcAft>
                <a:spcPts val="0"/>
              </a:spcAft>
              <a:buClr>
                <a:srgbClr val="888888"/>
              </a:buClr>
              <a:buSzPts val="1350"/>
              <a:buNone/>
              <a:defRPr sz="1350">
                <a:solidFill>
                  <a:srgbClr val="888888"/>
                </a:solidFill>
              </a:defRPr>
            </a:lvl2pPr>
            <a:lvl3pPr indent="-228600" lvl="2" marL="1371600" algn="l">
              <a:spcBef>
                <a:spcPts val="240"/>
              </a:spcBef>
              <a:spcAft>
                <a:spcPts val="0"/>
              </a:spcAft>
              <a:buClr>
                <a:srgbClr val="888888"/>
              </a:buClr>
              <a:buSzPts val="1200"/>
              <a:buNone/>
              <a:defRPr sz="1200">
                <a:solidFill>
                  <a:srgbClr val="888888"/>
                </a:solidFill>
              </a:defRPr>
            </a:lvl3pPr>
            <a:lvl4pPr indent="-228600" lvl="3" marL="1828800" algn="l">
              <a:spcBef>
                <a:spcPts val="210"/>
              </a:spcBef>
              <a:spcAft>
                <a:spcPts val="0"/>
              </a:spcAft>
              <a:buClr>
                <a:srgbClr val="888888"/>
              </a:buClr>
              <a:buSzPts val="1050"/>
              <a:buNone/>
              <a:defRPr sz="1050">
                <a:solidFill>
                  <a:srgbClr val="888888"/>
                </a:solidFill>
              </a:defRPr>
            </a:lvl4pPr>
            <a:lvl5pPr indent="-228600" lvl="4" marL="2286000" algn="l">
              <a:spcBef>
                <a:spcPts val="21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
        <p:nvSpPr>
          <p:cNvPr id="36" name="Google Shape;36;p5"/>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2308224" y="1"/>
            <a:ext cx="6397626" cy="66674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457200" y="904876"/>
            <a:ext cx="4038600" cy="3394472"/>
          </a:xfrm>
          <a:prstGeom prst="rect">
            <a:avLst/>
          </a:prstGeom>
          <a:noFill/>
          <a:ln>
            <a:noFill/>
          </a:ln>
        </p:spPr>
        <p:txBody>
          <a:bodyPr anchorCtr="0" anchor="t" bIns="45700" lIns="91425" spcFirstLastPara="1" rIns="91425" wrap="square" tIns="45700">
            <a:no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41" name="Google Shape;41;p6"/>
          <p:cNvSpPr txBox="1"/>
          <p:nvPr>
            <p:ph idx="2" type="body"/>
          </p:nvPr>
        </p:nvSpPr>
        <p:spPr>
          <a:xfrm>
            <a:off x="4648200" y="904876"/>
            <a:ext cx="4038600" cy="3394472"/>
          </a:xfrm>
          <a:prstGeom prst="rect">
            <a:avLst/>
          </a:prstGeom>
          <a:noFill/>
          <a:ln>
            <a:noFill/>
          </a:ln>
        </p:spPr>
        <p:txBody>
          <a:bodyPr anchorCtr="0" anchor="t" bIns="45700" lIns="91425" spcFirstLastPara="1" rIns="91425" wrap="square" tIns="45700">
            <a:no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42" name="Google Shape;42;p6"/>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2308224" y="1"/>
            <a:ext cx="6397626" cy="66674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817960"/>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47" name="Google Shape;47;p7"/>
          <p:cNvSpPr txBox="1"/>
          <p:nvPr>
            <p:ph idx="2" type="body"/>
          </p:nvPr>
        </p:nvSpPr>
        <p:spPr>
          <a:xfrm>
            <a:off x="457200" y="1297781"/>
            <a:ext cx="4040188" cy="296346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8" name="Google Shape;48;p7"/>
          <p:cNvSpPr txBox="1"/>
          <p:nvPr>
            <p:ph idx="3" type="body"/>
          </p:nvPr>
        </p:nvSpPr>
        <p:spPr>
          <a:xfrm>
            <a:off x="4645026" y="817960"/>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49" name="Google Shape;49;p7"/>
          <p:cNvSpPr txBox="1"/>
          <p:nvPr>
            <p:ph idx="4" type="body"/>
          </p:nvPr>
        </p:nvSpPr>
        <p:spPr>
          <a:xfrm>
            <a:off x="4645026" y="1297781"/>
            <a:ext cx="4041775" cy="296346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50" name="Google Shape;50;p7"/>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2308224" y="1"/>
            <a:ext cx="6397626" cy="66674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9"/>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9"/>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9" name="Shape 59"/>
        <p:cNvGrpSpPr/>
        <p:nvPr/>
      </p:nvGrpSpPr>
      <p:grpSpPr>
        <a:xfrm>
          <a:off x="0" y="0"/>
          <a:ext cx="0" cy="0"/>
          <a:chOff x="0" y="0"/>
          <a:chExt cx="0" cy="0"/>
        </a:xfrm>
      </p:grpSpPr>
      <p:sp>
        <p:nvSpPr>
          <p:cNvPr id="60" name="Google Shape;60;p10"/>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0"/>
          <p:cNvSpPr txBox="1"/>
          <p:nvPr>
            <p:ph idx="1" type="body"/>
          </p:nvPr>
        </p:nvSpPr>
        <p:spPr>
          <a:xfrm>
            <a:off x="3575050" y="204788"/>
            <a:ext cx="5111750" cy="4224337"/>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62" name="Google Shape;62;p10"/>
          <p:cNvSpPr txBox="1"/>
          <p:nvPr>
            <p:ph idx="2" type="body"/>
          </p:nvPr>
        </p:nvSpPr>
        <p:spPr>
          <a:xfrm>
            <a:off x="457201" y="1076327"/>
            <a:ext cx="3008313" cy="3362324"/>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63" name="Google Shape;63;p10"/>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7.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457700"/>
            <a:ext cx="9144000" cy="6858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11" name="Google Shape;11;p1"/>
          <p:cNvPicPr preferRelativeResize="0"/>
          <p:nvPr/>
        </p:nvPicPr>
        <p:blipFill rotWithShape="1">
          <a:blip r:embed="rId1">
            <a:alphaModFix/>
          </a:blip>
          <a:srcRect b="0" l="0" r="57886" t="0"/>
          <a:stretch/>
        </p:blipFill>
        <p:spPr>
          <a:xfrm>
            <a:off x="147343" y="4619865"/>
            <a:ext cx="1600200" cy="422275"/>
          </a:xfrm>
          <a:prstGeom prst="rect">
            <a:avLst/>
          </a:prstGeom>
          <a:noFill/>
          <a:ln>
            <a:noFill/>
          </a:ln>
        </p:spPr>
      </p:pic>
      <p:cxnSp>
        <p:nvCxnSpPr>
          <p:cNvPr id="12" name="Google Shape;12;p1"/>
          <p:cNvCxnSpPr/>
          <p:nvPr/>
        </p:nvCxnSpPr>
        <p:spPr>
          <a:xfrm>
            <a:off x="1796755" y="4641649"/>
            <a:ext cx="0" cy="366713"/>
          </a:xfrm>
          <a:prstGeom prst="straightConnector1">
            <a:avLst/>
          </a:prstGeom>
          <a:noFill/>
          <a:ln cap="flat" cmpd="sng" w="12700">
            <a:solidFill>
              <a:schemeClr val="lt1"/>
            </a:solidFill>
            <a:prstDash val="solid"/>
            <a:round/>
            <a:headEnd len="sm" w="sm" type="none"/>
            <a:tailEnd len="sm" w="sm" type="none"/>
          </a:ln>
        </p:spPr>
      </p:cxnSp>
      <p:sp>
        <p:nvSpPr>
          <p:cNvPr id="13" name="Google Shape;13;p1"/>
          <p:cNvSpPr txBox="1"/>
          <p:nvPr/>
        </p:nvSpPr>
        <p:spPr>
          <a:xfrm>
            <a:off x="1820568" y="4582904"/>
            <a:ext cx="781050" cy="460375"/>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Office of</a:t>
            </a:r>
            <a:br>
              <a:rPr b="0" i="0" lang="en-US" sz="1200" u="none" cap="none" strike="noStrike">
                <a:solidFill>
                  <a:srgbClr val="FFFFFF"/>
                </a:solidFill>
                <a:latin typeface="Arial"/>
                <a:ea typeface="Arial"/>
                <a:cs typeface="Arial"/>
                <a:sym typeface="Arial"/>
              </a:rPr>
            </a:br>
            <a:r>
              <a:rPr b="0" i="0" lang="en-US" sz="1200" u="none" cap="none" strike="noStrike">
                <a:solidFill>
                  <a:srgbClr val="FFFFFF"/>
                </a:solidFill>
                <a:latin typeface="Arial"/>
                <a:ea typeface="Arial"/>
                <a:cs typeface="Arial"/>
                <a:sym typeface="Arial"/>
              </a:rPr>
              <a:t>Science</a:t>
            </a:r>
            <a:endParaRPr b="0" i="0" sz="1800" u="none" cap="none" strike="noStrike">
              <a:solidFill>
                <a:schemeClr val="dk1"/>
              </a:solidFill>
              <a:latin typeface="Calibri"/>
              <a:ea typeface="Calibri"/>
              <a:cs typeface="Calibri"/>
              <a:sym typeface="Calibri"/>
            </a:endParaRPr>
          </a:p>
        </p:txBody>
      </p:sp>
      <p:sp>
        <p:nvSpPr>
          <p:cNvPr id="14" name="Google Shape;14;p1"/>
          <p:cNvSpPr txBox="1"/>
          <p:nvPr/>
        </p:nvSpPr>
        <p:spPr>
          <a:xfrm>
            <a:off x="2601618" y="4644172"/>
            <a:ext cx="2591253" cy="373659"/>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Clr>
                <a:schemeClr val="lt1"/>
              </a:buClr>
              <a:buSzPts val="1800"/>
              <a:buFont typeface="Libre Franklin"/>
              <a:buNone/>
            </a:pPr>
            <a:r>
              <a:rPr b="1" i="0" lang="en-US" sz="1800" u="none" cap="none" strike="noStrike">
                <a:solidFill>
                  <a:schemeClr val="lt1"/>
                </a:solidFill>
                <a:latin typeface="Libre Franklin"/>
                <a:ea typeface="Libre Franklin"/>
                <a:cs typeface="Libre Franklin"/>
                <a:sym typeface="Libre Franklin"/>
              </a:rPr>
              <a:t>Nuclear Science</a:t>
            </a:r>
            <a:endParaRPr b="1" i="0" sz="1800" u="none" cap="none" strike="noStrike">
              <a:solidFill>
                <a:schemeClr val="lt1"/>
              </a:solidFill>
              <a:latin typeface="Libre Franklin"/>
              <a:ea typeface="Libre Franklin"/>
              <a:cs typeface="Libre Franklin"/>
              <a:sym typeface="Libre Franklin"/>
            </a:endParaRPr>
          </a:p>
        </p:txBody>
      </p:sp>
      <p:sp>
        <p:nvSpPr>
          <p:cNvPr id="15" name="Google Shape;15;p1"/>
          <p:cNvSpPr txBox="1"/>
          <p:nvPr>
            <p:ph type="title"/>
          </p:nvPr>
        </p:nvSpPr>
        <p:spPr>
          <a:xfrm>
            <a:off x="2308224" y="1"/>
            <a:ext cx="6397626" cy="66674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
          <p:cNvSpPr txBox="1"/>
          <p:nvPr>
            <p:ph idx="1" type="body"/>
          </p:nvPr>
        </p:nvSpPr>
        <p:spPr>
          <a:xfrm>
            <a:off x="147343" y="685800"/>
            <a:ext cx="8568031" cy="3771901"/>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7619638" y="4799884"/>
            <a:ext cx="1067162"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FFFFFF"/>
                </a:solidFill>
                <a:latin typeface="Calibri"/>
                <a:ea typeface="Calibri"/>
                <a:cs typeface="Calibri"/>
                <a:sym typeface="Calibri"/>
              </a:defRPr>
            </a:lvl1pPr>
            <a:lvl2pPr indent="0" lvl="1" marL="0" marR="0" rtl="0" algn="r">
              <a:spcBef>
                <a:spcPts val="0"/>
              </a:spcBef>
              <a:buNone/>
              <a:defRPr b="0" i="0" sz="900" u="none" cap="none" strike="noStrike">
                <a:solidFill>
                  <a:srgbClr val="FFFFFF"/>
                </a:solidFill>
                <a:latin typeface="Calibri"/>
                <a:ea typeface="Calibri"/>
                <a:cs typeface="Calibri"/>
                <a:sym typeface="Calibri"/>
              </a:defRPr>
            </a:lvl2pPr>
            <a:lvl3pPr indent="0" lvl="2" marL="0" marR="0" rtl="0" algn="r">
              <a:spcBef>
                <a:spcPts val="0"/>
              </a:spcBef>
              <a:buNone/>
              <a:defRPr b="0" i="0" sz="900" u="none" cap="none" strike="noStrike">
                <a:solidFill>
                  <a:srgbClr val="FFFFFF"/>
                </a:solidFill>
                <a:latin typeface="Calibri"/>
                <a:ea typeface="Calibri"/>
                <a:cs typeface="Calibri"/>
                <a:sym typeface="Calibri"/>
              </a:defRPr>
            </a:lvl3pPr>
            <a:lvl4pPr indent="0" lvl="3" marL="0" marR="0" rtl="0" algn="r">
              <a:spcBef>
                <a:spcPts val="0"/>
              </a:spcBef>
              <a:buNone/>
              <a:defRPr b="0" i="0" sz="900" u="none" cap="none" strike="noStrike">
                <a:solidFill>
                  <a:srgbClr val="FFFFFF"/>
                </a:solidFill>
                <a:latin typeface="Calibri"/>
                <a:ea typeface="Calibri"/>
                <a:cs typeface="Calibri"/>
                <a:sym typeface="Calibri"/>
              </a:defRPr>
            </a:lvl4pPr>
            <a:lvl5pPr indent="0" lvl="4" marL="0" marR="0" rtl="0" algn="r">
              <a:spcBef>
                <a:spcPts val="0"/>
              </a:spcBef>
              <a:buNone/>
              <a:defRPr b="0" i="0" sz="900" u="none" cap="none" strike="noStrike">
                <a:solidFill>
                  <a:srgbClr val="FFFFFF"/>
                </a:solidFill>
                <a:latin typeface="Calibri"/>
                <a:ea typeface="Calibri"/>
                <a:cs typeface="Calibri"/>
                <a:sym typeface="Calibri"/>
              </a:defRPr>
            </a:lvl5pPr>
            <a:lvl6pPr indent="0" lvl="5" marL="0" marR="0" rtl="0" algn="r">
              <a:spcBef>
                <a:spcPts val="0"/>
              </a:spcBef>
              <a:buNone/>
              <a:defRPr b="0" i="0" sz="900" u="none" cap="none" strike="noStrike">
                <a:solidFill>
                  <a:srgbClr val="FFFFFF"/>
                </a:solidFill>
                <a:latin typeface="Calibri"/>
                <a:ea typeface="Calibri"/>
                <a:cs typeface="Calibri"/>
                <a:sym typeface="Calibri"/>
              </a:defRPr>
            </a:lvl6pPr>
            <a:lvl7pPr indent="0" lvl="6" marL="0" marR="0" rtl="0" algn="r">
              <a:spcBef>
                <a:spcPts val="0"/>
              </a:spcBef>
              <a:buNone/>
              <a:defRPr b="0" i="0" sz="900" u="none" cap="none" strike="noStrike">
                <a:solidFill>
                  <a:srgbClr val="FFFFFF"/>
                </a:solidFill>
                <a:latin typeface="Calibri"/>
                <a:ea typeface="Calibri"/>
                <a:cs typeface="Calibri"/>
                <a:sym typeface="Calibri"/>
              </a:defRPr>
            </a:lvl7pPr>
            <a:lvl8pPr indent="0" lvl="7" marL="0" marR="0" rtl="0" algn="r">
              <a:spcBef>
                <a:spcPts val="0"/>
              </a:spcBef>
              <a:buNone/>
              <a:defRPr b="0" i="0" sz="900" u="none" cap="none" strike="noStrike">
                <a:solidFill>
                  <a:srgbClr val="FFFFFF"/>
                </a:solidFill>
                <a:latin typeface="Calibri"/>
                <a:ea typeface="Calibri"/>
                <a:cs typeface="Calibri"/>
                <a:sym typeface="Calibri"/>
              </a:defRPr>
            </a:lvl8pPr>
            <a:lvl9pPr indent="0" lvl="8" marL="0" marR="0" rtl="0" algn="r">
              <a:spcBef>
                <a:spcPts val="0"/>
              </a:spcBef>
              <a:buNone/>
              <a:defRPr b="0" i="0" sz="9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ttp://cso.lbl.gov/assets/docs/downloads/LBNL_Alt_Logo_HorzRight_Final.jpg" id="18" name="Google Shape;18;p1"/>
          <p:cNvPicPr preferRelativeResize="0"/>
          <p:nvPr/>
        </p:nvPicPr>
        <p:blipFill rotWithShape="1">
          <a:blip r:embed="rId2">
            <a:alphaModFix/>
          </a:blip>
          <a:srcRect b="0" l="0" r="0" t="0"/>
          <a:stretch/>
        </p:blipFill>
        <p:spPr>
          <a:xfrm>
            <a:off x="147343" y="104404"/>
            <a:ext cx="2160882" cy="3820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efmatthews@berkeley.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4"/>
          <p:cNvSpPr txBox="1"/>
          <p:nvPr/>
        </p:nvSpPr>
        <p:spPr>
          <a:xfrm>
            <a:off x="1116330" y="1451024"/>
            <a:ext cx="691515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002060"/>
                </a:solidFill>
                <a:latin typeface="Calibri"/>
                <a:ea typeface="Calibri"/>
                <a:cs typeface="Calibri"/>
                <a:sym typeface="Calibri"/>
              </a:rPr>
              <a:t>Detector Models, Atomic Data, and Stopping Powers</a:t>
            </a:r>
            <a:endParaRPr b="1" i="0" sz="2400" u="none" cap="none" strike="noStrike">
              <a:solidFill>
                <a:srgbClr val="002060"/>
              </a:solidFill>
              <a:latin typeface="Calibri"/>
              <a:ea typeface="Calibri"/>
              <a:cs typeface="Calibri"/>
              <a:sym typeface="Calibri"/>
            </a:endParaRPr>
          </a:p>
          <a:p>
            <a:pPr indent="0" lvl="0" marL="0" marR="0" rtl="0" algn="ctr">
              <a:spcBef>
                <a:spcPts val="0"/>
              </a:spcBef>
              <a:spcAft>
                <a:spcPts val="0"/>
              </a:spcAft>
              <a:buNone/>
            </a:pPr>
            <a:r>
              <a:t/>
            </a:r>
            <a:endParaRPr b="1" i="0" sz="2400" u="none" cap="none" strike="noStrike">
              <a:solidFill>
                <a:srgbClr val="002060"/>
              </a:solidFill>
              <a:latin typeface="Calibri"/>
              <a:ea typeface="Calibri"/>
              <a:cs typeface="Calibri"/>
              <a:sym typeface="Calibri"/>
            </a:endParaRPr>
          </a:p>
        </p:txBody>
      </p:sp>
      <p:sp>
        <p:nvSpPr>
          <p:cNvPr id="87" name="Google Shape;87;p14"/>
          <p:cNvSpPr txBox="1"/>
          <p:nvPr/>
        </p:nvSpPr>
        <p:spPr>
          <a:xfrm>
            <a:off x="4015740" y="2895600"/>
            <a:ext cx="424434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Brian Quiter (LBNL)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Bethany Goldblum (LBNL/UC Berkeley)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Bruce Pierson (PNNL)</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Our Questions</a:t>
            </a:r>
            <a:endParaRPr/>
          </a:p>
        </p:txBody>
      </p:sp>
      <p:sp>
        <p:nvSpPr>
          <p:cNvPr id="158" name="Google Shape;158;p23"/>
          <p:cNvSpPr txBox="1"/>
          <p:nvPr>
            <p:ph idx="1" type="body"/>
          </p:nvPr>
        </p:nvSpPr>
        <p:spPr>
          <a:xfrm>
            <a:off x="153034" y="685482"/>
            <a:ext cx="8747126" cy="3781743"/>
          </a:xfrm>
          <a:prstGeom prst="rect">
            <a:avLst/>
          </a:prstGeom>
          <a:noFill/>
          <a:ln>
            <a:noFill/>
          </a:ln>
        </p:spPr>
        <p:txBody>
          <a:bodyPr anchorCtr="0" anchor="t" bIns="45700" lIns="91425" spcFirstLastPara="1" rIns="91425" wrap="square" tIns="45700">
            <a:noAutofit/>
          </a:bodyPr>
          <a:lstStyle/>
          <a:p>
            <a:pPr indent="-257175" lvl="0" marL="257175" rtl="0" algn="l">
              <a:lnSpc>
                <a:spcPct val="90000"/>
              </a:lnSpc>
              <a:spcBef>
                <a:spcPts val="0"/>
              </a:spcBef>
              <a:spcAft>
                <a:spcPts val="0"/>
              </a:spcAft>
              <a:buClr>
                <a:srgbClr val="002060"/>
              </a:buClr>
              <a:buSzPts val="2220"/>
              <a:buChar char="•"/>
            </a:pPr>
            <a:r>
              <a:rPr lang="en-US" sz="2220"/>
              <a:t>What are the needs?</a:t>
            </a:r>
            <a:endParaRPr/>
          </a:p>
          <a:p>
            <a:pPr indent="-214312" lvl="1" marL="557213" rtl="0" algn="l">
              <a:lnSpc>
                <a:spcPct val="90000"/>
              </a:lnSpc>
              <a:spcBef>
                <a:spcPts val="333"/>
              </a:spcBef>
              <a:spcAft>
                <a:spcPts val="0"/>
              </a:spcAft>
              <a:buClr>
                <a:srgbClr val="002060"/>
              </a:buClr>
              <a:buSzPts val="1665"/>
              <a:buChar char="–"/>
            </a:pPr>
            <a:r>
              <a:rPr lang="en-US" sz="1665"/>
              <a:t>How do they map to applications?</a:t>
            </a:r>
            <a:endParaRPr/>
          </a:p>
          <a:p>
            <a:pPr indent="-214312" lvl="1" marL="557213" rtl="0" algn="l">
              <a:lnSpc>
                <a:spcPct val="90000"/>
              </a:lnSpc>
              <a:spcBef>
                <a:spcPts val="333"/>
              </a:spcBef>
              <a:spcAft>
                <a:spcPts val="0"/>
              </a:spcAft>
              <a:buClr>
                <a:srgbClr val="002060"/>
              </a:buClr>
              <a:buSzPts val="1665"/>
              <a:buChar char="–"/>
            </a:pPr>
            <a:r>
              <a:rPr lang="en-US" sz="1665"/>
              <a:t>What would the impact be?</a:t>
            </a:r>
            <a:endParaRPr/>
          </a:p>
          <a:p>
            <a:pPr indent="-214312" lvl="1" marL="557213" rtl="0" algn="l">
              <a:lnSpc>
                <a:spcPct val="90000"/>
              </a:lnSpc>
              <a:spcBef>
                <a:spcPts val="333"/>
              </a:spcBef>
              <a:spcAft>
                <a:spcPts val="0"/>
              </a:spcAft>
              <a:buClr>
                <a:srgbClr val="002060"/>
              </a:buClr>
              <a:buSzPts val="1665"/>
              <a:buChar char="–"/>
            </a:pPr>
            <a:r>
              <a:rPr lang="en-US" sz="1665"/>
              <a:t>What fidelity is needed?</a:t>
            </a:r>
            <a:endParaRPr/>
          </a:p>
          <a:p>
            <a:pPr indent="-257175" lvl="0" marL="257175" rtl="0" algn="l">
              <a:lnSpc>
                <a:spcPct val="90000"/>
              </a:lnSpc>
              <a:spcBef>
                <a:spcPts val="444"/>
              </a:spcBef>
              <a:spcAft>
                <a:spcPts val="0"/>
              </a:spcAft>
              <a:buClr>
                <a:srgbClr val="002060"/>
              </a:buClr>
              <a:buSzPts val="2220"/>
              <a:buChar char="•"/>
            </a:pPr>
            <a:r>
              <a:rPr lang="en-US" sz="2220"/>
              <a:t>How do we address the needs? (actionable tasks)</a:t>
            </a:r>
            <a:endParaRPr/>
          </a:p>
          <a:p>
            <a:pPr indent="-214312" lvl="1" marL="557213" rtl="0" algn="l">
              <a:lnSpc>
                <a:spcPct val="90000"/>
              </a:lnSpc>
              <a:spcBef>
                <a:spcPts val="333"/>
              </a:spcBef>
              <a:spcAft>
                <a:spcPts val="0"/>
              </a:spcAft>
              <a:buClr>
                <a:srgbClr val="002060"/>
              </a:buClr>
              <a:buSzPts val="1665"/>
              <a:buChar char="–"/>
            </a:pPr>
            <a:r>
              <a:rPr lang="en-US" sz="1665"/>
              <a:t>Data collection campaign/one-off, data evaluation, new database, sensitivity study, scoping study?</a:t>
            </a:r>
            <a:endParaRPr sz="1665"/>
          </a:p>
          <a:p>
            <a:pPr indent="-257175" lvl="0" marL="257175" rtl="0" algn="l">
              <a:lnSpc>
                <a:spcPct val="90000"/>
              </a:lnSpc>
              <a:spcBef>
                <a:spcPts val="444"/>
              </a:spcBef>
              <a:spcAft>
                <a:spcPts val="0"/>
              </a:spcAft>
              <a:buClr>
                <a:srgbClr val="002060"/>
              </a:buClr>
              <a:buSzPts val="2220"/>
              <a:buChar char="•"/>
            </a:pPr>
            <a:r>
              <a:rPr lang="en-US" sz="2220"/>
              <a:t>How do we prioritize the needs?</a:t>
            </a:r>
            <a:endParaRPr/>
          </a:p>
          <a:p>
            <a:pPr indent="-214312" lvl="1" marL="557213" rtl="0" algn="l">
              <a:lnSpc>
                <a:spcPct val="90000"/>
              </a:lnSpc>
              <a:spcBef>
                <a:spcPts val="333"/>
              </a:spcBef>
              <a:spcAft>
                <a:spcPts val="0"/>
              </a:spcAft>
              <a:buClr>
                <a:srgbClr val="002060"/>
              </a:buClr>
              <a:buSzPts val="1665"/>
              <a:buChar char="–"/>
            </a:pPr>
            <a:r>
              <a:rPr lang="en-US" sz="1665"/>
              <a:t>Potential impact / application space </a:t>
            </a:r>
            <a:endParaRPr sz="1665"/>
          </a:p>
          <a:p>
            <a:pPr indent="-171450" lvl="2" marL="857250" rtl="0" algn="l">
              <a:lnSpc>
                <a:spcPct val="90000"/>
              </a:lnSpc>
              <a:spcBef>
                <a:spcPts val="277"/>
              </a:spcBef>
              <a:spcAft>
                <a:spcPts val="0"/>
              </a:spcAft>
              <a:buClr>
                <a:srgbClr val="002060"/>
              </a:buClr>
              <a:buSzPts val="1387"/>
              <a:buChar char="•"/>
            </a:pPr>
            <a:r>
              <a:rPr lang="en-US" sz="1387"/>
              <a:t>i.e. might be important to one sponsor but not another</a:t>
            </a:r>
            <a:endParaRPr/>
          </a:p>
          <a:p>
            <a:pPr indent="-214312" lvl="1" marL="557213" rtl="0" algn="l">
              <a:lnSpc>
                <a:spcPct val="90000"/>
              </a:lnSpc>
              <a:spcBef>
                <a:spcPts val="333"/>
              </a:spcBef>
              <a:spcAft>
                <a:spcPts val="0"/>
              </a:spcAft>
              <a:buClr>
                <a:srgbClr val="002060"/>
              </a:buClr>
              <a:buSzPts val="1665"/>
              <a:buChar char="–"/>
            </a:pPr>
            <a:r>
              <a:rPr lang="en-US" sz="1665"/>
              <a:t>F</a:t>
            </a:r>
            <a:r>
              <a:rPr lang="en-US" sz="1665"/>
              <a:t>idelity vs. impact vs. difficulty</a:t>
            </a:r>
            <a:endParaRPr/>
          </a:p>
          <a:p>
            <a:pPr indent="-214312" lvl="1" marL="557213" rtl="0" algn="l">
              <a:lnSpc>
                <a:spcPct val="90000"/>
              </a:lnSpc>
              <a:spcBef>
                <a:spcPts val="333"/>
              </a:spcBef>
              <a:spcAft>
                <a:spcPts val="0"/>
              </a:spcAft>
              <a:buClr>
                <a:srgbClr val="002060"/>
              </a:buClr>
              <a:buSzPts val="1665"/>
              <a:buChar char="–"/>
            </a:pPr>
            <a:r>
              <a:rPr lang="en-US" sz="1665"/>
              <a:t>Are there hurdles to actionable tasks? What? Level of difficulty?</a:t>
            </a:r>
            <a:endParaRPr/>
          </a:p>
          <a:p>
            <a:pPr indent="0" lvl="1" marL="342900" rtl="0" algn="l">
              <a:lnSpc>
                <a:spcPct val="90000"/>
              </a:lnSpc>
              <a:spcBef>
                <a:spcPts val="333"/>
              </a:spcBef>
              <a:spcAft>
                <a:spcPts val="0"/>
              </a:spcAft>
              <a:buClr>
                <a:srgbClr val="002060"/>
              </a:buClr>
              <a:buSzPts val="1665"/>
              <a:buNone/>
            </a:pPr>
            <a:r>
              <a:t/>
            </a:r>
            <a:endParaRPr sz="1665"/>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Your Mission</a:t>
            </a:r>
            <a:endParaRPr/>
          </a:p>
        </p:txBody>
      </p:sp>
      <p:sp>
        <p:nvSpPr>
          <p:cNvPr id="164" name="Google Shape;164;p24"/>
          <p:cNvSpPr txBox="1"/>
          <p:nvPr>
            <p:ph idx="1" type="body"/>
          </p:nvPr>
        </p:nvSpPr>
        <p:spPr>
          <a:xfrm>
            <a:off x="153034" y="685482"/>
            <a:ext cx="3809366" cy="3781743"/>
          </a:xfrm>
          <a:prstGeom prst="rect">
            <a:avLst/>
          </a:prstGeom>
          <a:noFill/>
          <a:ln>
            <a:noFill/>
          </a:ln>
        </p:spPr>
        <p:txBody>
          <a:bodyPr anchorCtr="0" anchor="t" bIns="45700" lIns="91425" spcFirstLastPara="1" rIns="91425" wrap="square" tIns="45700">
            <a:noAutofit/>
          </a:bodyPr>
          <a:lstStyle/>
          <a:p>
            <a:pPr indent="-214312" lvl="1" marL="557213" rtl="0" algn="l">
              <a:lnSpc>
                <a:spcPct val="90000"/>
              </a:lnSpc>
              <a:spcBef>
                <a:spcPts val="0"/>
              </a:spcBef>
              <a:spcAft>
                <a:spcPts val="0"/>
              </a:spcAft>
              <a:buClr>
                <a:srgbClr val="002060"/>
              </a:buClr>
              <a:buSzPts val="1800"/>
              <a:buChar char="–"/>
            </a:pPr>
            <a:r>
              <a:rPr lang="en-US"/>
              <a:t>Highlight needs</a:t>
            </a:r>
            <a:endParaRPr/>
          </a:p>
          <a:p>
            <a:pPr indent="-171450" lvl="2" marL="857250" rtl="0" algn="l">
              <a:lnSpc>
                <a:spcPct val="90000"/>
              </a:lnSpc>
              <a:spcBef>
                <a:spcPts val="300"/>
              </a:spcBef>
              <a:spcAft>
                <a:spcPts val="0"/>
              </a:spcAft>
              <a:buClr>
                <a:srgbClr val="002060"/>
              </a:buClr>
              <a:buSzPts val="1500"/>
              <a:buChar char="•"/>
            </a:pPr>
            <a:r>
              <a:rPr lang="en-US"/>
              <a:t>Have we omitted relevant applications?</a:t>
            </a:r>
            <a:endParaRPr/>
          </a:p>
          <a:p>
            <a:pPr indent="-214312" lvl="1" marL="557213" rtl="0" algn="l">
              <a:lnSpc>
                <a:spcPct val="90000"/>
              </a:lnSpc>
              <a:spcBef>
                <a:spcPts val="360"/>
              </a:spcBef>
              <a:spcAft>
                <a:spcPts val="0"/>
              </a:spcAft>
              <a:buClr>
                <a:srgbClr val="002060"/>
              </a:buClr>
              <a:buSzPts val="1800"/>
              <a:buChar char="–"/>
            </a:pPr>
            <a:r>
              <a:rPr lang="en-US"/>
              <a:t>Map to applications </a:t>
            </a:r>
            <a:endParaRPr/>
          </a:p>
          <a:p>
            <a:pPr indent="-214312" lvl="1" marL="557213" rtl="0" algn="l">
              <a:lnSpc>
                <a:spcPct val="90000"/>
              </a:lnSpc>
              <a:spcBef>
                <a:spcPts val="360"/>
              </a:spcBef>
              <a:spcAft>
                <a:spcPts val="0"/>
              </a:spcAft>
              <a:buClr>
                <a:srgbClr val="002060"/>
              </a:buClr>
              <a:buSzPts val="1800"/>
              <a:buChar char="–"/>
            </a:pPr>
            <a:r>
              <a:rPr lang="en-US"/>
              <a:t>Assess impact</a:t>
            </a:r>
            <a:endParaRPr/>
          </a:p>
          <a:p>
            <a:pPr indent="-214312" lvl="1" marL="557213" rtl="0" algn="l">
              <a:lnSpc>
                <a:spcPct val="90000"/>
              </a:lnSpc>
              <a:spcBef>
                <a:spcPts val="360"/>
              </a:spcBef>
              <a:spcAft>
                <a:spcPts val="0"/>
              </a:spcAft>
              <a:buClr>
                <a:srgbClr val="002060"/>
              </a:buClr>
              <a:buSzPts val="1800"/>
              <a:buChar char="–"/>
            </a:pPr>
            <a:r>
              <a:rPr lang="en-US"/>
              <a:t>Fidelity vs. impact vs. difficulty</a:t>
            </a:r>
            <a:endParaRPr/>
          </a:p>
          <a:p>
            <a:pPr indent="-214312" lvl="1" marL="557213" rtl="0" algn="l">
              <a:lnSpc>
                <a:spcPct val="90000"/>
              </a:lnSpc>
              <a:spcBef>
                <a:spcPts val="360"/>
              </a:spcBef>
              <a:spcAft>
                <a:spcPts val="0"/>
              </a:spcAft>
              <a:buClr>
                <a:srgbClr val="002060"/>
              </a:buClr>
              <a:buSzPts val="1800"/>
              <a:buChar char="–"/>
            </a:pPr>
            <a:r>
              <a:rPr lang="en-US"/>
              <a:t>Actionable recommendations</a:t>
            </a:r>
            <a:endParaRPr/>
          </a:p>
          <a:p>
            <a:pPr indent="-100012" lvl="1" marL="557213" rtl="0" algn="l">
              <a:lnSpc>
                <a:spcPct val="90000"/>
              </a:lnSpc>
              <a:spcBef>
                <a:spcPts val="360"/>
              </a:spcBef>
              <a:spcAft>
                <a:spcPts val="0"/>
              </a:spcAft>
              <a:buClr>
                <a:srgbClr val="002060"/>
              </a:buClr>
              <a:buSzPts val="1800"/>
              <a:buNone/>
            </a:pPr>
            <a:r>
              <a:t/>
            </a:r>
            <a:endParaRPr/>
          </a:p>
          <a:p>
            <a:pPr indent="-214312" lvl="1" marL="557213" rtl="0" algn="l">
              <a:lnSpc>
                <a:spcPct val="90000"/>
              </a:lnSpc>
              <a:spcBef>
                <a:spcPts val="360"/>
              </a:spcBef>
              <a:spcAft>
                <a:spcPts val="0"/>
              </a:spcAft>
              <a:buClr>
                <a:srgbClr val="002060"/>
              </a:buClr>
              <a:buSzPts val="1800"/>
              <a:buChar char="–"/>
            </a:pPr>
            <a:r>
              <a:rPr lang="en-US"/>
              <a:t>Help us out:</a:t>
            </a:r>
            <a:endParaRPr/>
          </a:p>
          <a:p>
            <a:pPr indent="-171450" lvl="2" marL="857250" rtl="0" algn="l">
              <a:lnSpc>
                <a:spcPct val="90000"/>
              </a:lnSpc>
              <a:spcBef>
                <a:spcPts val="300"/>
              </a:spcBef>
              <a:spcAft>
                <a:spcPts val="0"/>
              </a:spcAft>
              <a:buClr>
                <a:srgbClr val="002060"/>
              </a:buClr>
              <a:buSzPts val="1500"/>
              <a:buChar char="•"/>
            </a:pPr>
            <a:r>
              <a:rPr lang="en-US"/>
              <a:t>Provide feedback</a:t>
            </a:r>
            <a:endParaRPr/>
          </a:p>
          <a:p>
            <a:pPr indent="-171450" lvl="2" marL="857250" rtl="0" algn="l">
              <a:lnSpc>
                <a:spcPct val="90000"/>
              </a:lnSpc>
              <a:spcBef>
                <a:spcPts val="300"/>
              </a:spcBef>
              <a:spcAft>
                <a:spcPts val="0"/>
              </a:spcAft>
              <a:buClr>
                <a:srgbClr val="002060"/>
              </a:buClr>
              <a:buSzPts val="1500"/>
              <a:buChar char="•"/>
            </a:pPr>
            <a:r>
              <a:rPr lang="en-US"/>
              <a:t>Help our rapporteur</a:t>
            </a:r>
            <a:endParaRPr/>
          </a:p>
          <a:p>
            <a:pPr indent="-171450" lvl="3" marL="1200150" rtl="0" algn="l">
              <a:lnSpc>
                <a:spcPct val="90000"/>
              </a:lnSpc>
              <a:spcBef>
                <a:spcPts val="260"/>
              </a:spcBef>
              <a:spcAft>
                <a:spcPts val="0"/>
              </a:spcAft>
              <a:buClr>
                <a:srgbClr val="002060"/>
              </a:buClr>
              <a:buSzPts val="1300"/>
              <a:buChar char="–"/>
            </a:pPr>
            <a:r>
              <a:rPr lang="en-US"/>
              <a:t>Google docs link</a:t>
            </a:r>
            <a:endParaRPr/>
          </a:p>
          <a:p>
            <a:pPr indent="-123825" lvl="0" marL="257175" marR="0" rtl="0" algn="l">
              <a:lnSpc>
                <a:spcPct val="90000"/>
              </a:lnSpc>
              <a:spcBef>
                <a:spcPts val="420"/>
              </a:spcBef>
              <a:spcAft>
                <a:spcPts val="0"/>
              </a:spcAft>
              <a:buClr>
                <a:srgbClr val="002060"/>
              </a:buClr>
              <a:buSzPts val="2100"/>
              <a:buFont typeface="Arial"/>
              <a:buNone/>
            </a:pPr>
            <a:r>
              <a:t/>
            </a:r>
            <a:endParaRPr/>
          </a:p>
        </p:txBody>
      </p:sp>
      <p:sp>
        <p:nvSpPr>
          <p:cNvPr id="165" name="Google Shape;165;p24"/>
          <p:cNvSpPr txBox="1"/>
          <p:nvPr/>
        </p:nvSpPr>
        <p:spPr>
          <a:xfrm>
            <a:off x="4946650" y="768032"/>
            <a:ext cx="3981450" cy="3781743"/>
          </a:xfrm>
          <a:prstGeom prst="rect">
            <a:avLst/>
          </a:prstGeom>
          <a:noFill/>
          <a:ln>
            <a:noFill/>
          </a:ln>
        </p:spPr>
        <p:txBody>
          <a:bodyPr anchorCtr="0" anchor="t" bIns="45700" lIns="91425" spcFirstLastPara="1" rIns="91425" wrap="square" tIns="45700">
            <a:noAutofit/>
          </a:bodyPr>
          <a:lstStyle/>
          <a:p>
            <a:pPr indent="-257175" lvl="0" marL="257175" marR="0" rtl="0" algn="l">
              <a:lnSpc>
                <a:spcPct val="100000"/>
              </a:lnSpc>
              <a:spcBef>
                <a:spcPts val="0"/>
              </a:spcBef>
              <a:spcAft>
                <a:spcPts val="0"/>
              </a:spcAft>
              <a:buClr>
                <a:srgbClr val="002060"/>
              </a:buClr>
              <a:buSzPts val="2100"/>
              <a:buFont typeface="Arial"/>
              <a:buChar char="•"/>
            </a:pPr>
            <a:r>
              <a:rPr b="0" i="0" lang="en-US" sz="2100" u="none" cap="none" strike="noStrike">
                <a:solidFill>
                  <a:srgbClr val="002060"/>
                </a:solidFill>
                <a:latin typeface="Calibri"/>
                <a:ea typeface="Calibri"/>
                <a:cs typeface="Calibri"/>
                <a:sym typeface="Calibri"/>
              </a:rPr>
              <a:t>Applications we didn’t highlight</a:t>
            </a:r>
            <a:endParaRPr/>
          </a:p>
          <a:p>
            <a:pPr indent="-214312" lvl="1" marL="557213" marR="0" rtl="0" algn="l">
              <a:lnSpc>
                <a:spcPct val="100000"/>
              </a:lnSpc>
              <a:spcBef>
                <a:spcPts val="360"/>
              </a:spcBef>
              <a:spcAft>
                <a:spcPts val="0"/>
              </a:spcAft>
              <a:buClr>
                <a:srgbClr val="002060"/>
              </a:buClr>
              <a:buSzPts val="1800"/>
              <a:buFont typeface="Arial"/>
              <a:buChar char="–"/>
            </a:pPr>
            <a:r>
              <a:rPr b="0" i="0" lang="en-US" sz="1800" u="none" cap="none" strike="noStrike">
                <a:solidFill>
                  <a:srgbClr val="002060"/>
                </a:solidFill>
                <a:latin typeface="Calibri"/>
                <a:ea typeface="Calibri"/>
                <a:cs typeface="Calibri"/>
                <a:sym typeface="Calibri"/>
              </a:rPr>
              <a:t>Light sources (SURF, NSLS, ALS…)</a:t>
            </a:r>
            <a:endParaRPr/>
          </a:p>
          <a:p>
            <a:pPr indent="-214312" lvl="1" marL="557213" marR="0" rtl="0" algn="l">
              <a:lnSpc>
                <a:spcPct val="100000"/>
              </a:lnSpc>
              <a:spcBef>
                <a:spcPts val="360"/>
              </a:spcBef>
              <a:spcAft>
                <a:spcPts val="0"/>
              </a:spcAft>
              <a:buClr>
                <a:srgbClr val="002060"/>
              </a:buClr>
              <a:buSzPts val="1800"/>
              <a:buFont typeface="Arial"/>
              <a:buChar char="–"/>
            </a:pPr>
            <a:r>
              <a:rPr b="0" i="0" lang="en-US" sz="1800" u="none" cap="none" strike="noStrike">
                <a:solidFill>
                  <a:srgbClr val="002060"/>
                </a:solidFill>
                <a:latin typeface="Calibri"/>
                <a:ea typeface="Calibri"/>
                <a:cs typeface="Calibri"/>
                <a:sym typeface="Calibri"/>
              </a:rPr>
              <a:t>Medicine</a:t>
            </a:r>
            <a:endParaRPr/>
          </a:p>
          <a:p>
            <a:pPr indent="-171450" lvl="2" marL="857250" marR="0" rtl="0" algn="l">
              <a:lnSpc>
                <a:spcPct val="100000"/>
              </a:lnSpc>
              <a:spcBef>
                <a:spcPts val="300"/>
              </a:spcBef>
              <a:spcAft>
                <a:spcPts val="0"/>
              </a:spcAft>
              <a:buClr>
                <a:srgbClr val="002060"/>
              </a:buClr>
              <a:buSzPts val="1500"/>
              <a:buFont typeface="Arial"/>
              <a:buChar char="•"/>
            </a:pPr>
            <a:r>
              <a:rPr b="0" i="0" lang="en-US" sz="1500" u="none" cap="none" strike="noStrike">
                <a:solidFill>
                  <a:srgbClr val="002060"/>
                </a:solidFill>
                <a:latin typeface="Calibri"/>
                <a:ea typeface="Calibri"/>
                <a:cs typeface="Calibri"/>
                <a:sym typeface="Calibri"/>
              </a:rPr>
              <a:t>Detector development for TOF-PET </a:t>
            </a:r>
            <a:endParaRPr/>
          </a:p>
          <a:p>
            <a:pPr indent="-123825" lvl="0" marL="257175" marR="0" rtl="0" algn="l">
              <a:lnSpc>
                <a:spcPct val="100000"/>
              </a:lnSpc>
              <a:spcBef>
                <a:spcPts val="420"/>
              </a:spcBef>
              <a:spcAft>
                <a:spcPts val="0"/>
              </a:spcAft>
              <a:buClr>
                <a:srgbClr val="002060"/>
              </a:buClr>
              <a:buSzPts val="2100"/>
              <a:buFont typeface="Arial"/>
              <a:buNone/>
            </a:pPr>
            <a:r>
              <a:t/>
            </a:r>
            <a:endParaRPr b="0" i="0" sz="2100" u="none" cap="none" strike="noStrike">
              <a:solidFill>
                <a:srgbClr val="00206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Outcomes</a:t>
            </a:r>
            <a:endParaRPr/>
          </a:p>
        </p:txBody>
      </p:sp>
      <p:sp>
        <p:nvSpPr>
          <p:cNvPr id="171" name="Google Shape;171;p25"/>
          <p:cNvSpPr txBox="1"/>
          <p:nvPr>
            <p:ph idx="1" type="body"/>
          </p:nvPr>
        </p:nvSpPr>
        <p:spPr>
          <a:xfrm>
            <a:off x="153034" y="685482"/>
            <a:ext cx="4260216" cy="3781743"/>
          </a:xfrm>
          <a:prstGeom prst="rect">
            <a:avLst/>
          </a:prstGeom>
          <a:noFill/>
          <a:ln>
            <a:noFill/>
          </a:ln>
        </p:spPr>
        <p:txBody>
          <a:bodyPr anchorCtr="0" anchor="t" bIns="45700" lIns="91425" spcFirstLastPara="1" rIns="91425" wrap="square" tIns="45700">
            <a:noAutofit/>
          </a:bodyPr>
          <a:lstStyle/>
          <a:p>
            <a:pPr indent="-214312" lvl="1" marL="557213" rtl="0" algn="l">
              <a:lnSpc>
                <a:spcPct val="100000"/>
              </a:lnSpc>
              <a:spcBef>
                <a:spcPts val="0"/>
              </a:spcBef>
              <a:spcAft>
                <a:spcPts val="0"/>
              </a:spcAft>
              <a:buClr>
                <a:srgbClr val="002060"/>
              </a:buClr>
              <a:buSzPts val="1800"/>
              <a:buChar char="–"/>
            </a:pPr>
            <a:r>
              <a:rPr lang="en-US"/>
              <a:t>Report </a:t>
            </a:r>
            <a:endParaRPr/>
          </a:p>
          <a:p>
            <a:pPr indent="-171450" lvl="2" marL="857250" rtl="0" algn="l">
              <a:lnSpc>
                <a:spcPct val="100000"/>
              </a:lnSpc>
              <a:spcBef>
                <a:spcPts val="320"/>
              </a:spcBef>
              <a:spcAft>
                <a:spcPts val="0"/>
              </a:spcAft>
              <a:buClr>
                <a:srgbClr val="002060"/>
              </a:buClr>
              <a:buSzPts val="1600"/>
              <a:buChar char="•"/>
            </a:pPr>
            <a:r>
              <a:rPr lang="en-US" sz="1600"/>
              <a:t>Overview </a:t>
            </a:r>
            <a:endParaRPr/>
          </a:p>
          <a:p>
            <a:pPr indent="-171450" lvl="3" marL="1200150" rtl="0" algn="l">
              <a:lnSpc>
                <a:spcPct val="100000"/>
              </a:lnSpc>
              <a:spcBef>
                <a:spcPts val="290"/>
              </a:spcBef>
              <a:spcAft>
                <a:spcPts val="0"/>
              </a:spcAft>
              <a:buClr>
                <a:srgbClr val="002060"/>
              </a:buClr>
              <a:buSzPts val="1450"/>
              <a:buChar char="–"/>
            </a:pPr>
            <a:r>
              <a:rPr lang="en-US" sz="1450"/>
              <a:t>Summarize session, explain logic and methods</a:t>
            </a:r>
            <a:endParaRPr/>
          </a:p>
          <a:p>
            <a:pPr indent="-171450" lvl="2" marL="857250" rtl="0" algn="l">
              <a:lnSpc>
                <a:spcPct val="100000"/>
              </a:lnSpc>
              <a:spcBef>
                <a:spcPts val="320"/>
              </a:spcBef>
              <a:spcAft>
                <a:spcPts val="0"/>
              </a:spcAft>
              <a:buClr>
                <a:srgbClr val="002060"/>
              </a:buClr>
              <a:buSzPts val="1600"/>
              <a:buChar char="•"/>
            </a:pPr>
            <a:r>
              <a:rPr lang="en-US" sz="1600"/>
              <a:t>Prioritized Needs </a:t>
            </a:r>
            <a:endParaRPr/>
          </a:p>
          <a:p>
            <a:pPr indent="-171450" lvl="3" marL="1200150" rtl="0" algn="l">
              <a:lnSpc>
                <a:spcPct val="100000"/>
              </a:lnSpc>
              <a:spcBef>
                <a:spcPts val="280"/>
              </a:spcBef>
              <a:spcAft>
                <a:spcPts val="0"/>
              </a:spcAft>
              <a:buClr>
                <a:srgbClr val="002060"/>
              </a:buClr>
              <a:buSzPts val="1400"/>
              <a:buChar char="–"/>
            </a:pPr>
            <a:r>
              <a:rPr lang="en-US" sz="1400"/>
              <a:t>Need 1</a:t>
            </a:r>
            <a:endParaRPr/>
          </a:p>
          <a:p>
            <a:pPr indent="-171450" lvl="3" marL="1200150" rtl="0" algn="l">
              <a:lnSpc>
                <a:spcPct val="100000"/>
              </a:lnSpc>
              <a:spcBef>
                <a:spcPts val="280"/>
              </a:spcBef>
              <a:spcAft>
                <a:spcPts val="0"/>
              </a:spcAft>
              <a:buClr>
                <a:srgbClr val="002060"/>
              </a:buClr>
              <a:buSzPts val="1400"/>
              <a:buChar char="–"/>
            </a:pPr>
            <a:r>
              <a:rPr lang="en-US" sz="1400"/>
              <a:t>Need 2</a:t>
            </a:r>
            <a:endParaRPr/>
          </a:p>
          <a:p>
            <a:pPr indent="-171450" lvl="4" marL="1543050" rtl="0" algn="l">
              <a:lnSpc>
                <a:spcPct val="100000"/>
              </a:lnSpc>
              <a:spcBef>
                <a:spcPts val="280"/>
              </a:spcBef>
              <a:spcAft>
                <a:spcPts val="0"/>
              </a:spcAft>
              <a:buClr>
                <a:srgbClr val="002060"/>
              </a:buClr>
              <a:buSzPts val="1400"/>
              <a:buChar char="»"/>
            </a:pPr>
            <a:r>
              <a:rPr lang="en-US" sz="1400"/>
              <a:t>actionable means of addressing those needs</a:t>
            </a:r>
            <a:endParaRPr/>
          </a:p>
        </p:txBody>
      </p:sp>
      <p:pic>
        <p:nvPicPr>
          <p:cNvPr id="172" name="Google Shape;172;p25"/>
          <p:cNvPicPr preferRelativeResize="0"/>
          <p:nvPr/>
        </p:nvPicPr>
        <p:blipFill rotWithShape="1">
          <a:blip r:embed="rId3">
            <a:alphaModFix/>
          </a:blip>
          <a:srcRect b="0" l="0" r="0" t="0"/>
          <a:stretch/>
        </p:blipFill>
        <p:spPr>
          <a:xfrm>
            <a:off x="5475288" y="190501"/>
            <a:ext cx="3275011" cy="41145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Logistics</a:t>
            </a:r>
            <a:endParaRPr/>
          </a:p>
        </p:txBody>
      </p:sp>
      <p:sp>
        <p:nvSpPr>
          <p:cNvPr id="178" name="Google Shape;178;p26"/>
          <p:cNvSpPr txBox="1"/>
          <p:nvPr>
            <p:ph idx="1" type="body"/>
          </p:nvPr>
        </p:nvSpPr>
        <p:spPr>
          <a:xfrm>
            <a:off x="153034" y="685482"/>
            <a:ext cx="3495041" cy="3781743"/>
          </a:xfrm>
          <a:prstGeom prst="rect">
            <a:avLst/>
          </a:prstGeom>
          <a:noFill/>
          <a:ln>
            <a:noFill/>
          </a:ln>
        </p:spPr>
        <p:txBody>
          <a:bodyPr anchorCtr="0" anchor="t" bIns="45700" lIns="91425" spcFirstLastPara="1" rIns="91425" wrap="square" tIns="45700">
            <a:noAutofit/>
          </a:bodyPr>
          <a:lstStyle/>
          <a:p>
            <a:pPr indent="-257175" lvl="0" marL="257175" marR="0" rtl="0" algn="l">
              <a:lnSpc>
                <a:spcPct val="100000"/>
              </a:lnSpc>
              <a:spcBef>
                <a:spcPts val="0"/>
              </a:spcBef>
              <a:spcAft>
                <a:spcPts val="0"/>
              </a:spcAft>
              <a:buClr>
                <a:srgbClr val="002060"/>
              </a:buClr>
              <a:buSzPts val="2100"/>
              <a:buFont typeface="Arial"/>
              <a:buChar char="•"/>
            </a:pPr>
            <a:r>
              <a:rPr lang="en-US"/>
              <a:t>Agenda</a:t>
            </a:r>
            <a:endParaRPr/>
          </a:p>
          <a:p>
            <a:pPr indent="-123825" lvl="0" marL="257175" marR="0" rtl="0" algn="l">
              <a:lnSpc>
                <a:spcPct val="100000"/>
              </a:lnSpc>
              <a:spcBef>
                <a:spcPts val="420"/>
              </a:spcBef>
              <a:spcAft>
                <a:spcPts val="0"/>
              </a:spcAft>
              <a:buClr>
                <a:srgbClr val="002060"/>
              </a:buClr>
              <a:buSzPts val="2100"/>
              <a:buFont typeface="Arial"/>
              <a:buNone/>
            </a:pPr>
            <a:r>
              <a:t/>
            </a:r>
            <a:endParaRPr/>
          </a:p>
          <a:p>
            <a:pPr indent="-257175" lvl="0" marL="257175" marR="0" rtl="0" algn="l">
              <a:lnSpc>
                <a:spcPct val="100000"/>
              </a:lnSpc>
              <a:spcBef>
                <a:spcPts val="420"/>
              </a:spcBef>
              <a:spcAft>
                <a:spcPts val="0"/>
              </a:spcAft>
              <a:buClr>
                <a:srgbClr val="002060"/>
              </a:buClr>
              <a:buSzPts val="2100"/>
              <a:buFont typeface="Arial"/>
              <a:buChar char="•"/>
            </a:pPr>
            <a:r>
              <a:rPr lang="en-US"/>
              <a:t>Note-taking</a:t>
            </a:r>
            <a:endParaRPr/>
          </a:p>
          <a:p>
            <a:pPr indent="-214312" lvl="1" marL="557213" rtl="0" algn="l">
              <a:lnSpc>
                <a:spcPct val="100000"/>
              </a:lnSpc>
              <a:spcBef>
                <a:spcPts val="360"/>
              </a:spcBef>
              <a:spcAft>
                <a:spcPts val="0"/>
              </a:spcAft>
              <a:buClr>
                <a:srgbClr val="002060"/>
              </a:buClr>
              <a:buSzPts val="1800"/>
              <a:buChar char="–"/>
            </a:pPr>
            <a:r>
              <a:rPr lang="en-US"/>
              <a:t>Eric Matthews (Rapporteur)</a:t>
            </a:r>
            <a:endParaRPr/>
          </a:p>
          <a:p>
            <a:pPr indent="-214312" lvl="1" marL="557213" rtl="0" algn="l">
              <a:lnSpc>
                <a:spcPct val="100000"/>
              </a:lnSpc>
              <a:spcBef>
                <a:spcPts val="360"/>
              </a:spcBef>
              <a:spcAft>
                <a:spcPts val="0"/>
              </a:spcAft>
              <a:buClr>
                <a:srgbClr val="002060"/>
              </a:buClr>
              <a:buSzPts val="1800"/>
              <a:buChar char="–"/>
            </a:pPr>
            <a:r>
              <a:rPr lang="en-US" u="sng">
                <a:solidFill>
                  <a:schemeClr val="hlink"/>
                </a:solidFill>
                <a:hlinkClick r:id="rId3"/>
              </a:rPr>
              <a:t>efmatthews@berkeley.edu</a:t>
            </a:r>
            <a:endParaRPr/>
          </a:p>
          <a:p>
            <a:pPr indent="-214312" lvl="1" marL="557213" rtl="0" algn="l">
              <a:lnSpc>
                <a:spcPct val="100000"/>
              </a:lnSpc>
              <a:spcBef>
                <a:spcPts val="360"/>
              </a:spcBef>
              <a:spcAft>
                <a:spcPts val="0"/>
              </a:spcAft>
              <a:buClr>
                <a:srgbClr val="002060"/>
              </a:buClr>
              <a:buSzPts val="1800"/>
              <a:buChar char="–"/>
            </a:pPr>
            <a:r>
              <a:rPr lang="en-US"/>
              <a:t>Feel free to contribute</a:t>
            </a:r>
            <a:endParaRPr/>
          </a:p>
          <a:p>
            <a:pPr indent="-100012" lvl="1" marL="557213" rtl="0" algn="l">
              <a:lnSpc>
                <a:spcPct val="100000"/>
              </a:lnSpc>
              <a:spcBef>
                <a:spcPts val="360"/>
              </a:spcBef>
              <a:spcAft>
                <a:spcPts val="0"/>
              </a:spcAft>
              <a:buClr>
                <a:srgbClr val="002060"/>
              </a:buClr>
              <a:buSzPts val="1800"/>
              <a:buNone/>
            </a:pPr>
            <a:r>
              <a:t/>
            </a:r>
            <a:endParaRPr/>
          </a:p>
          <a:p>
            <a:pPr indent="-100012" lvl="1" marL="557213" rtl="0" algn="l">
              <a:lnSpc>
                <a:spcPct val="100000"/>
              </a:lnSpc>
              <a:spcBef>
                <a:spcPts val="360"/>
              </a:spcBef>
              <a:spcAft>
                <a:spcPts val="0"/>
              </a:spcAft>
              <a:buClr>
                <a:srgbClr val="002060"/>
              </a:buClr>
              <a:buSzPts val="1800"/>
              <a:buNone/>
            </a:pPr>
            <a:r>
              <a:t/>
            </a:r>
            <a:endParaRPr/>
          </a:p>
        </p:txBody>
      </p:sp>
      <p:graphicFrame>
        <p:nvGraphicFramePr>
          <p:cNvPr id="179" name="Google Shape;179;p26"/>
          <p:cNvGraphicFramePr/>
          <p:nvPr/>
        </p:nvGraphicFramePr>
        <p:xfrm>
          <a:off x="3826169" y="585787"/>
          <a:ext cx="3000000" cy="3000000"/>
        </p:xfrm>
        <a:graphic>
          <a:graphicData uri="http://schemas.openxmlformats.org/drawingml/2006/table">
            <a:tbl>
              <a:tblPr>
                <a:noFill/>
                <a:tableStyleId>{A62AB135-8145-4784-8D8B-46ED654C7AAF}</a:tableStyleId>
              </a:tblPr>
              <a:tblGrid>
                <a:gridCol w="460075"/>
                <a:gridCol w="2833700"/>
                <a:gridCol w="1357325"/>
              </a:tblGrid>
              <a:tr h="310025">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1315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c>
                  <a:txBody>
                    <a:bodyPr/>
                    <a:lstStyle/>
                    <a:p>
                      <a:pPr indent="0" lvl="0" marL="0" marR="0" rtl="0" algn="l">
                        <a:spcBef>
                          <a:spcPts val="0"/>
                        </a:spcBef>
                        <a:spcAft>
                          <a:spcPts val="0"/>
                        </a:spcAft>
                        <a:buNone/>
                      </a:pPr>
                      <a:r>
                        <a:rPr b="1" lang="en-US" sz="900" u="none" cap="none" strike="noStrike">
                          <a:solidFill>
                            <a:srgbClr val="000000"/>
                          </a:solidFill>
                          <a:latin typeface="Calibri"/>
                          <a:ea typeface="Calibri"/>
                          <a:cs typeface="Calibri"/>
                          <a:sym typeface="Calibri"/>
                        </a:rPr>
                        <a:t>Introduction</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Quiter, Goldblum, Pierson</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r>
              <a:tr h="198150">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000000">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c>
                  <a:txBody>
                    <a:bodyPr/>
                    <a:lstStyle/>
                    <a:p>
                      <a:pPr indent="0" lvl="0" marL="0" marR="0" rtl="0" algn="l">
                        <a:spcBef>
                          <a:spcPts val="0"/>
                        </a:spcBef>
                        <a:spcAft>
                          <a:spcPts val="0"/>
                        </a:spcAft>
                        <a:buNone/>
                      </a:pPr>
                      <a:r>
                        <a:rPr b="1" lang="en-US" sz="900" u="none" cap="none" strike="noStrike">
                          <a:solidFill>
                            <a:srgbClr val="000000"/>
                          </a:solidFill>
                          <a:latin typeface="Calibri"/>
                          <a:ea typeface="Calibri"/>
                          <a:cs typeface="Calibri"/>
                          <a:sym typeface="Calibri"/>
                        </a:rPr>
                        <a:t>Programmatic Needs</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1330</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NNSA NA-22</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Donny Hornback</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98150">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DTRA</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Joanna Ingraham</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98150">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DHS</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Namdoo Moon</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98150">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000000">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c>
                  <a:txBody>
                    <a:bodyPr/>
                    <a:lstStyle/>
                    <a:p>
                      <a:pPr indent="0" lvl="0" marL="0" marR="0" rtl="0" algn="l">
                        <a:spcBef>
                          <a:spcPts val="0"/>
                        </a:spcBef>
                        <a:spcAft>
                          <a:spcPts val="0"/>
                        </a:spcAft>
                        <a:buNone/>
                      </a:pPr>
                      <a:r>
                        <a:rPr b="1" lang="en-US" sz="900" u="none" cap="none" strike="noStrike">
                          <a:solidFill>
                            <a:srgbClr val="000000"/>
                          </a:solidFill>
                          <a:latin typeface="Calibri"/>
                          <a:ea typeface="Calibri"/>
                          <a:cs typeface="Calibri"/>
                          <a:sym typeface="Calibri"/>
                        </a:rPr>
                        <a:t>User Briefs</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1400</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Fission Product Stopping Power</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Michael Moore</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10025">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1410</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Stopping Power for Isotope Production Cross Sections</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Morgan Fox</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1420</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CGM Modeling in MCNP</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Michael Rising</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1430</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X-Ray Emission and stopping power</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Ram Venkataramar</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1445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Gamma Cascade Summing</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Bruce Pierson</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1455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Detector Modeling for Associated Particle Imaging</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Seth McConchie</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1505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Antineutrino Signal Modeling for Detection</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Bryce Littlejohn</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1515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Cerenkov and WbLS</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Chris Grant</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1525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Fast Neutron Detector Modeling</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Juan Manfredi</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7020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1535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Photoatomic data</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900" u="none" cap="none" strike="noStrike">
                          <a:solidFill>
                            <a:srgbClr val="000000"/>
                          </a:solidFill>
                          <a:latin typeface="Calibri"/>
                          <a:ea typeface="Calibri"/>
                          <a:cs typeface="Calibri"/>
                          <a:sym typeface="Calibri"/>
                        </a:rPr>
                        <a:t>Brian Quiter</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9815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1545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1" lang="en-US" sz="900" u="none" cap="none" strike="noStrike">
                          <a:solidFill>
                            <a:srgbClr val="000000"/>
                          </a:solidFill>
                          <a:latin typeface="Calibri"/>
                          <a:ea typeface="Calibri"/>
                          <a:cs typeface="Calibri"/>
                          <a:sym typeface="Calibri"/>
                        </a:rPr>
                        <a:t>Break</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2CC"/>
                    </a:solidFill>
                  </a:tcPr>
                </a:tc>
              </a:tr>
              <a:tr h="19815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1605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c>
                  <a:txBody>
                    <a:bodyPr/>
                    <a:lstStyle/>
                    <a:p>
                      <a:pPr indent="0" lvl="0" marL="0" marR="0" rtl="0" algn="l">
                        <a:spcBef>
                          <a:spcPts val="0"/>
                        </a:spcBef>
                        <a:spcAft>
                          <a:spcPts val="0"/>
                        </a:spcAft>
                        <a:buNone/>
                      </a:pPr>
                      <a:r>
                        <a:rPr b="1" lang="en-US" sz="900" u="none" cap="none" strike="noStrike">
                          <a:solidFill>
                            <a:srgbClr val="000000"/>
                          </a:solidFill>
                          <a:latin typeface="Calibri"/>
                          <a:ea typeface="Calibri"/>
                          <a:cs typeface="Calibri"/>
                          <a:sym typeface="Calibri"/>
                        </a:rPr>
                        <a:t>Discussion</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CFE2F3"/>
                    </a:solidFill>
                  </a:tcPr>
                </a:tc>
              </a:tr>
              <a:tr h="198150">
                <a:tc>
                  <a:txBody>
                    <a:bodyPr/>
                    <a:lstStyle/>
                    <a:p>
                      <a:pPr indent="0" lvl="0" marL="0" marR="0" rtl="0" algn="r">
                        <a:spcBef>
                          <a:spcPts val="0"/>
                        </a:spcBef>
                        <a:spcAft>
                          <a:spcPts val="0"/>
                        </a:spcAft>
                        <a:buNone/>
                      </a:pPr>
                      <a:r>
                        <a:rPr b="0" lang="en-US" sz="900" u="none" cap="none" strike="noStrike">
                          <a:solidFill>
                            <a:srgbClr val="000000"/>
                          </a:solidFill>
                          <a:latin typeface="Calibri"/>
                          <a:ea typeface="Calibri"/>
                          <a:cs typeface="Calibri"/>
                          <a:sym typeface="Calibri"/>
                        </a:rPr>
                        <a:t>1715</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1" lang="en-US" sz="900" u="none" cap="none" strike="noStrike">
                          <a:solidFill>
                            <a:srgbClr val="000000"/>
                          </a:solidFill>
                          <a:latin typeface="Calibri"/>
                          <a:ea typeface="Calibri"/>
                          <a:cs typeface="Calibri"/>
                          <a:sym typeface="Calibri"/>
                        </a:rPr>
                        <a:t>Adjourn</a:t>
                      </a:r>
                      <a:endParaRPr/>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t/>
                      </a:r>
                      <a:endParaRPr sz="1100" u="none" cap="none" strike="noStrike"/>
                    </a:p>
                  </a:txBody>
                  <a:tcPr marT="16550" marB="16550" marR="24825" marL="248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5"/>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Why are we all here?</a:t>
            </a:r>
            <a:endParaRPr/>
          </a:p>
        </p:txBody>
      </p:sp>
      <p:sp>
        <p:nvSpPr>
          <p:cNvPr id="93" name="Google Shape;93;p15"/>
          <p:cNvSpPr txBox="1"/>
          <p:nvPr>
            <p:ph idx="12" type="sldNum"/>
          </p:nvPr>
        </p:nvSpPr>
        <p:spPr>
          <a:xfrm>
            <a:off x="8556784" y="4749851"/>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3366"/>
              </a:buClr>
              <a:buSzPts val="1300"/>
              <a:buFont typeface="Calibri"/>
              <a:buNone/>
            </a:pPr>
            <a:fld id="{00000000-1234-1234-1234-123412341234}" type="slidenum">
              <a:rPr lang="en-US"/>
              <a:t>‹#›</a:t>
            </a:fld>
            <a:endParaRPr/>
          </a:p>
        </p:txBody>
      </p:sp>
      <p:sp>
        <p:nvSpPr>
          <p:cNvPr id="94" name="Google Shape;94;p15"/>
          <p:cNvSpPr txBox="1"/>
          <p:nvPr>
            <p:ph idx="1" type="body"/>
          </p:nvPr>
        </p:nvSpPr>
        <p:spPr>
          <a:xfrm>
            <a:off x="374650" y="685482"/>
            <a:ext cx="8147050" cy="3779838"/>
          </a:xfrm>
          <a:prstGeom prst="rect">
            <a:avLst/>
          </a:prstGeom>
          <a:noFill/>
          <a:ln>
            <a:noFill/>
          </a:ln>
        </p:spPr>
        <p:txBody>
          <a:bodyPr anchorCtr="0" anchor="t" bIns="45700" lIns="91425" spcFirstLastPara="1" rIns="91425" wrap="square" tIns="45700">
            <a:noAutofit/>
          </a:bodyPr>
          <a:lstStyle/>
          <a:p>
            <a:pPr indent="-257175" lvl="0" marL="257175" rtl="0" algn="l">
              <a:lnSpc>
                <a:spcPct val="100000"/>
              </a:lnSpc>
              <a:spcBef>
                <a:spcPts val="0"/>
              </a:spcBef>
              <a:spcAft>
                <a:spcPts val="0"/>
              </a:spcAft>
              <a:buClr>
                <a:srgbClr val="002060"/>
              </a:buClr>
              <a:buSzPts val="2200"/>
              <a:buChar char="•"/>
            </a:pPr>
            <a:r>
              <a:rPr b="1" lang="en-US" sz="2200"/>
              <a:t>Attendees of WANDA 2019 expressed strong interest in atomic data evaluations</a:t>
            </a:r>
            <a:endParaRPr/>
          </a:p>
          <a:p>
            <a:pPr indent="0" lvl="0" marL="0" rtl="0" algn="ctr">
              <a:lnSpc>
                <a:spcPct val="100000"/>
              </a:lnSpc>
              <a:spcBef>
                <a:spcPts val="0"/>
              </a:spcBef>
              <a:spcAft>
                <a:spcPts val="0"/>
              </a:spcAft>
              <a:buClr>
                <a:srgbClr val="002060"/>
              </a:buClr>
              <a:buSzPts val="2000"/>
              <a:buNone/>
            </a:pPr>
            <a:r>
              <a:t/>
            </a:r>
            <a:endParaRPr i="1" sz="2000"/>
          </a:p>
          <a:p>
            <a:pPr indent="0" lvl="0" marL="0" rtl="0" algn="ctr">
              <a:lnSpc>
                <a:spcPct val="100000"/>
              </a:lnSpc>
              <a:spcBef>
                <a:spcPts val="400"/>
              </a:spcBef>
              <a:spcAft>
                <a:spcPts val="0"/>
              </a:spcAft>
              <a:buClr>
                <a:srgbClr val="002060"/>
              </a:buClr>
              <a:buSzPts val="2000"/>
              <a:buNone/>
            </a:pPr>
            <a:r>
              <a:rPr i="1" lang="en-US" sz="2000"/>
              <a:t>This session focuses on nuclear data needs related to the design, development, and interpretation of data from traditional and novel radiation detectors and accelerators for basic science and applications. This includes atomic, nuclear, and optical data for transport modeling, stopping powers, Cerenkov and scintillator light yields, and X-ray emission for detection and crosscutting application needs.</a:t>
            </a:r>
            <a:endParaRPr b="1" sz="2000"/>
          </a:p>
          <a:p>
            <a:pPr indent="0" lvl="0" marL="0" rtl="0" algn="l">
              <a:lnSpc>
                <a:spcPct val="100000"/>
              </a:lnSpc>
              <a:spcBef>
                <a:spcPts val="400"/>
              </a:spcBef>
              <a:spcAft>
                <a:spcPts val="0"/>
              </a:spcAft>
              <a:buClr>
                <a:srgbClr val="002060"/>
              </a:buClr>
              <a:buSzPts val="2000"/>
              <a:buNone/>
            </a:pPr>
            <a:r>
              <a:t/>
            </a:r>
            <a:endParaRPr b="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6"/>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Why are we all here?</a:t>
            </a:r>
            <a:endParaRPr/>
          </a:p>
        </p:txBody>
      </p:sp>
      <p:sp>
        <p:nvSpPr>
          <p:cNvPr id="100" name="Google Shape;100;p16"/>
          <p:cNvSpPr txBox="1"/>
          <p:nvPr>
            <p:ph idx="12" type="sldNum"/>
          </p:nvPr>
        </p:nvSpPr>
        <p:spPr>
          <a:xfrm>
            <a:off x="8556784" y="4749851"/>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3366"/>
              </a:buClr>
              <a:buSzPts val="1300"/>
              <a:buFont typeface="Calibri"/>
              <a:buNone/>
            </a:pPr>
            <a:fld id="{00000000-1234-1234-1234-123412341234}" type="slidenum">
              <a:rPr lang="en-US"/>
              <a:t>‹#›</a:t>
            </a:fld>
            <a:endParaRPr/>
          </a:p>
        </p:txBody>
      </p:sp>
      <p:sp>
        <p:nvSpPr>
          <p:cNvPr id="101" name="Google Shape;101;p16"/>
          <p:cNvSpPr txBox="1"/>
          <p:nvPr>
            <p:ph idx="1" type="body"/>
          </p:nvPr>
        </p:nvSpPr>
        <p:spPr>
          <a:xfrm>
            <a:off x="374650" y="685482"/>
            <a:ext cx="8147050" cy="3779838"/>
          </a:xfrm>
          <a:prstGeom prst="rect">
            <a:avLst/>
          </a:prstGeom>
          <a:noFill/>
          <a:ln>
            <a:noFill/>
          </a:ln>
        </p:spPr>
        <p:txBody>
          <a:bodyPr anchorCtr="0" anchor="t" bIns="45700" lIns="91425" spcFirstLastPara="1" rIns="91425" wrap="square" tIns="45700">
            <a:noAutofit/>
          </a:bodyPr>
          <a:lstStyle/>
          <a:p>
            <a:pPr indent="-257175" lvl="0" marL="257175" rtl="0" algn="l">
              <a:lnSpc>
                <a:spcPct val="100000"/>
              </a:lnSpc>
              <a:spcBef>
                <a:spcPts val="0"/>
              </a:spcBef>
              <a:spcAft>
                <a:spcPts val="0"/>
              </a:spcAft>
              <a:buClr>
                <a:srgbClr val="002060"/>
              </a:buClr>
              <a:buSzPts val="2200"/>
              <a:buChar char="•"/>
            </a:pPr>
            <a:r>
              <a:rPr b="1" lang="en-US" sz="2200"/>
              <a:t>Attendees of WANDA 2019 expressed strong interest in atomic data evaluations</a:t>
            </a:r>
            <a:endParaRPr/>
          </a:p>
          <a:p>
            <a:pPr indent="0" lvl="0" marL="0" rtl="0" algn="ctr">
              <a:lnSpc>
                <a:spcPct val="100000"/>
              </a:lnSpc>
              <a:spcBef>
                <a:spcPts val="0"/>
              </a:spcBef>
              <a:spcAft>
                <a:spcPts val="0"/>
              </a:spcAft>
              <a:buClr>
                <a:srgbClr val="002060"/>
              </a:buClr>
              <a:buSzPts val="2000"/>
              <a:buNone/>
            </a:pPr>
            <a:r>
              <a:t/>
            </a:r>
            <a:endParaRPr i="1" sz="2000"/>
          </a:p>
          <a:p>
            <a:pPr indent="0" lvl="0" marL="0" rtl="0" algn="ctr">
              <a:lnSpc>
                <a:spcPct val="100000"/>
              </a:lnSpc>
              <a:spcBef>
                <a:spcPts val="400"/>
              </a:spcBef>
              <a:spcAft>
                <a:spcPts val="0"/>
              </a:spcAft>
              <a:buClr>
                <a:srgbClr val="002060"/>
              </a:buClr>
              <a:buSzPts val="2000"/>
              <a:buNone/>
            </a:pPr>
            <a:r>
              <a:rPr i="1" lang="en-US" sz="2000"/>
              <a:t>This session focuses on nuclear data needs related to the design, development, and interpretation of data from traditional and novel radiation detectors and accelerators for basic science and applications. This includes </a:t>
            </a:r>
            <a:r>
              <a:rPr i="1" lang="en-US" sz="2000" u="sng"/>
              <a:t>atomic, nuclear, and optical data for transport modeling, stopping powers, Cerenkov and scintillator light yields, and X-ray emission</a:t>
            </a:r>
            <a:r>
              <a:rPr i="1" lang="en-US" sz="2000"/>
              <a:t> for detection and crosscutting application needs.</a:t>
            </a:r>
            <a:endParaRPr/>
          </a:p>
          <a:p>
            <a:pPr indent="0" lvl="0" marL="0" rtl="0" algn="ctr">
              <a:lnSpc>
                <a:spcPct val="100000"/>
              </a:lnSpc>
              <a:spcBef>
                <a:spcPts val="0"/>
              </a:spcBef>
              <a:spcAft>
                <a:spcPts val="0"/>
              </a:spcAft>
              <a:buClr>
                <a:srgbClr val="002060"/>
              </a:buClr>
              <a:buSzPts val="2000"/>
              <a:buNone/>
            </a:pPr>
            <a:r>
              <a:t/>
            </a:r>
            <a:endParaRPr b="1" sz="2000"/>
          </a:p>
          <a:p>
            <a:pPr indent="-257175" lvl="0" marL="257175" rtl="0" algn="l">
              <a:lnSpc>
                <a:spcPct val="100000"/>
              </a:lnSpc>
              <a:spcBef>
                <a:spcPts val="400"/>
              </a:spcBef>
              <a:spcAft>
                <a:spcPts val="0"/>
              </a:spcAft>
              <a:buClr>
                <a:srgbClr val="002060"/>
              </a:buClr>
              <a:buSzPts val="2000"/>
              <a:buChar char="•"/>
            </a:pPr>
            <a:r>
              <a:rPr b="1" lang="en-US" sz="2000"/>
              <a:t>Data needs for Detector and Signal Modeling</a:t>
            </a:r>
            <a:endParaRPr/>
          </a:p>
          <a:p>
            <a:pPr indent="0" lvl="0" marL="0" rtl="0" algn="l">
              <a:lnSpc>
                <a:spcPct val="100000"/>
              </a:lnSpc>
              <a:spcBef>
                <a:spcPts val="400"/>
              </a:spcBef>
              <a:spcAft>
                <a:spcPts val="0"/>
              </a:spcAft>
              <a:buClr>
                <a:srgbClr val="002060"/>
              </a:buClr>
              <a:buSzPts val="2000"/>
              <a:buNone/>
            </a:pPr>
            <a:r>
              <a:t/>
            </a:r>
            <a:endParaRPr b="1"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Who Are We?</a:t>
            </a:r>
            <a:endParaRPr/>
          </a:p>
        </p:txBody>
      </p:sp>
      <p:sp>
        <p:nvSpPr>
          <p:cNvPr id="107" name="Google Shape;107;p17"/>
          <p:cNvSpPr txBox="1"/>
          <p:nvPr>
            <p:ph idx="1" type="body"/>
          </p:nvPr>
        </p:nvSpPr>
        <p:spPr>
          <a:xfrm>
            <a:off x="153034" y="685482"/>
            <a:ext cx="8747126" cy="3781743"/>
          </a:xfrm>
          <a:prstGeom prst="rect">
            <a:avLst/>
          </a:prstGeom>
          <a:noFill/>
          <a:ln>
            <a:noFill/>
          </a:ln>
        </p:spPr>
        <p:txBody>
          <a:bodyPr anchorCtr="0" anchor="t" bIns="45700" lIns="91425" spcFirstLastPara="1" rIns="91425" wrap="square" tIns="45700">
            <a:noAutofit/>
          </a:bodyPr>
          <a:lstStyle/>
          <a:p>
            <a:pPr indent="-257175" lvl="0" marL="257175" marR="0" rtl="0" algn="l">
              <a:lnSpc>
                <a:spcPct val="100000"/>
              </a:lnSpc>
              <a:spcBef>
                <a:spcPts val="0"/>
              </a:spcBef>
              <a:spcAft>
                <a:spcPts val="0"/>
              </a:spcAft>
              <a:buClr>
                <a:srgbClr val="002060"/>
              </a:buClr>
              <a:buSzPts val="2100"/>
              <a:buFont typeface="Arial"/>
              <a:buChar char="•"/>
            </a:pPr>
            <a:r>
              <a:rPr lang="en-US"/>
              <a:t>Brian Quiter</a:t>
            </a:r>
            <a:endParaRPr/>
          </a:p>
          <a:p>
            <a:pPr indent="-214312" lvl="1" marL="557213" rtl="0" algn="l">
              <a:lnSpc>
                <a:spcPct val="100000"/>
              </a:lnSpc>
              <a:spcBef>
                <a:spcPts val="360"/>
              </a:spcBef>
              <a:spcAft>
                <a:spcPts val="0"/>
              </a:spcAft>
              <a:buClr>
                <a:srgbClr val="002060"/>
              </a:buClr>
              <a:buSzPts val="1800"/>
              <a:buChar char="–"/>
            </a:pPr>
            <a:r>
              <a:rPr lang="en-US"/>
              <a:t>LBNL Staff Scientist/Engineer, Applied Nuclear Physics Program</a:t>
            </a:r>
            <a:endParaRPr/>
          </a:p>
          <a:p>
            <a:pPr indent="-171450" lvl="2" marL="857250" rtl="0" algn="l">
              <a:lnSpc>
                <a:spcPct val="100000"/>
              </a:lnSpc>
              <a:spcBef>
                <a:spcPts val="300"/>
              </a:spcBef>
              <a:spcAft>
                <a:spcPts val="0"/>
              </a:spcAft>
              <a:buClr>
                <a:srgbClr val="002060"/>
              </a:buClr>
              <a:buSzPts val="1500"/>
              <a:buChar char="•"/>
            </a:pPr>
            <a:r>
              <a:rPr lang="en-US"/>
              <a:t>Advanced detectors, modeling detectors and detector systems, nuclear nonproliferation, NRF</a:t>
            </a:r>
            <a:endParaRPr/>
          </a:p>
          <a:p>
            <a:pPr indent="-257175" lvl="0" marL="257175" marR="0" rtl="0" algn="l">
              <a:lnSpc>
                <a:spcPct val="100000"/>
              </a:lnSpc>
              <a:spcBef>
                <a:spcPts val="420"/>
              </a:spcBef>
              <a:spcAft>
                <a:spcPts val="0"/>
              </a:spcAft>
              <a:buClr>
                <a:srgbClr val="002060"/>
              </a:buClr>
              <a:buSzPts val="2100"/>
              <a:buFont typeface="Arial"/>
              <a:buChar char="•"/>
            </a:pPr>
            <a:r>
              <a:rPr lang="en-US"/>
              <a:t>Bethany Goldblum</a:t>
            </a:r>
            <a:endParaRPr/>
          </a:p>
          <a:p>
            <a:pPr indent="-214312" lvl="1" marL="557213" rtl="0" algn="l">
              <a:lnSpc>
                <a:spcPct val="100000"/>
              </a:lnSpc>
              <a:spcBef>
                <a:spcPts val="360"/>
              </a:spcBef>
              <a:spcAft>
                <a:spcPts val="0"/>
              </a:spcAft>
              <a:buClr>
                <a:srgbClr val="002060"/>
              </a:buClr>
              <a:buSzPts val="1800"/>
              <a:buChar char="–"/>
            </a:pPr>
            <a:r>
              <a:rPr lang="en-US"/>
              <a:t>UC Berkeley Research Engineer, Department of Nuclear Engineering </a:t>
            </a:r>
            <a:endParaRPr/>
          </a:p>
          <a:p>
            <a:pPr indent="-214312" lvl="1" marL="557213" rtl="0" algn="l">
              <a:lnSpc>
                <a:spcPct val="100000"/>
              </a:lnSpc>
              <a:spcBef>
                <a:spcPts val="360"/>
              </a:spcBef>
              <a:spcAft>
                <a:spcPts val="0"/>
              </a:spcAft>
              <a:buClr>
                <a:srgbClr val="002060"/>
              </a:buClr>
              <a:buSzPts val="1800"/>
              <a:buChar char="–"/>
            </a:pPr>
            <a:r>
              <a:rPr lang="en-US"/>
              <a:t>Executive Director of NA-22 Nuclear Science and Security Consortium</a:t>
            </a:r>
            <a:endParaRPr/>
          </a:p>
          <a:p>
            <a:pPr indent="-171450" lvl="2" marL="857250" rtl="0" algn="l">
              <a:lnSpc>
                <a:spcPct val="100000"/>
              </a:lnSpc>
              <a:spcBef>
                <a:spcPts val="300"/>
              </a:spcBef>
              <a:spcAft>
                <a:spcPts val="0"/>
              </a:spcAft>
              <a:buClr>
                <a:srgbClr val="002060"/>
              </a:buClr>
              <a:buSzPts val="1500"/>
              <a:buChar char="•"/>
            </a:pPr>
            <a:r>
              <a:rPr lang="en-US"/>
              <a:t>Organic scintillators, nuclear reactions &amp; structure physics, nuclear physics applications</a:t>
            </a:r>
            <a:endParaRPr/>
          </a:p>
          <a:p>
            <a:pPr indent="-257175" lvl="0" marL="257175" marR="0" rtl="0" algn="l">
              <a:lnSpc>
                <a:spcPct val="100000"/>
              </a:lnSpc>
              <a:spcBef>
                <a:spcPts val="420"/>
              </a:spcBef>
              <a:spcAft>
                <a:spcPts val="0"/>
              </a:spcAft>
              <a:buClr>
                <a:srgbClr val="002060"/>
              </a:buClr>
              <a:buSzPts val="2100"/>
              <a:buFont typeface="Arial"/>
              <a:buChar char="•"/>
            </a:pPr>
            <a:r>
              <a:rPr lang="en-US"/>
              <a:t>Bruce Pierson</a:t>
            </a:r>
            <a:endParaRPr/>
          </a:p>
          <a:p>
            <a:pPr indent="-214312" lvl="1" marL="557213" rtl="0" algn="l">
              <a:lnSpc>
                <a:spcPct val="100000"/>
              </a:lnSpc>
              <a:spcBef>
                <a:spcPts val="360"/>
              </a:spcBef>
              <a:spcAft>
                <a:spcPts val="0"/>
              </a:spcAft>
              <a:buClr>
                <a:srgbClr val="002060"/>
              </a:buClr>
              <a:buSzPts val="1800"/>
              <a:buChar char="–"/>
            </a:pPr>
            <a:r>
              <a:rPr lang="en-US"/>
              <a:t>PNNL Staff Scientist/Engineer, Irradiated Materials</a:t>
            </a:r>
            <a:endParaRPr/>
          </a:p>
          <a:p>
            <a:pPr indent="-171450" lvl="2" marL="857250" rtl="0" algn="l">
              <a:lnSpc>
                <a:spcPct val="100000"/>
              </a:lnSpc>
              <a:spcBef>
                <a:spcPts val="300"/>
              </a:spcBef>
              <a:spcAft>
                <a:spcPts val="0"/>
              </a:spcAft>
              <a:buClr>
                <a:srgbClr val="002060"/>
              </a:buClr>
              <a:buSzPts val="1500"/>
              <a:buChar char="•"/>
            </a:pPr>
            <a:r>
              <a:rPr lang="en-US"/>
              <a:t>Detector development &amp; modeling, fission yield studies, nuclear forensics, data science, radiolysis</a:t>
            </a:r>
            <a:endParaRPr/>
          </a:p>
          <a:p>
            <a:pPr indent="-100012" lvl="1" marL="557213" rtl="0" algn="l">
              <a:lnSpc>
                <a:spcPct val="100000"/>
              </a:lnSpc>
              <a:spcBef>
                <a:spcPts val="360"/>
              </a:spcBef>
              <a:spcAft>
                <a:spcPts val="0"/>
              </a:spcAft>
              <a:buClr>
                <a:srgbClr val="002060"/>
              </a:buClr>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Broad Data Needs</a:t>
            </a:r>
            <a:endParaRPr/>
          </a:p>
        </p:txBody>
      </p:sp>
      <p:sp>
        <p:nvSpPr>
          <p:cNvPr id="114" name="Google Shape;114;p18"/>
          <p:cNvSpPr txBox="1"/>
          <p:nvPr>
            <p:ph idx="12" type="sldNum"/>
          </p:nvPr>
        </p:nvSpPr>
        <p:spPr>
          <a:xfrm>
            <a:off x="8556784" y="4749851"/>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3366"/>
              </a:buClr>
              <a:buSzPts val="1300"/>
              <a:buFont typeface="Calibri"/>
              <a:buNone/>
            </a:pPr>
            <a:fld id="{00000000-1234-1234-1234-123412341234}" type="slidenum">
              <a:rPr lang="en-US"/>
              <a:t>‹#›</a:t>
            </a:fld>
            <a:endParaRPr/>
          </a:p>
        </p:txBody>
      </p:sp>
      <p:sp>
        <p:nvSpPr>
          <p:cNvPr id="115" name="Google Shape;115;p18"/>
          <p:cNvSpPr txBox="1"/>
          <p:nvPr>
            <p:ph idx="1" type="body"/>
          </p:nvPr>
        </p:nvSpPr>
        <p:spPr>
          <a:xfrm>
            <a:off x="153034" y="685482"/>
            <a:ext cx="5013326" cy="1746568"/>
          </a:xfrm>
          <a:prstGeom prst="rect">
            <a:avLst/>
          </a:prstGeom>
          <a:noFill/>
          <a:ln>
            <a:noFill/>
          </a:ln>
        </p:spPr>
        <p:txBody>
          <a:bodyPr anchorCtr="0" anchor="t" bIns="45700" lIns="91425" spcFirstLastPara="1" rIns="91425" wrap="square" tIns="45700">
            <a:noAutofit/>
          </a:bodyPr>
          <a:lstStyle/>
          <a:p>
            <a:pPr indent="-214312" lvl="1" marL="557213" rtl="0" algn="l">
              <a:lnSpc>
                <a:spcPct val="90000"/>
              </a:lnSpc>
              <a:spcBef>
                <a:spcPts val="0"/>
              </a:spcBef>
              <a:spcAft>
                <a:spcPts val="0"/>
              </a:spcAft>
              <a:buClr>
                <a:srgbClr val="002060"/>
              </a:buClr>
              <a:buSzPts val="1900"/>
              <a:buChar char="–"/>
            </a:pPr>
            <a:r>
              <a:rPr lang="en-US" sz="1900"/>
              <a:t>Nuclear data is important for modeling and quantifying neutron detectors</a:t>
            </a:r>
            <a:endParaRPr sz="1900"/>
          </a:p>
          <a:p>
            <a:pPr indent="-171450" lvl="2" marL="857250" rtl="0" algn="l">
              <a:lnSpc>
                <a:spcPct val="90000"/>
              </a:lnSpc>
              <a:spcBef>
                <a:spcPts val="320"/>
              </a:spcBef>
              <a:spcAft>
                <a:spcPts val="0"/>
              </a:spcAft>
              <a:buClr>
                <a:srgbClr val="002060"/>
              </a:buClr>
              <a:buSzPts val="1600"/>
              <a:buChar char="•"/>
            </a:pPr>
            <a:r>
              <a:rPr lang="en-US" sz="1600"/>
              <a:t>Fission chambers</a:t>
            </a:r>
            <a:endParaRPr/>
          </a:p>
          <a:p>
            <a:pPr indent="-171450" lvl="2" marL="857250" rtl="0" algn="l">
              <a:lnSpc>
                <a:spcPct val="90000"/>
              </a:lnSpc>
              <a:spcBef>
                <a:spcPts val="320"/>
              </a:spcBef>
              <a:spcAft>
                <a:spcPts val="0"/>
              </a:spcAft>
              <a:buClr>
                <a:srgbClr val="002060"/>
              </a:buClr>
              <a:buSzPts val="1600"/>
              <a:buChar char="•"/>
            </a:pPr>
            <a:r>
              <a:rPr lang="en-US" sz="1600"/>
              <a:t>Scintillators</a:t>
            </a:r>
            <a:endParaRPr/>
          </a:p>
          <a:p>
            <a:pPr indent="-171450" lvl="2" marL="857250" rtl="0" algn="l">
              <a:lnSpc>
                <a:spcPct val="90000"/>
              </a:lnSpc>
              <a:spcBef>
                <a:spcPts val="320"/>
              </a:spcBef>
              <a:spcAft>
                <a:spcPts val="0"/>
              </a:spcAft>
              <a:buClr>
                <a:srgbClr val="002060"/>
              </a:buClr>
              <a:buSzPts val="1600"/>
              <a:buChar char="•"/>
            </a:pPr>
            <a:r>
              <a:rPr lang="en-US" sz="1600"/>
              <a:t>Neutron thermalization</a:t>
            </a:r>
            <a:endParaRPr sz="1600"/>
          </a:p>
          <a:p>
            <a:pPr indent="-171450" lvl="2" marL="857250" rtl="0" algn="l">
              <a:lnSpc>
                <a:spcPct val="90000"/>
              </a:lnSpc>
              <a:spcBef>
                <a:spcPts val="320"/>
              </a:spcBef>
              <a:spcAft>
                <a:spcPts val="0"/>
              </a:spcAft>
              <a:buClr>
                <a:srgbClr val="002060"/>
              </a:buClr>
              <a:buSzPts val="1600"/>
              <a:buChar char="•"/>
            </a:pPr>
            <a:r>
              <a:rPr lang="en-US" sz="1600"/>
              <a:t>Cascades and angular correlations</a:t>
            </a:r>
            <a:endParaRPr/>
          </a:p>
          <a:p>
            <a:pPr indent="-69850" lvl="2" marL="857250" rtl="0" algn="l">
              <a:lnSpc>
                <a:spcPct val="90000"/>
              </a:lnSpc>
              <a:spcBef>
                <a:spcPts val="320"/>
              </a:spcBef>
              <a:spcAft>
                <a:spcPts val="0"/>
              </a:spcAft>
              <a:buClr>
                <a:srgbClr val="002060"/>
              </a:buClr>
              <a:buSzPts val="1600"/>
              <a:buNone/>
            </a:pPr>
            <a:r>
              <a:t/>
            </a:r>
            <a:endParaRPr sz="1600"/>
          </a:p>
          <a:p>
            <a:pPr indent="0" lvl="2" marL="685800" rtl="0" algn="l">
              <a:lnSpc>
                <a:spcPct val="90000"/>
              </a:lnSpc>
              <a:spcBef>
                <a:spcPts val="320"/>
              </a:spcBef>
              <a:spcAft>
                <a:spcPts val="0"/>
              </a:spcAft>
              <a:buClr>
                <a:srgbClr val="002060"/>
              </a:buClr>
              <a:buSzPts val="1600"/>
              <a:buNone/>
            </a:pPr>
            <a:r>
              <a:t/>
            </a:r>
            <a:endParaRPr sz="1600"/>
          </a:p>
        </p:txBody>
      </p:sp>
      <p:pic>
        <p:nvPicPr>
          <p:cNvPr id="116" name="Google Shape;116;p18"/>
          <p:cNvPicPr preferRelativeResize="0"/>
          <p:nvPr/>
        </p:nvPicPr>
        <p:blipFill rotWithShape="1">
          <a:blip r:embed="rId3">
            <a:alphaModFix/>
          </a:blip>
          <a:srcRect b="0" l="0" r="0" t="0"/>
          <a:stretch/>
        </p:blipFill>
        <p:spPr>
          <a:xfrm>
            <a:off x="5349240" y="1849514"/>
            <a:ext cx="3589019" cy="2377682"/>
          </a:xfrm>
          <a:prstGeom prst="rect">
            <a:avLst/>
          </a:prstGeom>
          <a:noFill/>
          <a:ln>
            <a:noFill/>
          </a:ln>
        </p:spPr>
      </p:pic>
      <p:sp>
        <p:nvSpPr>
          <p:cNvPr id="117" name="Google Shape;117;p18"/>
          <p:cNvSpPr txBox="1"/>
          <p:nvPr/>
        </p:nvSpPr>
        <p:spPr>
          <a:xfrm>
            <a:off x="5684520" y="523994"/>
            <a:ext cx="33528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a:t>
            </a:r>
            <a:r>
              <a:rPr lang="en-US" sz="1800">
                <a:solidFill>
                  <a:schemeClr val="dk1"/>
                </a:solidFill>
                <a:latin typeface="Calibri"/>
                <a:ea typeface="Calibri"/>
                <a:cs typeface="Calibri"/>
                <a:sym typeface="Calibri"/>
              </a:rPr>
              <a:t>.g. Elpasolite scintillators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Cs</a:t>
            </a:r>
            <a:r>
              <a:rPr baseline="-25000" lang="en-US" sz="1800">
                <a:solidFill>
                  <a:schemeClr val="dk1"/>
                </a:solidFill>
                <a:latin typeface="Calibri"/>
                <a:ea typeface="Calibri"/>
                <a:cs typeface="Calibri"/>
                <a:sym typeface="Calibri"/>
              </a:rPr>
              <a:t>2</a:t>
            </a:r>
            <a:r>
              <a:rPr lang="en-US" sz="1800">
                <a:solidFill>
                  <a:schemeClr val="dk1"/>
                </a:solidFill>
                <a:latin typeface="Calibri"/>
                <a:ea typeface="Calibri"/>
                <a:cs typeface="Calibri"/>
                <a:sym typeface="Calibri"/>
              </a:rPr>
              <a:t> </a:t>
            </a:r>
            <a:r>
              <a:rPr baseline="30000" lang="en-US" sz="1800">
                <a:solidFill>
                  <a:schemeClr val="dk1"/>
                </a:solidFill>
                <a:latin typeface="Calibri"/>
                <a:ea typeface="Calibri"/>
                <a:cs typeface="Calibri"/>
                <a:sym typeface="Calibri"/>
              </a:rPr>
              <a:t>6</a:t>
            </a:r>
            <a:r>
              <a:rPr lang="en-US" sz="1800">
                <a:solidFill>
                  <a:schemeClr val="dk1"/>
                </a:solidFill>
                <a:latin typeface="Calibri"/>
                <a:ea typeface="Calibri"/>
                <a:cs typeface="Calibri"/>
                <a:sym typeface="Calibri"/>
              </a:rPr>
              <a:t>LiLa(Br,Cl)</a:t>
            </a:r>
            <a:r>
              <a:rPr baseline="-25000" lang="en-US" sz="1800">
                <a:solidFill>
                  <a:schemeClr val="dk1"/>
                </a:solidFill>
                <a:latin typeface="Calibri"/>
                <a:ea typeface="Calibri"/>
                <a:cs typeface="Calibri"/>
                <a:sym typeface="Calibri"/>
              </a:rPr>
              <a:t>6</a:t>
            </a:r>
            <a:r>
              <a:rPr lang="en-US" sz="1800">
                <a:solidFill>
                  <a:schemeClr val="dk1"/>
                </a:solidFill>
                <a:latin typeface="Calibri"/>
                <a:ea typeface="Calibri"/>
                <a:cs typeface="Calibri"/>
                <a:sym typeface="Calibri"/>
              </a:rPr>
              <a:t>:Ce (CLLBC)</a:t>
            </a:r>
            <a:endParaRPr/>
          </a:p>
        </p:txBody>
      </p:sp>
      <p:sp>
        <p:nvSpPr>
          <p:cNvPr id="118" name="Google Shape;118;p18"/>
          <p:cNvSpPr txBox="1"/>
          <p:nvPr/>
        </p:nvSpPr>
        <p:spPr>
          <a:xfrm>
            <a:off x="6339840" y="1487326"/>
            <a:ext cx="10210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i="1" lang="en-US" sz="1800">
                <a:solidFill>
                  <a:schemeClr val="dk1"/>
                </a:solidFill>
                <a:latin typeface="Calibri"/>
                <a:ea typeface="Calibri"/>
                <a:cs typeface="Calibri"/>
                <a:sym typeface="Calibri"/>
              </a:rPr>
              <a:t>35</a:t>
            </a:r>
            <a:r>
              <a:rPr i="1" lang="en-US" sz="1800">
                <a:solidFill>
                  <a:schemeClr val="dk1"/>
                </a:solidFill>
                <a:latin typeface="Calibri"/>
                <a:ea typeface="Calibri"/>
                <a:cs typeface="Calibri"/>
                <a:sym typeface="Calibri"/>
              </a:rPr>
              <a:t>Cl (n,p)</a:t>
            </a:r>
            <a:endParaRPr i="1"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Broad Data Needs</a:t>
            </a:r>
            <a:endParaRPr/>
          </a:p>
        </p:txBody>
      </p:sp>
      <p:sp>
        <p:nvSpPr>
          <p:cNvPr id="125" name="Google Shape;125;p19"/>
          <p:cNvSpPr txBox="1"/>
          <p:nvPr>
            <p:ph idx="12" type="sldNum"/>
          </p:nvPr>
        </p:nvSpPr>
        <p:spPr>
          <a:xfrm>
            <a:off x="8556784" y="4749851"/>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3366"/>
              </a:buClr>
              <a:buSzPts val="1300"/>
              <a:buFont typeface="Calibri"/>
              <a:buNone/>
            </a:pPr>
            <a:fld id="{00000000-1234-1234-1234-123412341234}" type="slidenum">
              <a:rPr lang="en-US"/>
              <a:t>‹#›</a:t>
            </a:fld>
            <a:endParaRPr/>
          </a:p>
        </p:txBody>
      </p:sp>
      <p:sp>
        <p:nvSpPr>
          <p:cNvPr id="126" name="Google Shape;126;p19"/>
          <p:cNvSpPr txBox="1"/>
          <p:nvPr>
            <p:ph idx="1" type="body"/>
          </p:nvPr>
        </p:nvSpPr>
        <p:spPr>
          <a:xfrm>
            <a:off x="153034" y="685482"/>
            <a:ext cx="5013326" cy="1746568"/>
          </a:xfrm>
          <a:prstGeom prst="rect">
            <a:avLst/>
          </a:prstGeom>
          <a:noFill/>
          <a:ln>
            <a:noFill/>
          </a:ln>
        </p:spPr>
        <p:txBody>
          <a:bodyPr anchorCtr="0" anchor="t" bIns="45700" lIns="91425" spcFirstLastPara="1" rIns="91425" wrap="square" tIns="45700">
            <a:noAutofit/>
          </a:bodyPr>
          <a:lstStyle/>
          <a:p>
            <a:pPr indent="-214312" lvl="1" marL="557213" rtl="0" algn="l">
              <a:lnSpc>
                <a:spcPct val="90000"/>
              </a:lnSpc>
              <a:spcBef>
                <a:spcPts val="0"/>
              </a:spcBef>
              <a:spcAft>
                <a:spcPts val="0"/>
              </a:spcAft>
              <a:buClr>
                <a:srgbClr val="002060"/>
              </a:buClr>
              <a:buSzPts val="1900"/>
              <a:buChar char="–"/>
            </a:pPr>
            <a:r>
              <a:rPr lang="en-US" sz="1900"/>
              <a:t>Nuclear data is important for modeling and quantifying neutron detectors</a:t>
            </a:r>
            <a:endParaRPr sz="1900"/>
          </a:p>
          <a:p>
            <a:pPr indent="-171450" lvl="2" marL="857250" rtl="0" algn="l">
              <a:lnSpc>
                <a:spcPct val="90000"/>
              </a:lnSpc>
              <a:spcBef>
                <a:spcPts val="320"/>
              </a:spcBef>
              <a:spcAft>
                <a:spcPts val="0"/>
              </a:spcAft>
              <a:buClr>
                <a:srgbClr val="002060"/>
              </a:buClr>
              <a:buSzPts val="1600"/>
              <a:buChar char="•"/>
            </a:pPr>
            <a:r>
              <a:rPr lang="en-US" sz="1600"/>
              <a:t>Fission chambers</a:t>
            </a:r>
            <a:endParaRPr/>
          </a:p>
          <a:p>
            <a:pPr indent="-171450" lvl="2" marL="857250" rtl="0" algn="l">
              <a:lnSpc>
                <a:spcPct val="90000"/>
              </a:lnSpc>
              <a:spcBef>
                <a:spcPts val="320"/>
              </a:spcBef>
              <a:spcAft>
                <a:spcPts val="0"/>
              </a:spcAft>
              <a:buClr>
                <a:srgbClr val="002060"/>
              </a:buClr>
              <a:buSzPts val="1600"/>
              <a:buChar char="•"/>
            </a:pPr>
            <a:r>
              <a:rPr lang="en-US" sz="1600"/>
              <a:t>Scintillators</a:t>
            </a:r>
            <a:endParaRPr/>
          </a:p>
          <a:p>
            <a:pPr indent="-171450" lvl="2" marL="857250" rtl="0" algn="l">
              <a:lnSpc>
                <a:spcPct val="90000"/>
              </a:lnSpc>
              <a:spcBef>
                <a:spcPts val="320"/>
              </a:spcBef>
              <a:spcAft>
                <a:spcPts val="0"/>
              </a:spcAft>
              <a:buClr>
                <a:srgbClr val="002060"/>
              </a:buClr>
              <a:buSzPts val="1600"/>
              <a:buChar char="•"/>
            </a:pPr>
            <a:r>
              <a:rPr lang="en-US" sz="1600"/>
              <a:t>Neutron thermalization</a:t>
            </a:r>
            <a:endParaRPr sz="1600"/>
          </a:p>
          <a:p>
            <a:pPr indent="-171450" lvl="2" marL="857250" rtl="0" algn="l">
              <a:lnSpc>
                <a:spcPct val="90000"/>
              </a:lnSpc>
              <a:spcBef>
                <a:spcPts val="320"/>
              </a:spcBef>
              <a:spcAft>
                <a:spcPts val="0"/>
              </a:spcAft>
              <a:buClr>
                <a:srgbClr val="002060"/>
              </a:buClr>
              <a:buSzPts val="1600"/>
              <a:buChar char="•"/>
            </a:pPr>
            <a:r>
              <a:rPr lang="en-US" sz="1600"/>
              <a:t>Cascades and angular correlations</a:t>
            </a:r>
            <a:endParaRPr/>
          </a:p>
          <a:p>
            <a:pPr indent="-69850" lvl="2" marL="857250" rtl="0" algn="l">
              <a:lnSpc>
                <a:spcPct val="90000"/>
              </a:lnSpc>
              <a:spcBef>
                <a:spcPts val="320"/>
              </a:spcBef>
              <a:spcAft>
                <a:spcPts val="0"/>
              </a:spcAft>
              <a:buClr>
                <a:srgbClr val="002060"/>
              </a:buClr>
              <a:buSzPts val="1600"/>
              <a:buNone/>
            </a:pPr>
            <a:r>
              <a:t/>
            </a:r>
            <a:endParaRPr sz="1600"/>
          </a:p>
          <a:p>
            <a:pPr indent="0" lvl="2" marL="685800" rtl="0" algn="l">
              <a:lnSpc>
                <a:spcPct val="90000"/>
              </a:lnSpc>
              <a:spcBef>
                <a:spcPts val="320"/>
              </a:spcBef>
              <a:spcAft>
                <a:spcPts val="0"/>
              </a:spcAft>
              <a:buClr>
                <a:srgbClr val="002060"/>
              </a:buClr>
              <a:buSzPts val="1600"/>
              <a:buNone/>
            </a:pPr>
            <a:r>
              <a:t/>
            </a:r>
            <a:endParaRPr sz="1600"/>
          </a:p>
        </p:txBody>
      </p:sp>
      <p:pic>
        <p:nvPicPr>
          <p:cNvPr id="127" name="Google Shape;127;p19"/>
          <p:cNvPicPr preferRelativeResize="0"/>
          <p:nvPr/>
        </p:nvPicPr>
        <p:blipFill>
          <a:blip r:embed="rId3">
            <a:alphaModFix/>
          </a:blip>
          <a:stretch>
            <a:fillRect/>
          </a:stretch>
        </p:blipFill>
        <p:spPr>
          <a:xfrm>
            <a:off x="5002550" y="1295475"/>
            <a:ext cx="3379388" cy="2406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20"/>
          <p:cNvPicPr preferRelativeResize="0"/>
          <p:nvPr/>
        </p:nvPicPr>
        <p:blipFill rotWithShape="1">
          <a:blip r:embed="rId3">
            <a:alphaModFix/>
          </a:blip>
          <a:srcRect b="0" l="0" r="0" t="0"/>
          <a:stretch/>
        </p:blipFill>
        <p:spPr>
          <a:xfrm>
            <a:off x="5507039" y="577849"/>
            <a:ext cx="3098566" cy="2714625"/>
          </a:xfrm>
          <a:prstGeom prst="rect">
            <a:avLst/>
          </a:prstGeom>
          <a:noFill/>
          <a:ln>
            <a:noFill/>
          </a:ln>
        </p:spPr>
      </p:pic>
      <p:sp>
        <p:nvSpPr>
          <p:cNvPr id="134" name="Google Shape;134;p20"/>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Broad Data Needs</a:t>
            </a:r>
            <a:endParaRPr/>
          </a:p>
        </p:txBody>
      </p:sp>
      <p:sp>
        <p:nvSpPr>
          <p:cNvPr id="135" name="Google Shape;135;p20"/>
          <p:cNvSpPr txBox="1"/>
          <p:nvPr>
            <p:ph idx="12" type="sldNum"/>
          </p:nvPr>
        </p:nvSpPr>
        <p:spPr>
          <a:xfrm>
            <a:off x="8556784" y="4749851"/>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3366"/>
              </a:buClr>
              <a:buSzPts val="1300"/>
              <a:buFont typeface="Calibri"/>
              <a:buNone/>
            </a:pPr>
            <a:fld id="{00000000-1234-1234-1234-123412341234}" type="slidenum">
              <a:rPr lang="en-US"/>
              <a:t>‹#›</a:t>
            </a:fld>
            <a:endParaRPr/>
          </a:p>
        </p:txBody>
      </p:sp>
      <p:sp>
        <p:nvSpPr>
          <p:cNvPr id="136" name="Google Shape;136;p20"/>
          <p:cNvSpPr txBox="1"/>
          <p:nvPr>
            <p:ph idx="1" type="body"/>
          </p:nvPr>
        </p:nvSpPr>
        <p:spPr>
          <a:xfrm>
            <a:off x="153034" y="685482"/>
            <a:ext cx="5013326" cy="3779838"/>
          </a:xfrm>
          <a:prstGeom prst="rect">
            <a:avLst/>
          </a:prstGeom>
          <a:noFill/>
          <a:ln>
            <a:noFill/>
          </a:ln>
        </p:spPr>
        <p:txBody>
          <a:bodyPr anchorCtr="0" anchor="t" bIns="45700" lIns="91425" spcFirstLastPara="1" rIns="91425" wrap="square" tIns="45700">
            <a:noAutofit/>
          </a:bodyPr>
          <a:lstStyle/>
          <a:p>
            <a:pPr indent="-214312" lvl="1" marL="557213" rtl="0" algn="l">
              <a:lnSpc>
                <a:spcPct val="100000"/>
              </a:lnSpc>
              <a:spcBef>
                <a:spcPts val="0"/>
              </a:spcBef>
              <a:spcAft>
                <a:spcPts val="0"/>
              </a:spcAft>
              <a:buClr>
                <a:srgbClr val="002060"/>
              </a:buClr>
              <a:buSzPts val="1900"/>
              <a:buChar char="–"/>
            </a:pPr>
            <a:r>
              <a:rPr lang="en-US" sz="1900"/>
              <a:t>Nuclear data </a:t>
            </a:r>
            <a:endParaRPr sz="1900"/>
          </a:p>
          <a:p>
            <a:pPr indent="-214312" lvl="1" marL="557213" rtl="0" algn="l">
              <a:lnSpc>
                <a:spcPct val="100000"/>
              </a:lnSpc>
              <a:spcBef>
                <a:spcPts val="380"/>
              </a:spcBef>
              <a:spcAft>
                <a:spcPts val="0"/>
              </a:spcAft>
              <a:buClr>
                <a:srgbClr val="002060"/>
              </a:buClr>
              <a:buSzPts val="1900"/>
              <a:buChar char="–"/>
            </a:pPr>
            <a:r>
              <a:rPr lang="en-US" sz="1900"/>
              <a:t>Atomic/EM data </a:t>
            </a:r>
            <a:endParaRPr/>
          </a:p>
          <a:p>
            <a:pPr indent="-171450" lvl="2" marL="857250" rtl="0" algn="l">
              <a:lnSpc>
                <a:spcPct val="100000"/>
              </a:lnSpc>
              <a:spcBef>
                <a:spcPts val="320"/>
              </a:spcBef>
              <a:spcAft>
                <a:spcPts val="0"/>
              </a:spcAft>
              <a:buClr>
                <a:srgbClr val="002060"/>
              </a:buClr>
              <a:buSzPts val="1600"/>
              <a:buChar char="•"/>
            </a:pPr>
            <a:r>
              <a:rPr lang="en-US" sz="1600"/>
              <a:t>Modeling and understanding </a:t>
            </a:r>
            <a:r>
              <a:rPr lang="en-US" sz="1600">
                <a:latin typeface="Times New Roman"/>
                <a:ea typeface="Times New Roman"/>
                <a:cs typeface="Times New Roman"/>
                <a:sym typeface="Times New Roman"/>
              </a:rPr>
              <a:t> γ</a:t>
            </a:r>
            <a:r>
              <a:rPr lang="en-US" sz="1600"/>
              <a:t>-ray detectors</a:t>
            </a:r>
            <a:endParaRPr/>
          </a:p>
          <a:p>
            <a:pPr indent="-171450" lvl="3" marL="1200150" rtl="0" algn="l">
              <a:lnSpc>
                <a:spcPct val="100000"/>
              </a:lnSpc>
              <a:spcBef>
                <a:spcPts val="290"/>
              </a:spcBef>
              <a:spcAft>
                <a:spcPts val="0"/>
              </a:spcAft>
              <a:buClr>
                <a:srgbClr val="002060"/>
              </a:buClr>
              <a:buSzPts val="1450"/>
              <a:buChar char="–"/>
            </a:pPr>
            <a:r>
              <a:rPr lang="en-US" sz="1450"/>
              <a:t>Compton kinematics/electron tracking</a:t>
            </a:r>
            <a:endParaRPr/>
          </a:p>
          <a:p>
            <a:pPr indent="-171450" lvl="2" marL="857250" rtl="0" algn="l">
              <a:lnSpc>
                <a:spcPct val="100000"/>
              </a:lnSpc>
              <a:spcBef>
                <a:spcPts val="320"/>
              </a:spcBef>
              <a:spcAft>
                <a:spcPts val="0"/>
              </a:spcAft>
              <a:buClr>
                <a:srgbClr val="002060"/>
              </a:buClr>
              <a:buSzPts val="1600"/>
              <a:buChar char="•"/>
            </a:pPr>
            <a:r>
              <a:rPr lang="en-US" sz="1600"/>
              <a:t>Atomic X-ray production</a:t>
            </a:r>
            <a:endParaRPr/>
          </a:p>
          <a:p>
            <a:pPr indent="-171450" lvl="2" marL="857250" rtl="0" algn="l">
              <a:lnSpc>
                <a:spcPct val="100000"/>
              </a:lnSpc>
              <a:spcBef>
                <a:spcPts val="320"/>
              </a:spcBef>
              <a:spcAft>
                <a:spcPts val="0"/>
              </a:spcAft>
              <a:buClr>
                <a:srgbClr val="002060"/>
              </a:buClr>
              <a:buSzPts val="1600"/>
              <a:buChar char="•"/>
            </a:pPr>
            <a:r>
              <a:rPr lang="en-US" sz="1600"/>
              <a:t>Bremsstrahlung</a:t>
            </a:r>
            <a:endParaRPr/>
          </a:p>
          <a:p>
            <a:pPr indent="-214312" lvl="1" marL="557213" rtl="0" algn="l">
              <a:lnSpc>
                <a:spcPct val="100000"/>
              </a:lnSpc>
              <a:spcBef>
                <a:spcPts val="380"/>
              </a:spcBef>
              <a:spcAft>
                <a:spcPts val="0"/>
              </a:spcAft>
              <a:buClr>
                <a:srgbClr val="002060"/>
              </a:buClr>
              <a:buSzPts val="1900"/>
              <a:buChar char="–"/>
            </a:pPr>
            <a:r>
              <a:rPr lang="en-US" sz="1900"/>
              <a:t>Attenuation data (heavy ions, electrons, photons)</a:t>
            </a:r>
            <a:endParaRPr/>
          </a:p>
          <a:p>
            <a:pPr indent="-171450" lvl="2" marL="857250" rtl="0" algn="l">
              <a:lnSpc>
                <a:spcPct val="100000"/>
              </a:lnSpc>
              <a:spcBef>
                <a:spcPts val="320"/>
              </a:spcBef>
              <a:spcAft>
                <a:spcPts val="0"/>
              </a:spcAft>
              <a:buClr>
                <a:srgbClr val="002060"/>
              </a:buClr>
              <a:buSzPts val="1600"/>
              <a:buChar char="•"/>
            </a:pPr>
            <a:r>
              <a:rPr lang="en-US" sz="1600"/>
              <a:t>Understanding accelerator-induced reactions</a:t>
            </a:r>
            <a:endParaRPr/>
          </a:p>
          <a:p>
            <a:pPr indent="-171450" lvl="2" marL="857250" rtl="0" algn="l">
              <a:lnSpc>
                <a:spcPct val="100000"/>
              </a:lnSpc>
              <a:spcBef>
                <a:spcPts val="320"/>
              </a:spcBef>
              <a:spcAft>
                <a:spcPts val="0"/>
              </a:spcAft>
              <a:buClr>
                <a:srgbClr val="002060"/>
              </a:buClr>
              <a:buSzPts val="1600"/>
              <a:buChar char="•"/>
            </a:pPr>
            <a:r>
              <a:rPr lang="en-US" sz="1600"/>
              <a:t>Photon detection efficiency</a:t>
            </a:r>
            <a:endParaRPr/>
          </a:p>
          <a:p>
            <a:pPr indent="-171450" lvl="2" marL="857250" rtl="0" algn="l">
              <a:lnSpc>
                <a:spcPct val="100000"/>
              </a:lnSpc>
              <a:spcBef>
                <a:spcPts val="320"/>
              </a:spcBef>
              <a:spcAft>
                <a:spcPts val="0"/>
              </a:spcAft>
              <a:buClr>
                <a:srgbClr val="002060"/>
              </a:buClr>
              <a:buSzPts val="1600"/>
              <a:buChar char="•"/>
            </a:pPr>
            <a:r>
              <a:rPr lang="en-US" sz="1600"/>
              <a:t>Shielding calculations (space and terrestrial)</a:t>
            </a:r>
            <a:endParaRPr/>
          </a:p>
          <a:p>
            <a:pPr indent="-69850" lvl="2" marL="857250" rtl="0" algn="l">
              <a:lnSpc>
                <a:spcPct val="100000"/>
              </a:lnSpc>
              <a:spcBef>
                <a:spcPts val="320"/>
              </a:spcBef>
              <a:spcAft>
                <a:spcPts val="0"/>
              </a:spcAft>
              <a:buClr>
                <a:srgbClr val="002060"/>
              </a:buClr>
              <a:buSzPts val="1600"/>
              <a:buNone/>
            </a:pPr>
            <a:r>
              <a:t/>
            </a:r>
            <a:endParaRPr sz="1600"/>
          </a:p>
          <a:p>
            <a:pPr indent="0" lvl="2" marL="685800" rtl="0" algn="l">
              <a:lnSpc>
                <a:spcPct val="100000"/>
              </a:lnSpc>
              <a:spcBef>
                <a:spcPts val="320"/>
              </a:spcBef>
              <a:spcAft>
                <a:spcPts val="0"/>
              </a:spcAft>
              <a:buClr>
                <a:srgbClr val="002060"/>
              </a:buClr>
              <a:buSzPts val="1600"/>
              <a:buNone/>
            </a:pPr>
            <a:r>
              <a:t/>
            </a:r>
            <a:endParaRPr sz="1600"/>
          </a:p>
        </p:txBody>
      </p:sp>
      <p:pic>
        <p:nvPicPr>
          <p:cNvPr id="137" name="Google Shape;137;p20"/>
          <p:cNvPicPr preferRelativeResize="0"/>
          <p:nvPr/>
        </p:nvPicPr>
        <p:blipFill rotWithShape="1">
          <a:blip r:embed="rId4">
            <a:alphaModFix/>
          </a:blip>
          <a:srcRect b="0" l="0" r="0" t="0"/>
          <a:stretch/>
        </p:blipFill>
        <p:spPr>
          <a:xfrm>
            <a:off x="5640389" y="3381374"/>
            <a:ext cx="3326752" cy="904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Broad Data Needs</a:t>
            </a:r>
            <a:endParaRPr/>
          </a:p>
        </p:txBody>
      </p:sp>
      <p:sp>
        <p:nvSpPr>
          <p:cNvPr id="144" name="Google Shape;144;p21"/>
          <p:cNvSpPr txBox="1"/>
          <p:nvPr>
            <p:ph idx="12" type="sldNum"/>
          </p:nvPr>
        </p:nvSpPr>
        <p:spPr>
          <a:xfrm>
            <a:off x="8556784" y="4749851"/>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3366"/>
              </a:buClr>
              <a:buSzPts val="1300"/>
              <a:buFont typeface="Calibri"/>
              <a:buNone/>
            </a:pPr>
            <a:fld id="{00000000-1234-1234-1234-123412341234}" type="slidenum">
              <a:rPr lang="en-US"/>
              <a:t>‹#›</a:t>
            </a:fld>
            <a:endParaRPr/>
          </a:p>
        </p:txBody>
      </p:sp>
      <p:sp>
        <p:nvSpPr>
          <p:cNvPr id="145" name="Google Shape;145;p21"/>
          <p:cNvSpPr txBox="1"/>
          <p:nvPr>
            <p:ph idx="1" type="body"/>
          </p:nvPr>
        </p:nvSpPr>
        <p:spPr>
          <a:xfrm>
            <a:off x="153034" y="685482"/>
            <a:ext cx="4009391" cy="3779838"/>
          </a:xfrm>
          <a:prstGeom prst="rect">
            <a:avLst/>
          </a:prstGeom>
          <a:noFill/>
          <a:ln>
            <a:noFill/>
          </a:ln>
        </p:spPr>
        <p:txBody>
          <a:bodyPr anchorCtr="0" anchor="t" bIns="45700" lIns="91425" spcFirstLastPara="1" rIns="91425" wrap="square" tIns="45700">
            <a:noAutofit/>
          </a:bodyPr>
          <a:lstStyle/>
          <a:p>
            <a:pPr indent="-214312" lvl="1" marL="557213" rtl="0" algn="l">
              <a:lnSpc>
                <a:spcPct val="100000"/>
              </a:lnSpc>
              <a:spcBef>
                <a:spcPts val="0"/>
              </a:spcBef>
              <a:spcAft>
                <a:spcPts val="0"/>
              </a:spcAft>
              <a:buClr>
                <a:srgbClr val="002060"/>
              </a:buClr>
              <a:buSzPts val="1900"/>
              <a:buChar char="–"/>
            </a:pPr>
            <a:r>
              <a:rPr lang="en-US" sz="1900"/>
              <a:t>Nuclear data </a:t>
            </a:r>
            <a:endParaRPr sz="1900"/>
          </a:p>
          <a:p>
            <a:pPr indent="-214312" lvl="1" marL="557213" rtl="0" algn="l">
              <a:lnSpc>
                <a:spcPct val="100000"/>
              </a:lnSpc>
              <a:spcBef>
                <a:spcPts val="380"/>
              </a:spcBef>
              <a:spcAft>
                <a:spcPts val="0"/>
              </a:spcAft>
              <a:buClr>
                <a:srgbClr val="002060"/>
              </a:buClr>
              <a:buSzPts val="1900"/>
              <a:buChar char="–"/>
            </a:pPr>
            <a:r>
              <a:rPr lang="en-US" sz="1900"/>
              <a:t>Atomic/EM data </a:t>
            </a:r>
            <a:endParaRPr/>
          </a:p>
          <a:p>
            <a:pPr indent="-214312" lvl="1" marL="557213" rtl="0" algn="l">
              <a:lnSpc>
                <a:spcPct val="100000"/>
              </a:lnSpc>
              <a:spcBef>
                <a:spcPts val="380"/>
              </a:spcBef>
              <a:spcAft>
                <a:spcPts val="0"/>
              </a:spcAft>
              <a:buClr>
                <a:srgbClr val="002060"/>
              </a:buClr>
              <a:buSzPts val="1900"/>
              <a:buChar char="–"/>
            </a:pPr>
            <a:r>
              <a:rPr lang="en-US" sz="1900"/>
              <a:t>Attenuation data</a:t>
            </a:r>
            <a:endParaRPr/>
          </a:p>
          <a:p>
            <a:pPr indent="-214312" lvl="1" marL="557213" rtl="0" algn="l">
              <a:lnSpc>
                <a:spcPct val="100000"/>
              </a:lnSpc>
              <a:spcBef>
                <a:spcPts val="380"/>
              </a:spcBef>
              <a:spcAft>
                <a:spcPts val="0"/>
              </a:spcAft>
              <a:buClr>
                <a:srgbClr val="002060"/>
              </a:buClr>
              <a:buSzPts val="1900"/>
              <a:buChar char="–"/>
            </a:pPr>
            <a:r>
              <a:rPr lang="en-US" sz="1900"/>
              <a:t>Optical Data</a:t>
            </a:r>
            <a:endParaRPr/>
          </a:p>
          <a:p>
            <a:pPr indent="-171450" lvl="2" marL="857250" rtl="0" algn="l">
              <a:lnSpc>
                <a:spcPct val="100000"/>
              </a:lnSpc>
              <a:spcBef>
                <a:spcPts val="320"/>
              </a:spcBef>
              <a:spcAft>
                <a:spcPts val="0"/>
              </a:spcAft>
              <a:buClr>
                <a:srgbClr val="002060"/>
              </a:buClr>
              <a:buSzPts val="1600"/>
              <a:buChar char="•"/>
            </a:pPr>
            <a:r>
              <a:rPr lang="en-US" sz="1600"/>
              <a:t>Scintillation light transport</a:t>
            </a:r>
            <a:endParaRPr/>
          </a:p>
          <a:p>
            <a:pPr indent="-171450" lvl="2" marL="857250" rtl="0" algn="l">
              <a:lnSpc>
                <a:spcPct val="100000"/>
              </a:lnSpc>
              <a:spcBef>
                <a:spcPts val="320"/>
              </a:spcBef>
              <a:spcAft>
                <a:spcPts val="0"/>
              </a:spcAft>
              <a:buClr>
                <a:srgbClr val="002060"/>
              </a:buClr>
              <a:buSzPts val="1600"/>
              <a:buChar char="•"/>
            </a:pPr>
            <a:r>
              <a:rPr lang="en-US" sz="1600"/>
              <a:t>Cherenkov phenomenology</a:t>
            </a:r>
            <a:endParaRPr/>
          </a:p>
          <a:p>
            <a:pPr indent="-214312" lvl="1" marL="557213" rtl="0" algn="l">
              <a:lnSpc>
                <a:spcPct val="100000"/>
              </a:lnSpc>
              <a:spcBef>
                <a:spcPts val="380"/>
              </a:spcBef>
              <a:spcAft>
                <a:spcPts val="0"/>
              </a:spcAft>
              <a:buClr>
                <a:srgbClr val="002060"/>
              </a:buClr>
              <a:buSzPts val="1900"/>
              <a:buChar char="–"/>
            </a:pPr>
            <a:r>
              <a:rPr lang="en-US" sz="1900"/>
              <a:t>Engineering databases</a:t>
            </a:r>
            <a:endParaRPr/>
          </a:p>
          <a:p>
            <a:pPr indent="-171450" lvl="2" marL="857250" rtl="0" algn="l">
              <a:lnSpc>
                <a:spcPct val="100000"/>
              </a:lnSpc>
              <a:spcBef>
                <a:spcPts val="320"/>
              </a:spcBef>
              <a:spcAft>
                <a:spcPts val="0"/>
              </a:spcAft>
              <a:buClr>
                <a:srgbClr val="002060"/>
              </a:buClr>
              <a:buSzPts val="1600"/>
              <a:buChar char="•"/>
            </a:pPr>
            <a:r>
              <a:rPr lang="en-US" sz="1600"/>
              <a:t>Detector tabulations?</a:t>
            </a:r>
            <a:endParaRPr/>
          </a:p>
          <a:p>
            <a:pPr indent="-171450" lvl="2" marL="857250" rtl="0" algn="l">
              <a:lnSpc>
                <a:spcPct val="100000"/>
              </a:lnSpc>
              <a:spcBef>
                <a:spcPts val="320"/>
              </a:spcBef>
              <a:spcAft>
                <a:spcPts val="0"/>
              </a:spcAft>
              <a:buClr>
                <a:srgbClr val="002060"/>
              </a:buClr>
              <a:buSzPts val="1600"/>
              <a:buChar char="•"/>
            </a:pPr>
            <a:r>
              <a:rPr lang="en-US" sz="1600"/>
              <a:t>Build-up factors for physics experiments and/or applications? </a:t>
            </a:r>
            <a:endParaRPr/>
          </a:p>
          <a:p>
            <a:pPr indent="-69850" lvl="2" marL="857250" rtl="0" algn="l">
              <a:lnSpc>
                <a:spcPct val="100000"/>
              </a:lnSpc>
              <a:spcBef>
                <a:spcPts val="320"/>
              </a:spcBef>
              <a:spcAft>
                <a:spcPts val="0"/>
              </a:spcAft>
              <a:buClr>
                <a:srgbClr val="002060"/>
              </a:buClr>
              <a:buSzPts val="1600"/>
              <a:buNone/>
            </a:pPr>
            <a:r>
              <a:t/>
            </a:r>
            <a:endParaRPr sz="1600"/>
          </a:p>
          <a:p>
            <a:pPr indent="-69850" lvl="2" marL="857250" rtl="0" algn="l">
              <a:lnSpc>
                <a:spcPct val="100000"/>
              </a:lnSpc>
              <a:spcBef>
                <a:spcPts val="320"/>
              </a:spcBef>
              <a:spcAft>
                <a:spcPts val="0"/>
              </a:spcAft>
              <a:buClr>
                <a:srgbClr val="002060"/>
              </a:buClr>
              <a:buSzPts val="1600"/>
              <a:buNone/>
            </a:pPr>
            <a:r>
              <a:t/>
            </a:r>
            <a:endParaRPr sz="1600"/>
          </a:p>
          <a:p>
            <a:pPr indent="-112712" lvl="1" marL="557213" rtl="0" algn="l">
              <a:lnSpc>
                <a:spcPct val="100000"/>
              </a:lnSpc>
              <a:spcBef>
                <a:spcPts val="320"/>
              </a:spcBef>
              <a:spcAft>
                <a:spcPts val="0"/>
              </a:spcAft>
              <a:buClr>
                <a:srgbClr val="002060"/>
              </a:buClr>
              <a:buSzPts val="1600"/>
              <a:buNone/>
            </a:pPr>
            <a:r>
              <a:t/>
            </a:r>
            <a:endParaRPr sz="1600"/>
          </a:p>
          <a:p>
            <a:pPr indent="0" lvl="2" marL="685800" rtl="0" algn="l">
              <a:lnSpc>
                <a:spcPct val="100000"/>
              </a:lnSpc>
              <a:spcBef>
                <a:spcPts val="320"/>
              </a:spcBef>
              <a:spcAft>
                <a:spcPts val="0"/>
              </a:spcAft>
              <a:buClr>
                <a:srgbClr val="002060"/>
              </a:buClr>
              <a:buSzPts val="1600"/>
              <a:buNone/>
            </a:pPr>
            <a:r>
              <a:t/>
            </a:r>
            <a:endParaRPr sz="1600"/>
          </a:p>
        </p:txBody>
      </p:sp>
      <p:pic>
        <p:nvPicPr>
          <p:cNvPr id="146" name="Google Shape;146;p21"/>
          <p:cNvPicPr preferRelativeResize="0"/>
          <p:nvPr/>
        </p:nvPicPr>
        <p:blipFill rotWithShape="1">
          <a:blip r:embed="rId3">
            <a:alphaModFix/>
          </a:blip>
          <a:srcRect b="0" l="0" r="0" t="0"/>
          <a:stretch/>
        </p:blipFill>
        <p:spPr>
          <a:xfrm>
            <a:off x="4597401" y="746581"/>
            <a:ext cx="4279899" cy="30829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3067049" y="0"/>
            <a:ext cx="4556775" cy="593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3366"/>
              </a:buClr>
              <a:buSzPts val="2400"/>
              <a:buFont typeface="Arial"/>
              <a:buNone/>
            </a:pPr>
            <a:r>
              <a:rPr lang="en-US"/>
              <a:t>Session Scope</a:t>
            </a:r>
            <a:endParaRPr/>
          </a:p>
        </p:txBody>
      </p:sp>
      <p:sp>
        <p:nvSpPr>
          <p:cNvPr id="152" name="Google Shape;152;p22"/>
          <p:cNvSpPr txBox="1"/>
          <p:nvPr>
            <p:ph idx="1" type="body"/>
          </p:nvPr>
        </p:nvSpPr>
        <p:spPr>
          <a:xfrm>
            <a:off x="153034" y="685482"/>
            <a:ext cx="8747126" cy="3781743"/>
          </a:xfrm>
          <a:prstGeom prst="rect">
            <a:avLst/>
          </a:prstGeom>
          <a:noFill/>
          <a:ln>
            <a:noFill/>
          </a:ln>
        </p:spPr>
        <p:txBody>
          <a:bodyPr anchorCtr="0" anchor="t" bIns="45700" lIns="91425" spcFirstLastPara="1" rIns="91425" wrap="square" tIns="45700">
            <a:noAutofit/>
          </a:bodyPr>
          <a:lstStyle/>
          <a:p>
            <a:pPr indent="-257175" lvl="0" marL="257175" marR="0" rtl="0" algn="l">
              <a:lnSpc>
                <a:spcPct val="100000"/>
              </a:lnSpc>
              <a:spcBef>
                <a:spcPts val="0"/>
              </a:spcBef>
              <a:spcAft>
                <a:spcPts val="0"/>
              </a:spcAft>
              <a:buClr>
                <a:srgbClr val="002060"/>
              </a:buClr>
              <a:buSzPts val="2100"/>
              <a:buFont typeface="Arial"/>
              <a:buChar char="•"/>
            </a:pPr>
            <a:r>
              <a:rPr lang="en-US"/>
              <a:t>Data!</a:t>
            </a:r>
            <a:endParaRPr/>
          </a:p>
          <a:p>
            <a:pPr indent="-214312" lvl="1" marL="557213" rtl="0" algn="l">
              <a:lnSpc>
                <a:spcPct val="100000"/>
              </a:lnSpc>
              <a:spcBef>
                <a:spcPts val="360"/>
              </a:spcBef>
              <a:spcAft>
                <a:spcPts val="0"/>
              </a:spcAft>
              <a:buClr>
                <a:srgbClr val="002060"/>
              </a:buClr>
              <a:buSzPts val="1800"/>
              <a:buChar char="–"/>
            </a:pPr>
            <a:r>
              <a:rPr lang="en-US"/>
              <a:t>Adding physics models to codes is outside WANDA scope</a:t>
            </a:r>
            <a:endParaRPr/>
          </a:p>
          <a:p>
            <a:pPr indent="-257175" lvl="0" marL="257175" marR="0" rtl="0" algn="l">
              <a:lnSpc>
                <a:spcPct val="100000"/>
              </a:lnSpc>
              <a:spcBef>
                <a:spcPts val="420"/>
              </a:spcBef>
              <a:spcAft>
                <a:spcPts val="0"/>
              </a:spcAft>
              <a:buClr>
                <a:srgbClr val="002060"/>
              </a:buClr>
              <a:buSzPts val="2100"/>
              <a:buFont typeface="Arial"/>
              <a:buChar char="•"/>
            </a:pPr>
            <a:r>
              <a:rPr lang="en-US"/>
              <a:t>Data needs for understanding detectors and signals for basic science and applications</a:t>
            </a:r>
            <a:endParaRPr/>
          </a:p>
          <a:p>
            <a:pPr indent="-214312" lvl="1" marL="557213" rtl="0" algn="l">
              <a:lnSpc>
                <a:spcPct val="100000"/>
              </a:lnSpc>
              <a:spcBef>
                <a:spcPts val="360"/>
              </a:spcBef>
              <a:spcAft>
                <a:spcPts val="0"/>
              </a:spcAft>
              <a:buClr>
                <a:srgbClr val="002060"/>
              </a:buClr>
              <a:buSzPts val="1800"/>
              <a:buChar char="–"/>
            </a:pPr>
            <a:r>
              <a:rPr lang="en-US"/>
              <a:t>Signals include measurements of attenuation (densitometry etc.)</a:t>
            </a:r>
            <a:endParaRPr/>
          </a:p>
          <a:p>
            <a:pPr indent="-257175" lvl="1" marL="257175" rtl="0" algn="l">
              <a:lnSpc>
                <a:spcPct val="100000"/>
              </a:lnSpc>
              <a:spcBef>
                <a:spcPts val="360"/>
              </a:spcBef>
              <a:spcAft>
                <a:spcPts val="0"/>
              </a:spcAft>
              <a:buClr>
                <a:srgbClr val="002060"/>
              </a:buClr>
              <a:buSzPts val="1800"/>
              <a:buFont typeface="Arial"/>
              <a:buChar char="•"/>
            </a:pPr>
            <a:r>
              <a:rPr lang="en-US"/>
              <a:t>Goal is to close this session with:</a:t>
            </a:r>
            <a:endParaRPr/>
          </a:p>
          <a:p>
            <a:pPr indent="-257175" lvl="2" marL="557212" rtl="0" algn="l">
              <a:lnSpc>
                <a:spcPct val="100000"/>
              </a:lnSpc>
              <a:spcBef>
                <a:spcPts val="300"/>
              </a:spcBef>
              <a:spcAft>
                <a:spcPts val="0"/>
              </a:spcAft>
              <a:buClr>
                <a:srgbClr val="002060"/>
              </a:buClr>
              <a:buSzPts val="1500"/>
              <a:buChar char="•"/>
            </a:pPr>
            <a:r>
              <a:rPr lang="en-US"/>
              <a:t>prioritized list of needs</a:t>
            </a:r>
            <a:endParaRPr/>
          </a:p>
          <a:p>
            <a:pPr indent="-257175" lvl="2" marL="557212" rtl="0" algn="l">
              <a:lnSpc>
                <a:spcPct val="100000"/>
              </a:lnSpc>
              <a:spcBef>
                <a:spcPts val="300"/>
              </a:spcBef>
              <a:spcAft>
                <a:spcPts val="0"/>
              </a:spcAft>
              <a:buClr>
                <a:srgbClr val="002060"/>
              </a:buClr>
              <a:buSzPts val="1500"/>
              <a:buChar char="•"/>
            </a:pPr>
            <a:r>
              <a:rPr lang="en-US"/>
              <a:t>actionable tasks to address those needs </a:t>
            </a:r>
            <a:endParaRPr/>
          </a:p>
          <a:p>
            <a:pPr indent="-123825" lvl="0" marL="257175" marR="0" rtl="0" algn="l">
              <a:lnSpc>
                <a:spcPct val="100000"/>
              </a:lnSpc>
              <a:spcBef>
                <a:spcPts val="420"/>
              </a:spcBef>
              <a:spcAft>
                <a:spcPts val="0"/>
              </a:spcAft>
              <a:buClr>
                <a:srgbClr val="002060"/>
              </a:buClr>
              <a:buSzPts val="21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