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1011" r:id="rId3"/>
    <p:sldId id="1012" r:id="rId4"/>
    <p:sldId id="1016" r:id="rId5"/>
    <p:sldId id="1017" r:id="rId6"/>
    <p:sldId id="1018" r:id="rId7"/>
    <p:sldId id="270" r:id="rId8"/>
    <p:sldId id="1013" r:id="rId9"/>
    <p:sldId id="1014" r:id="rId10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6F8"/>
    <a:srgbClr val="19639A"/>
    <a:srgbClr val="251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77" autoAdjust="0"/>
    <p:restoredTop sz="94625"/>
  </p:normalViewPr>
  <p:slideViewPr>
    <p:cSldViewPr snapToGrid="0" snapToObjects="1">
      <p:cViewPr varScale="1">
        <p:scale>
          <a:sx n="126" d="100"/>
          <a:sy n="126" d="100"/>
        </p:scale>
        <p:origin x="1638" y="57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C5B56-155A-8A4F-A200-15510EAC000D}" type="datetime1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Los Alamos National Laboratory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DA938-9C0B-3841-966A-9297D5C04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0931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232FE-02A3-6D41-B422-B15757ACBFED}" type="datetime1">
              <a:rPr lang="en-US" smtClean="0"/>
              <a:t>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Los Alamos National Laboratory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268CE-33B7-7549-BEF6-7F438D74A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3916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1371600" y="0"/>
            <a:ext cx="1371600" cy="2677650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NOTE</a:t>
            </a:r>
            <a:r>
              <a:rPr lang="en-US" sz="1200" b="0" dirty="0">
                <a:solidFill>
                  <a:srgbClr val="000000"/>
                </a:solidFill>
              </a:rPr>
              <a:t>: THIS IS YOUR WALK-IN SLIDE OPTION #1.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the Title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Slide, display this slide on the venue screen while your audience is arriving.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title slide.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5258058"/>
            <a:ext cx="9144000" cy="46631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0C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572000" y="5539707"/>
            <a:ext cx="4572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Managed by Triad National Security, LLC for the U.S. Department of Energy’s NNSA</a:t>
            </a:r>
          </a:p>
        </p:txBody>
      </p:sp>
      <p:pic>
        <p:nvPicPr>
          <p:cNvPr id="9" name="Picture 8" descr="LANL_allWHITE.ai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21" t="26248" r="27098" b="30198"/>
          <a:stretch/>
        </p:blipFill>
        <p:spPr>
          <a:xfrm>
            <a:off x="545314" y="321028"/>
            <a:ext cx="7542237" cy="3763219"/>
          </a:xfrm>
          <a:prstGeom prst="rect">
            <a:avLst/>
          </a:prstGeom>
        </p:spPr>
      </p:pic>
      <p:pic>
        <p:nvPicPr>
          <p:cNvPr id="13" name="Picture 12" descr="NNSA_80%.ai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16" t="44234" r="25200" b="40485"/>
          <a:stretch/>
        </p:blipFill>
        <p:spPr>
          <a:xfrm>
            <a:off x="8104485" y="5291926"/>
            <a:ext cx="961301" cy="32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1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 slide - Photo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258058"/>
            <a:ext cx="9144000" cy="46631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0C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572000" y="5539707"/>
            <a:ext cx="4572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Managed by Triad National Security, LLC for the U.S. Department of Energy’s NNSA</a:t>
            </a:r>
          </a:p>
        </p:txBody>
      </p:sp>
      <p:pic>
        <p:nvPicPr>
          <p:cNvPr id="12" name="Picture 11" descr="NNSA_80%.ai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16" t="44234" r="25200" b="40485"/>
          <a:stretch/>
        </p:blipFill>
        <p:spPr>
          <a:xfrm>
            <a:off x="8087553" y="5271918"/>
            <a:ext cx="961301" cy="321552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8467"/>
            <a:ext cx="5334000" cy="526626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>
            <a:off x="5334000" y="-8467"/>
            <a:ext cx="3810000" cy="5257800"/>
          </a:xfrm>
          <a:custGeom>
            <a:avLst/>
            <a:gdLst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3810000 w 3810000"/>
              <a:gd name="connsiteY2" fmla="*/ 5257800 h 5257800"/>
              <a:gd name="connsiteX3" fmla="*/ 0 w 3810000"/>
              <a:gd name="connsiteY3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46200 w 3810000"/>
              <a:gd name="connsiteY2" fmla="*/ 3852333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46200 w 3810000"/>
              <a:gd name="connsiteY2" fmla="*/ 3852333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257800">
                <a:moveTo>
                  <a:pt x="0" y="5257800"/>
                </a:moveTo>
                <a:lnTo>
                  <a:pt x="0" y="0"/>
                </a:lnTo>
                <a:cubicBezTo>
                  <a:pt x="16933" y="708378"/>
                  <a:pt x="59269" y="2737554"/>
                  <a:pt x="1193801" y="3911599"/>
                </a:cubicBezTo>
                <a:cubicBezTo>
                  <a:pt x="1899356" y="4580464"/>
                  <a:pt x="2791178" y="5012267"/>
                  <a:pt x="3810000" y="5257800"/>
                </a:cubicBezTo>
                <a:lnTo>
                  <a:pt x="0" y="5257800"/>
                </a:lnTo>
                <a:close/>
              </a:path>
            </a:pathLst>
          </a:custGeom>
          <a:solidFill>
            <a:srgbClr val="080419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884335" y="2743202"/>
            <a:ext cx="2971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Delivering science and technology</a:t>
            </a:r>
            <a: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/>
            </a:r>
            <a:b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</a:br>
            <a: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to protect our nation</a:t>
            </a:r>
            <a:b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</a:br>
            <a: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and promote world stability</a:t>
            </a:r>
          </a:p>
          <a:p>
            <a:pPr algn="ctr"/>
            <a:endParaRPr lang="en-US" sz="1400" dirty="0">
              <a:solidFill>
                <a:srgbClr val="FFFFFF">
                  <a:alpha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439333" y="2"/>
            <a:ext cx="1439333" cy="3231647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NOTE</a:t>
            </a:r>
            <a:r>
              <a:rPr lang="en-US" sz="1200" b="0" dirty="0">
                <a:solidFill>
                  <a:srgbClr val="000000"/>
                </a:solidFill>
              </a:rPr>
              <a:t>: THIS IS YOUR WALK</a:t>
            </a:r>
            <a:r>
              <a:rPr lang="en-US" sz="1200" b="0" baseline="0" dirty="0">
                <a:solidFill>
                  <a:srgbClr val="000000"/>
                </a:solidFill>
              </a:rPr>
              <a:t>-IN </a:t>
            </a:r>
            <a:r>
              <a:rPr lang="en-US" sz="1200" b="0" dirty="0">
                <a:solidFill>
                  <a:srgbClr val="000000"/>
                </a:solidFill>
              </a:rPr>
              <a:t>SLIDE OPTION #2.</a:t>
            </a:r>
            <a:r>
              <a:rPr lang="en-US" sz="1200" b="0" baseline="0" dirty="0">
                <a:solidFill>
                  <a:srgbClr val="000000"/>
                </a:solidFill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the Title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Slide, display this slide on the venue screen while your audience is arriving.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title slide.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dirty="0">
                <a:effectLst/>
              </a:rPr>
              <a:t/>
            </a:r>
            <a:br>
              <a:rPr lang="en-US" sz="1200" dirty="0">
                <a:effectLst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only a high-resolution photograph.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5" name="Picture 14" descr="LANL_allWHITE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21" t="26248" r="27098" b="30198"/>
          <a:stretch/>
        </p:blipFill>
        <p:spPr>
          <a:xfrm>
            <a:off x="5582838" y="600428"/>
            <a:ext cx="3055811" cy="152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1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360360"/>
            <a:ext cx="9144000" cy="408124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"/>
            <a:ext cx="7772400" cy="1361134"/>
          </a:xfrm>
          <a:prstGeom prst="rect">
            <a:avLst/>
          </a:prstGeom>
        </p:spPr>
        <p:txBody>
          <a:bodyPr lIns="91433" tIns="45717" rIns="91433" bIns="45717" anchor="b"/>
          <a:lstStyle>
            <a:lvl1pPr algn="r">
              <a:defRPr sz="3200" b="0" i="0">
                <a:solidFill>
                  <a:srgbClr val="FFFFFF"/>
                </a:solidFill>
                <a:latin typeface="+mj-lt"/>
              </a:defRPr>
            </a:lvl1pPr>
          </a:lstStyle>
          <a:p>
            <a:pPr algn="r"/>
            <a:r>
              <a:rPr lang="en-US" b="1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0" y="3165407"/>
            <a:ext cx="3543300" cy="606908"/>
          </a:xfrm>
          <a:prstGeom prst="rect">
            <a:avLst/>
          </a:prstGeom>
        </p:spPr>
        <p:txBody>
          <a:bodyPr vert="horz" lIns="91433" tIns="45717" rIns="91433" bIns="45717" anchor="b"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  <a:lvl2pPr marL="457164" indent="0">
              <a:buNone/>
              <a:defRPr sz="2400" b="1">
                <a:solidFill>
                  <a:schemeClr val="tx1"/>
                </a:solidFill>
              </a:defRPr>
            </a:lvl2pPr>
            <a:lvl3pPr marL="914327" indent="0">
              <a:buNone/>
              <a:defRPr sz="2400" b="1">
                <a:solidFill>
                  <a:schemeClr val="tx1"/>
                </a:solidFill>
              </a:defRPr>
            </a:lvl3pPr>
            <a:lvl4pPr marL="1371491" indent="0">
              <a:buNone/>
              <a:defRPr sz="2400" b="1">
                <a:solidFill>
                  <a:schemeClr val="tx1"/>
                </a:solidFill>
              </a:defRPr>
            </a:lvl4pPr>
            <a:lvl5pPr marL="1828654" indent="0">
              <a:buNone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presenter(s)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3772967"/>
            <a:ext cx="3543300" cy="627160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360361"/>
            <a:ext cx="7772400" cy="907423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164" indent="0" algn="r">
              <a:buNone/>
              <a:defRPr sz="3600"/>
            </a:lvl2pPr>
            <a:lvl3pPr marL="914327" indent="0" algn="r">
              <a:buNone/>
              <a:defRPr sz="3600"/>
            </a:lvl3pPr>
            <a:lvl4pPr marL="1371491" indent="0" algn="r">
              <a:buNone/>
              <a:defRPr sz="3600"/>
            </a:lvl4pPr>
            <a:lvl5pPr marL="1828654" indent="0" algn="r">
              <a:buNone/>
              <a:defRPr sz="36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68" y="5441602"/>
            <a:ext cx="1947333" cy="26340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LA-UR# </a:t>
            </a:r>
          </a:p>
        </p:txBody>
      </p:sp>
      <p:pic>
        <p:nvPicPr>
          <p:cNvPr id="18" name="Picture 17" descr="Untitled-1.jpg"/>
          <p:cNvPicPr>
            <a:picLocks noChangeAspect="1"/>
          </p:cNvPicPr>
          <p:nvPr userDrawn="1"/>
        </p:nvPicPr>
        <p:blipFill rotWithShape="1">
          <a:blip r:embed="rId2" cstate="screen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933" y="2951308"/>
            <a:ext cx="4351867" cy="2191209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4572000" y="4989149"/>
            <a:ext cx="4572000" cy="452454"/>
            <a:chOff x="4572000" y="5026384"/>
            <a:chExt cx="4572000" cy="452454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572000" y="5294172"/>
              <a:ext cx="45720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Managed by Triad National Security, LLC for the U.S. Department of Energy’s NNSA</a:t>
              </a:r>
            </a:p>
          </p:txBody>
        </p:sp>
        <p:pic>
          <p:nvPicPr>
            <p:cNvPr id="21" name="Picture 20" descr="NNSA_80%.ai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116" t="44234" r="25200" b="40485"/>
            <a:stretch/>
          </p:blipFill>
          <p:spPr>
            <a:xfrm>
              <a:off x="8087551" y="5026384"/>
              <a:ext cx="961301" cy="3215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99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820911"/>
            <a:ext cx="9144000" cy="45898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229600" cy="820911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agenda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C695E-3847-284B-804A-F0C0441E204C}" type="datetime1">
              <a:rPr lang="en-US" smtClean="0"/>
              <a:t>1/24/2020</a:t>
            </a:fld>
            <a:r>
              <a:rPr lang="en-US" dirty="0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31268" y="943030"/>
            <a:ext cx="0" cy="43284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895601" y="943031"/>
            <a:ext cx="1617663" cy="317562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95601" y="1568548"/>
            <a:ext cx="1617663" cy="317562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/>
              <a:t>Click to edit location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943030"/>
            <a:ext cx="3886200" cy="4328440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6075" indent="-171450">
              <a:defRPr sz="1800"/>
            </a:lvl2pPr>
            <a:lvl3pPr marL="515938" indent="-173038">
              <a:defRPr sz="1600"/>
            </a:lvl3pPr>
            <a:lvl4pPr marL="685800" indent="-173038">
              <a:defRPr sz="1400"/>
            </a:lvl4pPr>
            <a:lvl5pPr marL="855663" indent="-174625">
              <a:defRPr/>
            </a:lvl5pPr>
          </a:lstStyle>
          <a:p>
            <a:pPr lvl="0"/>
            <a:r>
              <a:rPr lang="en-US" dirty="0"/>
              <a:t>Click to edit agenda item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Picture 16" descr="Untitled-1.jpg"/>
          <p:cNvPicPr>
            <a:picLocks noChangeAspect="1"/>
          </p:cNvPicPr>
          <p:nvPr userDrawn="1"/>
        </p:nvPicPr>
        <p:blipFill rotWithShape="1">
          <a:blip r:embed="rId2" cstate="screen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933" y="2951308"/>
            <a:ext cx="4351867" cy="219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5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820911"/>
            <a:ext cx="9144000" cy="45898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229600" cy="820911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Use phrase or full sentence for slide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1/24/2020</a:t>
            </a:fld>
            <a:r>
              <a:rPr lang="en-US" dirty="0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43030"/>
            <a:ext cx="8229600" cy="4328440"/>
          </a:xfrm>
          <a:prstGeom prst="rect">
            <a:avLst/>
          </a:prstGeom>
        </p:spPr>
        <p:txBody>
          <a:bodyPr/>
          <a:lstStyle>
            <a:lvl1pPr marL="231775" indent="-231775">
              <a:tabLst/>
              <a:defRPr sz="2000" b="1"/>
            </a:lvl1pPr>
            <a:lvl2pPr marL="457200" indent="-225425">
              <a:tabLst/>
              <a:defRPr sz="2000"/>
            </a:lvl2pPr>
            <a:lvl3pPr marL="688975" indent="-231775">
              <a:tabLst/>
              <a:defRPr sz="1800"/>
            </a:lvl3pPr>
            <a:lvl4pPr marL="914400" indent="-225425">
              <a:tabLst/>
              <a:defRPr sz="1600"/>
            </a:lvl4pPr>
            <a:lvl5pPr marL="855663" indent="-174625">
              <a:defRPr sz="1400"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6828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NL Takeaway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820911"/>
            <a:ext cx="9144000" cy="45898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229600" cy="820911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1/24/2020</a:t>
            </a:fld>
            <a:r>
              <a:rPr lang="en-US" dirty="0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94CB3C-C0F1-3F44-8E0B-246A64AE8E90}"/>
              </a:ext>
            </a:extLst>
          </p:cNvPr>
          <p:cNvSpPr/>
          <p:nvPr userDrawn="1"/>
        </p:nvSpPr>
        <p:spPr>
          <a:xfrm>
            <a:off x="0" y="820911"/>
            <a:ext cx="9144000" cy="37370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212DC65-FCAA-5942-9725-8DF77629C7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943030"/>
            <a:ext cx="8229600" cy="3524195"/>
          </a:xfrm>
          <a:prstGeom prst="rect">
            <a:avLst/>
          </a:prstGeom>
        </p:spPr>
        <p:txBody>
          <a:bodyPr/>
          <a:lstStyle>
            <a:lvl1pPr marL="231775" indent="-231775">
              <a:tabLst/>
              <a:defRPr sz="2000" b="1"/>
            </a:lvl1pPr>
            <a:lvl2pPr marL="457200" indent="-225425">
              <a:tabLst/>
              <a:defRPr sz="2000"/>
            </a:lvl2pPr>
            <a:lvl3pPr marL="688975" indent="-231775">
              <a:tabLst/>
              <a:defRPr sz="1800"/>
            </a:lvl3pPr>
            <a:lvl4pPr marL="914400" indent="-225425">
              <a:tabLst/>
              <a:defRPr sz="1600"/>
            </a:lvl4pPr>
            <a:lvl5pPr marL="855663" indent="-174625">
              <a:defRPr sz="1400"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A93D6E-2DBF-034A-8986-4C2B82B162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70732"/>
            <a:ext cx="5620871" cy="6198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Use this box if you have a takeaway message for the slide</a:t>
            </a:r>
          </a:p>
        </p:txBody>
      </p:sp>
    </p:spTree>
    <p:extLst>
      <p:ext uri="{BB962C8B-B14F-4D97-AF65-F5344CB8AC3E}">
        <p14:creationId xmlns:p14="http://schemas.microsoft.com/office/powerpoint/2010/main" val="94703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9309"/>
            <a:ext cx="9144000" cy="5256829"/>
          </a:xfrm>
          <a:prstGeom prst="rect">
            <a:avLst/>
          </a:prstGeom>
        </p:spPr>
        <p:txBody>
          <a:bodyPr vert="horz" lIns="91433" tIns="45717" rIns="91433" bIns="45717" anchor="ctr"/>
          <a:lstStyle>
            <a:lvl1pPr marL="0" marR="0" indent="0" algn="ctr" defTabSz="45716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500" smtClean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75329" y="3046995"/>
            <a:ext cx="5393342" cy="461659"/>
          </a:xfrm>
          <a:prstGeom prst="rect">
            <a:avLst/>
          </a:prstGeom>
          <a:noFill/>
        </p:spPr>
        <p:txBody>
          <a:bodyPr vert="horz" wrap="square" lIns="91433" tIns="45717" rIns="91433" bIns="45717">
            <a:spAutoFit/>
          </a:bodyPr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statement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-117070" y="1114871"/>
            <a:ext cx="101168" cy="335921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-117070" y="1450791"/>
            <a:ext cx="101168" cy="335921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-117070" y="1786711"/>
            <a:ext cx="101168" cy="335921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-117070" y="2122632"/>
            <a:ext cx="101168" cy="335921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-117070" y="1"/>
            <a:ext cx="101168" cy="335921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-117070" y="335921"/>
            <a:ext cx="101168" cy="335921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-117070" y="727310"/>
            <a:ext cx="101168" cy="3359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8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-9470"/>
            <a:ext cx="8229600" cy="952500"/>
          </a:xfrm>
          <a:prstGeom prst="rect">
            <a:avLst/>
          </a:prstGeom>
        </p:spPr>
        <p:txBody>
          <a:bodyPr vert="horz" anchor="ctr"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497D45A-E2C2-5444-8727-94AA467EBF1A}" type="datetime1">
              <a:rPr lang="en-US" smtClean="0"/>
              <a:t>1/24/2020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2D70A37-BBD4-CE4E-8AAD-B4CE269BA3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943030"/>
            <a:ext cx="8229600" cy="4328440"/>
          </a:xfrm>
          <a:prstGeom prst="rect">
            <a:avLst/>
          </a:prstGeom>
        </p:spPr>
        <p:txBody>
          <a:bodyPr/>
          <a:lstStyle>
            <a:lvl1pPr marL="231775" indent="-231775">
              <a:tabLst/>
              <a:defRPr sz="2000" b="1">
                <a:solidFill>
                  <a:schemeClr val="bg1"/>
                </a:solidFill>
              </a:defRPr>
            </a:lvl1pPr>
            <a:lvl2pPr marL="457200" indent="-225425">
              <a:tabLst/>
              <a:defRPr sz="2000">
                <a:solidFill>
                  <a:schemeClr val="bg1"/>
                </a:solidFill>
              </a:defRPr>
            </a:lvl2pPr>
            <a:lvl3pPr marL="688975" indent="-231775">
              <a:tabLst/>
              <a:defRPr sz="1800">
                <a:solidFill>
                  <a:schemeClr val="bg1"/>
                </a:solidFill>
              </a:defRPr>
            </a:lvl3pPr>
            <a:lvl4pPr marL="914400" indent="-225425">
              <a:tabLst/>
              <a:defRPr sz="1600">
                <a:solidFill>
                  <a:schemeClr val="bg1"/>
                </a:solidFill>
              </a:defRPr>
            </a:lvl4pPr>
            <a:lvl5pPr marL="855663" indent="-174625">
              <a:defRPr sz="1400"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50828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51D7D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-1" y="5409848"/>
            <a:ext cx="3310467" cy="305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004050" y="5409848"/>
            <a:ext cx="2133600" cy="305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33415E80-817E-41B3-A1DB-15C0B125CF72}" type="datetime1">
              <a:rPr lang="en-US" smtClean="0"/>
              <a:pPr/>
              <a:t>1/24/2020</a:t>
            </a:fld>
            <a:r>
              <a:rPr lang="en-US" dirty="0"/>
              <a:t>   |   </a:t>
            </a:r>
            <a:fld id="{5D01E7E5-6465-7A46-A26D-BAABC2D34D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117070" y="1238744"/>
            <a:ext cx="101168" cy="373246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117070" y="1611989"/>
            <a:ext cx="101168" cy="373246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-117070" y="1985234"/>
            <a:ext cx="101168" cy="373246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-117070" y="2358479"/>
            <a:ext cx="101168" cy="373246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-117070" y="0"/>
            <a:ext cx="101168" cy="373246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-117070" y="373245"/>
            <a:ext cx="101168" cy="373246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-117070" y="808120"/>
            <a:ext cx="101168" cy="3732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-635000" y="-2"/>
            <a:ext cx="51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rgbClr val="0D0C2E"/>
                </a:solidFill>
              </a:rPr>
              <a:t>NOTE:</a:t>
            </a:r>
          </a:p>
          <a:p>
            <a:pPr algn="r"/>
            <a:r>
              <a:rPr lang="en-US" sz="800" dirty="0">
                <a:solidFill>
                  <a:srgbClr val="0D0C2E"/>
                </a:solidFill>
              </a:rPr>
              <a:t>This is</a:t>
            </a:r>
            <a:r>
              <a:rPr lang="en-US" sz="800" baseline="0" dirty="0">
                <a:solidFill>
                  <a:srgbClr val="0D0C2E"/>
                </a:solidFill>
              </a:rPr>
              <a:t> the lab color palette.</a:t>
            </a:r>
            <a:endParaRPr lang="en-US" sz="800" baseline="0" dirty="0">
              <a:solidFill>
                <a:srgbClr val="0D0C2E"/>
              </a:solidFill>
              <a:latin typeface="Wingdings"/>
              <a:ea typeface="Wingdings"/>
              <a:cs typeface="Wingding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34279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49" r:id="rId3"/>
    <p:sldLayoutId id="2147483673" r:id="rId4"/>
    <p:sldLayoutId id="2147483650" r:id="rId5"/>
    <p:sldLayoutId id="2147483678" r:id="rId6"/>
    <p:sldLayoutId id="2147483677" r:id="rId7"/>
    <p:sldLayoutId id="2147483660" r:id="rId8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03225" indent="-1714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3038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54075" indent="-173038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87438" indent="-174625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Advanced Detectors for XFELs and Proton Accelerators: Project Overview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Jen </a:t>
            </a:r>
            <a:r>
              <a:rPr lang="en-US" dirty="0" smtClean="0"/>
              <a:t>Bohon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January 25, </a:t>
            </a:r>
            <a:r>
              <a:rPr lang="en-US" dirty="0"/>
              <a:t>2019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LA-UR-20-20729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9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0A79A-6FB4-7D4E-9DE9-B05522D17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view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2B740F-6D75-9C4E-82BE-14FB57FF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1/24/2020</a:t>
            </a:fld>
            <a:r>
              <a:rPr lang="en-US" dirty="0"/>
              <a:t>   |   </a:t>
            </a:r>
            <a:fld id="{5D01E7E5-6465-7A46-A26D-BAABC2D34D38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11B0C7-6B60-DA4F-AF07-24DD66EA2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6D86A9-968D-EF41-855D-04C5140BF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059" y="943030"/>
            <a:ext cx="8665882" cy="4371920"/>
          </a:xfrm>
        </p:spPr>
        <p:txBody>
          <a:bodyPr/>
          <a:lstStyle/>
          <a:p>
            <a:r>
              <a:rPr lang="en-US" sz="1800" dirty="0" smtClean="0"/>
              <a:t>3 years, commencing March 2020 ($3.76M)</a:t>
            </a:r>
          </a:p>
          <a:p>
            <a:r>
              <a:rPr lang="en-US" sz="1800" dirty="0" smtClean="0"/>
              <a:t>Overarching goals:</a:t>
            </a:r>
          </a:p>
          <a:p>
            <a:pPr lvl="1"/>
            <a:r>
              <a:rPr lang="en-US" sz="1800" dirty="0" smtClean="0"/>
              <a:t>Development of diagnostics for high-repetition rate (GHz), high flux accelerators (focus on XFELs)</a:t>
            </a:r>
          </a:p>
          <a:p>
            <a:pPr lvl="1"/>
            <a:r>
              <a:rPr lang="en-US" sz="1800" dirty="0" smtClean="0"/>
              <a:t>Explore fundamental limits of Si and Diamond in this regime</a:t>
            </a:r>
          </a:p>
          <a:p>
            <a:pPr lvl="1"/>
            <a:r>
              <a:rPr lang="en-US" sz="1800" dirty="0" smtClean="0"/>
              <a:t>Application of these technologies to upgrade the Crocker Lab Cyclotron and the LANSCE accelerator</a:t>
            </a:r>
          </a:p>
          <a:p>
            <a:endParaRPr lang="en-US" sz="1800" dirty="0" smtClean="0"/>
          </a:p>
          <a:p>
            <a:r>
              <a:rPr lang="en-US" sz="1800" dirty="0" smtClean="0"/>
              <a:t>Approaches:</a:t>
            </a:r>
          </a:p>
          <a:p>
            <a:pPr lvl="1"/>
            <a:r>
              <a:rPr lang="en-US" sz="1800" dirty="0" smtClean="0"/>
              <a:t>Iterate simulation, fabrication and characterization of Si and diamond sensors and required readout electronics (lab and beam characterization)</a:t>
            </a:r>
          </a:p>
          <a:p>
            <a:pPr lvl="1"/>
            <a:r>
              <a:rPr lang="en-US" sz="1800" dirty="0" smtClean="0"/>
              <a:t>Perform radiation damage testing of devices</a:t>
            </a:r>
          </a:p>
          <a:p>
            <a:pPr lvl="1"/>
            <a:r>
              <a:rPr lang="en-US" sz="1800" dirty="0" smtClean="0"/>
              <a:t>Design and fabricate diagnostics for the proton accelerators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5786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Work Package 1 – Accelerator physics studies and development of the Crocker Nuclear Laboratory Cyclotron Facility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1/24/2020</a:t>
            </a:fld>
            <a:r>
              <a:rPr lang="en-US" smtClean="0"/>
              <a:t>   |   </a:t>
            </a:r>
            <a:fld id="{5D01E7E5-6465-7A46-A26D-BAABC2D34D38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07670"/>
            <a:ext cx="8229600" cy="3763799"/>
          </a:xfrm>
        </p:spPr>
        <p:txBody>
          <a:bodyPr/>
          <a:lstStyle/>
          <a:p>
            <a:r>
              <a:rPr lang="en-US" dirty="0" smtClean="0"/>
              <a:t>Goals:</a:t>
            </a:r>
          </a:p>
          <a:p>
            <a:pPr lvl="1"/>
            <a:r>
              <a:rPr lang="en-US" b="1" dirty="0" smtClean="0"/>
              <a:t>Develop, fabricate, install and commission an instrumented head (diamond detectors) for measurement of the transverse beam distribution on the new target for </a:t>
            </a:r>
            <a:r>
              <a:rPr lang="en-US" b="1" baseline="30000" dirty="0" smtClean="0"/>
              <a:t>211</a:t>
            </a:r>
            <a:r>
              <a:rPr lang="en-US" b="1" dirty="0" smtClean="0"/>
              <a:t>At production.</a:t>
            </a:r>
          </a:p>
          <a:p>
            <a:endParaRPr lang="en-US" dirty="0" smtClean="0"/>
          </a:p>
          <a:p>
            <a:pPr lvl="1"/>
            <a:r>
              <a:rPr lang="en-US" b="1" dirty="0" smtClean="0"/>
              <a:t>Perform beam studies on the evolution of the beam (transverse and longitudinal) from the central region to the extraction radius.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97942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Package 2 – Developments in Sensor Fabrication for Diamond-based Diagnostics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1/24/2020</a:t>
            </a:fld>
            <a:r>
              <a:rPr lang="en-US" smtClean="0"/>
              <a:t>   |   </a:t>
            </a:r>
            <a:fld id="{5D01E7E5-6465-7A46-A26D-BAABC2D34D38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68186"/>
            <a:ext cx="8229600" cy="4003284"/>
          </a:xfrm>
        </p:spPr>
        <p:txBody>
          <a:bodyPr/>
          <a:lstStyle/>
          <a:p>
            <a:r>
              <a:rPr lang="en-US" dirty="0" smtClean="0"/>
              <a:t>Goals:</a:t>
            </a:r>
          </a:p>
          <a:p>
            <a:pPr lvl="1"/>
            <a:r>
              <a:rPr lang="en-US" b="1" dirty="0" smtClean="0"/>
              <a:t>Develop diagnostics capable of measuring the intensity, position, timing and profile of individual pulses for XFELs, the Cyclotron, and LANSCE</a:t>
            </a:r>
          </a:p>
          <a:p>
            <a:pPr lvl="2"/>
            <a:r>
              <a:rPr lang="en-US" b="1" dirty="0" smtClean="0"/>
              <a:t>For XFELs, targeting dynamic range over the full gain curve</a:t>
            </a:r>
          </a:p>
          <a:p>
            <a:pPr lvl="2"/>
            <a:r>
              <a:rPr lang="en-US" b="1" dirty="0" smtClean="0"/>
              <a:t>For proton facilities, targeting sufficient lifetime to enable practical use</a:t>
            </a:r>
          </a:p>
          <a:p>
            <a:pPr lvl="2"/>
            <a:endParaRPr lang="en-US" b="1" dirty="0" smtClean="0"/>
          </a:p>
          <a:p>
            <a:pPr lvl="1"/>
            <a:r>
              <a:rPr lang="en-US" b="1" dirty="0" smtClean="0"/>
              <a:t>Transfer expertise in diamond device fabrication processes to LANL and the UC system (training of staff and students)</a:t>
            </a:r>
          </a:p>
        </p:txBody>
      </p:sp>
    </p:spTree>
    <p:extLst>
      <p:ext uri="{BB962C8B-B14F-4D97-AF65-F5344CB8AC3E}">
        <p14:creationId xmlns:p14="http://schemas.microsoft.com/office/powerpoint/2010/main" val="365333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Work Package 3 – Fundamental Limits in the Application of Solid State Sensors to Fast Beam Diagnostics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1/24/2020</a:t>
            </a:fld>
            <a:r>
              <a:rPr lang="en-US" smtClean="0"/>
              <a:t>   |   </a:t>
            </a:r>
            <a:fld id="{5D01E7E5-6465-7A46-A26D-BAABC2D34D38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68186"/>
            <a:ext cx="8229600" cy="4003284"/>
          </a:xfrm>
        </p:spPr>
        <p:txBody>
          <a:bodyPr/>
          <a:lstStyle/>
          <a:p>
            <a:r>
              <a:rPr lang="en-US" dirty="0" smtClean="0"/>
              <a:t>Goals:</a:t>
            </a:r>
          </a:p>
          <a:p>
            <a:pPr lvl="1"/>
            <a:r>
              <a:rPr lang="en-US" b="1" dirty="0" smtClean="0"/>
              <a:t>Explore fundamental limits in frame rate and dynamic range for single crystal diamond and silicon sensors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Gain an understanding of radiation damage effects in diamond and silicon devices</a:t>
            </a:r>
          </a:p>
          <a:p>
            <a:pPr lvl="2"/>
            <a:r>
              <a:rPr lang="en-US" b="1" dirty="0" err="1" smtClean="0"/>
              <a:t>Hadronically</a:t>
            </a:r>
            <a:r>
              <a:rPr lang="en-US" b="1" dirty="0" smtClean="0"/>
              <a:t>-induced damage</a:t>
            </a:r>
          </a:p>
          <a:p>
            <a:pPr lvl="2"/>
            <a:r>
              <a:rPr lang="en-US" b="1" dirty="0" smtClean="0"/>
              <a:t>Electromagnetically-induced damage</a:t>
            </a:r>
          </a:p>
        </p:txBody>
      </p:sp>
    </p:spTree>
    <p:extLst>
      <p:ext uri="{BB962C8B-B14F-4D97-AF65-F5344CB8AC3E}">
        <p14:creationId xmlns:p14="http://schemas.microsoft.com/office/powerpoint/2010/main" val="3730204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Package 4 – Beam-based Characterization and Validation of Prototype Systems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1/24/2020</a:t>
            </a:fld>
            <a:r>
              <a:rPr lang="en-US" smtClean="0"/>
              <a:t>   |   </a:t>
            </a:r>
            <a:fld id="{5D01E7E5-6465-7A46-A26D-BAABC2D34D38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Goals:</a:t>
            </a:r>
          </a:p>
          <a:p>
            <a:pPr lvl="1"/>
            <a:r>
              <a:rPr lang="en-US" b="1" dirty="0" smtClean="0"/>
              <a:t>Characterize integrated (sensors with electronics) prototype devices with x-rays and protons</a:t>
            </a:r>
          </a:p>
          <a:p>
            <a:pPr lvl="2"/>
            <a:r>
              <a:rPr lang="en-US" b="1" dirty="0" smtClean="0"/>
              <a:t>Bring together collaborative team</a:t>
            </a:r>
          </a:p>
          <a:p>
            <a:pPr lvl="2"/>
            <a:r>
              <a:rPr lang="en-US" b="1" dirty="0" smtClean="0"/>
              <a:t>Photons:</a:t>
            </a:r>
          </a:p>
          <a:p>
            <a:pPr lvl="3"/>
            <a:r>
              <a:rPr lang="en-US" b="1" dirty="0" smtClean="0"/>
              <a:t>Synchrotrons (NSLS-II, CHESS, APS) </a:t>
            </a:r>
          </a:p>
          <a:p>
            <a:pPr lvl="3"/>
            <a:r>
              <a:rPr lang="en-US" b="1" dirty="0" smtClean="0"/>
              <a:t>XFELS (LCLS, </a:t>
            </a:r>
            <a:r>
              <a:rPr lang="en-US" b="1" dirty="0" err="1" smtClean="0"/>
              <a:t>SwissFEL</a:t>
            </a:r>
            <a:r>
              <a:rPr lang="en-US" b="1" dirty="0" smtClean="0"/>
              <a:t>, </a:t>
            </a:r>
            <a:r>
              <a:rPr lang="en-US" b="1" dirty="0" err="1" smtClean="0"/>
              <a:t>EuXFEL</a:t>
            </a:r>
            <a:r>
              <a:rPr lang="en-US" b="1" dirty="0" smtClean="0"/>
              <a:t>)</a:t>
            </a:r>
          </a:p>
          <a:p>
            <a:pPr lvl="2"/>
            <a:r>
              <a:rPr lang="en-US" b="1" dirty="0" smtClean="0"/>
              <a:t>Protons:</a:t>
            </a:r>
          </a:p>
          <a:p>
            <a:pPr lvl="3"/>
            <a:r>
              <a:rPr lang="en-US" b="1" dirty="0" smtClean="0"/>
              <a:t>UC Davis Cyclotron</a:t>
            </a:r>
          </a:p>
          <a:p>
            <a:pPr lvl="3"/>
            <a:r>
              <a:rPr lang="en-US" b="1" dirty="0" smtClean="0"/>
              <a:t>LANSCE WNR</a:t>
            </a:r>
          </a:p>
          <a:p>
            <a:pPr lvl="1"/>
            <a:r>
              <a:rPr lang="en-US" b="1" dirty="0" smtClean="0"/>
              <a:t>EM radiation damage testing at SLAC (or use of T506 target elsewhere)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92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32A3-F47F-1040-A02F-56356D5148F3}" type="datetime1">
              <a:rPr lang="en-US" smtClean="0"/>
              <a:t>1/24/2020</a:t>
            </a:fld>
            <a:r>
              <a:rPr lang="en-US" dirty="0"/>
              <a:t>   |   </a:t>
            </a:r>
            <a:fld id="{5D01E7E5-6465-7A46-A26D-BAABC2D34D38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91729" y="943030"/>
            <a:ext cx="8495071" cy="432844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b="0" dirty="0" smtClean="0"/>
              <a:t>Overall timeline as defined in the proposal</a:t>
            </a:r>
          </a:p>
          <a:p>
            <a:pPr>
              <a:spcBef>
                <a:spcPts val="600"/>
              </a:spcBef>
            </a:pPr>
            <a:endParaRPr lang="en-US" b="0" dirty="0"/>
          </a:p>
          <a:p>
            <a:pPr>
              <a:spcBef>
                <a:spcPts val="600"/>
              </a:spcBef>
            </a:pPr>
            <a:endParaRPr lang="en-US" b="0" dirty="0" smtClean="0"/>
          </a:p>
          <a:p>
            <a:pPr>
              <a:spcBef>
                <a:spcPts val="600"/>
              </a:spcBef>
            </a:pPr>
            <a:endParaRPr lang="en-US" b="0" dirty="0"/>
          </a:p>
          <a:p>
            <a:pPr marL="0" indent="0">
              <a:spcBef>
                <a:spcPts val="600"/>
              </a:spcBef>
              <a:buNone/>
            </a:pPr>
            <a:endParaRPr lang="en-US" b="0" dirty="0" smtClean="0"/>
          </a:p>
          <a:p>
            <a:pPr>
              <a:spcBef>
                <a:spcPts val="600"/>
              </a:spcBef>
            </a:pPr>
            <a:r>
              <a:rPr lang="en-US" b="0" dirty="0" smtClean="0"/>
              <a:t>Training timeline: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Simulation of sensors (UCSC and UCSB students/postdocs w/LANL, UCSC and UCSB staff): 3/20 – 3/21</a:t>
            </a:r>
          </a:p>
          <a:p>
            <a:pPr lvl="1">
              <a:spcBef>
                <a:spcPts val="600"/>
              </a:spcBef>
            </a:pPr>
            <a:r>
              <a:rPr lang="en-US" b="0" dirty="0" smtClean="0"/>
              <a:t>ASIC Design (UCD grad student w/LBNL and UCD staff): 3/20 – 3/21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Rad damage experimental design (UCSB and UCSB grad and undergrad students w/ UCSC, UCSB, UCD staff): 9/21 – 9/22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Beam tests and analysis (all students and staff): 3/21 – 9/22</a:t>
            </a:r>
            <a:endParaRPr lang="en-US" b="0" dirty="0"/>
          </a:p>
          <a:p>
            <a:pPr>
              <a:spcBef>
                <a:spcPts val="600"/>
              </a:spcBef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2" y="1500563"/>
            <a:ext cx="9065656" cy="125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21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LANL, LBNL contributions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1/24/2020</a:t>
            </a:fld>
            <a:r>
              <a:rPr lang="en-US" smtClean="0"/>
              <a:t>   |   </a:t>
            </a:r>
            <a:fld id="{5D01E7E5-6465-7A46-A26D-BAABC2D34D38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LANL:</a:t>
            </a:r>
          </a:p>
          <a:p>
            <a:pPr lvl="1"/>
            <a:r>
              <a:rPr lang="en-US" b="1" dirty="0" smtClean="0"/>
              <a:t>LANSCE beamtime (6 days per project year)</a:t>
            </a:r>
          </a:p>
          <a:p>
            <a:pPr lvl="1"/>
            <a:r>
              <a:rPr lang="en-US" b="1" dirty="0" smtClean="0"/>
              <a:t>CINT access (20 days per project year)</a:t>
            </a:r>
          </a:p>
          <a:p>
            <a:pPr lvl="1"/>
            <a:r>
              <a:rPr lang="en-US" b="1" dirty="0" smtClean="0"/>
              <a:t>Host and train 2 students up to 120 days per year</a:t>
            </a:r>
          </a:p>
          <a:p>
            <a:pPr lvl="1"/>
            <a:r>
              <a:rPr lang="en-US" b="1" dirty="0" smtClean="0"/>
              <a:t>5% FTE mentorship (John </a:t>
            </a:r>
            <a:r>
              <a:rPr lang="en-US" b="1" dirty="0" err="1" smtClean="0"/>
              <a:t>Smedley</a:t>
            </a:r>
            <a:r>
              <a:rPr lang="en-US" b="1" dirty="0" smtClean="0"/>
              <a:t>, DGL AOT-AE)</a:t>
            </a:r>
          </a:p>
          <a:p>
            <a:pPr lvl="1"/>
            <a:r>
              <a:rPr lang="en-US" b="1" dirty="0" smtClean="0"/>
              <a:t>Host annual collaboration meeting and support travel up to $25K/</a:t>
            </a:r>
            <a:r>
              <a:rPr lang="en-US" b="1" dirty="0" err="1" smtClean="0"/>
              <a:t>yr</a:t>
            </a:r>
            <a:endParaRPr lang="en-US" b="1" dirty="0" smtClean="0"/>
          </a:p>
          <a:p>
            <a:r>
              <a:rPr lang="en-US" dirty="0" smtClean="0"/>
              <a:t>LBNL:</a:t>
            </a:r>
          </a:p>
          <a:p>
            <a:pPr lvl="1"/>
            <a:r>
              <a:rPr lang="en-US" b="1" dirty="0" smtClean="0"/>
              <a:t>Host and train a UC Davis student</a:t>
            </a:r>
          </a:p>
          <a:p>
            <a:pPr lvl="1"/>
            <a:r>
              <a:rPr lang="en-US" b="1" dirty="0" smtClean="0"/>
              <a:t>Access to state-of-the-art electronics test and measurement laboratories</a:t>
            </a:r>
          </a:p>
          <a:p>
            <a:pPr lvl="1"/>
            <a:r>
              <a:rPr lang="en-US" b="1" dirty="0" smtClean="0"/>
              <a:t>Access to electronic design software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08512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and Dissemination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1/24/2020</a:t>
            </a:fld>
            <a:r>
              <a:rPr lang="en-US" smtClean="0"/>
              <a:t>   |   </a:t>
            </a:r>
            <a:fld id="{5D01E7E5-6465-7A46-A26D-BAABC2D34D38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 Alamos National Laboratory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1628" y="1106229"/>
            <a:ext cx="8229600" cy="4048157"/>
          </a:xfrm>
        </p:spPr>
        <p:txBody>
          <a:bodyPr/>
          <a:lstStyle/>
          <a:p>
            <a:r>
              <a:rPr lang="en-US" dirty="0" smtClean="0"/>
              <a:t>Student Training Notes:</a:t>
            </a:r>
          </a:p>
          <a:p>
            <a:pPr lvl="1"/>
            <a:r>
              <a:rPr lang="en-US" dirty="0" smtClean="0"/>
              <a:t>UCSC and UCSB graduate students to spend all three summers as well as two academic quarters (post-candidacy) at LANL</a:t>
            </a:r>
          </a:p>
          <a:p>
            <a:pPr lvl="1"/>
            <a:r>
              <a:rPr lang="en-US" dirty="0" smtClean="0"/>
              <a:t>UCD graduate student to spend time at LBNL</a:t>
            </a:r>
          </a:p>
          <a:p>
            <a:pPr lvl="1"/>
            <a:r>
              <a:rPr lang="en-US" dirty="0" smtClean="0"/>
              <a:t>Students will present work at conferences</a:t>
            </a:r>
          </a:p>
          <a:p>
            <a:pPr lvl="1"/>
            <a:r>
              <a:rPr lang="en-US" dirty="0" smtClean="0"/>
              <a:t>Try to involve undergraduate students where possible</a:t>
            </a:r>
          </a:p>
          <a:p>
            <a:endParaRPr lang="en-US" dirty="0"/>
          </a:p>
          <a:p>
            <a:r>
              <a:rPr lang="en-US" dirty="0" smtClean="0"/>
              <a:t>Dissemination Notes:</a:t>
            </a:r>
          </a:p>
          <a:p>
            <a:pPr lvl="1"/>
            <a:r>
              <a:rPr lang="en-US" dirty="0" smtClean="0"/>
              <a:t>Publications</a:t>
            </a:r>
          </a:p>
          <a:p>
            <a:pPr lvl="1"/>
            <a:r>
              <a:rPr lang="en-US" dirty="0" smtClean="0"/>
              <a:t>Conference presentations</a:t>
            </a:r>
          </a:p>
          <a:p>
            <a:pPr lvl="1"/>
            <a:r>
              <a:rPr lang="en-US" dirty="0" smtClean="0"/>
              <a:t>Academic milestones for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500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ANL 1">
      <a:dk1>
        <a:srgbClr val="3C3C3B"/>
      </a:dk1>
      <a:lt1>
        <a:sysClr val="window" lastClr="FFFFFF"/>
      </a:lt1>
      <a:dk2>
        <a:srgbClr val="636463"/>
      </a:dk2>
      <a:lt2>
        <a:srgbClr val="EFEEED"/>
      </a:lt2>
      <a:accent1>
        <a:srgbClr val="130D1F"/>
      </a:accent1>
      <a:accent2>
        <a:srgbClr val="F8B617"/>
      </a:accent2>
      <a:accent3>
        <a:srgbClr val="2682CF"/>
      </a:accent3>
      <a:accent4>
        <a:srgbClr val="EA7820"/>
      </a:accent4>
      <a:accent5>
        <a:srgbClr val="F4482D"/>
      </a:accent5>
      <a:accent6>
        <a:srgbClr val="229357"/>
      </a:accent6>
      <a:hlink>
        <a:srgbClr val="385AC7"/>
      </a:hlink>
      <a:folHlink>
        <a:srgbClr val="4E13D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riad Blue Widescreen" id="{EAFBC74D-899A-4D97-943D-7066EE6A8E89}" vid="{D2AD931A-A2E9-49E5-95FA-8DFD61B543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3216</TotalTime>
  <Words>653</Words>
  <Application>Microsoft Office PowerPoint</Application>
  <PresentationFormat>On-screen Show (16:10)</PresentationFormat>
  <Paragraphs>94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ＭＳ Ｐゴシック</vt:lpstr>
      <vt:lpstr>Arial</vt:lpstr>
      <vt:lpstr>Calibri</vt:lpstr>
      <vt:lpstr>Wingdings</vt:lpstr>
      <vt:lpstr>Office Theme</vt:lpstr>
      <vt:lpstr>Advanced Detectors for XFELs and Proton Accelerators: Project Overview</vt:lpstr>
      <vt:lpstr>High level view</vt:lpstr>
      <vt:lpstr>Work Package 1 – Accelerator physics studies and development of the Crocker Nuclear Laboratory Cyclotron Facility</vt:lpstr>
      <vt:lpstr>Work Package 2 – Developments in Sensor Fabrication for Diamond-based Diagnostics</vt:lpstr>
      <vt:lpstr>Work Package 3 – Fundamental Limits in the Application of Solid State Sensors to Fast Beam Diagnostics</vt:lpstr>
      <vt:lpstr>Work Package 4 – Beam-based Characterization and Validation of Prototype Systems</vt:lpstr>
      <vt:lpstr>Timeline</vt:lpstr>
      <vt:lpstr>LANL, LBNL contributions</vt:lpstr>
      <vt:lpstr>Training and Dissemination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LANL’s slide template!</dc:title>
  <dc:creator>Microsoft Office User</dc:creator>
  <cp:lastModifiedBy>J B</cp:lastModifiedBy>
  <cp:revision>188</cp:revision>
  <dcterms:created xsi:type="dcterms:W3CDTF">2019-02-05T21:55:00Z</dcterms:created>
  <dcterms:modified xsi:type="dcterms:W3CDTF">2020-01-25T06:36:37Z</dcterms:modified>
</cp:coreProperties>
</file>