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77" r:id="rId5"/>
  </p:sldMasterIdLst>
  <p:notesMasterIdLst>
    <p:notesMasterId r:id="rId36"/>
  </p:notesMasterIdLst>
  <p:handoutMasterIdLst>
    <p:handoutMasterId r:id="rId37"/>
  </p:handoutMasterIdLst>
  <p:sldIdLst>
    <p:sldId id="1266" r:id="rId6"/>
    <p:sldId id="1417" r:id="rId7"/>
    <p:sldId id="1410" r:id="rId8"/>
    <p:sldId id="1418" r:id="rId9"/>
    <p:sldId id="1376" r:id="rId10"/>
    <p:sldId id="1424" r:id="rId11"/>
    <p:sldId id="1411" r:id="rId12"/>
    <p:sldId id="1398" r:id="rId13"/>
    <p:sldId id="1404" r:id="rId14"/>
    <p:sldId id="1420" r:id="rId15"/>
    <p:sldId id="1422" r:id="rId16"/>
    <p:sldId id="1419" r:id="rId17"/>
    <p:sldId id="1421" r:id="rId18"/>
    <p:sldId id="1423" r:id="rId19"/>
    <p:sldId id="1425" r:id="rId20"/>
    <p:sldId id="1426" r:id="rId21"/>
    <p:sldId id="1427" r:id="rId22"/>
    <p:sldId id="1428" r:id="rId23"/>
    <p:sldId id="1429" r:id="rId24"/>
    <p:sldId id="1433" r:id="rId25"/>
    <p:sldId id="1430" r:id="rId26"/>
    <p:sldId id="1431" r:id="rId27"/>
    <p:sldId id="1434" r:id="rId28"/>
    <p:sldId id="1435" r:id="rId29"/>
    <p:sldId id="1437" r:id="rId30"/>
    <p:sldId id="1436" r:id="rId31"/>
    <p:sldId id="1396" r:id="rId32"/>
    <p:sldId id="1358" r:id="rId33"/>
    <p:sldId id="1432" r:id="rId34"/>
    <p:sldId id="1377"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22BDAFA-E961-45AA-8E34-76944E7F5140}">
          <p14:sldIdLst>
            <p14:sldId id="1266"/>
            <p14:sldId id="1417"/>
            <p14:sldId id="1410"/>
            <p14:sldId id="1418"/>
            <p14:sldId id="1376"/>
            <p14:sldId id="1424"/>
            <p14:sldId id="1411"/>
            <p14:sldId id="1398"/>
            <p14:sldId id="1404"/>
            <p14:sldId id="1420"/>
            <p14:sldId id="1422"/>
            <p14:sldId id="1419"/>
            <p14:sldId id="1421"/>
            <p14:sldId id="1423"/>
            <p14:sldId id="1425"/>
            <p14:sldId id="1426"/>
            <p14:sldId id="1427"/>
            <p14:sldId id="1428"/>
            <p14:sldId id="1429"/>
            <p14:sldId id="1433"/>
            <p14:sldId id="1430"/>
            <p14:sldId id="1431"/>
            <p14:sldId id="1434"/>
            <p14:sldId id="1435"/>
            <p14:sldId id="1437"/>
            <p14:sldId id="1436"/>
            <p14:sldId id="1396"/>
            <p14:sldId id="1358"/>
            <p14:sldId id="1432"/>
            <p14:sldId id="1377"/>
          </p14:sldIdLst>
        </p14:section>
        <p14:section name="Untitled Section" id="{BA336F6A-9CE9-43BE-8B66-2D27497DC5C4}">
          <p14:sldIdLst/>
        </p14:section>
      </p14:sectionLst>
    </p:ext>
    <p:ext uri="{EFAFB233-063F-42B5-8137-9DF3F51BA10A}">
      <p15:sldGuideLst xmlns:p15="http://schemas.microsoft.com/office/powerpoint/2012/main">
        <p15:guide id="1" orient="horz" pos="2560" userDrawn="1">
          <p15:clr>
            <a:srgbClr val="A4A3A4"/>
          </p15:clr>
        </p15:guide>
        <p15:guide id="2" orient="horz" pos="1010" userDrawn="1">
          <p15:clr>
            <a:srgbClr val="A4A3A4"/>
          </p15:clr>
        </p15:guide>
        <p15:guide id="3" orient="horz" pos="3630" userDrawn="1">
          <p15:clr>
            <a:srgbClr val="A4A3A4"/>
          </p15:clr>
        </p15:guide>
        <p15:guide id="4" orient="horz" pos="2309" userDrawn="1">
          <p15:clr>
            <a:srgbClr val="A4A3A4"/>
          </p15:clr>
        </p15:guide>
        <p15:guide id="5" pos="5471" userDrawn="1">
          <p15:clr>
            <a:srgbClr val="A4A3A4"/>
          </p15:clr>
        </p15:guide>
        <p15:guide id="6" pos="295" userDrawn="1">
          <p15:clr>
            <a:srgbClr val="A4A3A4"/>
          </p15:clr>
        </p15:guide>
        <p15:guide id="7" userDrawn="1">
          <p15:clr>
            <a:srgbClr val="A4A3A4"/>
          </p15:clr>
        </p15:guide>
        <p15:guide id="8" pos="2075" userDrawn="1">
          <p15:clr>
            <a:srgbClr val="A4A3A4"/>
          </p15:clr>
        </p15:guide>
        <p15:guide id="9" pos="3889" userDrawn="1">
          <p15:clr>
            <a:srgbClr val="A4A3A4"/>
          </p15:clr>
        </p15:guide>
        <p15:guide id="10" pos="3679" userDrawn="1">
          <p15:clr>
            <a:srgbClr val="A4A3A4"/>
          </p15:clr>
        </p15:guide>
        <p15:guide id="11" pos="2852" userDrawn="1">
          <p15:clr>
            <a:srgbClr val="A4A3A4"/>
          </p15:clr>
        </p15:guide>
        <p15:guide id="12" pos="1871"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BE2"/>
    <a:srgbClr val="006600"/>
    <a:srgbClr val="FF33CC"/>
    <a:srgbClr val="1F497D"/>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F5E6C2-3301-45ED-86F4-A82D57478C72}" v="3" dt="2020-01-29T20:33:30.6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04"/>
    <p:restoredTop sz="93077"/>
  </p:normalViewPr>
  <p:slideViewPr>
    <p:cSldViewPr snapToGrid="0" snapToObjects="1">
      <p:cViewPr varScale="1">
        <p:scale>
          <a:sx n="171" d="100"/>
          <a:sy n="171" d="100"/>
        </p:scale>
        <p:origin x="1170" y="0"/>
      </p:cViewPr>
      <p:guideLst>
        <p:guide orient="horz" pos="2560"/>
        <p:guide orient="horz" pos="1010"/>
        <p:guide orient="horz" pos="3630"/>
        <p:guide orient="horz" pos="2309"/>
        <p:guide pos="5471"/>
        <p:guide pos="295"/>
        <p:guide/>
        <p:guide pos="2075"/>
        <p:guide pos="3889"/>
        <p:guide pos="3679"/>
        <p:guide pos="2852"/>
        <p:guide pos="1871"/>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114" d="100"/>
          <a:sy n="114" d="100"/>
        </p:scale>
        <p:origin x="-419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pta, Ramesh C" userId="d9fe566f-923e-4d67-93cf-3a1eb5c3ebd4" providerId="ADAL" clId="{042C5408-D52A-4B44-A936-FCF7D653CC8F}"/>
    <pc:docChg chg="custSel delSld modSld sldOrd modSection">
      <pc:chgData name="Gupta, Ramesh C" userId="d9fe566f-923e-4d67-93cf-3a1eb5c3ebd4" providerId="ADAL" clId="{042C5408-D52A-4B44-A936-FCF7D653CC8F}" dt="2020-01-29T20:33:32.248" v="833" actId="20577"/>
      <pc:docMkLst>
        <pc:docMk/>
      </pc:docMkLst>
      <pc:sldChg chg="del">
        <pc:chgData name="Gupta, Ramesh C" userId="d9fe566f-923e-4d67-93cf-3a1eb5c3ebd4" providerId="ADAL" clId="{042C5408-D52A-4B44-A936-FCF7D653CC8F}" dt="2020-01-29T20:26:36.945" v="11" actId="2696"/>
        <pc:sldMkLst>
          <pc:docMk/>
          <pc:sldMk cId="802997121" sldId="259"/>
        </pc:sldMkLst>
      </pc:sldChg>
      <pc:sldChg chg="del">
        <pc:chgData name="Gupta, Ramesh C" userId="d9fe566f-923e-4d67-93cf-3a1eb5c3ebd4" providerId="ADAL" clId="{042C5408-D52A-4B44-A936-FCF7D653CC8F}" dt="2020-01-29T20:26:36.945" v="8" actId="2696"/>
        <pc:sldMkLst>
          <pc:docMk/>
          <pc:sldMk cId="2283191898" sldId="262"/>
        </pc:sldMkLst>
      </pc:sldChg>
      <pc:sldChg chg="del">
        <pc:chgData name="Gupta, Ramesh C" userId="d9fe566f-923e-4d67-93cf-3a1eb5c3ebd4" providerId="ADAL" clId="{042C5408-D52A-4B44-A936-FCF7D653CC8F}" dt="2020-01-29T20:26:36.945" v="10" actId="2696"/>
        <pc:sldMkLst>
          <pc:docMk/>
          <pc:sldMk cId="716003848" sldId="263"/>
        </pc:sldMkLst>
      </pc:sldChg>
      <pc:sldChg chg="del">
        <pc:chgData name="Gupta, Ramesh C" userId="d9fe566f-923e-4d67-93cf-3a1eb5c3ebd4" providerId="ADAL" clId="{042C5408-D52A-4B44-A936-FCF7D653CC8F}" dt="2020-01-29T20:26:36.945" v="9" actId="2696"/>
        <pc:sldMkLst>
          <pc:docMk/>
          <pc:sldMk cId="1093230838" sldId="264"/>
        </pc:sldMkLst>
      </pc:sldChg>
      <pc:sldChg chg="del">
        <pc:chgData name="Gupta, Ramesh C" userId="d9fe566f-923e-4d67-93cf-3a1eb5c3ebd4" providerId="ADAL" clId="{042C5408-D52A-4B44-A936-FCF7D653CC8F}" dt="2020-01-29T20:26:36.945" v="15" actId="2696"/>
        <pc:sldMkLst>
          <pc:docMk/>
          <pc:sldMk cId="1978874285" sldId="277"/>
        </pc:sldMkLst>
      </pc:sldChg>
      <pc:sldChg chg="del">
        <pc:chgData name="Gupta, Ramesh C" userId="d9fe566f-923e-4d67-93cf-3a1eb5c3ebd4" providerId="ADAL" clId="{042C5408-D52A-4B44-A936-FCF7D653CC8F}" dt="2020-01-29T20:26:36.960" v="16" actId="2696"/>
        <pc:sldMkLst>
          <pc:docMk/>
          <pc:sldMk cId="3467412294" sldId="278"/>
        </pc:sldMkLst>
      </pc:sldChg>
      <pc:sldChg chg="del">
        <pc:chgData name="Gupta, Ramesh C" userId="d9fe566f-923e-4d67-93cf-3a1eb5c3ebd4" providerId="ADAL" clId="{042C5408-D52A-4B44-A936-FCF7D653CC8F}" dt="2020-01-29T20:26:36.960" v="17" actId="2696"/>
        <pc:sldMkLst>
          <pc:docMk/>
          <pc:sldMk cId="3450355102" sldId="282"/>
        </pc:sldMkLst>
      </pc:sldChg>
      <pc:sldChg chg="del">
        <pc:chgData name="Gupta, Ramesh C" userId="d9fe566f-923e-4d67-93cf-3a1eb5c3ebd4" providerId="ADAL" clId="{042C5408-D52A-4B44-A936-FCF7D653CC8F}" dt="2020-01-29T20:26:36.929" v="5" actId="2696"/>
        <pc:sldMkLst>
          <pc:docMk/>
          <pc:sldMk cId="1144063328" sldId="1249"/>
        </pc:sldMkLst>
      </pc:sldChg>
      <pc:sldChg chg="del">
        <pc:chgData name="Gupta, Ramesh C" userId="d9fe566f-923e-4d67-93cf-3a1eb5c3ebd4" providerId="ADAL" clId="{042C5408-D52A-4B44-A936-FCF7D653CC8F}" dt="2020-01-29T20:26:36.929" v="6" actId="2696"/>
        <pc:sldMkLst>
          <pc:docMk/>
          <pc:sldMk cId="435174228" sldId="1263"/>
        </pc:sldMkLst>
      </pc:sldChg>
      <pc:sldChg chg="del">
        <pc:chgData name="Gupta, Ramesh C" userId="d9fe566f-923e-4d67-93cf-3a1eb5c3ebd4" providerId="ADAL" clId="{042C5408-D52A-4B44-A936-FCF7D653CC8F}" dt="2020-01-29T20:26:36.929" v="4" actId="2696"/>
        <pc:sldMkLst>
          <pc:docMk/>
          <pc:sldMk cId="3314362618" sldId="1291"/>
        </pc:sldMkLst>
      </pc:sldChg>
      <pc:sldChg chg="del">
        <pc:chgData name="Gupta, Ramesh C" userId="d9fe566f-923e-4d67-93cf-3a1eb5c3ebd4" providerId="ADAL" clId="{042C5408-D52A-4B44-A936-FCF7D653CC8F}" dt="2020-01-29T20:26:30.316" v="2" actId="2696"/>
        <pc:sldMkLst>
          <pc:docMk/>
          <pc:sldMk cId="3713009727" sldId="1292"/>
        </pc:sldMkLst>
      </pc:sldChg>
      <pc:sldChg chg="del">
        <pc:chgData name="Gupta, Ramesh C" userId="d9fe566f-923e-4d67-93cf-3a1eb5c3ebd4" providerId="ADAL" clId="{042C5408-D52A-4B44-A936-FCF7D653CC8F}" dt="2020-01-29T20:26:41.646" v="23" actId="2696"/>
        <pc:sldMkLst>
          <pc:docMk/>
          <pc:sldMk cId="680206308" sldId="1295"/>
        </pc:sldMkLst>
      </pc:sldChg>
      <pc:sldChg chg="del">
        <pc:chgData name="Gupta, Ramesh C" userId="d9fe566f-923e-4d67-93cf-3a1eb5c3ebd4" providerId="ADAL" clId="{042C5408-D52A-4B44-A936-FCF7D653CC8F}" dt="2020-01-29T20:26:36.967" v="22" actId="2696"/>
        <pc:sldMkLst>
          <pc:docMk/>
          <pc:sldMk cId="3050391247" sldId="1297"/>
        </pc:sldMkLst>
      </pc:sldChg>
      <pc:sldChg chg="del">
        <pc:chgData name="Gupta, Ramesh C" userId="d9fe566f-923e-4d67-93cf-3a1eb5c3ebd4" providerId="ADAL" clId="{042C5408-D52A-4B44-A936-FCF7D653CC8F}" dt="2020-01-29T20:26:36.960" v="20" actId="2696"/>
        <pc:sldMkLst>
          <pc:docMk/>
          <pc:sldMk cId="3130670956" sldId="1298"/>
        </pc:sldMkLst>
      </pc:sldChg>
      <pc:sldChg chg="del">
        <pc:chgData name="Gupta, Ramesh C" userId="d9fe566f-923e-4d67-93cf-3a1eb5c3ebd4" providerId="ADAL" clId="{042C5408-D52A-4B44-A936-FCF7D653CC8F}" dt="2020-01-29T20:26:36.967" v="21" actId="2696"/>
        <pc:sldMkLst>
          <pc:docMk/>
          <pc:sldMk cId="2329511642" sldId="1299"/>
        </pc:sldMkLst>
      </pc:sldChg>
      <pc:sldChg chg="del">
        <pc:chgData name="Gupta, Ramesh C" userId="d9fe566f-923e-4d67-93cf-3a1eb5c3ebd4" providerId="ADAL" clId="{042C5408-D52A-4B44-A936-FCF7D653CC8F}" dt="2020-01-29T20:26:36.945" v="13" actId="2696"/>
        <pc:sldMkLst>
          <pc:docMk/>
          <pc:sldMk cId="1175033029" sldId="1301"/>
        </pc:sldMkLst>
      </pc:sldChg>
      <pc:sldChg chg="del">
        <pc:chgData name="Gupta, Ramesh C" userId="d9fe566f-923e-4d67-93cf-3a1eb5c3ebd4" providerId="ADAL" clId="{042C5408-D52A-4B44-A936-FCF7D653CC8F}" dt="2020-01-29T20:26:36.945" v="14" actId="2696"/>
        <pc:sldMkLst>
          <pc:docMk/>
          <pc:sldMk cId="663390533" sldId="1303"/>
        </pc:sldMkLst>
      </pc:sldChg>
      <pc:sldChg chg="del">
        <pc:chgData name="Gupta, Ramesh C" userId="d9fe566f-923e-4d67-93cf-3a1eb5c3ebd4" providerId="ADAL" clId="{042C5408-D52A-4B44-A936-FCF7D653CC8F}" dt="2020-01-29T20:26:36.945" v="12" actId="2696"/>
        <pc:sldMkLst>
          <pc:docMk/>
          <pc:sldMk cId="1516235655" sldId="1313"/>
        </pc:sldMkLst>
      </pc:sldChg>
      <pc:sldChg chg="del">
        <pc:chgData name="Gupta, Ramesh C" userId="d9fe566f-923e-4d67-93cf-3a1eb5c3ebd4" providerId="ADAL" clId="{042C5408-D52A-4B44-A936-FCF7D653CC8F}" dt="2020-01-29T20:26:36.960" v="19" actId="2696"/>
        <pc:sldMkLst>
          <pc:docMk/>
          <pc:sldMk cId="493064551" sldId="1318"/>
        </pc:sldMkLst>
      </pc:sldChg>
      <pc:sldChg chg="del">
        <pc:chgData name="Gupta, Ramesh C" userId="d9fe566f-923e-4d67-93cf-3a1eb5c3ebd4" providerId="ADAL" clId="{042C5408-D52A-4B44-A936-FCF7D653CC8F}" dt="2020-01-29T20:26:30.316" v="1" actId="2696"/>
        <pc:sldMkLst>
          <pc:docMk/>
          <pc:sldMk cId="5904920" sldId="1347"/>
        </pc:sldMkLst>
      </pc:sldChg>
      <pc:sldChg chg="modSp">
        <pc:chgData name="Gupta, Ramesh C" userId="d9fe566f-923e-4d67-93cf-3a1eb5c3ebd4" providerId="ADAL" clId="{042C5408-D52A-4B44-A936-FCF7D653CC8F}" dt="2020-01-29T20:33:32.248" v="833" actId="20577"/>
        <pc:sldMkLst>
          <pc:docMk/>
          <pc:sldMk cId="3679583762" sldId="1377"/>
        </pc:sldMkLst>
        <pc:spChg chg="mod">
          <ac:chgData name="Gupta, Ramesh C" userId="d9fe566f-923e-4d67-93cf-3a1eb5c3ebd4" providerId="ADAL" clId="{042C5408-D52A-4B44-A936-FCF7D653CC8F}" dt="2020-01-29T20:33:32.248" v="833" actId="20577"/>
          <ac:spMkLst>
            <pc:docMk/>
            <pc:sldMk cId="3679583762" sldId="1377"/>
            <ac:spMk id="3" creationId="{465030C6-61F7-4985-8958-3C22B37B3AFF}"/>
          </ac:spMkLst>
        </pc:spChg>
      </pc:sldChg>
      <pc:sldChg chg="del">
        <pc:chgData name="Gupta, Ramesh C" userId="d9fe566f-923e-4d67-93cf-3a1eb5c3ebd4" providerId="ADAL" clId="{042C5408-D52A-4B44-A936-FCF7D653CC8F}" dt="2020-01-29T20:26:36.929" v="3" actId="2696"/>
        <pc:sldMkLst>
          <pc:docMk/>
          <pc:sldMk cId="3088721913" sldId="1408"/>
        </pc:sldMkLst>
      </pc:sldChg>
      <pc:sldChg chg="del">
        <pc:chgData name="Gupta, Ramesh C" userId="d9fe566f-923e-4d67-93cf-3a1eb5c3ebd4" providerId="ADAL" clId="{042C5408-D52A-4B44-A936-FCF7D653CC8F}" dt="2020-01-29T20:26:36.945" v="7" actId="2696"/>
        <pc:sldMkLst>
          <pc:docMk/>
          <pc:sldMk cId="1190148816" sldId="1409"/>
        </pc:sldMkLst>
      </pc:sldChg>
      <pc:sldChg chg="modSp ord">
        <pc:chgData name="Gupta, Ramesh C" userId="d9fe566f-923e-4d67-93cf-3a1eb5c3ebd4" providerId="ADAL" clId="{042C5408-D52A-4B44-A936-FCF7D653CC8F}" dt="2020-01-29T20:27:11.304" v="43" actId="255"/>
        <pc:sldMkLst>
          <pc:docMk/>
          <pc:sldMk cId="1930607464" sldId="1432"/>
        </pc:sldMkLst>
        <pc:spChg chg="mod">
          <ac:chgData name="Gupta, Ramesh C" userId="d9fe566f-923e-4d67-93cf-3a1eb5c3ebd4" providerId="ADAL" clId="{042C5408-D52A-4B44-A936-FCF7D653CC8F}" dt="2020-01-29T20:27:11.304" v="43" actId="255"/>
          <ac:spMkLst>
            <pc:docMk/>
            <pc:sldMk cId="1930607464" sldId="1432"/>
            <ac:spMk id="2" creationId="{A9153DF8-3567-4761-B612-46722A44503B}"/>
          </ac:spMkLst>
        </pc:spChg>
      </pc:sldChg>
      <pc:sldMasterChg chg="delSldLayout">
        <pc:chgData name="Gupta, Ramesh C" userId="d9fe566f-923e-4d67-93cf-3a1eb5c3ebd4" providerId="ADAL" clId="{042C5408-D52A-4B44-A936-FCF7D653CC8F}" dt="2020-01-29T20:26:36.960" v="18" actId="2696"/>
        <pc:sldMasterMkLst>
          <pc:docMk/>
          <pc:sldMasterMk cId="1905364349" sldId="2147483660"/>
        </pc:sldMasterMkLst>
        <pc:sldLayoutChg chg="del">
          <pc:chgData name="Gupta, Ramesh C" userId="d9fe566f-923e-4d67-93cf-3a1eb5c3ebd4" providerId="ADAL" clId="{042C5408-D52A-4B44-A936-FCF7D653CC8F}" dt="2020-01-29T20:26:36.960" v="18" actId="2696"/>
          <pc:sldLayoutMkLst>
            <pc:docMk/>
            <pc:sldMasterMk cId="1905364349" sldId="2147483660"/>
            <pc:sldLayoutMk cId="548247491" sldId="2147483685"/>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B9D2C41-C2D0-FF45-8B99-3885B7F78EB1}" type="datetimeFigureOut">
              <a:rPr lang="en-US" smtClean="0"/>
              <a:t>1/29/2020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69AC406-2681-664E-BB07-370330405AEA}" type="slidenum">
              <a:rPr lang="en-US" smtClean="0"/>
              <a:t>‹#›</a:t>
            </a:fld>
            <a:endParaRPr lang="en-US" dirty="0"/>
          </a:p>
        </p:txBody>
      </p:sp>
    </p:spTree>
    <p:extLst>
      <p:ext uri="{BB962C8B-B14F-4D97-AF65-F5344CB8AC3E}">
        <p14:creationId xmlns:p14="http://schemas.microsoft.com/office/powerpoint/2010/main" val="4613687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948ED6-3360-EB40-9D40-476C2156E9E8}" type="datetimeFigureOut">
              <a:rPr lang="en-US" smtClean="0"/>
              <a:t>1/29/2020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C10DA6-9909-7D4F-83A2-7593F71DDB5D}" type="slidenum">
              <a:rPr lang="en-US" smtClean="0"/>
              <a:t>‹#›</a:t>
            </a:fld>
            <a:endParaRPr lang="en-US" dirty="0"/>
          </a:p>
        </p:txBody>
      </p:sp>
    </p:spTree>
    <p:extLst>
      <p:ext uri="{BB962C8B-B14F-4D97-AF65-F5344CB8AC3E}">
        <p14:creationId xmlns:p14="http://schemas.microsoft.com/office/powerpoint/2010/main" val="32502528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C10DA6-9909-7D4F-83A2-7593F71DDB5D}" type="slidenum">
              <a:rPr lang="en-US" smtClean="0"/>
              <a:t>1</a:t>
            </a:fld>
            <a:endParaRPr lang="en-US" dirty="0"/>
          </a:p>
        </p:txBody>
      </p:sp>
    </p:spTree>
    <p:extLst>
      <p:ext uri="{BB962C8B-B14F-4D97-AF65-F5344CB8AC3E}">
        <p14:creationId xmlns:p14="http://schemas.microsoft.com/office/powerpoint/2010/main" val="4259057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C10DA6-9909-7D4F-83A2-7593F71DDB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4501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10DA6-9909-7D4F-83A2-7593F71DDB5D}" type="slidenum">
              <a:rPr lang="en-US" smtClean="0"/>
              <a:t>6</a:t>
            </a:fld>
            <a:endParaRPr lang="en-US" dirty="0"/>
          </a:p>
        </p:txBody>
      </p:sp>
    </p:spTree>
    <p:extLst>
      <p:ext uri="{BB962C8B-B14F-4D97-AF65-F5344CB8AC3E}">
        <p14:creationId xmlns:p14="http://schemas.microsoft.com/office/powerpoint/2010/main" val="20785647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3"/>
          <p:cNvSpPr/>
          <p:nvPr userDrawn="1"/>
        </p:nvSpPr>
        <p:spPr>
          <a:xfrm>
            <a:off x="3" y="0"/>
            <a:ext cx="9143999" cy="11430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2707572" y="0"/>
            <a:ext cx="6436428" cy="11430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260E43B-7F43-FA45-AAB7-E054FD6CC4E3}" type="slidenum">
              <a:rPr lang="en-US" smtClean="0"/>
              <a:t>‹#›</a:t>
            </a:fld>
            <a:endParaRPr lang="en-US"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1643" y="123515"/>
            <a:ext cx="2064288" cy="889536"/>
          </a:xfrm>
          <a:prstGeom prst="rect">
            <a:avLst/>
          </a:prstGeom>
        </p:spPr>
      </p:pic>
    </p:spTree>
    <p:extLst>
      <p:ext uri="{BB962C8B-B14F-4D97-AF65-F5344CB8AC3E}">
        <p14:creationId xmlns:p14="http://schemas.microsoft.com/office/powerpoint/2010/main" val="2205109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3" descr="20160714_001-2-Edit_blueppt.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
            <a:ext cx="9144000" cy="6313727"/>
          </a:xfrm>
          <a:prstGeom prst="rect">
            <a:avLst/>
          </a:prstGeom>
        </p:spPr>
      </p:pic>
      <p:sp>
        <p:nvSpPr>
          <p:cNvPr id="11" name="Rectangle 10"/>
          <p:cNvSpPr/>
          <p:nvPr userDrawn="1"/>
        </p:nvSpPr>
        <p:spPr>
          <a:xfrm>
            <a:off x="0" y="4891939"/>
            <a:ext cx="9144000" cy="1421788"/>
          </a:xfrm>
          <a:prstGeom prst="rect">
            <a:avLst/>
          </a:prstGeom>
          <a:gradFill>
            <a:gsLst>
              <a:gs pos="0">
                <a:schemeClr val="tx2">
                  <a:alpha val="61000"/>
                </a:schemeClr>
              </a:gs>
              <a:gs pos="100000">
                <a:schemeClr val="accent3">
                  <a:alpha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Subtitle 2"/>
          <p:cNvSpPr>
            <a:spLocks noGrp="1"/>
          </p:cNvSpPr>
          <p:nvPr>
            <p:ph type="subTitle" idx="1"/>
          </p:nvPr>
        </p:nvSpPr>
        <p:spPr>
          <a:xfrm>
            <a:off x="458791" y="4891939"/>
            <a:ext cx="8226425" cy="805052"/>
          </a:xfrm>
        </p:spPr>
        <p:txBody>
          <a:bodyPr anchor="b" anchorCtr="0"/>
          <a:lstStyle>
            <a:lvl1pPr marL="0" indent="0" algn="ctr">
              <a:buNone/>
              <a:defRPr>
                <a:solidFill>
                  <a:schemeClr val="bg1"/>
                </a:solidFill>
                <a:latin typeface="+mn-lt"/>
                <a:cs typeface="Helvetic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5" name="Rectangle 4"/>
          <p:cNvSpPr/>
          <p:nvPr userDrawn="1"/>
        </p:nvSpPr>
        <p:spPr>
          <a:xfrm>
            <a:off x="0" y="2183808"/>
            <a:ext cx="9144000" cy="2183808"/>
          </a:xfrm>
          <a:prstGeom prst="rect">
            <a:avLst/>
          </a:prstGeom>
          <a:solidFill>
            <a:srgbClr val="00395A">
              <a:alpha val="9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ext Placeholder 5"/>
          <p:cNvSpPr>
            <a:spLocks noGrp="1"/>
          </p:cNvSpPr>
          <p:nvPr>
            <p:ph type="body" sz="quarter" idx="10"/>
          </p:nvPr>
        </p:nvSpPr>
        <p:spPr>
          <a:xfrm>
            <a:off x="458788" y="2538981"/>
            <a:ext cx="8226426" cy="1574800"/>
          </a:xfrm>
        </p:spPr>
        <p:txBody>
          <a:bodyPr anchor="ctr" anchorCtr="1">
            <a:normAutofit/>
          </a:bodyPr>
          <a:lstStyle>
            <a:lvl1pPr marL="0" indent="0" algn="ctr">
              <a:buNone/>
              <a:defRPr sz="2700">
                <a:solidFill>
                  <a:schemeClr val="bg1"/>
                </a:solidFill>
                <a:latin typeface="+mj-lt"/>
              </a:defRPr>
            </a:lvl1pPr>
          </a:lstStyle>
          <a:p>
            <a:pPr lvl="0"/>
            <a:r>
              <a:rPr lang="en-US" dirty="0"/>
              <a:t>Click to edit Master text styles</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8594" y="186643"/>
            <a:ext cx="2842337" cy="1020399"/>
          </a:xfrm>
          <a:prstGeom prst="rect">
            <a:avLst/>
          </a:prstGeom>
        </p:spPr>
      </p:pic>
    </p:spTree>
    <p:extLst>
      <p:ext uri="{BB962C8B-B14F-4D97-AF65-F5344CB8AC3E}">
        <p14:creationId xmlns:p14="http://schemas.microsoft.com/office/powerpoint/2010/main" val="1323335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743200" y="90488"/>
            <a:ext cx="6094413" cy="808037"/>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394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3139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9438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3" descr="20160714_001-2-Edit_blueppt.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
            <a:ext cx="9144000" cy="6313727"/>
          </a:xfrm>
          <a:prstGeom prst="rect">
            <a:avLst/>
          </a:prstGeom>
        </p:spPr>
      </p:pic>
      <p:sp>
        <p:nvSpPr>
          <p:cNvPr id="11" name="Rectangle 10"/>
          <p:cNvSpPr/>
          <p:nvPr userDrawn="1"/>
        </p:nvSpPr>
        <p:spPr>
          <a:xfrm>
            <a:off x="0" y="4891939"/>
            <a:ext cx="9144000" cy="1421788"/>
          </a:xfrm>
          <a:prstGeom prst="rect">
            <a:avLst/>
          </a:prstGeom>
          <a:gradFill>
            <a:gsLst>
              <a:gs pos="0">
                <a:schemeClr val="tx2">
                  <a:alpha val="61000"/>
                </a:schemeClr>
              </a:gs>
              <a:gs pos="100000">
                <a:schemeClr val="accent3">
                  <a:alpha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 name="Subtitle 2"/>
          <p:cNvSpPr>
            <a:spLocks noGrp="1"/>
          </p:cNvSpPr>
          <p:nvPr>
            <p:ph type="subTitle" idx="1"/>
          </p:nvPr>
        </p:nvSpPr>
        <p:spPr>
          <a:xfrm>
            <a:off x="458791" y="4891939"/>
            <a:ext cx="8226425" cy="805052"/>
          </a:xfrm>
        </p:spPr>
        <p:txBody>
          <a:bodyPr anchor="b" anchorCtr="0"/>
          <a:lstStyle>
            <a:lvl1pPr marL="0" indent="0" algn="ctr">
              <a:buNone/>
              <a:defRPr>
                <a:solidFill>
                  <a:schemeClr val="bg1"/>
                </a:solidFill>
                <a:latin typeface="+mn-lt"/>
                <a:cs typeface="Helvetic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5" name="Rectangle 4"/>
          <p:cNvSpPr/>
          <p:nvPr userDrawn="1"/>
        </p:nvSpPr>
        <p:spPr>
          <a:xfrm>
            <a:off x="0" y="2183808"/>
            <a:ext cx="9144000" cy="2183808"/>
          </a:xfrm>
          <a:prstGeom prst="rect">
            <a:avLst/>
          </a:prstGeom>
          <a:solidFill>
            <a:srgbClr val="00395A">
              <a:alpha val="9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 name="Text Placeholder 5"/>
          <p:cNvSpPr>
            <a:spLocks noGrp="1"/>
          </p:cNvSpPr>
          <p:nvPr>
            <p:ph type="body" sz="quarter" idx="10"/>
          </p:nvPr>
        </p:nvSpPr>
        <p:spPr>
          <a:xfrm>
            <a:off x="458788" y="2538981"/>
            <a:ext cx="8226426" cy="1574800"/>
          </a:xfrm>
        </p:spPr>
        <p:txBody>
          <a:bodyPr anchor="ctr" anchorCtr="1">
            <a:normAutofit/>
          </a:bodyPr>
          <a:lstStyle>
            <a:lvl1pPr marL="0" indent="0" algn="ctr">
              <a:buNone/>
              <a:defRPr sz="2700">
                <a:solidFill>
                  <a:schemeClr val="bg1"/>
                </a:solidFill>
                <a:latin typeface="+mj-lt"/>
              </a:defRPr>
            </a:lvl1pPr>
          </a:lstStyle>
          <a:p>
            <a:pPr lvl="0"/>
            <a:r>
              <a:rPr lang="en-US" dirty="0"/>
              <a:t>Click to edit Master text styles</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8594" y="186643"/>
            <a:ext cx="2842337" cy="1020399"/>
          </a:xfrm>
          <a:prstGeom prst="rect">
            <a:avLst/>
          </a:prstGeom>
        </p:spPr>
      </p:pic>
    </p:spTree>
    <p:extLst>
      <p:ext uri="{BB962C8B-B14F-4D97-AF65-F5344CB8AC3E}">
        <p14:creationId xmlns:p14="http://schemas.microsoft.com/office/powerpoint/2010/main" val="4274186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6" y="2130852"/>
            <a:ext cx="7773293" cy="1470049"/>
          </a:xfrm>
        </p:spPr>
        <p:txBody>
          <a:bodyPr/>
          <a:lstStyle/>
          <a:p>
            <a:r>
              <a:rPr lang="en-US"/>
              <a:t>Click to edit Master title style</a:t>
            </a:r>
          </a:p>
        </p:txBody>
      </p:sp>
      <p:sp>
        <p:nvSpPr>
          <p:cNvPr id="3" name="Subtitle 2"/>
          <p:cNvSpPr>
            <a:spLocks noGrp="1"/>
          </p:cNvSpPr>
          <p:nvPr>
            <p:ph type="subTitle" idx="1"/>
          </p:nvPr>
        </p:nvSpPr>
        <p:spPr>
          <a:xfrm>
            <a:off x="1371825" y="3886651"/>
            <a:ext cx="6400354" cy="1752451"/>
          </a:xfrm>
        </p:spPr>
        <p:txBody>
          <a:bodyPr/>
          <a:lstStyle>
            <a:lvl1pPr marL="0" indent="0" algn="ctr">
              <a:buNone/>
              <a:defRPr/>
            </a:lvl1pPr>
            <a:lvl2pPr marL="241093" indent="0" algn="ctr">
              <a:buNone/>
              <a:defRPr/>
            </a:lvl2pPr>
            <a:lvl3pPr marL="482186" indent="0" algn="ctr">
              <a:buNone/>
              <a:defRPr/>
            </a:lvl3pPr>
            <a:lvl4pPr marL="723279" indent="0" algn="ctr">
              <a:buNone/>
              <a:defRPr/>
            </a:lvl4pPr>
            <a:lvl5pPr marL="964372" indent="0" algn="ctr">
              <a:buNone/>
              <a:defRPr/>
            </a:lvl5pPr>
            <a:lvl6pPr marL="1205465" indent="0" algn="ctr">
              <a:buNone/>
              <a:defRPr/>
            </a:lvl6pPr>
            <a:lvl7pPr marL="1446558" indent="0" algn="ctr">
              <a:buNone/>
              <a:defRPr/>
            </a:lvl7pPr>
            <a:lvl8pPr marL="1687651" indent="0" algn="ctr">
              <a:buNone/>
              <a:defRPr/>
            </a:lvl8pPr>
            <a:lvl9pPr marL="1928744" indent="0" algn="ctr">
              <a:buNone/>
              <a:defRPr/>
            </a:lvl9pPr>
          </a:lstStyle>
          <a:p>
            <a:r>
              <a:rPr lang="en-US"/>
              <a:t>Click to edit Master subtitle style</a:t>
            </a:r>
          </a:p>
        </p:txBody>
      </p:sp>
    </p:spTree>
    <p:extLst>
      <p:ext uri="{BB962C8B-B14F-4D97-AF65-F5344CB8AC3E}">
        <p14:creationId xmlns:p14="http://schemas.microsoft.com/office/powerpoint/2010/main" val="24129966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chemeClr val="tx2"/>
          </a:solidFill>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170127" y="6356354"/>
            <a:ext cx="516675" cy="365125"/>
          </a:xfrm>
          <a:prstGeom prst="rect">
            <a:avLst/>
          </a:prstGeom>
        </p:spPr>
        <p:txBody>
          <a:bodyPr vert="horz" lIns="91440" tIns="45720" rIns="91440" bIns="45720" rtlCol="0" anchor="ctr"/>
          <a:lstStyle>
            <a:lvl1pPr algn="r">
              <a:defRPr sz="750">
                <a:solidFill>
                  <a:srgbClr val="898989"/>
                </a:solidFill>
              </a:defRPr>
            </a:lvl1pPr>
          </a:lstStyle>
          <a:p>
            <a:fld id="{D260E43B-7F43-FA45-AAB7-E054FD6CC4E3}" type="slidenum">
              <a:rPr lang="en-US" smtClean="0"/>
              <a:pPr/>
              <a:t>‹#›</a:t>
            </a:fld>
            <a:endParaRPr lang="en-US" dirty="0"/>
          </a:p>
        </p:txBody>
      </p:sp>
      <p:grpSp>
        <p:nvGrpSpPr>
          <p:cNvPr id="10" name="Group 9"/>
          <p:cNvGrpSpPr/>
          <p:nvPr userDrawn="1"/>
        </p:nvGrpSpPr>
        <p:grpSpPr>
          <a:xfrm>
            <a:off x="-158720" y="-142629"/>
            <a:ext cx="9447494" cy="7137992"/>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
        <p:nvSpPr>
          <p:cNvPr id="47" name="Rectangle 46"/>
          <p:cNvSpPr/>
          <p:nvPr userDrawn="1"/>
        </p:nvSpPr>
        <p:spPr>
          <a:xfrm>
            <a:off x="461" y="6323778"/>
            <a:ext cx="9166199" cy="5460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62" tIns="34282" rIns="68562" bIns="34282" anchor="ctr"/>
          <a:lstStyle/>
          <a:p>
            <a:pPr algn="ctr" defTabSz="342812">
              <a:defRPr/>
            </a:pPr>
            <a:endParaRPr lang="en-US" sz="1350" dirty="0">
              <a:solidFill>
                <a:srgbClr val="FFFFFF"/>
              </a:solidFill>
              <a:latin typeface="Arial" charset="0"/>
              <a:ea typeface="ＭＳ Ｐゴシック" charset="0"/>
              <a:cs typeface="ＭＳ Ｐゴシック" charset="0"/>
            </a:endParaRPr>
          </a:p>
          <a:p>
            <a:pPr algn="ctr" defTabSz="342812">
              <a:defRPr/>
            </a:pPr>
            <a:endParaRPr lang="en-US" sz="1350" dirty="0">
              <a:solidFill>
                <a:srgbClr val="FFFFFF"/>
              </a:solidFill>
              <a:latin typeface="Arial" charset="0"/>
              <a:ea typeface="ＭＳ Ｐゴシック" charset="0"/>
              <a:cs typeface="ＭＳ Ｐゴシック" charset="0"/>
            </a:endParaRPr>
          </a:p>
        </p:txBody>
      </p:sp>
      <p:pic>
        <p:nvPicPr>
          <p:cNvPr id="48" name="Picture 47" descr="RGB_White-Seal_White-Mark_SC_Horizontal–400dpi.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66644" y="6457861"/>
            <a:ext cx="1570468" cy="263614"/>
          </a:xfrm>
          <a:prstGeom prst="rect">
            <a:avLst/>
          </a:prstGeom>
        </p:spPr>
      </p:pic>
      <p:sp>
        <p:nvSpPr>
          <p:cNvPr id="49" name="Rectangle 48">
            <a:extLst>
              <a:ext uri="{FF2B5EF4-FFF2-40B4-BE49-F238E27FC236}">
                <a16:creationId xmlns:a16="http://schemas.microsoft.com/office/drawing/2014/main" id="{B08FBF34-4E67-6C47-A78A-9C135843AE40}"/>
              </a:ext>
            </a:extLst>
          </p:cNvPr>
          <p:cNvSpPr/>
          <p:nvPr userDrawn="1"/>
        </p:nvSpPr>
        <p:spPr>
          <a:xfrm>
            <a:off x="3" y="0"/>
            <a:ext cx="9143999" cy="11430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0" name="Title 1">
            <a:extLst>
              <a:ext uri="{FF2B5EF4-FFF2-40B4-BE49-F238E27FC236}">
                <a16:creationId xmlns:a16="http://schemas.microsoft.com/office/drawing/2014/main" id="{24CD79B7-4787-7344-A8E3-991F38CC2D9C}"/>
              </a:ext>
            </a:extLst>
          </p:cNvPr>
          <p:cNvSpPr txBox="1">
            <a:spLocks/>
          </p:cNvSpPr>
          <p:nvPr userDrawn="1"/>
        </p:nvSpPr>
        <p:spPr>
          <a:xfrm>
            <a:off x="2707572" y="0"/>
            <a:ext cx="6436428" cy="1143000"/>
          </a:xfrm>
          <a:prstGeom prst="rect">
            <a:avLst/>
          </a:prstGeom>
        </p:spPr>
        <p:txBody>
          <a:bodyPr/>
          <a:lstStyle>
            <a:lvl1pPr algn="ctr" defTabSz="342900" rtl="0" eaLnBrk="1" latinLnBrk="0" hangingPunct="1">
              <a:spcBef>
                <a:spcPct val="0"/>
              </a:spcBef>
              <a:buNone/>
              <a:defRPr sz="2100" kern="1200">
                <a:solidFill>
                  <a:schemeClr val="bg1"/>
                </a:solidFill>
                <a:latin typeface="+mj-lt"/>
                <a:ea typeface="+mj-ea"/>
                <a:cs typeface="+mj-cs"/>
              </a:defRPr>
            </a:lvl1pPr>
          </a:lstStyle>
          <a:p>
            <a:r>
              <a:rPr lang="en-US"/>
              <a:t>Click to edit Master title style</a:t>
            </a:r>
            <a:endParaRPr lang="en-US" dirty="0"/>
          </a:p>
        </p:txBody>
      </p:sp>
      <p:pic>
        <p:nvPicPr>
          <p:cNvPr id="51" name="Picture 50">
            <a:extLst>
              <a:ext uri="{FF2B5EF4-FFF2-40B4-BE49-F238E27FC236}">
                <a16:creationId xmlns:a16="http://schemas.microsoft.com/office/drawing/2014/main" id="{11AF6C34-0601-C649-8859-7C59EC754F8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21643" y="123515"/>
            <a:ext cx="2064288" cy="889536"/>
          </a:xfrm>
          <a:prstGeom prst="rect">
            <a:avLst/>
          </a:prstGeom>
        </p:spPr>
      </p:pic>
    </p:spTree>
    <p:extLst>
      <p:ext uri="{BB962C8B-B14F-4D97-AF65-F5344CB8AC3E}">
        <p14:creationId xmlns:p14="http://schemas.microsoft.com/office/powerpoint/2010/main" val="1905364349"/>
      </p:ext>
    </p:extLst>
  </p:cSld>
  <p:clrMap bg1="lt1" tx1="dk1" bg2="lt2" tx2="dk2" accent1="accent1" accent2="accent2" accent3="accent3" accent4="accent4" accent5="accent5" accent6="accent6" hlink="hlink" folHlink="folHlink"/>
  <p:sldLayoutIdLst>
    <p:sldLayoutId id="2147483670" r:id="rId1"/>
    <p:sldLayoutId id="2147483669" r:id="rId2"/>
    <p:sldLayoutId id="2147483683" r:id="rId3"/>
    <p:sldLayoutId id="2147483684" r:id="rId4"/>
  </p:sldLayoutIdLst>
  <p:hf sldNum="0" hdr="0" dt="0"/>
  <p:txStyles>
    <p:titleStyle>
      <a:lvl1pPr algn="ctr" defTabSz="342900" rtl="0" eaLnBrk="1" latinLnBrk="0" hangingPunct="1">
        <a:spcBef>
          <a:spcPct val="0"/>
        </a:spcBef>
        <a:buNone/>
        <a:defRPr sz="2100" kern="1200">
          <a:solidFill>
            <a:schemeClr val="bg1"/>
          </a:solidFill>
          <a:latin typeface="+mj-lt"/>
          <a:ea typeface="+mj-ea"/>
          <a:cs typeface="+mj-cs"/>
        </a:defRPr>
      </a:lvl1pPr>
    </p:titleStyle>
    <p:bodyStyle>
      <a:lvl1pPr marL="257175" indent="-257175" algn="l" defTabSz="342900" rtl="0" eaLnBrk="1" latinLnBrk="0" hangingPunct="1">
        <a:spcBef>
          <a:spcPct val="20000"/>
        </a:spcBef>
        <a:buFont typeface="Arial"/>
        <a:buChar char="•"/>
        <a:defRPr sz="1800" kern="1200">
          <a:solidFill>
            <a:schemeClr val="tx2"/>
          </a:solidFill>
          <a:latin typeface="+mj-lt"/>
          <a:ea typeface="+mn-ea"/>
          <a:cs typeface="+mn-cs"/>
        </a:defRPr>
      </a:lvl1pPr>
      <a:lvl2pPr marL="557213" indent="-214313" algn="l" defTabSz="342900" rtl="0" eaLnBrk="1" latinLnBrk="0" hangingPunct="1">
        <a:spcBef>
          <a:spcPct val="20000"/>
        </a:spcBef>
        <a:buFont typeface="Courier New"/>
        <a:buChar char="o"/>
        <a:defRPr sz="1500" kern="1200">
          <a:solidFill>
            <a:srgbClr val="1F497D"/>
          </a:solidFill>
          <a:latin typeface="+mj-lt"/>
          <a:ea typeface="+mn-ea"/>
          <a:cs typeface="+mn-cs"/>
        </a:defRPr>
      </a:lvl2pPr>
      <a:lvl3pPr marL="857250" indent="-171450" algn="l" defTabSz="342900" rtl="0" eaLnBrk="1" latinLnBrk="0" hangingPunct="1">
        <a:spcBef>
          <a:spcPct val="20000"/>
        </a:spcBef>
        <a:buFont typeface="Arial"/>
        <a:buChar char="•"/>
        <a:defRPr sz="1500" kern="1200">
          <a:solidFill>
            <a:srgbClr val="1F497D"/>
          </a:solidFill>
          <a:latin typeface="+mj-lt"/>
          <a:ea typeface="+mn-ea"/>
          <a:cs typeface="+mn-cs"/>
        </a:defRPr>
      </a:lvl3pPr>
      <a:lvl4pPr marL="1200150" indent="-171450" algn="l" defTabSz="342900" rtl="0" eaLnBrk="1" latinLnBrk="0" hangingPunct="1">
        <a:spcBef>
          <a:spcPct val="20000"/>
        </a:spcBef>
        <a:buFont typeface="Arial"/>
        <a:buChar char="–"/>
        <a:defRPr sz="1500" kern="1200">
          <a:solidFill>
            <a:srgbClr val="1F497D"/>
          </a:solidFill>
          <a:latin typeface="+mj-lt"/>
          <a:ea typeface="+mn-ea"/>
          <a:cs typeface="+mn-cs"/>
        </a:defRPr>
      </a:lvl4pPr>
      <a:lvl5pPr marL="1543050" indent="-171450" algn="l" defTabSz="342900" rtl="0" eaLnBrk="1" latinLnBrk="0" hangingPunct="1">
        <a:spcBef>
          <a:spcPct val="20000"/>
        </a:spcBef>
        <a:buFont typeface="Arial"/>
        <a:buChar char="»"/>
        <a:defRPr sz="1500" kern="1200">
          <a:solidFill>
            <a:srgbClr val="1F497D"/>
          </a:solidFill>
          <a:latin typeface="+mj-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chemeClr val="tx2"/>
          </a:solidFill>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170127" y="6356354"/>
            <a:ext cx="516675" cy="365125"/>
          </a:xfrm>
          <a:prstGeom prst="rect">
            <a:avLst/>
          </a:prstGeom>
        </p:spPr>
        <p:txBody>
          <a:bodyPr vert="horz" lIns="91440" tIns="45720" rIns="91440" bIns="45720" rtlCol="0" anchor="ctr"/>
          <a:lstStyle>
            <a:lvl1pPr algn="r">
              <a:defRPr sz="750">
                <a:solidFill>
                  <a:srgbClr val="898989"/>
                </a:solidFill>
              </a:defRPr>
            </a:lvl1pPr>
          </a:lstStyle>
          <a:p>
            <a:pPr>
              <a:defRPr/>
            </a:pPr>
            <a:fld id="{D260E43B-7F43-FA45-AAB7-E054FD6CC4E3}" type="slidenum">
              <a:rPr lang="en-US" smtClean="0"/>
              <a:pPr>
                <a:defRPr/>
              </a:pPr>
              <a:t>‹#›</a:t>
            </a:fld>
            <a:endParaRPr lang="en-US" dirty="0"/>
          </a:p>
        </p:txBody>
      </p:sp>
      <p:grpSp>
        <p:nvGrpSpPr>
          <p:cNvPr id="10" name="Group 9"/>
          <p:cNvGrpSpPr/>
          <p:nvPr userDrawn="1"/>
        </p:nvGrpSpPr>
        <p:grpSpPr>
          <a:xfrm>
            <a:off x="-158720" y="-142629"/>
            <a:ext cx="9447494" cy="7137992"/>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
        <p:nvSpPr>
          <p:cNvPr id="47" name="Rectangle 46"/>
          <p:cNvSpPr/>
          <p:nvPr userDrawn="1"/>
        </p:nvSpPr>
        <p:spPr>
          <a:xfrm>
            <a:off x="461" y="6323778"/>
            <a:ext cx="9166199" cy="5460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62" tIns="34282" rIns="68562" bIns="34282" anchor="ctr"/>
          <a:lstStyle/>
          <a:p>
            <a:pPr marL="0" marR="0" lvl="0" indent="0" algn="ctr" defTabSz="34281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ctr" defTabSz="34281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pic>
        <p:nvPicPr>
          <p:cNvPr id="48" name="Picture 47" descr="RGB_White-Seal_White-Mark_SC_Horizontal–400dpi.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6644" y="6457861"/>
            <a:ext cx="1570468" cy="263614"/>
          </a:xfrm>
          <a:prstGeom prst="rect">
            <a:avLst/>
          </a:prstGeom>
        </p:spPr>
      </p:pic>
    </p:spTree>
    <p:extLst>
      <p:ext uri="{BB962C8B-B14F-4D97-AF65-F5344CB8AC3E}">
        <p14:creationId xmlns:p14="http://schemas.microsoft.com/office/powerpoint/2010/main" val="144897949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1" r:id="rId3"/>
  </p:sldLayoutIdLst>
  <p:hf sldNum="0" hdr="0" dt="0"/>
  <p:txStyles>
    <p:titleStyle>
      <a:lvl1pPr algn="ctr" defTabSz="342900" rtl="0" eaLnBrk="1" latinLnBrk="0" hangingPunct="1">
        <a:spcBef>
          <a:spcPct val="0"/>
        </a:spcBef>
        <a:buNone/>
        <a:defRPr sz="2100" kern="1200">
          <a:solidFill>
            <a:schemeClr val="bg1"/>
          </a:solidFill>
          <a:latin typeface="+mj-lt"/>
          <a:ea typeface="+mj-ea"/>
          <a:cs typeface="+mj-cs"/>
        </a:defRPr>
      </a:lvl1pPr>
    </p:titleStyle>
    <p:bodyStyle>
      <a:lvl1pPr marL="257175" indent="-257175" algn="l" defTabSz="342900" rtl="0" eaLnBrk="1" latinLnBrk="0" hangingPunct="1">
        <a:spcBef>
          <a:spcPct val="20000"/>
        </a:spcBef>
        <a:buFont typeface="Arial"/>
        <a:buChar char="•"/>
        <a:defRPr sz="1800" kern="1200">
          <a:solidFill>
            <a:schemeClr val="tx2"/>
          </a:solidFill>
          <a:latin typeface="+mj-lt"/>
          <a:ea typeface="+mn-ea"/>
          <a:cs typeface="+mn-cs"/>
        </a:defRPr>
      </a:lvl1pPr>
      <a:lvl2pPr marL="557213" indent="-214313" algn="l" defTabSz="342900" rtl="0" eaLnBrk="1" latinLnBrk="0" hangingPunct="1">
        <a:spcBef>
          <a:spcPct val="20000"/>
        </a:spcBef>
        <a:buFont typeface="Courier New"/>
        <a:buChar char="o"/>
        <a:defRPr sz="1500" kern="1200">
          <a:solidFill>
            <a:srgbClr val="1F497D"/>
          </a:solidFill>
          <a:latin typeface="+mj-lt"/>
          <a:ea typeface="+mn-ea"/>
          <a:cs typeface="+mn-cs"/>
        </a:defRPr>
      </a:lvl2pPr>
      <a:lvl3pPr marL="857250" indent="-171450" algn="l" defTabSz="342900" rtl="0" eaLnBrk="1" latinLnBrk="0" hangingPunct="1">
        <a:spcBef>
          <a:spcPct val="20000"/>
        </a:spcBef>
        <a:buFont typeface="Arial"/>
        <a:buChar char="•"/>
        <a:defRPr sz="1500" kern="1200">
          <a:solidFill>
            <a:srgbClr val="1F497D"/>
          </a:solidFill>
          <a:latin typeface="+mj-lt"/>
          <a:ea typeface="+mn-ea"/>
          <a:cs typeface="+mn-cs"/>
        </a:defRPr>
      </a:lvl3pPr>
      <a:lvl4pPr marL="1200150" indent="-171450" algn="l" defTabSz="342900" rtl="0" eaLnBrk="1" latinLnBrk="0" hangingPunct="1">
        <a:spcBef>
          <a:spcPct val="20000"/>
        </a:spcBef>
        <a:buFont typeface="Arial"/>
        <a:buChar char="–"/>
        <a:defRPr sz="1500" kern="1200">
          <a:solidFill>
            <a:srgbClr val="1F497D"/>
          </a:solidFill>
          <a:latin typeface="+mj-lt"/>
          <a:ea typeface="+mn-ea"/>
          <a:cs typeface="+mn-cs"/>
        </a:defRPr>
      </a:lvl4pPr>
      <a:lvl5pPr marL="1543050" indent="-171450" algn="l" defTabSz="342900" rtl="0" eaLnBrk="1" latinLnBrk="0" hangingPunct="1">
        <a:spcBef>
          <a:spcPct val="20000"/>
        </a:spcBef>
        <a:buFont typeface="Arial"/>
        <a:buChar char="»"/>
        <a:defRPr sz="1500" kern="1200">
          <a:solidFill>
            <a:srgbClr val="1F497D"/>
          </a:solidFill>
          <a:latin typeface="+mj-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5" Type="http://schemas.openxmlformats.org/officeDocument/2006/relationships/image" Target="../media/image18.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Layout" Target="../slideLayouts/slideLayout4.xml"/><Relationship Id="rId5" Type="http://schemas.openxmlformats.org/officeDocument/2006/relationships/image" Target="../media/image21.jp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410890" y="4916975"/>
            <a:ext cx="6169819" cy="1048428"/>
          </a:xfrm>
        </p:spPr>
        <p:txBody>
          <a:bodyPr>
            <a:normAutofit fontScale="77500" lnSpcReduction="20000"/>
          </a:bodyPr>
          <a:lstStyle/>
          <a:p>
            <a:r>
              <a:rPr lang="en-US" sz="2800" b="1" dirty="0"/>
              <a:t>Ramesh Gupta</a:t>
            </a:r>
          </a:p>
          <a:p>
            <a:r>
              <a:rPr lang="en-US" sz="2800" b="1" dirty="0"/>
              <a:t>For Superconducting Magnet Division</a:t>
            </a:r>
          </a:p>
          <a:p>
            <a:r>
              <a:rPr lang="en-US" sz="2800" dirty="0"/>
              <a:t>Brookhaven National Laboratory</a:t>
            </a:r>
          </a:p>
        </p:txBody>
      </p:sp>
      <p:sp>
        <p:nvSpPr>
          <p:cNvPr id="3" name="Rectangle 2"/>
          <p:cNvSpPr/>
          <p:nvPr/>
        </p:nvSpPr>
        <p:spPr>
          <a:xfrm>
            <a:off x="171356" y="2466862"/>
            <a:ext cx="8503920" cy="1415772"/>
          </a:xfrm>
          <a:prstGeom prst="rect">
            <a:avLst/>
          </a:prstGeom>
        </p:spPr>
        <p:txBody>
          <a:bodyPr wrap="square">
            <a:spAutoFit/>
          </a:bodyPr>
          <a:lstStyle/>
          <a:p>
            <a:pPr algn="ctr"/>
            <a:r>
              <a:rPr lang="en-US" sz="5400" b="1" dirty="0">
                <a:solidFill>
                  <a:schemeClr val="bg1"/>
                </a:solidFill>
              </a:rPr>
              <a:t>HTS/LTS Hybrid Dipole Test</a:t>
            </a:r>
          </a:p>
          <a:p>
            <a:pPr algn="ctr"/>
            <a:r>
              <a:rPr lang="en-US" sz="3200" b="1" dirty="0">
                <a:solidFill>
                  <a:schemeClr val="bg1"/>
                </a:solidFill>
              </a:rPr>
              <a:t>MDP Video meeting on January 29, 2020</a:t>
            </a:r>
            <a:endParaRPr lang="en-US" sz="3200" b="1" dirty="0">
              <a:solidFill>
                <a:srgbClr val="FFFF00"/>
              </a:solidFill>
            </a:endParaRPr>
          </a:p>
        </p:txBody>
      </p:sp>
    </p:spTree>
    <p:extLst>
      <p:ext uri="{BB962C8B-B14F-4D97-AF65-F5344CB8AC3E}">
        <p14:creationId xmlns:p14="http://schemas.microsoft.com/office/powerpoint/2010/main" val="74081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EDED4-051F-4F70-BB69-F2CF43C2003E}"/>
              </a:ext>
            </a:extLst>
          </p:cNvPr>
          <p:cNvSpPr>
            <a:spLocks noGrp="1"/>
          </p:cNvSpPr>
          <p:nvPr>
            <p:ph type="title"/>
          </p:nvPr>
        </p:nvSpPr>
        <p:spPr>
          <a:xfrm>
            <a:off x="819615" y="2464421"/>
            <a:ext cx="7292897" cy="2665140"/>
          </a:xfrm>
        </p:spPr>
        <p:txBody>
          <a:bodyPr>
            <a:noAutofit/>
          </a:bodyPr>
          <a:lstStyle/>
          <a:p>
            <a:r>
              <a:rPr lang="en-US" sz="6000" dirty="0"/>
              <a:t>Run Plan and Instrumentation</a:t>
            </a:r>
          </a:p>
        </p:txBody>
      </p:sp>
    </p:spTree>
    <p:extLst>
      <p:ext uri="{BB962C8B-B14F-4D97-AF65-F5344CB8AC3E}">
        <p14:creationId xmlns:p14="http://schemas.microsoft.com/office/powerpoint/2010/main" val="3458382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671A6-6555-4DF0-A4E6-88E10B6151EA}"/>
              </a:ext>
            </a:extLst>
          </p:cNvPr>
          <p:cNvSpPr>
            <a:spLocks noGrp="1"/>
          </p:cNvSpPr>
          <p:nvPr>
            <p:ph type="title"/>
          </p:nvPr>
        </p:nvSpPr>
        <p:spPr>
          <a:xfrm>
            <a:off x="2319454" y="0"/>
            <a:ext cx="6824546" cy="1143000"/>
          </a:xfrm>
        </p:spPr>
        <p:txBody>
          <a:bodyPr/>
          <a:lstStyle/>
          <a:p>
            <a:r>
              <a:rPr lang="en-US" sz="3200" dirty="0"/>
              <a:t>Run Plan for Magnetization Studies</a:t>
            </a:r>
            <a:br>
              <a:rPr lang="en-US" dirty="0"/>
            </a:br>
            <a:r>
              <a:rPr lang="en-US" sz="2000" dirty="0"/>
              <a:t>(partly shown earlier and reviewed by BNL/LBL/OSU team)</a:t>
            </a:r>
          </a:p>
        </p:txBody>
      </p:sp>
      <p:pic>
        <p:nvPicPr>
          <p:cNvPr id="5" name="Picture 4">
            <a:extLst>
              <a:ext uri="{FF2B5EF4-FFF2-40B4-BE49-F238E27FC236}">
                <a16:creationId xmlns:a16="http://schemas.microsoft.com/office/drawing/2014/main" id="{3174E28D-B524-4B1C-B94D-FFE44AE966F9}"/>
              </a:ext>
            </a:extLst>
          </p:cNvPr>
          <p:cNvPicPr>
            <a:picLocks noChangeAspect="1"/>
          </p:cNvPicPr>
          <p:nvPr/>
        </p:nvPicPr>
        <p:blipFill>
          <a:blip r:embed="rId2"/>
          <a:stretch>
            <a:fillRect/>
          </a:stretch>
        </p:blipFill>
        <p:spPr>
          <a:xfrm>
            <a:off x="941847" y="1200773"/>
            <a:ext cx="6552931" cy="5120640"/>
          </a:xfrm>
          <a:prstGeom prst="rect">
            <a:avLst/>
          </a:prstGeom>
        </p:spPr>
      </p:pic>
    </p:spTree>
    <p:extLst>
      <p:ext uri="{BB962C8B-B14F-4D97-AF65-F5344CB8AC3E}">
        <p14:creationId xmlns:p14="http://schemas.microsoft.com/office/powerpoint/2010/main" val="2951239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87B52-5AC4-4FDE-A851-7FB0C7924039}"/>
              </a:ext>
            </a:extLst>
          </p:cNvPr>
          <p:cNvSpPr>
            <a:spLocks noGrp="1"/>
          </p:cNvSpPr>
          <p:nvPr>
            <p:ph type="title"/>
          </p:nvPr>
        </p:nvSpPr>
        <p:spPr>
          <a:xfrm>
            <a:off x="2609384" y="0"/>
            <a:ext cx="6534615" cy="1143000"/>
          </a:xfrm>
        </p:spPr>
        <p:txBody>
          <a:bodyPr>
            <a:noAutofit/>
          </a:bodyPr>
          <a:lstStyle/>
          <a:p>
            <a:r>
              <a:rPr lang="en-US" sz="3600" dirty="0"/>
              <a:t>Hall Probes for </a:t>
            </a:r>
            <a:br>
              <a:rPr lang="en-US" sz="3600" dirty="0"/>
            </a:br>
            <a:r>
              <a:rPr lang="en-US" sz="3600" dirty="0"/>
              <a:t>Magnetization Measurements</a:t>
            </a:r>
          </a:p>
        </p:txBody>
      </p:sp>
      <p:pic>
        <p:nvPicPr>
          <p:cNvPr id="5" name="Picture 4">
            <a:extLst>
              <a:ext uri="{FF2B5EF4-FFF2-40B4-BE49-F238E27FC236}">
                <a16:creationId xmlns:a16="http://schemas.microsoft.com/office/drawing/2014/main" id="{A881BDAB-999B-4B72-B738-985E61F03E15}"/>
              </a:ext>
            </a:extLst>
          </p:cNvPr>
          <p:cNvPicPr>
            <a:picLocks noChangeAspect="1"/>
          </p:cNvPicPr>
          <p:nvPr/>
        </p:nvPicPr>
        <p:blipFill>
          <a:blip r:embed="rId2"/>
          <a:stretch>
            <a:fillRect/>
          </a:stretch>
        </p:blipFill>
        <p:spPr>
          <a:xfrm>
            <a:off x="139353" y="3088678"/>
            <a:ext cx="4191539" cy="2327805"/>
          </a:xfrm>
          <a:prstGeom prst="rect">
            <a:avLst/>
          </a:prstGeom>
        </p:spPr>
      </p:pic>
      <p:pic>
        <p:nvPicPr>
          <p:cNvPr id="6" name="Picture 5">
            <a:extLst>
              <a:ext uri="{FF2B5EF4-FFF2-40B4-BE49-F238E27FC236}">
                <a16:creationId xmlns:a16="http://schemas.microsoft.com/office/drawing/2014/main" id="{81FEC696-8D97-4C82-9C1F-EAC80E3D69EA}"/>
              </a:ext>
            </a:extLst>
          </p:cNvPr>
          <p:cNvPicPr>
            <a:picLocks noChangeAspect="1"/>
          </p:cNvPicPr>
          <p:nvPr/>
        </p:nvPicPr>
        <p:blipFill>
          <a:blip r:embed="rId3"/>
          <a:stretch>
            <a:fillRect/>
          </a:stretch>
        </p:blipFill>
        <p:spPr>
          <a:xfrm>
            <a:off x="4645842" y="3088678"/>
            <a:ext cx="4056328" cy="1551870"/>
          </a:xfrm>
          <a:prstGeom prst="rect">
            <a:avLst/>
          </a:prstGeom>
        </p:spPr>
      </p:pic>
      <p:sp>
        <p:nvSpPr>
          <p:cNvPr id="7" name="TextBox 6">
            <a:extLst>
              <a:ext uri="{FF2B5EF4-FFF2-40B4-BE49-F238E27FC236}">
                <a16:creationId xmlns:a16="http://schemas.microsoft.com/office/drawing/2014/main" id="{DD1C8FBF-6564-4498-A95B-0C8D8F46BE85}"/>
              </a:ext>
            </a:extLst>
          </p:cNvPr>
          <p:cNvSpPr txBox="1"/>
          <p:nvPr/>
        </p:nvSpPr>
        <p:spPr>
          <a:xfrm>
            <a:off x="89210" y="1371600"/>
            <a:ext cx="4392882" cy="1477328"/>
          </a:xfrm>
          <a:prstGeom prst="rect">
            <a:avLst/>
          </a:prstGeom>
          <a:noFill/>
        </p:spPr>
        <p:txBody>
          <a:bodyPr wrap="square" rtlCol="0">
            <a:spAutoFit/>
          </a:bodyPr>
          <a:lstStyle/>
          <a:p>
            <a:r>
              <a:rPr lang="en-US" b="1" dirty="0">
                <a:solidFill>
                  <a:srgbClr val="203BE2"/>
                </a:solidFill>
              </a:rPr>
              <a:t>Two Hall probes (redundancy) at the center and one at the edge (at the request of Mike Sumption) in the base coil with turn-to-turn insulation after the BNL/LBL/OSU test planning meeting </a:t>
            </a:r>
          </a:p>
        </p:txBody>
      </p:sp>
      <p:sp>
        <p:nvSpPr>
          <p:cNvPr id="8" name="TextBox 7">
            <a:extLst>
              <a:ext uri="{FF2B5EF4-FFF2-40B4-BE49-F238E27FC236}">
                <a16:creationId xmlns:a16="http://schemas.microsoft.com/office/drawing/2014/main" id="{C2B2FC40-0E9C-483D-981E-0143EF4D3AE2}"/>
              </a:ext>
            </a:extLst>
          </p:cNvPr>
          <p:cNvSpPr txBox="1"/>
          <p:nvPr/>
        </p:nvSpPr>
        <p:spPr>
          <a:xfrm>
            <a:off x="5230253" y="4717591"/>
            <a:ext cx="3205645" cy="923330"/>
          </a:xfrm>
          <a:prstGeom prst="rect">
            <a:avLst/>
          </a:prstGeom>
          <a:noFill/>
        </p:spPr>
        <p:txBody>
          <a:bodyPr wrap="square" rtlCol="0">
            <a:spAutoFit/>
          </a:bodyPr>
          <a:lstStyle/>
          <a:p>
            <a:pPr algn="ctr"/>
            <a:r>
              <a:rPr lang="en-US" b="1" dirty="0">
                <a:solidFill>
                  <a:schemeClr val="accent6">
                    <a:lumMod val="50000"/>
                  </a:schemeClr>
                </a:solidFill>
              </a:rPr>
              <a:t>Two Hall probes (redundancy) at the center only in the No-insulation coil</a:t>
            </a:r>
          </a:p>
        </p:txBody>
      </p:sp>
      <p:sp>
        <p:nvSpPr>
          <p:cNvPr id="9" name="TextBox 8">
            <a:extLst>
              <a:ext uri="{FF2B5EF4-FFF2-40B4-BE49-F238E27FC236}">
                <a16:creationId xmlns:a16="http://schemas.microsoft.com/office/drawing/2014/main" id="{E86FFB17-2A18-42A6-A2CA-F253E572FECE}"/>
              </a:ext>
            </a:extLst>
          </p:cNvPr>
          <p:cNvSpPr txBox="1"/>
          <p:nvPr/>
        </p:nvSpPr>
        <p:spPr>
          <a:xfrm>
            <a:off x="4948519" y="1795083"/>
            <a:ext cx="3769112" cy="1200329"/>
          </a:xfrm>
          <a:prstGeom prst="rect">
            <a:avLst/>
          </a:prstGeom>
          <a:noFill/>
        </p:spPr>
        <p:txBody>
          <a:bodyPr wrap="square" rtlCol="0">
            <a:spAutoFit/>
          </a:bodyPr>
          <a:lstStyle/>
          <a:p>
            <a:r>
              <a:rPr lang="en-US" dirty="0"/>
              <a:t>Note: planned test is magnetization studies in insulated coil only.</a:t>
            </a:r>
          </a:p>
          <a:p>
            <a:pPr lvl="1"/>
            <a:r>
              <a:rPr lang="en-US" dirty="0"/>
              <a:t> Everything else is exploratory </a:t>
            </a:r>
          </a:p>
          <a:p>
            <a:pPr lvl="1"/>
            <a:r>
              <a:rPr lang="en-US" dirty="0"/>
              <a:t>        (extra at very small cost).</a:t>
            </a:r>
          </a:p>
        </p:txBody>
      </p:sp>
    </p:spTree>
    <p:extLst>
      <p:ext uri="{BB962C8B-B14F-4D97-AF65-F5344CB8AC3E}">
        <p14:creationId xmlns:p14="http://schemas.microsoft.com/office/powerpoint/2010/main" val="4221871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9C4CD-6CBC-4043-ADD2-A8AFB18713BC}"/>
              </a:ext>
            </a:extLst>
          </p:cNvPr>
          <p:cNvSpPr>
            <a:spLocks noGrp="1"/>
          </p:cNvSpPr>
          <p:nvPr>
            <p:ph type="title"/>
          </p:nvPr>
        </p:nvSpPr>
        <p:spPr>
          <a:xfrm>
            <a:off x="3434577" y="0"/>
            <a:ext cx="4153828" cy="1143000"/>
          </a:xfrm>
        </p:spPr>
        <p:txBody>
          <a:bodyPr>
            <a:normAutofit fontScale="90000"/>
          </a:bodyPr>
          <a:lstStyle/>
          <a:p>
            <a:r>
              <a:rPr lang="en-US" sz="4000" dirty="0"/>
              <a:t>Voltage-taps for HTS Quench Protection</a:t>
            </a:r>
          </a:p>
        </p:txBody>
      </p:sp>
      <p:pic>
        <p:nvPicPr>
          <p:cNvPr id="4" name="Picture 3">
            <a:extLst>
              <a:ext uri="{FF2B5EF4-FFF2-40B4-BE49-F238E27FC236}">
                <a16:creationId xmlns:a16="http://schemas.microsoft.com/office/drawing/2014/main" id="{4010F98A-1DA8-4ABD-9833-5728B6DA75AC}"/>
              </a:ext>
            </a:extLst>
          </p:cNvPr>
          <p:cNvPicPr>
            <a:picLocks noChangeAspect="1"/>
          </p:cNvPicPr>
          <p:nvPr/>
        </p:nvPicPr>
        <p:blipFill>
          <a:blip r:embed="rId2"/>
          <a:stretch>
            <a:fillRect/>
          </a:stretch>
        </p:blipFill>
        <p:spPr>
          <a:xfrm>
            <a:off x="236236" y="2563546"/>
            <a:ext cx="8671529" cy="2896223"/>
          </a:xfrm>
          <a:prstGeom prst="rect">
            <a:avLst/>
          </a:prstGeom>
        </p:spPr>
      </p:pic>
      <p:sp>
        <p:nvSpPr>
          <p:cNvPr id="5" name="TextBox 4">
            <a:extLst>
              <a:ext uri="{FF2B5EF4-FFF2-40B4-BE49-F238E27FC236}">
                <a16:creationId xmlns:a16="http://schemas.microsoft.com/office/drawing/2014/main" id="{367335D2-A5B4-49C9-BE2B-5EC7F13C2787}"/>
              </a:ext>
            </a:extLst>
          </p:cNvPr>
          <p:cNvSpPr txBox="1"/>
          <p:nvPr/>
        </p:nvSpPr>
        <p:spPr>
          <a:xfrm>
            <a:off x="236236" y="1178551"/>
            <a:ext cx="8773950" cy="1384995"/>
          </a:xfrm>
          <a:prstGeom prst="rect">
            <a:avLst/>
          </a:prstGeom>
          <a:noFill/>
        </p:spPr>
        <p:txBody>
          <a:bodyPr wrap="square" rtlCol="0">
            <a:spAutoFit/>
          </a:bodyPr>
          <a:lstStyle/>
          <a:p>
            <a:r>
              <a:rPr lang="en-US" sz="2800" b="1" dirty="0">
                <a:solidFill>
                  <a:srgbClr val="FF0000"/>
                </a:solidFill>
              </a:rPr>
              <a:t>A v-tap after every 10 turns in each of four pancake coil</a:t>
            </a:r>
          </a:p>
          <a:p>
            <a:r>
              <a:rPr lang="en-US" sz="2800" b="1" dirty="0">
                <a:solidFill>
                  <a:srgbClr val="203BE2"/>
                </a:solidFill>
              </a:rPr>
              <a:t>Two “insulated pancake coils” with 16 v-taps and two “No-insulation pancake coils” with 10 v-taps  </a:t>
            </a:r>
          </a:p>
        </p:txBody>
      </p:sp>
      <p:sp>
        <p:nvSpPr>
          <p:cNvPr id="6" name="TextBox 5">
            <a:extLst>
              <a:ext uri="{FF2B5EF4-FFF2-40B4-BE49-F238E27FC236}">
                <a16:creationId xmlns:a16="http://schemas.microsoft.com/office/drawing/2014/main" id="{95EB63ED-5F61-475A-911C-1D913ED04CE9}"/>
              </a:ext>
            </a:extLst>
          </p:cNvPr>
          <p:cNvSpPr txBox="1"/>
          <p:nvPr/>
        </p:nvSpPr>
        <p:spPr>
          <a:xfrm>
            <a:off x="1594625" y="5520481"/>
            <a:ext cx="4469044" cy="830997"/>
          </a:xfrm>
          <a:prstGeom prst="rect">
            <a:avLst/>
          </a:prstGeom>
          <a:noFill/>
        </p:spPr>
        <p:txBody>
          <a:bodyPr wrap="none" rtlCol="0">
            <a:spAutoFit/>
          </a:bodyPr>
          <a:lstStyle/>
          <a:p>
            <a:r>
              <a:rPr lang="en-US" sz="2400" b="1" dirty="0">
                <a:solidFill>
                  <a:srgbClr val="006600"/>
                </a:solidFill>
              </a:rPr>
              <a:t>More v-taps at leads, etc.</a:t>
            </a:r>
          </a:p>
          <a:p>
            <a:r>
              <a:rPr lang="en-US" sz="2400" b="1" dirty="0">
                <a:solidFill>
                  <a:srgbClr val="006600"/>
                </a:solidFill>
              </a:rPr>
              <a:t>LTS coils have the original v-taps </a:t>
            </a:r>
          </a:p>
        </p:txBody>
      </p:sp>
    </p:spTree>
    <p:extLst>
      <p:ext uri="{BB962C8B-B14F-4D97-AF65-F5344CB8AC3E}">
        <p14:creationId xmlns:p14="http://schemas.microsoft.com/office/powerpoint/2010/main" val="2595052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EDED4-051F-4F70-BB69-F2CF43C2003E}"/>
              </a:ext>
            </a:extLst>
          </p:cNvPr>
          <p:cNvSpPr>
            <a:spLocks noGrp="1"/>
          </p:cNvSpPr>
          <p:nvPr>
            <p:ph type="title"/>
          </p:nvPr>
        </p:nvSpPr>
        <p:spPr>
          <a:xfrm>
            <a:off x="964580" y="1979341"/>
            <a:ext cx="6936059" cy="1918010"/>
          </a:xfrm>
        </p:spPr>
        <p:txBody>
          <a:bodyPr>
            <a:noAutofit/>
          </a:bodyPr>
          <a:lstStyle/>
          <a:p>
            <a:r>
              <a:rPr lang="en-US" sz="4800" dirty="0"/>
              <a:t>Magnetic and Mechanical Models</a:t>
            </a:r>
          </a:p>
        </p:txBody>
      </p:sp>
      <p:sp>
        <p:nvSpPr>
          <p:cNvPr id="3" name="TextBox 2">
            <a:extLst>
              <a:ext uri="{FF2B5EF4-FFF2-40B4-BE49-F238E27FC236}">
                <a16:creationId xmlns:a16="http://schemas.microsoft.com/office/drawing/2014/main" id="{53F2F92C-4358-46AC-936F-BA166F7E7A7C}"/>
              </a:ext>
            </a:extLst>
          </p:cNvPr>
          <p:cNvSpPr txBox="1"/>
          <p:nvPr/>
        </p:nvSpPr>
        <p:spPr>
          <a:xfrm>
            <a:off x="526057" y="4509997"/>
            <a:ext cx="8262344" cy="1200329"/>
          </a:xfrm>
          <a:prstGeom prst="rect">
            <a:avLst/>
          </a:prstGeom>
          <a:noFill/>
        </p:spPr>
        <p:txBody>
          <a:bodyPr wrap="square" rtlCol="0">
            <a:spAutoFit/>
          </a:bodyPr>
          <a:lstStyle/>
          <a:p>
            <a:pPr marL="285750" indent="-285750">
              <a:buFont typeface="Arial" panose="020B0604020202020204" pitchFamily="34" charset="0"/>
              <a:buChar char="•"/>
            </a:pPr>
            <a:r>
              <a:rPr lang="en-US" dirty="0"/>
              <a:t>Maximum for magnetization test: 8 KA in Nb</a:t>
            </a:r>
            <a:r>
              <a:rPr lang="en-US" baseline="-25000" dirty="0"/>
              <a:t>3</a:t>
            </a:r>
            <a:r>
              <a:rPr lang="en-US" dirty="0"/>
              <a:t>Sn coils and 800 A in HTS coils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baseline models are for 10 kA in the Nb</a:t>
            </a:r>
            <a:r>
              <a:rPr lang="en-US" baseline="-25000" dirty="0"/>
              <a:t>3</a:t>
            </a:r>
            <a:r>
              <a:rPr lang="en-US" dirty="0"/>
              <a:t>Sn coil and 1 kA in two HTS coils</a:t>
            </a:r>
          </a:p>
          <a:p>
            <a:pPr marL="285750" indent="-285750">
              <a:buFont typeface="Arial" panose="020B0604020202020204" pitchFamily="34" charset="0"/>
              <a:buChar char="•"/>
            </a:pPr>
            <a:r>
              <a:rPr lang="en-US" dirty="0"/>
              <a:t>Also examined HTS coils at 1.5 kA and 2 kA (just in case), for quench studies</a:t>
            </a:r>
          </a:p>
        </p:txBody>
      </p:sp>
    </p:spTree>
    <p:extLst>
      <p:ext uri="{BB962C8B-B14F-4D97-AF65-F5344CB8AC3E}">
        <p14:creationId xmlns:p14="http://schemas.microsoft.com/office/powerpoint/2010/main" val="1990893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F439B-5718-4EDD-94CB-0213BBAAC7D6}"/>
              </a:ext>
            </a:extLst>
          </p:cNvPr>
          <p:cNvSpPr>
            <a:spLocks noGrp="1"/>
          </p:cNvSpPr>
          <p:nvPr>
            <p:ph type="title"/>
          </p:nvPr>
        </p:nvSpPr>
        <p:spPr>
          <a:xfrm>
            <a:off x="2436540" y="0"/>
            <a:ext cx="6707459" cy="1143000"/>
          </a:xfrm>
        </p:spPr>
        <p:txBody>
          <a:bodyPr>
            <a:normAutofit/>
          </a:bodyPr>
          <a:lstStyle/>
          <a:p>
            <a:r>
              <a:rPr lang="en-US" sz="3600" dirty="0"/>
              <a:t>Magnetic Model </a:t>
            </a:r>
            <a:br>
              <a:rPr lang="en-US" sz="2800" dirty="0"/>
            </a:br>
            <a:r>
              <a:rPr lang="en-US" sz="2800" dirty="0"/>
              <a:t>(Nb3Sn coils @10 kA, HTS coils @1kA)</a:t>
            </a:r>
          </a:p>
        </p:txBody>
      </p:sp>
      <p:pic>
        <p:nvPicPr>
          <p:cNvPr id="4" name="Picture 3">
            <a:extLst>
              <a:ext uri="{FF2B5EF4-FFF2-40B4-BE49-F238E27FC236}">
                <a16:creationId xmlns:a16="http://schemas.microsoft.com/office/drawing/2014/main" id="{7A330C54-23A1-4522-830F-2576C5C323A2}"/>
              </a:ext>
            </a:extLst>
          </p:cNvPr>
          <p:cNvPicPr>
            <a:picLocks noChangeAspect="1"/>
          </p:cNvPicPr>
          <p:nvPr/>
        </p:nvPicPr>
        <p:blipFill>
          <a:blip r:embed="rId2"/>
          <a:stretch>
            <a:fillRect/>
          </a:stretch>
        </p:blipFill>
        <p:spPr>
          <a:xfrm>
            <a:off x="50181" y="1206253"/>
            <a:ext cx="9144000" cy="4889475"/>
          </a:xfrm>
          <a:prstGeom prst="rect">
            <a:avLst/>
          </a:prstGeom>
        </p:spPr>
      </p:pic>
      <p:pic>
        <p:nvPicPr>
          <p:cNvPr id="6" name="Picture 5">
            <a:extLst>
              <a:ext uri="{FF2B5EF4-FFF2-40B4-BE49-F238E27FC236}">
                <a16:creationId xmlns:a16="http://schemas.microsoft.com/office/drawing/2014/main" id="{DE09C194-F4F1-46AD-BEA5-97C2E961BDE0}"/>
              </a:ext>
            </a:extLst>
          </p:cNvPr>
          <p:cNvPicPr>
            <a:picLocks noChangeAspect="1"/>
          </p:cNvPicPr>
          <p:nvPr/>
        </p:nvPicPr>
        <p:blipFill rotWithShape="1">
          <a:blip r:embed="rId3"/>
          <a:srcRect l="15996" t="13578" r="26698" b="8009"/>
          <a:stretch/>
        </p:blipFill>
        <p:spPr>
          <a:xfrm>
            <a:off x="5303520" y="3474720"/>
            <a:ext cx="3749040" cy="2743200"/>
          </a:xfrm>
          <a:prstGeom prst="rect">
            <a:avLst/>
          </a:prstGeom>
        </p:spPr>
      </p:pic>
    </p:spTree>
    <p:extLst>
      <p:ext uri="{BB962C8B-B14F-4D97-AF65-F5344CB8AC3E}">
        <p14:creationId xmlns:p14="http://schemas.microsoft.com/office/powerpoint/2010/main" val="1266690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17155-7FF9-4E57-BD24-7B9D74016CA4}"/>
              </a:ext>
            </a:extLst>
          </p:cNvPr>
          <p:cNvSpPr>
            <a:spLocks noGrp="1"/>
          </p:cNvSpPr>
          <p:nvPr>
            <p:ph type="title"/>
          </p:nvPr>
        </p:nvSpPr>
        <p:spPr>
          <a:xfrm>
            <a:off x="2630310" y="0"/>
            <a:ext cx="6513689" cy="1143000"/>
          </a:xfrm>
        </p:spPr>
        <p:txBody>
          <a:bodyPr>
            <a:normAutofit/>
          </a:bodyPr>
          <a:lstStyle/>
          <a:p>
            <a:r>
              <a:rPr lang="en-US" sz="2800" dirty="0"/>
              <a:t>Cutout View for Nb</a:t>
            </a:r>
            <a:r>
              <a:rPr lang="en-US" sz="2800" baseline="-25000" dirty="0"/>
              <a:t>3</a:t>
            </a:r>
            <a:r>
              <a:rPr lang="en-US" sz="2800" dirty="0"/>
              <a:t>Sn coils at 10 kA</a:t>
            </a:r>
            <a:br>
              <a:rPr lang="en-US" sz="2800" dirty="0"/>
            </a:br>
            <a:r>
              <a:rPr lang="en-US" sz="2800" dirty="0"/>
              <a:t>and HTS coils at 1 KA and 1.5 kA</a:t>
            </a:r>
          </a:p>
        </p:txBody>
      </p:sp>
      <p:pic>
        <p:nvPicPr>
          <p:cNvPr id="4" name="Picture 3">
            <a:extLst>
              <a:ext uri="{FF2B5EF4-FFF2-40B4-BE49-F238E27FC236}">
                <a16:creationId xmlns:a16="http://schemas.microsoft.com/office/drawing/2014/main" id="{5E137B84-1D59-4FEC-8B22-A1AADA0BDE80}"/>
              </a:ext>
            </a:extLst>
          </p:cNvPr>
          <p:cNvPicPr>
            <a:picLocks noChangeAspect="1"/>
          </p:cNvPicPr>
          <p:nvPr/>
        </p:nvPicPr>
        <p:blipFill>
          <a:blip r:embed="rId2"/>
          <a:stretch>
            <a:fillRect/>
          </a:stretch>
        </p:blipFill>
        <p:spPr>
          <a:xfrm>
            <a:off x="56445" y="1101142"/>
            <a:ext cx="6899575" cy="3689337"/>
          </a:xfrm>
          <a:prstGeom prst="rect">
            <a:avLst/>
          </a:prstGeom>
        </p:spPr>
      </p:pic>
      <p:pic>
        <p:nvPicPr>
          <p:cNvPr id="6" name="Picture 5">
            <a:extLst>
              <a:ext uri="{FF2B5EF4-FFF2-40B4-BE49-F238E27FC236}">
                <a16:creationId xmlns:a16="http://schemas.microsoft.com/office/drawing/2014/main" id="{D5101895-006C-4B36-8A4B-E44F5F4DDAA0}"/>
              </a:ext>
            </a:extLst>
          </p:cNvPr>
          <p:cNvPicPr>
            <a:picLocks noChangeAspect="1"/>
          </p:cNvPicPr>
          <p:nvPr/>
        </p:nvPicPr>
        <p:blipFill rotWithShape="1">
          <a:blip r:embed="rId3"/>
          <a:srcRect r="9820"/>
          <a:stretch/>
        </p:blipFill>
        <p:spPr>
          <a:xfrm>
            <a:off x="5392720" y="3912665"/>
            <a:ext cx="3566160" cy="2114537"/>
          </a:xfrm>
          <a:prstGeom prst="rect">
            <a:avLst/>
          </a:prstGeom>
        </p:spPr>
      </p:pic>
      <p:sp>
        <p:nvSpPr>
          <p:cNvPr id="7" name="TextBox 6">
            <a:extLst>
              <a:ext uri="{FF2B5EF4-FFF2-40B4-BE49-F238E27FC236}">
                <a16:creationId xmlns:a16="http://schemas.microsoft.com/office/drawing/2014/main" id="{E30BA92E-044C-4D43-98FC-EB93FD7009D4}"/>
              </a:ext>
            </a:extLst>
          </p:cNvPr>
          <p:cNvSpPr txBox="1"/>
          <p:nvPr/>
        </p:nvSpPr>
        <p:spPr>
          <a:xfrm>
            <a:off x="44457" y="1259187"/>
            <a:ext cx="814197" cy="369332"/>
          </a:xfrm>
          <a:prstGeom prst="rect">
            <a:avLst/>
          </a:prstGeom>
          <a:noFill/>
        </p:spPr>
        <p:txBody>
          <a:bodyPr wrap="none" rtlCol="0">
            <a:spAutoFit/>
          </a:bodyPr>
          <a:lstStyle/>
          <a:p>
            <a:r>
              <a:rPr lang="en-US" b="1" dirty="0">
                <a:solidFill>
                  <a:srgbClr val="FF33CC"/>
                </a:solidFill>
              </a:rPr>
              <a:t>13.9 T</a:t>
            </a:r>
          </a:p>
        </p:txBody>
      </p:sp>
      <p:sp>
        <p:nvSpPr>
          <p:cNvPr id="8" name="TextBox 7">
            <a:extLst>
              <a:ext uri="{FF2B5EF4-FFF2-40B4-BE49-F238E27FC236}">
                <a16:creationId xmlns:a16="http://schemas.microsoft.com/office/drawing/2014/main" id="{188FCBA9-A90C-4ACE-B1ED-A070F40D5081}"/>
              </a:ext>
            </a:extLst>
          </p:cNvPr>
          <p:cNvSpPr txBox="1"/>
          <p:nvPr/>
        </p:nvSpPr>
        <p:spPr>
          <a:xfrm>
            <a:off x="5392720" y="3973689"/>
            <a:ext cx="672235" cy="307777"/>
          </a:xfrm>
          <a:prstGeom prst="rect">
            <a:avLst/>
          </a:prstGeom>
          <a:noFill/>
        </p:spPr>
        <p:txBody>
          <a:bodyPr wrap="none" rtlCol="0">
            <a:spAutoFit/>
          </a:bodyPr>
          <a:lstStyle/>
          <a:p>
            <a:r>
              <a:rPr lang="en-US" sz="1400" b="1" dirty="0">
                <a:solidFill>
                  <a:srgbClr val="FF33CC"/>
                </a:solidFill>
              </a:rPr>
              <a:t>16.3 T</a:t>
            </a:r>
          </a:p>
        </p:txBody>
      </p:sp>
      <p:sp>
        <p:nvSpPr>
          <p:cNvPr id="9" name="TextBox 8">
            <a:extLst>
              <a:ext uri="{FF2B5EF4-FFF2-40B4-BE49-F238E27FC236}">
                <a16:creationId xmlns:a16="http://schemas.microsoft.com/office/drawing/2014/main" id="{C0219B96-994E-4A2F-871E-7DE656E45B62}"/>
              </a:ext>
            </a:extLst>
          </p:cNvPr>
          <p:cNvSpPr txBox="1"/>
          <p:nvPr/>
        </p:nvSpPr>
        <p:spPr>
          <a:xfrm>
            <a:off x="1" y="4748620"/>
            <a:ext cx="5621866" cy="1569660"/>
          </a:xfrm>
          <a:prstGeom prst="rect">
            <a:avLst/>
          </a:prstGeom>
          <a:noFill/>
        </p:spPr>
        <p:txBody>
          <a:bodyPr wrap="square" rtlCol="0">
            <a:spAutoFit/>
          </a:bodyPr>
          <a:lstStyle/>
          <a:p>
            <a:r>
              <a:rPr lang="en-US" sz="2400" b="1" dirty="0">
                <a:solidFill>
                  <a:srgbClr val="C00000"/>
                </a:solidFill>
                <a:latin typeface="Comic Sans MS" panose="030F0702030302020204" pitchFamily="66" charset="0"/>
              </a:rPr>
              <a:t>HTS coils are installed with as low clearance as possible. Horizontal Lorentz forces will bring them in contact with the LTS coils</a:t>
            </a:r>
          </a:p>
        </p:txBody>
      </p:sp>
    </p:spTree>
    <p:extLst>
      <p:ext uri="{BB962C8B-B14F-4D97-AF65-F5344CB8AC3E}">
        <p14:creationId xmlns:p14="http://schemas.microsoft.com/office/powerpoint/2010/main" val="568026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A9922-0E25-45E7-B55B-1417812EDA28}"/>
              </a:ext>
            </a:extLst>
          </p:cNvPr>
          <p:cNvSpPr>
            <a:spLocks noGrp="1"/>
          </p:cNvSpPr>
          <p:nvPr>
            <p:ph type="title"/>
          </p:nvPr>
        </p:nvSpPr>
        <p:spPr>
          <a:xfrm>
            <a:off x="2592658" y="0"/>
            <a:ext cx="6551341" cy="1143000"/>
          </a:xfrm>
        </p:spPr>
        <p:txBody>
          <a:bodyPr/>
          <a:lstStyle/>
          <a:p>
            <a:r>
              <a:rPr lang="en-US" dirty="0"/>
              <a:t>Field along vertical axis</a:t>
            </a:r>
          </a:p>
        </p:txBody>
      </p:sp>
      <p:pic>
        <p:nvPicPr>
          <p:cNvPr id="6" name="Picture 5">
            <a:extLst>
              <a:ext uri="{FF2B5EF4-FFF2-40B4-BE49-F238E27FC236}">
                <a16:creationId xmlns:a16="http://schemas.microsoft.com/office/drawing/2014/main" id="{3B0B36BB-CD1C-4BE8-B093-9FB278DBFF84}"/>
              </a:ext>
            </a:extLst>
          </p:cNvPr>
          <p:cNvPicPr>
            <a:picLocks noChangeAspect="1"/>
          </p:cNvPicPr>
          <p:nvPr/>
        </p:nvPicPr>
        <p:blipFill>
          <a:blip r:embed="rId2"/>
          <a:stretch>
            <a:fillRect/>
          </a:stretch>
        </p:blipFill>
        <p:spPr>
          <a:xfrm>
            <a:off x="585438" y="1363324"/>
            <a:ext cx="8101361" cy="4813494"/>
          </a:xfrm>
          <a:prstGeom prst="rect">
            <a:avLst/>
          </a:prstGeom>
        </p:spPr>
      </p:pic>
      <p:sp>
        <p:nvSpPr>
          <p:cNvPr id="7" name="TextBox 6">
            <a:extLst>
              <a:ext uri="{FF2B5EF4-FFF2-40B4-BE49-F238E27FC236}">
                <a16:creationId xmlns:a16="http://schemas.microsoft.com/office/drawing/2014/main" id="{5C087BDC-B002-4D6D-905C-FC4FB4E4944E}"/>
              </a:ext>
            </a:extLst>
          </p:cNvPr>
          <p:cNvSpPr txBox="1"/>
          <p:nvPr/>
        </p:nvSpPr>
        <p:spPr>
          <a:xfrm>
            <a:off x="2826834" y="4510668"/>
            <a:ext cx="420308" cy="369332"/>
          </a:xfrm>
          <a:prstGeom prst="rect">
            <a:avLst/>
          </a:prstGeom>
          <a:noFill/>
        </p:spPr>
        <p:txBody>
          <a:bodyPr wrap="none" rtlCol="0">
            <a:spAutoFit/>
          </a:bodyPr>
          <a:lstStyle/>
          <a:p>
            <a:r>
              <a:rPr lang="en-US" dirty="0"/>
              <a:t>By</a:t>
            </a:r>
          </a:p>
        </p:txBody>
      </p:sp>
      <p:sp>
        <p:nvSpPr>
          <p:cNvPr id="8" name="TextBox 7">
            <a:extLst>
              <a:ext uri="{FF2B5EF4-FFF2-40B4-BE49-F238E27FC236}">
                <a16:creationId xmlns:a16="http://schemas.microsoft.com/office/drawing/2014/main" id="{4E452DE4-92D0-438D-A0FD-3116AC99E90C}"/>
              </a:ext>
            </a:extLst>
          </p:cNvPr>
          <p:cNvSpPr txBox="1"/>
          <p:nvPr/>
        </p:nvSpPr>
        <p:spPr>
          <a:xfrm>
            <a:off x="5744736" y="2488580"/>
            <a:ext cx="420308" cy="369332"/>
          </a:xfrm>
          <a:prstGeom prst="rect">
            <a:avLst/>
          </a:prstGeom>
          <a:noFill/>
        </p:spPr>
        <p:txBody>
          <a:bodyPr wrap="none" rtlCol="0">
            <a:spAutoFit/>
          </a:bodyPr>
          <a:lstStyle/>
          <a:p>
            <a:r>
              <a:rPr lang="en-US" dirty="0"/>
              <a:t>By</a:t>
            </a:r>
          </a:p>
        </p:txBody>
      </p:sp>
      <p:sp>
        <p:nvSpPr>
          <p:cNvPr id="9" name="TextBox 8">
            <a:extLst>
              <a:ext uri="{FF2B5EF4-FFF2-40B4-BE49-F238E27FC236}">
                <a16:creationId xmlns:a16="http://schemas.microsoft.com/office/drawing/2014/main" id="{46385EF8-611D-47B2-9BD2-E21742D25069}"/>
              </a:ext>
            </a:extLst>
          </p:cNvPr>
          <p:cNvSpPr txBox="1"/>
          <p:nvPr/>
        </p:nvSpPr>
        <p:spPr>
          <a:xfrm>
            <a:off x="2874923" y="2040483"/>
            <a:ext cx="324128" cy="369332"/>
          </a:xfrm>
          <a:prstGeom prst="rect">
            <a:avLst/>
          </a:prstGeom>
          <a:noFill/>
        </p:spPr>
        <p:txBody>
          <a:bodyPr wrap="none" rtlCol="0">
            <a:spAutoFit/>
          </a:bodyPr>
          <a:lstStyle/>
          <a:p>
            <a:r>
              <a:rPr lang="en-US" dirty="0"/>
              <a:t>B</a:t>
            </a:r>
          </a:p>
        </p:txBody>
      </p:sp>
      <p:sp>
        <p:nvSpPr>
          <p:cNvPr id="10" name="TextBox 9">
            <a:extLst>
              <a:ext uri="{FF2B5EF4-FFF2-40B4-BE49-F238E27FC236}">
                <a16:creationId xmlns:a16="http://schemas.microsoft.com/office/drawing/2014/main" id="{EA83A51C-CE07-457D-9EEC-13D04DAFCD27}"/>
              </a:ext>
            </a:extLst>
          </p:cNvPr>
          <p:cNvSpPr txBox="1"/>
          <p:nvPr/>
        </p:nvSpPr>
        <p:spPr>
          <a:xfrm>
            <a:off x="2207241" y="5565030"/>
            <a:ext cx="1659493" cy="369332"/>
          </a:xfrm>
          <a:prstGeom prst="rect">
            <a:avLst/>
          </a:prstGeom>
          <a:noFill/>
        </p:spPr>
        <p:txBody>
          <a:bodyPr wrap="none" rtlCol="0">
            <a:spAutoFit/>
          </a:bodyPr>
          <a:lstStyle/>
          <a:p>
            <a:r>
              <a:rPr lang="en-US" dirty="0"/>
              <a:t>Lower aperture</a:t>
            </a:r>
          </a:p>
        </p:txBody>
      </p:sp>
      <p:sp>
        <p:nvSpPr>
          <p:cNvPr id="11" name="TextBox 10">
            <a:extLst>
              <a:ext uri="{FF2B5EF4-FFF2-40B4-BE49-F238E27FC236}">
                <a16:creationId xmlns:a16="http://schemas.microsoft.com/office/drawing/2014/main" id="{A73923DE-9906-4F25-875E-321E7419B4C5}"/>
              </a:ext>
            </a:extLst>
          </p:cNvPr>
          <p:cNvSpPr txBox="1"/>
          <p:nvPr/>
        </p:nvSpPr>
        <p:spPr>
          <a:xfrm>
            <a:off x="5333662" y="3421753"/>
            <a:ext cx="1662763" cy="369332"/>
          </a:xfrm>
          <a:prstGeom prst="rect">
            <a:avLst/>
          </a:prstGeom>
          <a:noFill/>
        </p:spPr>
        <p:txBody>
          <a:bodyPr wrap="none" rtlCol="0">
            <a:spAutoFit/>
          </a:bodyPr>
          <a:lstStyle/>
          <a:p>
            <a:r>
              <a:rPr lang="en-US" dirty="0"/>
              <a:t>Upper aperture</a:t>
            </a:r>
          </a:p>
        </p:txBody>
      </p:sp>
      <p:sp>
        <p:nvSpPr>
          <p:cNvPr id="12" name="TextBox 11">
            <a:extLst>
              <a:ext uri="{FF2B5EF4-FFF2-40B4-BE49-F238E27FC236}">
                <a16:creationId xmlns:a16="http://schemas.microsoft.com/office/drawing/2014/main" id="{822FFCA9-61FF-47DA-BA8F-A7DEAAF26FEE}"/>
              </a:ext>
            </a:extLst>
          </p:cNvPr>
          <p:cNvSpPr txBox="1"/>
          <p:nvPr/>
        </p:nvSpPr>
        <p:spPr>
          <a:xfrm>
            <a:off x="6517888" y="1557471"/>
            <a:ext cx="1290738" cy="1200329"/>
          </a:xfrm>
          <a:prstGeom prst="rect">
            <a:avLst/>
          </a:prstGeom>
          <a:solidFill>
            <a:schemeClr val="bg1"/>
          </a:solidFill>
        </p:spPr>
        <p:txBody>
          <a:bodyPr wrap="none" rtlCol="0">
            <a:spAutoFit/>
          </a:bodyPr>
          <a:lstStyle/>
          <a:p>
            <a:r>
              <a:rPr lang="en-US" b="1" dirty="0">
                <a:solidFill>
                  <a:srgbClr val="006600"/>
                </a:solidFill>
              </a:rPr>
              <a:t>HTS 1.5 KA</a:t>
            </a:r>
          </a:p>
          <a:p>
            <a:r>
              <a:rPr lang="en-US" b="1" dirty="0"/>
              <a:t>HTS 1 kA</a:t>
            </a:r>
          </a:p>
          <a:p>
            <a:endParaRPr lang="en-US" b="1" dirty="0">
              <a:solidFill>
                <a:srgbClr val="00B0F0"/>
              </a:solidFill>
            </a:endParaRPr>
          </a:p>
          <a:p>
            <a:r>
              <a:rPr lang="en-US" b="1" dirty="0">
                <a:solidFill>
                  <a:srgbClr val="00B0F0"/>
                </a:solidFill>
              </a:rPr>
              <a:t>NO HTS</a:t>
            </a:r>
          </a:p>
        </p:txBody>
      </p:sp>
    </p:spTree>
    <p:extLst>
      <p:ext uri="{BB962C8B-B14F-4D97-AF65-F5344CB8AC3E}">
        <p14:creationId xmlns:p14="http://schemas.microsoft.com/office/powerpoint/2010/main" val="2004842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A89EF-040E-4FE5-A6F0-66C6C50E0F41}"/>
              </a:ext>
            </a:extLst>
          </p:cNvPr>
          <p:cNvSpPr>
            <a:spLocks noGrp="1"/>
          </p:cNvSpPr>
          <p:nvPr>
            <p:ph type="title"/>
          </p:nvPr>
        </p:nvSpPr>
        <p:spPr>
          <a:xfrm>
            <a:off x="2598233" y="156117"/>
            <a:ext cx="6406378" cy="713678"/>
          </a:xfrm>
        </p:spPr>
        <p:txBody>
          <a:bodyPr>
            <a:normAutofit fontScale="90000"/>
          </a:bodyPr>
          <a:lstStyle/>
          <a:p>
            <a:r>
              <a:rPr lang="en-US" sz="4000" dirty="0"/>
              <a:t>B  along x-axis in the aperture</a:t>
            </a:r>
          </a:p>
        </p:txBody>
      </p:sp>
      <p:pic>
        <p:nvPicPr>
          <p:cNvPr id="4" name="Picture 3">
            <a:extLst>
              <a:ext uri="{FF2B5EF4-FFF2-40B4-BE49-F238E27FC236}">
                <a16:creationId xmlns:a16="http://schemas.microsoft.com/office/drawing/2014/main" id="{F7129EAB-7CD9-49CD-A242-5CB7B181AC79}"/>
              </a:ext>
            </a:extLst>
          </p:cNvPr>
          <p:cNvPicPr>
            <a:picLocks noChangeAspect="1"/>
          </p:cNvPicPr>
          <p:nvPr/>
        </p:nvPicPr>
        <p:blipFill>
          <a:blip r:embed="rId2"/>
          <a:stretch>
            <a:fillRect/>
          </a:stretch>
        </p:blipFill>
        <p:spPr>
          <a:xfrm>
            <a:off x="267629" y="1242896"/>
            <a:ext cx="8692376" cy="5164651"/>
          </a:xfrm>
          <a:prstGeom prst="rect">
            <a:avLst/>
          </a:prstGeom>
        </p:spPr>
      </p:pic>
      <p:pic>
        <p:nvPicPr>
          <p:cNvPr id="5" name="Picture 4">
            <a:extLst>
              <a:ext uri="{FF2B5EF4-FFF2-40B4-BE49-F238E27FC236}">
                <a16:creationId xmlns:a16="http://schemas.microsoft.com/office/drawing/2014/main" id="{A34376E9-E54F-46EA-8187-AB6C10CD46D6}"/>
              </a:ext>
            </a:extLst>
          </p:cNvPr>
          <p:cNvPicPr>
            <a:picLocks noChangeAspect="1"/>
          </p:cNvPicPr>
          <p:nvPr/>
        </p:nvPicPr>
        <p:blipFill>
          <a:blip r:embed="rId2"/>
          <a:stretch>
            <a:fillRect/>
          </a:stretch>
        </p:blipFill>
        <p:spPr>
          <a:xfrm>
            <a:off x="312235" y="1242896"/>
            <a:ext cx="8692376" cy="5164651"/>
          </a:xfrm>
          <a:prstGeom prst="rect">
            <a:avLst/>
          </a:prstGeom>
        </p:spPr>
      </p:pic>
      <p:sp>
        <p:nvSpPr>
          <p:cNvPr id="6" name="TextBox 5">
            <a:extLst>
              <a:ext uri="{FF2B5EF4-FFF2-40B4-BE49-F238E27FC236}">
                <a16:creationId xmlns:a16="http://schemas.microsoft.com/office/drawing/2014/main" id="{73E09549-43CA-45B4-9D33-BE7573E76923}"/>
              </a:ext>
            </a:extLst>
          </p:cNvPr>
          <p:cNvSpPr txBox="1"/>
          <p:nvPr/>
        </p:nvSpPr>
        <p:spPr>
          <a:xfrm>
            <a:off x="4119012" y="3371019"/>
            <a:ext cx="1078821" cy="369332"/>
          </a:xfrm>
          <a:prstGeom prst="rect">
            <a:avLst/>
          </a:prstGeom>
          <a:noFill/>
        </p:spPr>
        <p:txBody>
          <a:bodyPr wrap="none" rtlCol="0">
            <a:spAutoFit/>
          </a:bodyPr>
          <a:lstStyle/>
          <a:p>
            <a:r>
              <a:rPr lang="en-US" dirty="0">
                <a:solidFill>
                  <a:srgbClr val="00B0F0"/>
                </a:solidFill>
              </a:rPr>
              <a:t>No Insert</a:t>
            </a:r>
          </a:p>
        </p:txBody>
      </p:sp>
      <p:sp>
        <p:nvSpPr>
          <p:cNvPr id="7" name="TextBox 6">
            <a:extLst>
              <a:ext uri="{FF2B5EF4-FFF2-40B4-BE49-F238E27FC236}">
                <a16:creationId xmlns:a16="http://schemas.microsoft.com/office/drawing/2014/main" id="{0017B0E2-07E4-45BF-8C42-E2526FBF5F0F}"/>
              </a:ext>
            </a:extLst>
          </p:cNvPr>
          <p:cNvSpPr txBox="1"/>
          <p:nvPr/>
        </p:nvSpPr>
        <p:spPr>
          <a:xfrm>
            <a:off x="4080658" y="2565417"/>
            <a:ext cx="1066318" cy="369332"/>
          </a:xfrm>
          <a:prstGeom prst="rect">
            <a:avLst/>
          </a:prstGeom>
          <a:noFill/>
        </p:spPr>
        <p:txBody>
          <a:bodyPr wrap="none" rtlCol="0">
            <a:spAutoFit/>
          </a:bodyPr>
          <a:lstStyle/>
          <a:p>
            <a:r>
              <a:rPr lang="en-US" dirty="0">
                <a:solidFill>
                  <a:srgbClr val="FF0000"/>
                </a:solidFill>
              </a:rPr>
              <a:t>HTS 1 kA</a:t>
            </a:r>
          </a:p>
        </p:txBody>
      </p:sp>
      <p:sp>
        <p:nvSpPr>
          <p:cNvPr id="8" name="TextBox 7">
            <a:extLst>
              <a:ext uri="{FF2B5EF4-FFF2-40B4-BE49-F238E27FC236}">
                <a16:creationId xmlns:a16="http://schemas.microsoft.com/office/drawing/2014/main" id="{6060D8A4-3230-41AE-A2AF-EB0F6F314E52}"/>
              </a:ext>
            </a:extLst>
          </p:cNvPr>
          <p:cNvSpPr txBox="1"/>
          <p:nvPr/>
        </p:nvSpPr>
        <p:spPr>
          <a:xfrm>
            <a:off x="3868784" y="1532982"/>
            <a:ext cx="1124026" cy="369332"/>
          </a:xfrm>
          <a:prstGeom prst="rect">
            <a:avLst/>
          </a:prstGeom>
          <a:noFill/>
        </p:spPr>
        <p:txBody>
          <a:bodyPr wrap="none" rtlCol="0">
            <a:spAutoFit/>
          </a:bodyPr>
          <a:lstStyle/>
          <a:p>
            <a:r>
              <a:rPr lang="en-US" dirty="0">
                <a:solidFill>
                  <a:srgbClr val="006600"/>
                </a:solidFill>
              </a:rPr>
              <a:t>HTS 2  kA</a:t>
            </a:r>
          </a:p>
        </p:txBody>
      </p:sp>
      <p:sp>
        <p:nvSpPr>
          <p:cNvPr id="9" name="TextBox 8">
            <a:extLst>
              <a:ext uri="{FF2B5EF4-FFF2-40B4-BE49-F238E27FC236}">
                <a16:creationId xmlns:a16="http://schemas.microsoft.com/office/drawing/2014/main" id="{A929E043-BE8E-4CE4-A714-1E0C46EB72C8}"/>
              </a:ext>
            </a:extLst>
          </p:cNvPr>
          <p:cNvSpPr txBox="1"/>
          <p:nvPr/>
        </p:nvSpPr>
        <p:spPr>
          <a:xfrm>
            <a:off x="4183566" y="2192316"/>
            <a:ext cx="1257075" cy="369332"/>
          </a:xfrm>
          <a:prstGeom prst="rect">
            <a:avLst/>
          </a:prstGeom>
          <a:noFill/>
        </p:spPr>
        <p:txBody>
          <a:bodyPr wrap="none" rtlCol="0">
            <a:spAutoFit/>
          </a:bodyPr>
          <a:lstStyle/>
          <a:p>
            <a:r>
              <a:rPr lang="en-US" dirty="0">
                <a:solidFill>
                  <a:srgbClr val="203BE2"/>
                </a:solidFill>
              </a:rPr>
              <a:t>HTS 1.5 kA</a:t>
            </a:r>
          </a:p>
        </p:txBody>
      </p:sp>
    </p:spTree>
    <p:extLst>
      <p:ext uri="{BB962C8B-B14F-4D97-AF65-F5344CB8AC3E}">
        <p14:creationId xmlns:p14="http://schemas.microsoft.com/office/powerpoint/2010/main" val="4010724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CA33F-94AB-4E47-A718-10C85BF63003}"/>
              </a:ext>
            </a:extLst>
          </p:cNvPr>
          <p:cNvSpPr>
            <a:spLocks noGrp="1"/>
          </p:cNvSpPr>
          <p:nvPr>
            <p:ph type="title"/>
          </p:nvPr>
        </p:nvSpPr>
        <p:spPr>
          <a:xfrm>
            <a:off x="2559204" y="0"/>
            <a:ext cx="6584795" cy="1143000"/>
          </a:xfrm>
        </p:spPr>
        <p:txBody>
          <a:bodyPr>
            <a:normAutofit/>
          </a:bodyPr>
          <a:lstStyle/>
          <a:p>
            <a:r>
              <a:rPr lang="en-US" sz="4800" dirty="0"/>
              <a:t>B  along z-axis</a:t>
            </a:r>
          </a:p>
        </p:txBody>
      </p:sp>
      <p:pic>
        <p:nvPicPr>
          <p:cNvPr id="4" name="Picture 3">
            <a:extLst>
              <a:ext uri="{FF2B5EF4-FFF2-40B4-BE49-F238E27FC236}">
                <a16:creationId xmlns:a16="http://schemas.microsoft.com/office/drawing/2014/main" id="{7804D27B-2E66-492D-B0BD-8AA530929FD1}"/>
              </a:ext>
            </a:extLst>
          </p:cNvPr>
          <p:cNvPicPr>
            <a:picLocks noChangeAspect="1"/>
          </p:cNvPicPr>
          <p:nvPr/>
        </p:nvPicPr>
        <p:blipFill>
          <a:blip r:embed="rId2"/>
          <a:stretch>
            <a:fillRect/>
          </a:stretch>
        </p:blipFill>
        <p:spPr>
          <a:xfrm>
            <a:off x="646770" y="1346878"/>
            <a:ext cx="8357839" cy="4965883"/>
          </a:xfrm>
          <a:prstGeom prst="rect">
            <a:avLst/>
          </a:prstGeom>
        </p:spPr>
      </p:pic>
      <p:sp>
        <p:nvSpPr>
          <p:cNvPr id="5" name="TextBox 4">
            <a:extLst>
              <a:ext uri="{FF2B5EF4-FFF2-40B4-BE49-F238E27FC236}">
                <a16:creationId xmlns:a16="http://schemas.microsoft.com/office/drawing/2014/main" id="{82365954-E89D-4FDC-963F-AF76658C96B9}"/>
              </a:ext>
            </a:extLst>
          </p:cNvPr>
          <p:cNvSpPr txBox="1"/>
          <p:nvPr/>
        </p:nvSpPr>
        <p:spPr>
          <a:xfrm>
            <a:off x="4286278" y="4034517"/>
            <a:ext cx="1078821" cy="369332"/>
          </a:xfrm>
          <a:prstGeom prst="rect">
            <a:avLst/>
          </a:prstGeom>
          <a:noFill/>
        </p:spPr>
        <p:txBody>
          <a:bodyPr wrap="none" rtlCol="0">
            <a:spAutoFit/>
          </a:bodyPr>
          <a:lstStyle/>
          <a:p>
            <a:r>
              <a:rPr lang="en-US" dirty="0">
                <a:solidFill>
                  <a:srgbClr val="00B0F0"/>
                </a:solidFill>
              </a:rPr>
              <a:t>No Insert</a:t>
            </a:r>
          </a:p>
        </p:txBody>
      </p:sp>
      <p:sp>
        <p:nvSpPr>
          <p:cNvPr id="6" name="TextBox 5">
            <a:extLst>
              <a:ext uri="{FF2B5EF4-FFF2-40B4-BE49-F238E27FC236}">
                <a16:creationId xmlns:a16="http://schemas.microsoft.com/office/drawing/2014/main" id="{ECCF9909-81C8-454C-BE25-0A60C1D2C3AD}"/>
              </a:ext>
            </a:extLst>
          </p:cNvPr>
          <p:cNvSpPr txBox="1"/>
          <p:nvPr/>
        </p:nvSpPr>
        <p:spPr>
          <a:xfrm>
            <a:off x="4183566" y="3352800"/>
            <a:ext cx="1066318" cy="369332"/>
          </a:xfrm>
          <a:prstGeom prst="rect">
            <a:avLst/>
          </a:prstGeom>
          <a:noFill/>
        </p:spPr>
        <p:txBody>
          <a:bodyPr wrap="none" rtlCol="0">
            <a:spAutoFit/>
          </a:bodyPr>
          <a:lstStyle/>
          <a:p>
            <a:r>
              <a:rPr lang="en-US" dirty="0">
                <a:solidFill>
                  <a:srgbClr val="FF0000"/>
                </a:solidFill>
              </a:rPr>
              <a:t>HTS 1 kA</a:t>
            </a:r>
          </a:p>
        </p:txBody>
      </p:sp>
      <p:sp>
        <p:nvSpPr>
          <p:cNvPr id="7" name="TextBox 6">
            <a:extLst>
              <a:ext uri="{FF2B5EF4-FFF2-40B4-BE49-F238E27FC236}">
                <a16:creationId xmlns:a16="http://schemas.microsoft.com/office/drawing/2014/main" id="{D2EB7F89-40B8-4A85-8A3E-3CFF62015BAB}"/>
              </a:ext>
            </a:extLst>
          </p:cNvPr>
          <p:cNvSpPr txBox="1"/>
          <p:nvPr/>
        </p:nvSpPr>
        <p:spPr>
          <a:xfrm>
            <a:off x="4108535" y="2982993"/>
            <a:ext cx="1314784" cy="369332"/>
          </a:xfrm>
          <a:prstGeom prst="rect">
            <a:avLst/>
          </a:prstGeom>
          <a:noFill/>
        </p:spPr>
        <p:txBody>
          <a:bodyPr wrap="none" rtlCol="0">
            <a:spAutoFit/>
          </a:bodyPr>
          <a:lstStyle/>
          <a:p>
            <a:r>
              <a:rPr lang="en-US" dirty="0">
                <a:solidFill>
                  <a:srgbClr val="006600"/>
                </a:solidFill>
              </a:rPr>
              <a:t>HTS 1.5  kA</a:t>
            </a:r>
          </a:p>
        </p:txBody>
      </p:sp>
      <p:sp>
        <p:nvSpPr>
          <p:cNvPr id="8" name="TextBox 7">
            <a:extLst>
              <a:ext uri="{FF2B5EF4-FFF2-40B4-BE49-F238E27FC236}">
                <a16:creationId xmlns:a16="http://schemas.microsoft.com/office/drawing/2014/main" id="{F66371E9-9AA9-4942-8C14-524010912D70}"/>
              </a:ext>
            </a:extLst>
          </p:cNvPr>
          <p:cNvSpPr txBox="1"/>
          <p:nvPr/>
        </p:nvSpPr>
        <p:spPr>
          <a:xfrm>
            <a:off x="4183566" y="2192316"/>
            <a:ext cx="1066318" cy="369332"/>
          </a:xfrm>
          <a:prstGeom prst="rect">
            <a:avLst/>
          </a:prstGeom>
          <a:noFill/>
        </p:spPr>
        <p:txBody>
          <a:bodyPr wrap="none" rtlCol="0">
            <a:spAutoFit/>
          </a:bodyPr>
          <a:lstStyle/>
          <a:p>
            <a:r>
              <a:rPr lang="en-US" dirty="0">
                <a:solidFill>
                  <a:srgbClr val="203BE2"/>
                </a:solidFill>
              </a:rPr>
              <a:t>HTS 2 kA</a:t>
            </a:r>
          </a:p>
        </p:txBody>
      </p:sp>
    </p:spTree>
    <p:extLst>
      <p:ext uri="{BB962C8B-B14F-4D97-AF65-F5344CB8AC3E}">
        <p14:creationId xmlns:p14="http://schemas.microsoft.com/office/powerpoint/2010/main" val="509284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C2F5E-05D2-4D17-8B60-E0C0FBAA7421}"/>
              </a:ext>
            </a:extLst>
          </p:cNvPr>
          <p:cNvSpPr>
            <a:spLocks noGrp="1"/>
          </p:cNvSpPr>
          <p:nvPr>
            <p:ph type="title"/>
          </p:nvPr>
        </p:nvSpPr>
        <p:spPr>
          <a:xfrm>
            <a:off x="2728452" y="0"/>
            <a:ext cx="6209071" cy="1143000"/>
          </a:xfrm>
        </p:spPr>
        <p:txBody>
          <a:bodyPr>
            <a:noAutofit/>
          </a:bodyPr>
          <a:lstStyle/>
          <a:p>
            <a:r>
              <a:rPr lang="en-US" sz="4400" dirty="0"/>
              <a:t>Contributions from</a:t>
            </a:r>
          </a:p>
        </p:txBody>
      </p:sp>
      <p:sp>
        <p:nvSpPr>
          <p:cNvPr id="4" name="Content Placeholder 2">
            <a:extLst>
              <a:ext uri="{FF2B5EF4-FFF2-40B4-BE49-F238E27FC236}">
                <a16:creationId xmlns:a16="http://schemas.microsoft.com/office/drawing/2014/main" id="{BEAC988B-67F6-43EE-A87B-EE68056C09FA}"/>
              </a:ext>
            </a:extLst>
          </p:cNvPr>
          <p:cNvSpPr txBox="1">
            <a:spLocks/>
          </p:cNvSpPr>
          <p:nvPr/>
        </p:nvSpPr>
        <p:spPr>
          <a:xfrm>
            <a:off x="91997" y="1633178"/>
            <a:ext cx="8960005" cy="4353170"/>
          </a:xfrm>
          <a:prstGeom prst="rect">
            <a:avLst/>
          </a:prstGeom>
        </p:spPr>
        <p:txBody>
          <a:bodyPr>
            <a:normAutofit/>
          </a:bodyPr>
          <a:lstStyle>
            <a:lvl1pPr marL="257175" indent="-257175" algn="l" defTabSz="342900" rtl="0" eaLnBrk="1" latinLnBrk="0" hangingPunct="1">
              <a:spcBef>
                <a:spcPct val="20000"/>
              </a:spcBef>
              <a:buFont typeface="Arial"/>
              <a:buChar char="•"/>
              <a:defRPr sz="1800" kern="1200">
                <a:solidFill>
                  <a:schemeClr val="tx2"/>
                </a:solidFill>
                <a:latin typeface="+mj-lt"/>
                <a:ea typeface="+mn-ea"/>
                <a:cs typeface="+mn-cs"/>
              </a:defRPr>
            </a:lvl1pPr>
            <a:lvl2pPr marL="557213" indent="-214313" algn="l" defTabSz="342900" rtl="0" eaLnBrk="1" latinLnBrk="0" hangingPunct="1">
              <a:spcBef>
                <a:spcPct val="20000"/>
              </a:spcBef>
              <a:buFont typeface="Courier New"/>
              <a:buChar char="o"/>
              <a:defRPr sz="1500" kern="1200">
                <a:solidFill>
                  <a:srgbClr val="1F497D"/>
                </a:solidFill>
                <a:latin typeface="+mj-lt"/>
                <a:ea typeface="+mn-ea"/>
                <a:cs typeface="+mn-cs"/>
              </a:defRPr>
            </a:lvl2pPr>
            <a:lvl3pPr marL="857250" indent="-171450" algn="l" defTabSz="342900" rtl="0" eaLnBrk="1" latinLnBrk="0" hangingPunct="1">
              <a:spcBef>
                <a:spcPct val="20000"/>
              </a:spcBef>
              <a:buFont typeface="Arial"/>
              <a:buChar char="•"/>
              <a:defRPr sz="1500" kern="1200">
                <a:solidFill>
                  <a:srgbClr val="1F497D"/>
                </a:solidFill>
                <a:latin typeface="+mj-lt"/>
                <a:ea typeface="+mn-ea"/>
                <a:cs typeface="+mn-cs"/>
              </a:defRPr>
            </a:lvl3pPr>
            <a:lvl4pPr marL="1200150" indent="-171450" algn="l" defTabSz="342900" rtl="0" eaLnBrk="1" latinLnBrk="0" hangingPunct="1">
              <a:spcBef>
                <a:spcPct val="20000"/>
              </a:spcBef>
              <a:buFont typeface="Arial"/>
              <a:buChar char="–"/>
              <a:defRPr sz="1500" kern="1200">
                <a:solidFill>
                  <a:srgbClr val="1F497D"/>
                </a:solidFill>
                <a:latin typeface="+mj-lt"/>
                <a:ea typeface="+mn-ea"/>
                <a:cs typeface="+mn-cs"/>
              </a:defRPr>
            </a:lvl4pPr>
            <a:lvl5pPr marL="1543050" indent="-171450" algn="l" defTabSz="342900" rtl="0" eaLnBrk="1" latinLnBrk="0" hangingPunct="1">
              <a:spcBef>
                <a:spcPct val="20000"/>
              </a:spcBef>
              <a:buFont typeface="Arial"/>
              <a:buChar char="»"/>
              <a:defRPr sz="1500" kern="1200">
                <a:solidFill>
                  <a:srgbClr val="1F497D"/>
                </a:solidFill>
                <a:latin typeface="+mj-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Bef>
                <a:spcPts val="1200"/>
              </a:spcBef>
              <a:buNone/>
            </a:pPr>
            <a:r>
              <a:rPr lang="en-US" sz="3200" b="1" dirty="0"/>
              <a:t>Work presented here and the work being performed now is thanks to many individuals, including:</a:t>
            </a:r>
          </a:p>
          <a:p>
            <a:pPr marL="642937" lvl="2" indent="0">
              <a:spcBef>
                <a:spcPts val="1200"/>
              </a:spcBef>
              <a:buNone/>
            </a:pPr>
            <a:r>
              <a:rPr lang="en-US" sz="3200" b="1" dirty="0"/>
              <a:t>Bill Sampson, Shresht Joshi, Anis Ben Yahia, Piyush Joshi, Bill McKeon, Sonny Dimaiuta, Denny Sullivan, Peter </a:t>
            </a:r>
            <a:r>
              <a:rPr lang="en-US" sz="3200" b="1" dirty="0" err="1"/>
              <a:t>Galioto</a:t>
            </a:r>
            <a:r>
              <a:rPr lang="en-US" sz="3200" b="1" dirty="0"/>
              <a:t>, Pat </a:t>
            </a:r>
            <a:r>
              <a:rPr lang="en-US" sz="3200" b="1" dirty="0" err="1"/>
              <a:t>Doutney</a:t>
            </a:r>
            <a:r>
              <a:rPr lang="en-US" sz="3200" b="1" dirty="0"/>
              <a:t>, Mike Anerella, John Cozzolino, Ray Ceruti, …</a:t>
            </a:r>
          </a:p>
        </p:txBody>
      </p:sp>
    </p:spTree>
    <p:extLst>
      <p:ext uri="{BB962C8B-B14F-4D97-AF65-F5344CB8AC3E}">
        <p14:creationId xmlns:p14="http://schemas.microsoft.com/office/powerpoint/2010/main" val="6986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EDED4-051F-4F70-BB69-F2CF43C2003E}"/>
              </a:ext>
            </a:extLst>
          </p:cNvPr>
          <p:cNvSpPr>
            <a:spLocks noGrp="1"/>
          </p:cNvSpPr>
          <p:nvPr>
            <p:ph type="title"/>
          </p:nvPr>
        </p:nvSpPr>
        <p:spPr>
          <a:xfrm>
            <a:off x="964580" y="2509023"/>
            <a:ext cx="6936059" cy="1388327"/>
          </a:xfrm>
        </p:spPr>
        <p:txBody>
          <a:bodyPr>
            <a:noAutofit/>
          </a:bodyPr>
          <a:lstStyle/>
          <a:p>
            <a:r>
              <a:rPr lang="en-US" sz="4800" dirty="0"/>
              <a:t>Mechanical Models</a:t>
            </a:r>
          </a:p>
        </p:txBody>
      </p:sp>
      <p:sp>
        <p:nvSpPr>
          <p:cNvPr id="3" name="TextBox 2">
            <a:extLst>
              <a:ext uri="{FF2B5EF4-FFF2-40B4-BE49-F238E27FC236}">
                <a16:creationId xmlns:a16="http://schemas.microsoft.com/office/drawing/2014/main" id="{53F2F92C-4358-46AC-936F-BA166F7E7A7C}"/>
              </a:ext>
            </a:extLst>
          </p:cNvPr>
          <p:cNvSpPr txBox="1"/>
          <p:nvPr/>
        </p:nvSpPr>
        <p:spPr>
          <a:xfrm>
            <a:off x="526057" y="4509997"/>
            <a:ext cx="8262344" cy="646331"/>
          </a:xfrm>
          <a:prstGeom prst="rect">
            <a:avLst/>
          </a:prstGeom>
          <a:noFill/>
        </p:spPr>
        <p:txBody>
          <a:bodyPr wrap="square" rtlCol="0">
            <a:spAutoFit/>
          </a:bodyPr>
          <a:lstStyle/>
          <a:p>
            <a:pPr marL="285750" indent="-285750">
              <a:buFont typeface="Arial" panose="020B0604020202020204" pitchFamily="34" charset="0"/>
              <a:buChar char="•"/>
            </a:pPr>
            <a:r>
              <a:rPr lang="en-US" dirty="0"/>
              <a:t>The baseline models are for 10 kA in the Nb</a:t>
            </a:r>
            <a:r>
              <a:rPr lang="en-US" baseline="-25000" dirty="0"/>
              <a:t>3</a:t>
            </a:r>
            <a:r>
              <a:rPr lang="en-US" dirty="0"/>
              <a:t>Sn coil and 1 kA in two HTS coils</a:t>
            </a:r>
          </a:p>
          <a:p>
            <a:pPr marL="285750" indent="-285750">
              <a:buFont typeface="Arial" panose="020B0604020202020204" pitchFamily="34" charset="0"/>
              <a:buChar char="•"/>
            </a:pPr>
            <a:r>
              <a:rPr lang="en-US" dirty="0"/>
              <a:t>Also examined HTS coils at 1.5 kA and 2 kA (just in case), for quench studies</a:t>
            </a:r>
          </a:p>
        </p:txBody>
      </p:sp>
    </p:spTree>
    <p:extLst>
      <p:ext uri="{BB962C8B-B14F-4D97-AF65-F5344CB8AC3E}">
        <p14:creationId xmlns:p14="http://schemas.microsoft.com/office/powerpoint/2010/main" val="1544688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C19AD-5E7E-4F3D-A5E8-03A788E0FAC6}"/>
              </a:ext>
            </a:extLst>
          </p:cNvPr>
          <p:cNvSpPr>
            <a:spLocks noGrp="1"/>
          </p:cNvSpPr>
          <p:nvPr>
            <p:ph type="title"/>
          </p:nvPr>
        </p:nvSpPr>
        <p:spPr>
          <a:xfrm>
            <a:off x="2397512" y="0"/>
            <a:ext cx="6746487" cy="1143000"/>
          </a:xfrm>
        </p:spPr>
        <p:txBody>
          <a:bodyPr>
            <a:normAutofit fontScale="90000"/>
          </a:bodyPr>
          <a:lstStyle/>
          <a:p>
            <a:r>
              <a:rPr lang="en-US" sz="4400" dirty="0"/>
              <a:t>ANSYS Model</a:t>
            </a:r>
            <a:br>
              <a:rPr lang="en-US" sz="4400" dirty="0"/>
            </a:br>
            <a:r>
              <a:rPr lang="en-US" sz="3100" dirty="0"/>
              <a:t>(Nb3Sn coil and Two different HTS coils) </a:t>
            </a:r>
          </a:p>
        </p:txBody>
      </p:sp>
      <p:pic>
        <p:nvPicPr>
          <p:cNvPr id="4" name="Picture 3">
            <a:extLst>
              <a:ext uri="{FF2B5EF4-FFF2-40B4-BE49-F238E27FC236}">
                <a16:creationId xmlns:a16="http://schemas.microsoft.com/office/drawing/2014/main" id="{D9DEFDF2-37E6-44BB-B7F7-CD4A56733347}"/>
              </a:ext>
            </a:extLst>
          </p:cNvPr>
          <p:cNvPicPr>
            <a:picLocks noChangeAspect="1"/>
          </p:cNvPicPr>
          <p:nvPr/>
        </p:nvPicPr>
        <p:blipFill>
          <a:blip r:embed="rId2"/>
          <a:stretch>
            <a:fillRect/>
          </a:stretch>
        </p:blipFill>
        <p:spPr>
          <a:xfrm>
            <a:off x="4118598" y="1237786"/>
            <a:ext cx="4754880" cy="4997702"/>
          </a:xfrm>
          <a:prstGeom prst="rect">
            <a:avLst/>
          </a:prstGeom>
        </p:spPr>
      </p:pic>
      <p:pic>
        <p:nvPicPr>
          <p:cNvPr id="6" name="Picture 5">
            <a:extLst>
              <a:ext uri="{FF2B5EF4-FFF2-40B4-BE49-F238E27FC236}">
                <a16:creationId xmlns:a16="http://schemas.microsoft.com/office/drawing/2014/main" id="{03CDDA07-4A18-4ACD-BE88-CEDE9E4302A0}"/>
              </a:ext>
            </a:extLst>
          </p:cNvPr>
          <p:cNvPicPr>
            <a:picLocks noChangeAspect="1"/>
          </p:cNvPicPr>
          <p:nvPr/>
        </p:nvPicPr>
        <p:blipFill>
          <a:blip r:embed="rId3"/>
          <a:stretch>
            <a:fillRect/>
          </a:stretch>
        </p:blipFill>
        <p:spPr>
          <a:xfrm>
            <a:off x="95238" y="2806951"/>
            <a:ext cx="4023360" cy="3428537"/>
          </a:xfrm>
          <a:prstGeom prst="rect">
            <a:avLst/>
          </a:prstGeom>
        </p:spPr>
      </p:pic>
      <p:sp>
        <p:nvSpPr>
          <p:cNvPr id="7" name="TextBox 6">
            <a:extLst>
              <a:ext uri="{FF2B5EF4-FFF2-40B4-BE49-F238E27FC236}">
                <a16:creationId xmlns:a16="http://schemas.microsoft.com/office/drawing/2014/main" id="{6AF2161D-360F-4A61-B693-10A031E050C4}"/>
              </a:ext>
            </a:extLst>
          </p:cNvPr>
          <p:cNvSpPr txBox="1"/>
          <p:nvPr/>
        </p:nvSpPr>
        <p:spPr>
          <a:xfrm>
            <a:off x="189797" y="1388326"/>
            <a:ext cx="3834242" cy="1569660"/>
          </a:xfrm>
          <a:prstGeom prst="rect">
            <a:avLst/>
          </a:prstGeom>
          <a:noFill/>
        </p:spPr>
        <p:txBody>
          <a:bodyPr wrap="square" rtlCol="0">
            <a:spAutoFit/>
          </a:bodyPr>
          <a:lstStyle/>
          <a:p>
            <a:r>
              <a:rPr lang="en-US" sz="2400" b="1" u="sng" dirty="0"/>
              <a:t>Main Question</a:t>
            </a:r>
          </a:p>
          <a:p>
            <a:r>
              <a:rPr lang="en-US" b="1" dirty="0"/>
              <a:t>Can Nb3Sn coils and structure take the transverse Lorentz load (x-axis) coming from the HTS coils powered at high current</a:t>
            </a:r>
          </a:p>
        </p:txBody>
      </p:sp>
    </p:spTree>
    <p:extLst>
      <p:ext uri="{BB962C8B-B14F-4D97-AF65-F5344CB8AC3E}">
        <p14:creationId xmlns:p14="http://schemas.microsoft.com/office/powerpoint/2010/main" val="2412973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6F45-5AAA-4984-88E5-34BCC29837D9}"/>
              </a:ext>
            </a:extLst>
          </p:cNvPr>
          <p:cNvSpPr>
            <a:spLocks noGrp="1"/>
          </p:cNvSpPr>
          <p:nvPr>
            <p:ph type="title"/>
          </p:nvPr>
        </p:nvSpPr>
        <p:spPr>
          <a:xfrm>
            <a:off x="2926988" y="0"/>
            <a:ext cx="5776745" cy="1143000"/>
          </a:xfrm>
        </p:spPr>
        <p:txBody>
          <a:bodyPr>
            <a:normAutofit fontScale="90000"/>
          </a:bodyPr>
          <a:lstStyle/>
          <a:p>
            <a:r>
              <a:rPr lang="en-US" sz="4400" dirty="0"/>
              <a:t>ANSYS Run   Field from Nb</a:t>
            </a:r>
            <a:r>
              <a:rPr lang="en-US" sz="4400" baseline="-25000" dirty="0"/>
              <a:t>3</a:t>
            </a:r>
            <a:r>
              <a:rPr lang="en-US" sz="4400" dirty="0"/>
              <a:t>Sn 10 kA, HTS 1 kA</a:t>
            </a:r>
          </a:p>
        </p:txBody>
      </p:sp>
      <p:pic>
        <p:nvPicPr>
          <p:cNvPr id="6" name="Picture 5">
            <a:extLst>
              <a:ext uri="{FF2B5EF4-FFF2-40B4-BE49-F238E27FC236}">
                <a16:creationId xmlns:a16="http://schemas.microsoft.com/office/drawing/2014/main" id="{E0E981FB-0098-4666-83A5-7491994A4F90}"/>
              </a:ext>
            </a:extLst>
          </p:cNvPr>
          <p:cNvPicPr>
            <a:picLocks noChangeAspect="1"/>
          </p:cNvPicPr>
          <p:nvPr/>
        </p:nvPicPr>
        <p:blipFill>
          <a:blip r:embed="rId2"/>
          <a:stretch>
            <a:fillRect/>
          </a:stretch>
        </p:blipFill>
        <p:spPr>
          <a:xfrm>
            <a:off x="2234894" y="1409482"/>
            <a:ext cx="5018218" cy="4940517"/>
          </a:xfrm>
          <a:prstGeom prst="rect">
            <a:avLst/>
          </a:prstGeom>
        </p:spPr>
      </p:pic>
    </p:spTree>
    <p:extLst>
      <p:ext uri="{BB962C8B-B14F-4D97-AF65-F5344CB8AC3E}">
        <p14:creationId xmlns:p14="http://schemas.microsoft.com/office/powerpoint/2010/main" val="3543470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6F45-5AAA-4984-88E5-34BCC29837D9}"/>
              </a:ext>
            </a:extLst>
          </p:cNvPr>
          <p:cNvSpPr>
            <a:spLocks noGrp="1"/>
          </p:cNvSpPr>
          <p:nvPr>
            <p:ph type="title"/>
          </p:nvPr>
        </p:nvSpPr>
        <p:spPr>
          <a:xfrm>
            <a:off x="2477912" y="0"/>
            <a:ext cx="6468532" cy="1143000"/>
          </a:xfrm>
        </p:spPr>
        <p:txBody>
          <a:bodyPr>
            <a:noAutofit/>
          </a:bodyPr>
          <a:lstStyle/>
          <a:p>
            <a:r>
              <a:rPr lang="en-US" sz="3200" dirty="0"/>
              <a:t>ANSYS Run Transverse Stress and Strain from Nb</a:t>
            </a:r>
            <a:r>
              <a:rPr lang="en-US" sz="3200" baseline="-25000" dirty="0"/>
              <a:t>3</a:t>
            </a:r>
            <a:r>
              <a:rPr lang="en-US" sz="3200" dirty="0"/>
              <a:t>Sn 10 kA, HTS 1 kA</a:t>
            </a:r>
          </a:p>
        </p:txBody>
      </p:sp>
      <p:pic>
        <p:nvPicPr>
          <p:cNvPr id="4" name="Picture 3">
            <a:extLst>
              <a:ext uri="{FF2B5EF4-FFF2-40B4-BE49-F238E27FC236}">
                <a16:creationId xmlns:a16="http://schemas.microsoft.com/office/drawing/2014/main" id="{B9552DE6-A9B3-4B11-81FB-BACA88DC26F2}"/>
              </a:ext>
            </a:extLst>
          </p:cNvPr>
          <p:cNvPicPr>
            <a:picLocks noChangeAspect="1"/>
          </p:cNvPicPr>
          <p:nvPr/>
        </p:nvPicPr>
        <p:blipFill>
          <a:blip r:embed="rId2"/>
          <a:stretch>
            <a:fillRect/>
          </a:stretch>
        </p:blipFill>
        <p:spPr>
          <a:xfrm>
            <a:off x="440267" y="1823684"/>
            <a:ext cx="3743325" cy="4171950"/>
          </a:xfrm>
          <a:prstGeom prst="rect">
            <a:avLst/>
          </a:prstGeom>
        </p:spPr>
      </p:pic>
      <p:pic>
        <p:nvPicPr>
          <p:cNvPr id="7" name="Picture 6">
            <a:extLst>
              <a:ext uri="{FF2B5EF4-FFF2-40B4-BE49-F238E27FC236}">
                <a16:creationId xmlns:a16="http://schemas.microsoft.com/office/drawing/2014/main" id="{1AB7DC0A-F447-45C7-923A-D01EC8C4380C}"/>
              </a:ext>
            </a:extLst>
          </p:cNvPr>
          <p:cNvPicPr>
            <a:picLocks noChangeAspect="1"/>
          </p:cNvPicPr>
          <p:nvPr/>
        </p:nvPicPr>
        <p:blipFill>
          <a:blip r:embed="rId3"/>
          <a:stretch>
            <a:fillRect/>
          </a:stretch>
        </p:blipFill>
        <p:spPr>
          <a:xfrm>
            <a:off x="4693708" y="1695096"/>
            <a:ext cx="4010025" cy="4429125"/>
          </a:xfrm>
          <a:prstGeom prst="rect">
            <a:avLst/>
          </a:prstGeom>
        </p:spPr>
      </p:pic>
      <p:sp>
        <p:nvSpPr>
          <p:cNvPr id="8" name="TextBox 7">
            <a:extLst>
              <a:ext uri="{FF2B5EF4-FFF2-40B4-BE49-F238E27FC236}">
                <a16:creationId xmlns:a16="http://schemas.microsoft.com/office/drawing/2014/main" id="{EA7E8FCB-6820-4795-991D-7435EDB28ABB}"/>
              </a:ext>
            </a:extLst>
          </p:cNvPr>
          <p:cNvSpPr txBox="1"/>
          <p:nvPr/>
        </p:nvSpPr>
        <p:spPr>
          <a:xfrm>
            <a:off x="3832577" y="1194871"/>
            <a:ext cx="1051313" cy="369332"/>
          </a:xfrm>
          <a:prstGeom prst="rect">
            <a:avLst/>
          </a:prstGeom>
          <a:noFill/>
        </p:spPr>
        <p:txBody>
          <a:bodyPr wrap="none" rtlCol="0">
            <a:spAutoFit/>
          </a:bodyPr>
          <a:lstStyle/>
          <a:p>
            <a:r>
              <a:rPr lang="en-US" b="1" dirty="0">
                <a:solidFill>
                  <a:srgbClr val="C00000"/>
                </a:solidFill>
              </a:rPr>
              <a:t>LTS Coils</a:t>
            </a:r>
          </a:p>
        </p:txBody>
      </p:sp>
    </p:spTree>
    <p:extLst>
      <p:ext uri="{BB962C8B-B14F-4D97-AF65-F5344CB8AC3E}">
        <p14:creationId xmlns:p14="http://schemas.microsoft.com/office/powerpoint/2010/main" val="203285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6F45-5AAA-4984-88E5-34BCC29837D9}"/>
              </a:ext>
            </a:extLst>
          </p:cNvPr>
          <p:cNvSpPr>
            <a:spLocks noGrp="1"/>
          </p:cNvSpPr>
          <p:nvPr>
            <p:ph type="title"/>
          </p:nvPr>
        </p:nvSpPr>
        <p:spPr>
          <a:xfrm>
            <a:off x="2477912" y="0"/>
            <a:ext cx="6468532" cy="1143000"/>
          </a:xfrm>
        </p:spPr>
        <p:txBody>
          <a:bodyPr>
            <a:noAutofit/>
          </a:bodyPr>
          <a:lstStyle/>
          <a:p>
            <a:r>
              <a:rPr lang="en-US" sz="3200" dirty="0"/>
              <a:t>ANSYS Run Transverse Stress and Strain from Nb</a:t>
            </a:r>
            <a:r>
              <a:rPr lang="en-US" sz="3200" baseline="-25000" dirty="0"/>
              <a:t>3</a:t>
            </a:r>
            <a:r>
              <a:rPr lang="en-US" sz="3200" dirty="0"/>
              <a:t>Sn 10 kA, HTS 1 kA</a:t>
            </a:r>
          </a:p>
        </p:txBody>
      </p:sp>
      <p:pic>
        <p:nvPicPr>
          <p:cNvPr id="5" name="Picture 4">
            <a:extLst>
              <a:ext uri="{FF2B5EF4-FFF2-40B4-BE49-F238E27FC236}">
                <a16:creationId xmlns:a16="http://schemas.microsoft.com/office/drawing/2014/main" id="{6393D310-2D3A-4FF7-8A30-EAA9984492A8}"/>
              </a:ext>
            </a:extLst>
          </p:cNvPr>
          <p:cNvPicPr>
            <a:picLocks noChangeAspect="1"/>
          </p:cNvPicPr>
          <p:nvPr/>
        </p:nvPicPr>
        <p:blipFill>
          <a:blip r:embed="rId2"/>
          <a:stretch>
            <a:fillRect/>
          </a:stretch>
        </p:blipFill>
        <p:spPr>
          <a:xfrm>
            <a:off x="247650" y="1755245"/>
            <a:ext cx="3771900" cy="4219575"/>
          </a:xfrm>
          <a:prstGeom prst="rect">
            <a:avLst/>
          </a:prstGeom>
        </p:spPr>
      </p:pic>
      <p:pic>
        <p:nvPicPr>
          <p:cNvPr id="6" name="Picture 5">
            <a:extLst>
              <a:ext uri="{FF2B5EF4-FFF2-40B4-BE49-F238E27FC236}">
                <a16:creationId xmlns:a16="http://schemas.microsoft.com/office/drawing/2014/main" id="{133AEA77-1B76-4BE2-BD82-C25E5A9EC8E5}"/>
              </a:ext>
            </a:extLst>
          </p:cNvPr>
          <p:cNvPicPr>
            <a:picLocks noChangeAspect="1"/>
          </p:cNvPicPr>
          <p:nvPr/>
        </p:nvPicPr>
        <p:blipFill>
          <a:blip r:embed="rId3"/>
          <a:stretch>
            <a:fillRect/>
          </a:stretch>
        </p:blipFill>
        <p:spPr>
          <a:xfrm>
            <a:off x="4380796" y="1839912"/>
            <a:ext cx="4245505" cy="4245505"/>
          </a:xfrm>
          <a:prstGeom prst="rect">
            <a:avLst/>
          </a:prstGeom>
        </p:spPr>
      </p:pic>
      <p:sp>
        <p:nvSpPr>
          <p:cNvPr id="8" name="TextBox 7">
            <a:extLst>
              <a:ext uri="{FF2B5EF4-FFF2-40B4-BE49-F238E27FC236}">
                <a16:creationId xmlns:a16="http://schemas.microsoft.com/office/drawing/2014/main" id="{659B847D-13F0-4776-B56F-D9A22E2F833E}"/>
              </a:ext>
            </a:extLst>
          </p:cNvPr>
          <p:cNvSpPr txBox="1"/>
          <p:nvPr/>
        </p:nvSpPr>
        <p:spPr>
          <a:xfrm>
            <a:off x="3877733" y="1264456"/>
            <a:ext cx="1101584" cy="369332"/>
          </a:xfrm>
          <a:prstGeom prst="rect">
            <a:avLst/>
          </a:prstGeom>
          <a:noFill/>
        </p:spPr>
        <p:txBody>
          <a:bodyPr wrap="none" rtlCol="0">
            <a:spAutoFit/>
          </a:bodyPr>
          <a:lstStyle/>
          <a:p>
            <a:r>
              <a:rPr lang="en-US" dirty="0"/>
              <a:t>HTS Coils</a:t>
            </a:r>
          </a:p>
        </p:txBody>
      </p:sp>
    </p:spTree>
    <p:extLst>
      <p:ext uri="{BB962C8B-B14F-4D97-AF65-F5344CB8AC3E}">
        <p14:creationId xmlns:p14="http://schemas.microsoft.com/office/powerpoint/2010/main" val="272351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6F45-5AAA-4984-88E5-34BCC29837D9}"/>
              </a:ext>
            </a:extLst>
          </p:cNvPr>
          <p:cNvSpPr>
            <a:spLocks noGrp="1"/>
          </p:cNvSpPr>
          <p:nvPr>
            <p:ph type="title"/>
          </p:nvPr>
        </p:nvSpPr>
        <p:spPr>
          <a:xfrm>
            <a:off x="2477912" y="0"/>
            <a:ext cx="6468532" cy="1143000"/>
          </a:xfrm>
        </p:spPr>
        <p:txBody>
          <a:bodyPr>
            <a:noAutofit/>
          </a:bodyPr>
          <a:lstStyle/>
          <a:p>
            <a:r>
              <a:rPr lang="en-US" sz="3200" dirty="0"/>
              <a:t>ANSYS Run Transverse Stress and Strain from Nb</a:t>
            </a:r>
            <a:r>
              <a:rPr lang="en-US" sz="3200" baseline="-25000" dirty="0"/>
              <a:t>3</a:t>
            </a:r>
            <a:r>
              <a:rPr lang="en-US" sz="3200" dirty="0"/>
              <a:t>Sn 10 kA, HTS 2 kA</a:t>
            </a:r>
          </a:p>
        </p:txBody>
      </p:sp>
      <p:sp>
        <p:nvSpPr>
          <p:cNvPr id="8" name="TextBox 7">
            <a:extLst>
              <a:ext uri="{FF2B5EF4-FFF2-40B4-BE49-F238E27FC236}">
                <a16:creationId xmlns:a16="http://schemas.microsoft.com/office/drawing/2014/main" id="{659B847D-13F0-4776-B56F-D9A22E2F833E}"/>
              </a:ext>
            </a:extLst>
          </p:cNvPr>
          <p:cNvSpPr txBox="1"/>
          <p:nvPr/>
        </p:nvSpPr>
        <p:spPr>
          <a:xfrm>
            <a:off x="3877733" y="1264456"/>
            <a:ext cx="1051313" cy="369332"/>
          </a:xfrm>
          <a:prstGeom prst="rect">
            <a:avLst/>
          </a:prstGeom>
          <a:noFill/>
        </p:spPr>
        <p:txBody>
          <a:bodyPr wrap="none" rtlCol="0">
            <a:spAutoFit/>
          </a:bodyPr>
          <a:lstStyle/>
          <a:p>
            <a:r>
              <a:rPr lang="en-US" dirty="0"/>
              <a:t>LTS Coils</a:t>
            </a:r>
          </a:p>
        </p:txBody>
      </p:sp>
      <p:pic>
        <p:nvPicPr>
          <p:cNvPr id="4" name="Picture 3">
            <a:extLst>
              <a:ext uri="{FF2B5EF4-FFF2-40B4-BE49-F238E27FC236}">
                <a16:creationId xmlns:a16="http://schemas.microsoft.com/office/drawing/2014/main" id="{40D9D662-B781-42F5-A8E5-CF27F36B7E22}"/>
              </a:ext>
            </a:extLst>
          </p:cNvPr>
          <p:cNvPicPr>
            <a:picLocks noChangeAspect="1"/>
          </p:cNvPicPr>
          <p:nvPr/>
        </p:nvPicPr>
        <p:blipFill>
          <a:blip r:embed="rId2"/>
          <a:stretch>
            <a:fillRect/>
          </a:stretch>
        </p:blipFill>
        <p:spPr>
          <a:xfrm>
            <a:off x="4905375" y="1575348"/>
            <a:ext cx="3730625" cy="4731524"/>
          </a:xfrm>
          <a:prstGeom prst="rect">
            <a:avLst/>
          </a:prstGeom>
        </p:spPr>
      </p:pic>
      <p:pic>
        <p:nvPicPr>
          <p:cNvPr id="9" name="Picture 8">
            <a:extLst>
              <a:ext uri="{FF2B5EF4-FFF2-40B4-BE49-F238E27FC236}">
                <a16:creationId xmlns:a16="http://schemas.microsoft.com/office/drawing/2014/main" id="{12873081-F078-4A17-BE11-84DE2A10F62A}"/>
              </a:ext>
            </a:extLst>
          </p:cNvPr>
          <p:cNvPicPr>
            <a:picLocks noChangeAspect="1"/>
          </p:cNvPicPr>
          <p:nvPr/>
        </p:nvPicPr>
        <p:blipFill>
          <a:blip r:embed="rId3"/>
          <a:stretch>
            <a:fillRect/>
          </a:stretch>
        </p:blipFill>
        <p:spPr>
          <a:xfrm>
            <a:off x="333375" y="1633788"/>
            <a:ext cx="3905250" cy="4600575"/>
          </a:xfrm>
          <a:prstGeom prst="rect">
            <a:avLst/>
          </a:prstGeom>
        </p:spPr>
      </p:pic>
    </p:spTree>
    <p:extLst>
      <p:ext uri="{BB962C8B-B14F-4D97-AF65-F5344CB8AC3E}">
        <p14:creationId xmlns:p14="http://schemas.microsoft.com/office/powerpoint/2010/main" val="969846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6F45-5AAA-4984-88E5-34BCC29837D9}"/>
              </a:ext>
            </a:extLst>
          </p:cNvPr>
          <p:cNvSpPr>
            <a:spLocks noGrp="1"/>
          </p:cNvSpPr>
          <p:nvPr>
            <p:ph type="title"/>
          </p:nvPr>
        </p:nvSpPr>
        <p:spPr>
          <a:xfrm>
            <a:off x="2477912" y="0"/>
            <a:ext cx="6468532" cy="1143000"/>
          </a:xfrm>
        </p:spPr>
        <p:txBody>
          <a:bodyPr>
            <a:noAutofit/>
          </a:bodyPr>
          <a:lstStyle/>
          <a:p>
            <a:r>
              <a:rPr lang="en-US" sz="3200" dirty="0"/>
              <a:t>ANSYS Run Transverse Stress and Strain from Nb</a:t>
            </a:r>
            <a:r>
              <a:rPr lang="en-US" sz="3200" baseline="-25000" dirty="0"/>
              <a:t>3</a:t>
            </a:r>
            <a:r>
              <a:rPr lang="en-US" sz="3200" dirty="0"/>
              <a:t>Sn 10 kA, HTS 2 kA</a:t>
            </a:r>
          </a:p>
        </p:txBody>
      </p:sp>
      <p:sp>
        <p:nvSpPr>
          <p:cNvPr id="8" name="TextBox 7">
            <a:extLst>
              <a:ext uri="{FF2B5EF4-FFF2-40B4-BE49-F238E27FC236}">
                <a16:creationId xmlns:a16="http://schemas.microsoft.com/office/drawing/2014/main" id="{EA7E8FCB-6820-4795-991D-7435EDB28ABB}"/>
              </a:ext>
            </a:extLst>
          </p:cNvPr>
          <p:cNvSpPr txBox="1"/>
          <p:nvPr/>
        </p:nvSpPr>
        <p:spPr>
          <a:xfrm>
            <a:off x="3832577" y="1194871"/>
            <a:ext cx="1101584" cy="369332"/>
          </a:xfrm>
          <a:prstGeom prst="rect">
            <a:avLst/>
          </a:prstGeom>
          <a:noFill/>
        </p:spPr>
        <p:txBody>
          <a:bodyPr wrap="none" rtlCol="0">
            <a:spAutoFit/>
          </a:bodyPr>
          <a:lstStyle/>
          <a:p>
            <a:r>
              <a:rPr lang="en-US" b="1" dirty="0">
                <a:solidFill>
                  <a:srgbClr val="C00000"/>
                </a:solidFill>
              </a:rPr>
              <a:t>HTS Coils</a:t>
            </a:r>
          </a:p>
        </p:txBody>
      </p:sp>
      <p:pic>
        <p:nvPicPr>
          <p:cNvPr id="5" name="Picture 4">
            <a:extLst>
              <a:ext uri="{FF2B5EF4-FFF2-40B4-BE49-F238E27FC236}">
                <a16:creationId xmlns:a16="http://schemas.microsoft.com/office/drawing/2014/main" id="{C712B005-121F-4CD0-9529-8771BE4BCF38}"/>
              </a:ext>
            </a:extLst>
          </p:cNvPr>
          <p:cNvPicPr>
            <a:picLocks noChangeAspect="1"/>
          </p:cNvPicPr>
          <p:nvPr/>
        </p:nvPicPr>
        <p:blipFill>
          <a:blip r:embed="rId2"/>
          <a:stretch>
            <a:fillRect/>
          </a:stretch>
        </p:blipFill>
        <p:spPr>
          <a:xfrm>
            <a:off x="541689" y="1820672"/>
            <a:ext cx="3793244" cy="4120424"/>
          </a:xfrm>
          <a:prstGeom prst="rect">
            <a:avLst/>
          </a:prstGeom>
        </p:spPr>
      </p:pic>
      <p:pic>
        <p:nvPicPr>
          <p:cNvPr id="9" name="Picture 8">
            <a:extLst>
              <a:ext uri="{FF2B5EF4-FFF2-40B4-BE49-F238E27FC236}">
                <a16:creationId xmlns:a16="http://schemas.microsoft.com/office/drawing/2014/main" id="{89E8FB5E-0666-4FD4-BC6C-61E52EEB139C}"/>
              </a:ext>
            </a:extLst>
          </p:cNvPr>
          <p:cNvPicPr>
            <a:picLocks noChangeAspect="1"/>
          </p:cNvPicPr>
          <p:nvPr/>
        </p:nvPicPr>
        <p:blipFill>
          <a:blip r:embed="rId3"/>
          <a:stretch>
            <a:fillRect/>
          </a:stretch>
        </p:blipFill>
        <p:spPr>
          <a:xfrm>
            <a:off x="5011386" y="1820672"/>
            <a:ext cx="3590925" cy="4162425"/>
          </a:xfrm>
          <a:prstGeom prst="rect">
            <a:avLst/>
          </a:prstGeom>
        </p:spPr>
      </p:pic>
    </p:spTree>
    <p:extLst>
      <p:ext uri="{BB962C8B-B14F-4D97-AF65-F5344CB8AC3E}">
        <p14:creationId xmlns:p14="http://schemas.microsoft.com/office/powerpoint/2010/main" val="548881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04467-F7A6-4265-B69C-76E7B8570B18}"/>
              </a:ext>
            </a:extLst>
          </p:cNvPr>
          <p:cNvSpPr>
            <a:spLocks noGrp="1"/>
          </p:cNvSpPr>
          <p:nvPr>
            <p:ph type="title"/>
          </p:nvPr>
        </p:nvSpPr>
        <p:spPr>
          <a:xfrm>
            <a:off x="401444" y="2559205"/>
            <a:ext cx="8513956" cy="1706136"/>
          </a:xfrm>
        </p:spPr>
        <p:txBody>
          <a:bodyPr>
            <a:noAutofit/>
          </a:bodyPr>
          <a:lstStyle/>
          <a:p>
            <a:r>
              <a:rPr lang="en-US" sz="4800" dirty="0"/>
              <a:t>Quench Protection of </a:t>
            </a:r>
            <a:br>
              <a:rPr lang="en-US" sz="4800" dirty="0"/>
            </a:br>
            <a:r>
              <a:rPr lang="en-US" sz="4800" dirty="0"/>
              <a:t>HTS/LTS Hybrid Dipole</a:t>
            </a:r>
          </a:p>
        </p:txBody>
      </p:sp>
    </p:spTree>
    <p:extLst>
      <p:ext uri="{BB962C8B-B14F-4D97-AF65-F5344CB8AC3E}">
        <p14:creationId xmlns:p14="http://schemas.microsoft.com/office/powerpoint/2010/main" val="231976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51667-4213-420B-BFD9-BA53FED59717}"/>
              </a:ext>
            </a:extLst>
          </p:cNvPr>
          <p:cNvSpPr>
            <a:spLocks noGrp="1"/>
          </p:cNvSpPr>
          <p:nvPr>
            <p:ph type="title"/>
          </p:nvPr>
        </p:nvSpPr>
        <p:spPr>
          <a:xfrm>
            <a:off x="2514600" y="90487"/>
            <a:ext cx="6323013" cy="974453"/>
          </a:xfrm>
        </p:spPr>
        <p:txBody>
          <a:bodyPr>
            <a:noAutofit/>
          </a:bodyPr>
          <a:lstStyle/>
          <a:p>
            <a:r>
              <a:rPr lang="en-US" sz="2000" dirty="0"/>
              <a:t>Feedback of Quenching of HTS Coils on LTS Coils in  HTS/LTS Hybrid Magnet</a:t>
            </a:r>
            <a:endParaRPr lang="en-US" sz="2000" dirty="0">
              <a:solidFill>
                <a:srgbClr val="FF0000"/>
              </a:solidFill>
            </a:endParaRPr>
          </a:p>
        </p:txBody>
      </p:sp>
      <p:sp>
        <p:nvSpPr>
          <p:cNvPr id="4" name="TextBox 3">
            <a:extLst>
              <a:ext uri="{FF2B5EF4-FFF2-40B4-BE49-F238E27FC236}">
                <a16:creationId xmlns:a16="http://schemas.microsoft.com/office/drawing/2014/main" id="{C7634A95-204E-4877-B4E8-AA72527901AB}"/>
              </a:ext>
            </a:extLst>
          </p:cNvPr>
          <p:cNvSpPr txBox="1"/>
          <p:nvPr/>
        </p:nvSpPr>
        <p:spPr>
          <a:xfrm>
            <a:off x="415470" y="1295400"/>
            <a:ext cx="4049122" cy="707886"/>
          </a:xfrm>
          <a:prstGeom prst="rect">
            <a:avLst/>
          </a:prstGeom>
          <a:solidFill>
            <a:schemeClr val="accent3">
              <a:lumMod val="50000"/>
            </a:schemeClr>
          </a:solidFill>
          <a:ln/>
        </p:spPr>
        <p:style>
          <a:lnRef idx="0">
            <a:schemeClr val="accent6"/>
          </a:lnRef>
          <a:fillRef idx="3">
            <a:schemeClr val="accent6"/>
          </a:fillRef>
          <a:effectRef idx="3">
            <a:schemeClr val="accent6"/>
          </a:effectRef>
          <a:fontRef idx="minor">
            <a:schemeClr val="lt1"/>
          </a:fontRef>
        </p:style>
        <p:txBody>
          <a:bodyPr wrap="none" rtlCol="0">
            <a:spAutoFit/>
          </a:bodyPr>
          <a:lstStyle/>
          <a:p>
            <a:pPr marL="342900" indent="-342900">
              <a:buFont typeface="Arial" panose="020B0604020202020204" pitchFamily="34" charset="0"/>
              <a:buChar char="•"/>
            </a:pPr>
            <a:r>
              <a:rPr lang="en-US" sz="2000" b="1" dirty="0">
                <a:solidFill>
                  <a:srgbClr val="FFFF00"/>
                </a:solidFill>
              </a:rPr>
              <a:t>HTS coils operated like HTS coils</a:t>
            </a:r>
          </a:p>
          <a:p>
            <a:pPr marL="342900" indent="-342900">
              <a:buFont typeface="Arial" panose="020B0604020202020204" pitchFamily="34" charset="0"/>
              <a:buChar char="•"/>
            </a:pPr>
            <a:r>
              <a:rPr lang="en-US" sz="2000" b="1" dirty="0">
                <a:solidFill>
                  <a:srgbClr val="FFFF00"/>
                </a:solidFill>
              </a:rPr>
              <a:t>Significant voltage in HTS coils</a:t>
            </a:r>
          </a:p>
        </p:txBody>
      </p:sp>
      <p:pic>
        <p:nvPicPr>
          <p:cNvPr id="6" name="Picture 5">
            <a:extLst>
              <a:ext uri="{FF2B5EF4-FFF2-40B4-BE49-F238E27FC236}">
                <a16:creationId xmlns:a16="http://schemas.microsoft.com/office/drawing/2014/main" id="{760A6A60-6628-41FE-B448-CFCDA5663526}"/>
              </a:ext>
            </a:extLst>
          </p:cNvPr>
          <p:cNvPicPr>
            <a:picLocks noChangeAspect="1"/>
          </p:cNvPicPr>
          <p:nvPr/>
        </p:nvPicPr>
        <p:blipFill>
          <a:blip r:embed="rId2"/>
          <a:stretch>
            <a:fillRect/>
          </a:stretch>
        </p:blipFill>
        <p:spPr>
          <a:xfrm>
            <a:off x="5180013" y="994317"/>
            <a:ext cx="3657600" cy="2272078"/>
          </a:xfrm>
          <a:prstGeom prst="rect">
            <a:avLst/>
          </a:prstGeom>
        </p:spPr>
      </p:pic>
      <p:pic>
        <p:nvPicPr>
          <p:cNvPr id="12" name="Picture 11">
            <a:extLst>
              <a:ext uri="{FF2B5EF4-FFF2-40B4-BE49-F238E27FC236}">
                <a16:creationId xmlns:a16="http://schemas.microsoft.com/office/drawing/2014/main" id="{25F202FA-F57D-47CA-BF1F-1EF35E664D48}"/>
              </a:ext>
            </a:extLst>
          </p:cNvPr>
          <p:cNvPicPr>
            <a:picLocks noChangeAspect="1"/>
          </p:cNvPicPr>
          <p:nvPr/>
        </p:nvPicPr>
        <p:blipFill>
          <a:blip r:embed="rId3"/>
          <a:stretch>
            <a:fillRect/>
          </a:stretch>
        </p:blipFill>
        <p:spPr>
          <a:xfrm>
            <a:off x="112444" y="2179370"/>
            <a:ext cx="4572000" cy="2743200"/>
          </a:xfrm>
          <a:prstGeom prst="rect">
            <a:avLst/>
          </a:prstGeom>
        </p:spPr>
      </p:pic>
      <p:pic>
        <p:nvPicPr>
          <p:cNvPr id="13" name="Picture 12">
            <a:extLst>
              <a:ext uri="{FF2B5EF4-FFF2-40B4-BE49-F238E27FC236}">
                <a16:creationId xmlns:a16="http://schemas.microsoft.com/office/drawing/2014/main" id="{795EB426-879E-45CD-A664-93C3BD33633F}"/>
              </a:ext>
            </a:extLst>
          </p:cNvPr>
          <p:cNvPicPr>
            <a:picLocks noChangeAspect="1"/>
          </p:cNvPicPr>
          <p:nvPr/>
        </p:nvPicPr>
        <p:blipFill>
          <a:blip r:embed="rId4"/>
          <a:stretch>
            <a:fillRect/>
          </a:stretch>
        </p:blipFill>
        <p:spPr>
          <a:xfrm>
            <a:off x="5239304" y="3358168"/>
            <a:ext cx="3657600" cy="2274849"/>
          </a:xfrm>
          <a:prstGeom prst="rect">
            <a:avLst/>
          </a:prstGeom>
        </p:spPr>
      </p:pic>
      <p:sp>
        <p:nvSpPr>
          <p:cNvPr id="3" name="Rectangle 2">
            <a:extLst>
              <a:ext uri="{FF2B5EF4-FFF2-40B4-BE49-F238E27FC236}">
                <a16:creationId xmlns:a16="http://schemas.microsoft.com/office/drawing/2014/main" id="{93007135-986D-43A4-981F-AA5D06A69ECC}"/>
              </a:ext>
            </a:extLst>
          </p:cNvPr>
          <p:cNvSpPr/>
          <p:nvPr/>
        </p:nvSpPr>
        <p:spPr>
          <a:xfrm>
            <a:off x="-44606" y="5081468"/>
            <a:ext cx="5575611" cy="646331"/>
          </a:xfrm>
          <a:prstGeom prst="rect">
            <a:avLst/>
          </a:prstGeom>
        </p:spPr>
        <p:txBody>
          <a:bodyPr wrap="square">
            <a:spAutoFit/>
          </a:bodyPr>
          <a:lstStyle/>
          <a:p>
            <a:r>
              <a:rPr lang="en-US" dirty="0">
                <a:solidFill>
                  <a:srgbClr val="FF0000"/>
                </a:solidFill>
              </a:rPr>
              <a:t>What happens when the energy of HTS coil increases? </a:t>
            </a:r>
          </a:p>
          <a:p>
            <a:r>
              <a:rPr lang="en-US" dirty="0">
                <a:solidFill>
                  <a:srgbClr val="FF0000"/>
                </a:solidFill>
              </a:rPr>
              <a:t>Or what happens to HTS coils if LTS coil quenches?</a:t>
            </a:r>
          </a:p>
        </p:txBody>
      </p:sp>
      <p:sp>
        <p:nvSpPr>
          <p:cNvPr id="9" name="TextBox 8">
            <a:extLst>
              <a:ext uri="{FF2B5EF4-FFF2-40B4-BE49-F238E27FC236}">
                <a16:creationId xmlns:a16="http://schemas.microsoft.com/office/drawing/2014/main" id="{9E6CDDC1-840F-4D3F-A522-4DEB74DBFBF4}"/>
              </a:ext>
            </a:extLst>
          </p:cNvPr>
          <p:cNvSpPr txBox="1"/>
          <p:nvPr/>
        </p:nvSpPr>
        <p:spPr>
          <a:xfrm>
            <a:off x="5043948" y="5731516"/>
            <a:ext cx="4048311" cy="646331"/>
          </a:xfrm>
          <a:prstGeom prst="rect">
            <a:avLst/>
          </a:prstGeom>
          <a:solidFill>
            <a:srgbClr val="FFFF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b="1" dirty="0">
                <a:solidFill>
                  <a:srgbClr val="FF0000"/>
                </a:solidFill>
              </a:rPr>
              <a:t>Study of coupling between HTS &amp; LTS coils can be a major part of MDP</a:t>
            </a:r>
          </a:p>
        </p:txBody>
      </p:sp>
    </p:spTree>
    <p:extLst>
      <p:ext uri="{BB962C8B-B14F-4D97-AF65-F5344CB8AC3E}">
        <p14:creationId xmlns:p14="http://schemas.microsoft.com/office/powerpoint/2010/main" val="2678853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53DF8-3567-4761-B612-46722A44503B}"/>
              </a:ext>
            </a:extLst>
          </p:cNvPr>
          <p:cNvSpPr>
            <a:spLocks noGrp="1"/>
          </p:cNvSpPr>
          <p:nvPr>
            <p:ph type="title"/>
          </p:nvPr>
        </p:nvSpPr>
        <p:spPr>
          <a:xfrm>
            <a:off x="1276815" y="2403088"/>
            <a:ext cx="6423102" cy="1143000"/>
          </a:xfrm>
        </p:spPr>
        <p:txBody>
          <a:bodyPr>
            <a:normAutofit/>
          </a:bodyPr>
          <a:lstStyle/>
          <a:p>
            <a:r>
              <a:rPr lang="en-US" sz="4800" dirty="0"/>
              <a:t>From Piyush Joshi</a:t>
            </a:r>
          </a:p>
        </p:txBody>
      </p:sp>
    </p:spTree>
    <p:extLst>
      <p:ext uri="{BB962C8B-B14F-4D97-AF65-F5344CB8AC3E}">
        <p14:creationId xmlns:p14="http://schemas.microsoft.com/office/powerpoint/2010/main" val="1930607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170AF-5531-44EF-9AB4-111F97536935}"/>
              </a:ext>
            </a:extLst>
          </p:cNvPr>
          <p:cNvSpPr>
            <a:spLocks noGrp="1"/>
          </p:cNvSpPr>
          <p:nvPr>
            <p:ph type="title"/>
          </p:nvPr>
        </p:nvSpPr>
        <p:spPr>
          <a:xfrm>
            <a:off x="2743201" y="90488"/>
            <a:ext cx="4343399" cy="808037"/>
          </a:xfrm>
        </p:spPr>
        <p:txBody>
          <a:bodyPr>
            <a:normAutofit fontScale="90000"/>
          </a:bodyPr>
          <a:lstStyle/>
          <a:p>
            <a:r>
              <a:rPr lang="en-US" sz="5400" dirty="0"/>
              <a:t>Overview</a:t>
            </a:r>
          </a:p>
        </p:txBody>
      </p:sp>
      <p:sp>
        <p:nvSpPr>
          <p:cNvPr id="3" name="Content Placeholder 2">
            <a:extLst>
              <a:ext uri="{FF2B5EF4-FFF2-40B4-BE49-F238E27FC236}">
                <a16:creationId xmlns:a16="http://schemas.microsoft.com/office/drawing/2014/main" id="{3EBAE43F-EAC1-4C13-9322-E9DF84A1BF89}"/>
              </a:ext>
            </a:extLst>
          </p:cNvPr>
          <p:cNvSpPr>
            <a:spLocks noGrp="1"/>
          </p:cNvSpPr>
          <p:nvPr>
            <p:ph idx="1"/>
          </p:nvPr>
        </p:nvSpPr>
        <p:spPr>
          <a:xfrm>
            <a:off x="0" y="1235242"/>
            <a:ext cx="9031705" cy="4994108"/>
          </a:xfrm>
        </p:spPr>
        <p:txBody>
          <a:bodyPr>
            <a:normAutofit lnSpcReduction="10000"/>
          </a:bodyPr>
          <a:lstStyle/>
          <a:p>
            <a:pPr>
              <a:spcBef>
                <a:spcPts val="1200"/>
              </a:spcBef>
            </a:pPr>
            <a:r>
              <a:rPr lang="en-US" sz="2400" b="1" dirty="0"/>
              <a:t>Main goal of this test is to perform field error measurements of the HTS coils with tape aligned primarily in field parallel direction.</a:t>
            </a:r>
          </a:p>
          <a:p>
            <a:pPr>
              <a:spcBef>
                <a:spcPts val="1200"/>
              </a:spcBef>
            </a:pPr>
            <a:r>
              <a:rPr lang="en-US" sz="2400" b="1" dirty="0"/>
              <a:t>Another technically important goal is to study high field HTS/LTS hybrid magnet, particularly the quench and mechanical studies</a:t>
            </a:r>
          </a:p>
          <a:p>
            <a:pPr>
              <a:spcBef>
                <a:spcPts val="1200"/>
              </a:spcBef>
            </a:pPr>
            <a:r>
              <a:rPr lang="en-US" sz="2400" b="1" dirty="0"/>
              <a:t>The program benefits from the unique geometry of DCC017, which allows insert coils to be inserted and become integral part of the magnet without disassembling or assembling magnet</a:t>
            </a:r>
          </a:p>
          <a:p>
            <a:pPr>
              <a:spcBef>
                <a:spcPts val="1200"/>
              </a:spcBef>
            </a:pPr>
            <a:r>
              <a:rPr lang="en-US" sz="2400" b="1" dirty="0">
                <a:solidFill>
                  <a:srgbClr val="FF0000"/>
                </a:solidFill>
              </a:rPr>
              <a:t>This particular test should be very productive with four tests in one go (a) two tests for two sets of HTS double-pancake coils (both on two separate power supplies in two high field apertures for </a:t>
            </a:r>
            <a:r>
              <a:rPr lang="en-US" sz="2400" b="1" i="1" u="sng" dirty="0">
                <a:solidFill>
                  <a:srgbClr val="FF0000"/>
                </a:solidFill>
              </a:rPr>
              <a:t>HEP</a:t>
            </a:r>
            <a:r>
              <a:rPr lang="en-US" sz="2400" b="1" dirty="0">
                <a:solidFill>
                  <a:srgbClr val="FF0000"/>
                </a:solidFill>
              </a:rPr>
              <a:t>, and (b) another two independent tests of two HTS cable samples for  “</a:t>
            </a:r>
            <a:r>
              <a:rPr lang="en-US" sz="2400" b="1" i="1" u="sng" dirty="0">
                <a:solidFill>
                  <a:srgbClr val="FF0000"/>
                </a:solidFill>
              </a:rPr>
              <a:t>fusion community</a:t>
            </a:r>
            <a:r>
              <a:rPr lang="en-US" sz="2400" b="1" dirty="0">
                <a:solidFill>
                  <a:srgbClr val="FF0000"/>
                </a:solidFill>
              </a:rPr>
              <a:t>” in other two high field region in the end sections, clear of interference from the straight section. </a:t>
            </a:r>
          </a:p>
        </p:txBody>
      </p:sp>
    </p:spTree>
    <p:extLst>
      <p:ext uri="{BB962C8B-B14F-4D97-AF65-F5344CB8AC3E}">
        <p14:creationId xmlns:p14="http://schemas.microsoft.com/office/powerpoint/2010/main" val="4125719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935D-93E5-49DE-BF27-946D7DE48BF1}"/>
              </a:ext>
            </a:extLst>
          </p:cNvPr>
          <p:cNvSpPr>
            <a:spLocks noGrp="1"/>
          </p:cNvSpPr>
          <p:nvPr>
            <p:ph type="title"/>
          </p:nvPr>
        </p:nvSpPr>
        <p:spPr>
          <a:xfrm>
            <a:off x="2626112" y="0"/>
            <a:ext cx="5787483" cy="1087244"/>
          </a:xfrm>
        </p:spPr>
        <p:txBody>
          <a:bodyPr>
            <a:normAutofit/>
          </a:bodyPr>
          <a:lstStyle/>
          <a:p>
            <a:r>
              <a:rPr lang="en-US" sz="6000" dirty="0"/>
              <a:t>Summary</a:t>
            </a:r>
          </a:p>
        </p:txBody>
      </p:sp>
      <p:sp>
        <p:nvSpPr>
          <p:cNvPr id="3" name="Content Placeholder 2">
            <a:extLst>
              <a:ext uri="{FF2B5EF4-FFF2-40B4-BE49-F238E27FC236}">
                <a16:creationId xmlns:a16="http://schemas.microsoft.com/office/drawing/2014/main" id="{465030C6-61F7-4985-8958-3C22B37B3AFF}"/>
              </a:ext>
            </a:extLst>
          </p:cNvPr>
          <p:cNvSpPr txBox="1">
            <a:spLocks/>
          </p:cNvSpPr>
          <p:nvPr/>
        </p:nvSpPr>
        <p:spPr>
          <a:xfrm>
            <a:off x="88669" y="1163443"/>
            <a:ext cx="9055331" cy="5153723"/>
          </a:xfrm>
          <a:prstGeom prst="rect">
            <a:avLst/>
          </a:prstGeom>
        </p:spPr>
        <p:txBody>
          <a:bodyPr>
            <a:normAutofit/>
          </a:bodyPr>
          <a:lstStyle>
            <a:lvl1pPr marL="257175" indent="-257175" algn="l" defTabSz="342900" rtl="0" eaLnBrk="1" latinLnBrk="0" hangingPunct="1">
              <a:spcBef>
                <a:spcPct val="20000"/>
              </a:spcBef>
              <a:buFont typeface="Arial"/>
              <a:buChar char="•"/>
              <a:defRPr sz="1800" kern="1200">
                <a:solidFill>
                  <a:schemeClr val="tx2"/>
                </a:solidFill>
                <a:latin typeface="+mj-lt"/>
                <a:ea typeface="+mn-ea"/>
                <a:cs typeface="+mn-cs"/>
              </a:defRPr>
            </a:lvl1pPr>
            <a:lvl2pPr marL="557213" indent="-214313" algn="l" defTabSz="342900" rtl="0" eaLnBrk="1" latinLnBrk="0" hangingPunct="1">
              <a:spcBef>
                <a:spcPct val="20000"/>
              </a:spcBef>
              <a:buFont typeface="Courier New"/>
              <a:buChar char="o"/>
              <a:defRPr sz="1500" kern="1200">
                <a:solidFill>
                  <a:srgbClr val="1F497D"/>
                </a:solidFill>
                <a:latin typeface="+mj-lt"/>
                <a:ea typeface="+mn-ea"/>
                <a:cs typeface="+mn-cs"/>
              </a:defRPr>
            </a:lvl2pPr>
            <a:lvl3pPr marL="857250" indent="-171450" algn="l" defTabSz="342900" rtl="0" eaLnBrk="1" latinLnBrk="0" hangingPunct="1">
              <a:spcBef>
                <a:spcPct val="20000"/>
              </a:spcBef>
              <a:buFont typeface="Arial"/>
              <a:buChar char="•"/>
              <a:defRPr sz="1500" kern="1200">
                <a:solidFill>
                  <a:srgbClr val="1F497D"/>
                </a:solidFill>
                <a:latin typeface="+mj-lt"/>
                <a:ea typeface="+mn-ea"/>
                <a:cs typeface="+mn-cs"/>
              </a:defRPr>
            </a:lvl3pPr>
            <a:lvl4pPr marL="1200150" indent="-171450" algn="l" defTabSz="342900" rtl="0" eaLnBrk="1" latinLnBrk="0" hangingPunct="1">
              <a:spcBef>
                <a:spcPct val="20000"/>
              </a:spcBef>
              <a:buFont typeface="Arial"/>
              <a:buChar char="–"/>
              <a:defRPr sz="1500" kern="1200">
                <a:solidFill>
                  <a:srgbClr val="1F497D"/>
                </a:solidFill>
                <a:latin typeface="+mj-lt"/>
                <a:ea typeface="+mn-ea"/>
                <a:cs typeface="+mn-cs"/>
              </a:defRPr>
            </a:lvl4pPr>
            <a:lvl5pPr marL="1543050" indent="-171450" algn="l" defTabSz="342900" rtl="0" eaLnBrk="1" latinLnBrk="0" hangingPunct="1">
              <a:spcBef>
                <a:spcPct val="20000"/>
              </a:spcBef>
              <a:buFont typeface="Arial"/>
              <a:buChar char="»"/>
              <a:defRPr sz="1500" kern="1200">
                <a:solidFill>
                  <a:srgbClr val="1F497D"/>
                </a:solidFill>
                <a:latin typeface="+mj-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spcBef>
                <a:spcPts val="1200"/>
              </a:spcBef>
            </a:pPr>
            <a:r>
              <a:rPr lang="en-US" sz="2400" b="1" dirty="0"/>
              <a:t>The magnet has been assembled with HTS coils and CFS samples inserted in the common coil dipole DCC017.</a:t>
            </a:r>
          </a:p>
          <a:p>
            <a:pPr>
              <a:spcBef>
                <a:spcPts val="1200"/>
              </a:spcBef>
            </a:pPr>
            <a:r>
              <a:rPr lang="en-US" sz="2400" b="1" dirty="0"/>
              <a:t>We are on track for performing the test before the MDP collaboration meeting at Berkeley.</a:t>
            </a:r>
          </a:p>
          <a:p>
            <a:pPr>
              <a:spcBef>
                <a:spcPts val="1200"/>
              </a:spcBef>
            </a:pPr>
            <a:r>
              <a:rPr lang="en-US" sz="2400" b="1" dirty="0"/>
              <a:t>The main purpose of this test is to measure the magnetization on HTS coils with HTS tape primary in field parallel direction (earlier studies under SBIR program was for field perpendicular direction).</a:t>
            </a:r>
          </a:p>
          <a:p>
            <a:pPr>
              <a:spcBef>
                <a:spcPts val="1200"/>
              </a:spcBef>
            </a:pPr>
            <a:r>
              <a:rPr lang="en-US" sz="2400" b="1" dirty="0"/>
              <a:t>We will also study </a:t>
            </a:r>
            <a:r>
              <a:rPr lang="en-US" sz="2400" b="1"/>
              <a:t>the performance HTS</a:t>
            </a:r>
            <a:r>
              <a:rPr lang="en-US" sz="2400" b="1" dirty="0"/>
              <a:t>/LTS hybrid magnet at high fields (&gt;10 T).</a:t>
            </a:r>
          </a:p>
          <a:p>
            <a:pPr>
              <a:spcBef>
                <a:spcPts val="1200"/>
              </a:spcBef>
            </a:pPr>
            <a:r>
              <a:rPr lang="en-US" sz="2400" b="1" dirty="0">
                <a:solidFill>
                  <a:schemeClr val="tx1"/>
                </a:solidFill>
              </a:rPr>
              <a:t>A unique BNL common coil structure allows four simultaneous tests – two HTS coils and two HTS samples. It should score well with the fusion community in terms of MDP/FES collaboration.  </a:t>
            </a:r>
            <a:endParaRPr lang="en-US" sz="2100" b="1" dirty="0">
              <a:solidFill>
                <a:schemeClr val="tx1"/>
              </a:solidFill>
            </a:endParaRPr>
          </a:p>
        </p:txBody>
      </p:sp>
    </p:spTree>
    <p:extLst>
      <p:ext uri="{BB962C8B-B14F-4D97-AF65-F5344CB8AC3E}">
        <p14:creationId xmlns:p14="http://schemas.microsoft.com/office/powerpoint/2010/main" val="3679583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C246F-1F30-4DCF-9EC1-395737AE672B}"/>
              </a:ext>
            </a:extLst>
          </p:cNvPr>
          <p:cNvSpPr>
            <a:spLocks noGrp="1"/>
          </p:cNvSpPr>
          <p:nvPr>
            <p:ph type="title"/>
          </p:nvPr>
        </p:nvSpPr>
        <p:spPr>
          <a:xfrm>
            <a:off x="2728913" y="90488"/>
            <a:ext cx="6108700" cy="900112"/>
          </a:xfrm>
        </p:spPr>
        <p:txBody>
          <a:bodyPr/>
          <a:lstStyle/>
          <a:p>
            <a:r>
              <a:rPr lang="en-US" sz="2600" dirty="0"/>
              <a:t>Four easily accessible high field regions for four independent high field tests </a:t>
            </a:r>
          </a:p>
        </p:txBody>
      </p:sp>
      <p:grpSp>
        <p:nvGrpSpPr>
          <p:cNvPr id="4" name="Group 3">
            <a:extLst>
              <a:ext uri="{FF2B5EF4-FFF2-40B4-BE49-F238E27FC236}">
                <a16:creationId xmlns:a16="http://schemas.microsoft.com/office/drawing/2014/main" id="{252A132C-A7A7-42D4-A871-025CA90F322A}"/>
              </a:ext>
            </a:extLst>
          </p:cNvPr>
          <p:cNvGrpSpPr/>
          <p:nvPr/>
        </p:nvGrpSpPr>
        <p:grpSpPr>
          <a:xfrm>
            <a:off x="765853" y="1019010"/>
            <a:ext cx="5997893" cy="5540436"/>
            <a:chOff x="665841" y="1094423"/>
            <a:chExt cx="5997893" cy="5540436"/>
          </a:xfrm>
        </p:grpSpPr>
        <p:pic>
          <p:nvPicPr>
            <p:cNvPr id="7" name="Picture 6">
              <a:extLst>
                <a:ext uri="{FF2B5EF4-FFF2-40B4-BE49-F238E27FC236}">
                  <a16:creationId xmlns:a16="http://schemas.microsoft.com/office/drawing/2014/main" id="{A6BFF98E-4829-40A8-AC55-A2D98A25CE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162" t="7735" r="33928" b="2475"/>
            <a:stretch/>
          </p:blipFill>
          <p:spPr>
            <a:xfrm>
              <a:off x="994454" y="1094423"/>
              <a:ext cx="5669280" cy="5540436"/>
            </a:xfrm>
            <a:prstGeom prst="rect">
              <a:avLst/>
            </a:prstGeom>
          </p:spPr>
        </p:pic>
        <p:sp>
          <p:nvSpPr>
            <p:cNvPr id="3" name="Callout: Bent Line 2">
              <a:extLst>
                <a:ext uri="{FF2B5EF4-FFF2-40B4-BE49-F238E27FC236}">
                  <a16:creationId xmlns:a16="http://schemas.microsoft.com/office/drawing/2014/main" id="{93303930-F4D6-465C-AFA2-63130711DF5E}"/>
                </a:ext>
              </a:extLst>
            </p:cNvPr>
            <p:cNvSpPr/>
            <p:nvPr/>
          </p:nvSpPr>
          <p:spPr bwMode="auto">
            <a:xfrm>
              <a:off x="6006509" y="5763577"/>
              <a:ext cx="657225" cy="600075"/>
            </a:xfrm>
            <a:prstGeom prst="borderCallout2">
              <a:avLst>
                <a:gd name="adj1" fmla="val -7441"/>
                <a:gd name="adj2" fmla="val 52536"/>
                <a:gd name="adj3" fmla="val -102679"/>
                <a:gd name="adj4" fmla="val 63767"/>
                <a:gd name="adj5" fmla="val -189882"/>
                <a:gd name="adj6" fmla="val -109710"/>
              </a:avLst>
            </a:prstGeom>
            <a:solidFill>
              <a:srgbClr val="FFFF00"/>
            </a:solidFill>
            <a:ln w="412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Aft>
                  <a:spcPct val="0"/>
                </a:spcAft>
                <a:buClrTx/>
                <a:buSzTx/>
                <a:buFontTx/>
                <a:buNone/>
                <a:tabLst/>
              </a:pPr>
              <a:r>
                <a:rPr lang="en-US" sz="4000" dirty="0">
                  <a:latin typeface="Times New Roman" pitchFamily="18" charset="0"/>
                </a:rPr>
                <a:t>4</a:t>
              </a:r>
              <a:endParaRPr kumimoji="0" lang="en-US" sz="4000" b="0" i="0" u="none" strike="noStrike" cap="none" normalizeH="0" baseline="0" dirty="0">
                <a:ln>
                  <a:noFill/>
                </a:ln>
                <a:solidFill>
                  <a:schemeClr val="tx1"/>
                </a:solidFill>
                <a:effectLst/>
                <a:latin typeface="Times New Roman" pitchFamily="18" charset="0"/>
              </a:endParaRPr>
            </a:p>
          </p:txBody>
        </p:sp>
        <p:sp>
          <p:nvSpPr>
            <p:cNvPr id="8" name="Callout: Bent Line 7">
              <a:extLst>
                <a:ext uri="{FF2B5EF4-FFF2-40B4-BE49-F238E27FC236}">
                  <a16:creationId xmlns:a16="http://schemas.microsoft.com/office/drawing/2014/main" id="{A8FC28DA-5EE1-487D-B878-27CEB01F5C04}"/>
                </a:ext>
              </a:extLst>
            </p:cNvPr>
            <p:cNvSpPr/>
            <p:nvPr/>
          </p:nvSpPr>
          <p:spPr bwMode="auto">
            <a:xfrm>
              <a:off x="1900411" y="5595505"/>
              <a:ext cx="657225" cy="600075"/>
            </a:xfrm>
            <a:prstGeom prst="borderCallout2">
              <a:avLst>
                <a:gd name="adj1" fmla="val 49702"/>
                <a:gd name="adj2" fmla="val 100362"/>
                <a:gd name="adj3" fmla="val 49702"/>
                <a:gd name="adj4" fmla="val 170289"/>
                <a:gd name="adj5" fmla="val -147025"/>
                <a:gd name="adj6" fmla="val 218551"/>
              </a:avLst>
            </a:prstGeom>
            <a:solidFill>
              <a:srgbClr val="FFFF00"/>
            </a:solidFill>
            <a:ln w="412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Aft>
                  <a:spcPct val="0"/>
                </a:spcAft>
                <a:buClrTx/>
                <a:buSzTx/>
                <a:buFontTx/>
                <a:buNone/>
                <a:tabLst/>
              </a:pPr>
              <a:r>
                <a:rPr lang="en-US" sz="4000" dirty="0">
                  <a:latin typeface="Times New Roman" pitchFamily="18" charset="0"/>
                </a:rPr>
                <a:t>2</a:t>
              </a:r>
              <a:endParaRPr kumimoji="0" lang="en-US" sz="4000" b="0" i="0" u="none" strike="noStrike" cap="none" normalizeH="0" baseline="0" dirty="0">
                <a:ln>
                  <a:noFill/>
                </a:ln>
                <a:solidFill>
                  <a:schemeClr val="tx1"/>
                </a:solidFill>
                <a:effectLst/>
                <a:latin typeface="Times New Roman" pitchFamily="18" charset="0"/>
              </a:endParaRPr>
            </a:p>
          </p:txBody>
        </p:sp>
        <p:sp>
          <p:nvSpPr>
            <p:cNvPr id="9" name="Callout: Bent Line 8">
              <a:extLst>
                <a:ext uri="{FF2B5EF4-FFF2-40B4-BE49-F238E27FC236}">
                  <a16:creationId xmlns:a16="http://schemas.microsoft.com/office/drawing/2014/main" id="{62F1A8A7-B78F-4BB2-ACFE-2D9BFAD5EF5B}"/>
                </a:ext>
              </a:extLst>
            </p:cNvPr>
            <p:cNvSpPr/>
            <p:nvPr/>
          </p:nvSpPr>
          <p:spPr bwMode="auto">
            <a:xfrm>
              <a:off x="4786838" y="1269482"/>
              <a:ext cx="657225" cy="600075"/>
            </a:xfrm>
            <a:prstGeom prst="borderCallout2">
              <a:avLst>
                <a:gd name="adj1" fmla="val 47321"/>
                <a:gd name="adj2" fmla="val 6884"/>
                <a:gd name="adj3" fmla="val 61607"/>
                <a:gd name="adj4" fmla="val -77537"/>
                <a:gd name="adj5" fmla="val 288689"/>
                <a:gd name="adj6" fmla="val -142319"/>
              </a:avLst>
            </a:prstGeom>
            <a:solidFill>
              <a:srgbClr val="FFFF00"/>
            </a:solidFill>
            <a:ln w="412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Aft>
                  <a:spcPct val="0"/>
                </a:spcAft>
                <a:buClrTx/>
                <a:buSzTx/>
                <a:buFontTx/>
                <a:buNone/>
                <a:tabLst/>
              </a:pPr>
              <a:r>
                <a:rPr kumimoji="0" lang="en-US" sz="4000" b="0" i="0" u="none" strike="noStrike" cap="none" normalizeH="0" baseline="0" dirty="0">
                  <a:ln>
                    <a:noFill/>
                  </a:ln>
                  <a:solidFill>
                    <a:schemeClr val="tx1"/>
                  </a:solidFill>
                  <a:effectLst/>
                  <a:latin typeface="Times New Roman" pitchFamily="18" charset="0"/>
                </a:rPr>
                <a:t>1</a:t>
              </a:r>
            </a:p>
          </p:txBody>
        </p:sp>
        <p:sp>
          <p:nvSpPr>
            <p:cNvPr id="11" name="Callout: Bent Line 10">
              <a:extLst>
                <a:ext uri="{FF2B5EF4-FFF2-40B4-BE49-F238E27FC236}">
                  <a16:creationId xmlns:a16="http://schemas.microsoft.com/office/drawing/2014/main" id="{6762C55E-CE6D-48D0-9B59-A3730121C357}"/>
                </a:ext>
              </a:extLst>
            </p:cNvPr>
            <p:cNvSpPr/>
            <p:nvPr/>
          </p:nvSpPr>
          <p:spPr bwMode="auto">
            <a:xfrm>
              <a:off x="665841" y="1357864"/>
              <a:ext cx="657225" cy="600075"/>
            </a:xfrm>
            <a:prstGeom prst="borderCallout2">
              <a:avLst>
                <a:gd name="adj1" fmla="val 94940"/>
                <a:gd name="adj2" fmla="val 35145"/>
                <a:gd name="adj3" fmla="val 209226"/>
                <a:gd name="adj4" fmla="val 28985"/>
                <a:gd name="adj5" fmla="val 288689"/>
                <a:gd name="adj6" fmla="val 168550"/>
              </a:avLst>
            </a:prstGeom>
            <a:solidFill>
              <a:srgbClr val="FFFF00"/>
            </a:solidFill>
            <a:ln w="412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Aft>
                  <a:spcPct val="0"/>
                </a:spcAft>
                <a:buClrTx/>
                <a:buSzTx/>
                <a:buFontTx/>
                <a:buNone/>
                <a:tabLst/>
              </a:pPr>
              <a:r>
                <a:rPr lang="en-US" sz="4000" dirty="0">
                  <a:latin typeface="Times New Roman" pitchFamily="18" charset="0"/>
                </a:rPr>
                <a:t>3</a:t>
              </a:r>
              <a:endParaRPr kumimoji="0" lang="en-US" sz="4000" b="0" i="0" u="none" strike="noStrike" cap="none" normalizeH="0" baseline="0" dirty="0">
                <a:ln>
                  <a:noFill/>
                </a:ln>
                <a:solidFill>
                  <a:schemeClr val="tx1"/>
                </a:solidFill>
                <a:effectLst/>
                <a:latin typeface="Times New Roman" pitchFamily="18" charset="0"/>
              </a:endParaRPr>
            </a:p>
          </p:txBody>
        </p:sp>
      </p:grpSp>
      <p:pic>
        <p:nvPicPr>
          <p:cNvPr id="12" name="Picture 11">
            <a:extLst>
              <a:ext uri="{FF2B5EF4-FFF2-40B4-BE49-F238E27FC236}">
                <a16:creationId xmlns:a16="http://schemas.microsoft.com/office/drawing/2014/main" id="{553D5826-9042-4650-B3D7-D1F992082FCA}"/>
              </a:ext>
            </a:extLst>
          </p:cNvPr>
          <p:cNvPicPr>
            <a:picLocks noChangeAspect="1"/>
          </p:cNvPicPr>
          <p:nvPr/>
        </p:nvPicPr>
        <p:blipFill>
          <a:blip r:embed="rId3"/>
          <a:stretch>
            <a:fillRect/>
          </a:stretch>
        </p:blipFill>
        <p:spPr>
          <a:xfrm rot="6780000">
            <a:off x="6884494" y="674576"/>
            <a:ext cx="1188720" cy="3165622"/>
          </a:xfrm>
          <a:prstGeom prst="rect">
            <a:avLst/>
          </a:prstGeom>
        </p:spPr>
      </p:pic>
      <p:sp>
        <p:nvSpPr>
          <p:cNvPr id="5" name="TextBox 4">
            <a:extLst>
              <a:ext uri="{FF2B5EF4-FFF2-40B4-BE49-F238E27FC236}">
                <a16:creationId xmlns:a16="http://schemas.microsoft.com/office/drawing/2014/main" id="{307D2F76-42ED-428F-88E9-BBA1476D2715}"/>
              </a:ext>
            </a:extLst>
          </p:cNvPr>
          <p:cNvSpPr txBox="1"/>
          <p:nvPr/>
        </p:nvSpPr>
        <p:spPr>
          <a:xfrm>
            <a:off x="6975987" y="3811843"/>
            <a:ext cx="1932283" cy="2308324"/>
          </a:xfrm>
          <a:prstGeom prst="rect">
            <a:avLst/>
          </a:prstGeom>
          <a:solidFill>
            <a:srgbClr val="203BE2"/>
          </a:solidFill>
          <a:ln>
            <a:solidFill>
              <a:srgbClr val="00660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400" b="1" dirty="0">
                <a:solidFill>
                  <a:srgbClr val="FFFF00"/>
                </a:solidFill>
              </a:rPr>
              <a:t>Locations </a:t>
            </a:r>
          </a:p>
          <a:p>
            <a:pPr algn="ctr"/>
            <a:r>
              <a:rPr lang="en-US" sz="2400" b="1" dirty="0">
                <a:solidFill>
                  <a:srgbClr val="FFFF00"/>
                </a:solidFill>
              </a:rPr>
              <a:t>1 and 2 for </a:t>
            </a:r>
          </a:p>
          <a:p>
            <a:pPr algn="ctr"/>
            <a:r>
              <a:rPr lang="en-US" sz="2400" b="1" dirty="0">
                <a:solidFill>
                  <a:srgbClr val="FFFF00"/>
                </a:solidFill>
              </a:rPr>
              <a:t>HTS coils; Locations </a:t>
            </a:r>
          </a:p>
          <a:p>
            <a:pPr algn="ctr"/>
            <a:r>
              <a:rPr lang="en-US" sz="2400" b="1" dirty="0">
                <a:solidFill>
                  <a:srgbClr val="FFFF00"/>
                </a:solidFill>
              </a:rPr>
              <a:t>3 and 4 for </a:t>
            </a:r>
          </a:p>
          <a:p>
            <a:pPr algn="ctr"/>
            <a:r>
              <a:rPr lang="en-US" sz="2400" b="1" dirty="0">
                <a:solidFill>
                  <a:srgbClr val="FFFF00"/>
                </a:solidFill>
              </a:rPr>
              <a:t>HTS samples</a:t>
            </a:r>
          </a:p>
        </p:txBody>
      </p:sp>
      <p:sp>
        <p:nvSpPr>
          <p:cNvPr id="10" name="TextBox 9">
            <a:extLst>
              <a:ext uri="{FF2B5EF4-FFF2-40B4-BE49-F238E27FC236}">
                <a16:creationId xmlns:a16="http://schemas.microsoft.com/office/drawing/2014/main" id="{1BE99613-8C44-4DEE-A357-6A7DE2B898A4}"/>
              </a:ext>
            </a:extLst>
          </p:cNvPr>
          <p:cNvSpPr txBox="1"/>
          <p:nvPr/>
        </p:nvSpPr>
        <p:spPr>
          <a:xfrm>
            <a:off x="96342" y="2884343"/>
            <a:ext cx="1245441" cy="1077218"/>
          </a:xfrm>
          <a:prstGeom prst="rect">
            <a:avLst/>
          </a:prstGeom>
          <a:gradFill>
            <a:lin ang="0" scaled="0"/>
          </a:gra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000" b="1" dirty="0">
                <a:solidFill>
                  <a:schemeClr val="tx1"/>
                </a:solidFill>
                <a:latin typeface="Times New Roman"/>
              </a:rPr>
              <a:t>|B| at </a:t>
            </a:r>
          </a:p>
          <a:p>
            <a:pPr marL="0" marR="0" lvl="0" indent="0" algn="l" defTabSz="914400" rtl="0" eaLnBrk="0" fontAlgn="base" latinLnBrk="0" hangingPunct="0">
              <a:lnSpc>
                <a:spcPct val="100000"/>
              </a:lnSpc>
              <a:spcBef>
                <a:spcPct val="20000"/>
              </a:spcBef>
              <a:spcAft>
                <a:spcPct val="0"/>
              </a:spcAft>
              <a:buClrTx/>
              <a:buSzTx/>
              <a:buFontTx/>
              <a:buNone/>
              <a:tabLst/>
              <a:defRPr/>
            </a:pPr>
            <a:r>
              <a:rPr lang="en-US" sz="2000" b="1" dirty="0">
                <a:solidFill>
                  <a:schemeClr val="tx1"/>
                </a:solidFill>
                <a:latin typeface="Times New Roman"/>
              </a:rPr>
              <a:t>y-z plane </a:t>
            </a:r>
            <a:r>
              <a:rPr kumimoji="0" lang="en-US" sz="2000" b="1" i="0" u="none" strike="noStrike" kern="1200" cap="none" spc="0" normalizeH="0" baseline="0" noProof="0" dirty="0">
                <a:ln>
                  <a:noFill/>
                </a:ln>
                <a:solidFill>
                  <a:schemeClr val="tx1"/>
                </a:solidFill>
                <a:effectLst/>
                <a:uLnTx/>
                <a:uFillTx/>
                <a:latin typeface="Times New Roman"/>
                <a:ea typeface="+mn-ea"/>
                <a:cs typeface="+mn-cs"/>
              </a:rPr>
              <a:t>@10 kA</a:t>
            </a:r>
          </a:p>
        </p:txBody>
      </p:sp>
      <p:sp>
        <p:nvSpPr>
          <p:cNvPr id="6" name="TextBox 5">
            <a:extLst>
              <a:ext uri="{FF2B5EF4-FFF2-40B4-BE49-F238E27FC236}">
                <a16:creationId xmlns:a16="http://schemas.microsoft.com/office/drawing/2014/main" id="{12A7FAA9-7C07-458B-94A0-DEF825EC1552}"/>
              </a:ext>
            </a:extLst>
          </p:cNvPr>
          <p:cNvSpPr txBox="1"/>
          <p:nvPr/>
        </p:nvSpPr>
        <p:spPr>
          <a:xfrm>
            <a:off x="33898" y="4975475"/>
            <a:ext cx="1754284" cy="1323439"/>
          </a:xfrm>
          <a:prstGeom prst="rect">
            <a:avLst/>
          </a:prstGeom>
          <a:noFill/>
        </p:spPr>
        <p:txBody>
          <a:bodyPr wrap="square" rtlCol="0">
            <a:spAutoFit/>
          </a:bodyPr>
          <a:lstStyle/>
          <a:p>
            <a:r>
              <a:rPr lang="en-US" sz="1600" b="1" dirty="0">
                <a:solidFill>
                  <a:srgbClr val="006600"/>
                </a:solidFill>
              </a:rPr>
              <a:t>Basic test (1&amp;2) supported by USMDP. Additional (3&amp;4) by internal funds.</a:t>
            </a:r>
          </a:p>
        </p:txBody>
      </p:sp>
    </p:spTree>
    <p:extLst>
      <p:ext uri="{BB962C8B-B14F-4D97-AF65-F5344CB8AC3E}">
        <p14:creationId xmlns:p14="http://schemas.microsoft.com/office/powerpoint/2010/main" val="2376850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DD3B9-1A7C-4A10-92A7-CFBFF0F364DF}"/>
              </a:ext>
            </a:extLst>
          </p:cNvPr>
          <p:cNvSpPr>
            <a:spLocks noGrp="1"/>
          </p:cNvSpPr>
          <p:nvPr>
            <p:ph type="title"/>
          </p:nvPr>
        </p:nvSpPr>
        <p:spPr>
          <a:xfrm>
            <a:off x="2467987" y="32586"/>
            <a:ext cx="6676013" cy="1015939"/>
          </a:xfrm>
        </p:spPr>
        <p:txBody>
          <a:bodyPr>
            <a:noAutofit/>
          </a:bodyPr>
          <a:lstStyle/>
          <a:p>
            <a:r>
              <a:rPr lang="en-US" sz="3200" dirty="0"/>
              <a:t>Testing of HTS Coil Technology @High Fields </a:t>
            </a:r>
            <a:r>
              <a:rPr lang="en-US" sz="3200" dirty="0">
                <a:solidFill>
                  <a:srgbClr val="FFFF00"/>
                </a:solidFill>
              </a:rPr>
              <a:t>(rapid turn-around, low cost) </a:t>
            </a:r>
          </a:p>
        </p:txBody>
      </p:sp>
      <p:grpSp>
        <p:nvGrpSpPr>
          <p:cNvPr id="4" name="Group 3">
            <a:extLst>
              <a:ext uri="{FF2B5EF4-FFF2-40B4-BE49-F238E27FC236}">
                <a16:creationId xmlns:a16="http://schemas.microsoft.com/office/drawing/2014/main" id="{2ED3C489-558E-4C8B-96A2-73518D18208D}"/>
              </a:ext>
            </a:extLst>
          </p:cNvPr>
          <p:cNvGrpSpPr>
            <a:grpSpLocks noChangeAspect="1"/>
          </p:cNvGrpSpPr>
          <p:nvPr/>
        </p:nvGrpSpPr>
        <p:grpSpPr>
          <a:xfrm>
            <a:off x="76200" y="1657298"/>
            <a:ext cx="2011680" cy="2011680"/>
            <a:chOff x="91440" y="1097280"/>
            <a:chExt cx="2377440" cy="2377440"/>
          </a:xfrm>
        </p:grpSpPr>
        <p:pic>
          <p:nvPicPr>
            <p:cNvPr id="5" name="Picture 4">
              <a:extLst>
                <a:ext uri="{FF2B5EF4-FFF2-40B4-BE49-F238E27FC236}">
                  <a16:creationId xmlns:a16="http://schemas.microsoft.com/office/drawing/2014/main" id="{47832C3E-2922-42C7-9130-C24BC0730B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784" t="16086" r="21309" b="1374"/>
            <a:stretch/>
          </p:blipFill>
          <p:spPr>
            <a:xfrm rot="5400000">
              <a:off x="91440" y="1097280"/>
              <a:ext cx="2377440" cy="2377440"/>
            </a:xfrm>
            <a:prstGeom prst="rect">
              <a:avLst/>
            </a:prstGeom>
            <a:solidFill>
              <a:srgbClr val="FFFF00"/>
            </a:solidFill>
          </p:spPr>
        </p:pic>
        <p:sp>
          <p:nvSpPr>
            <p:cNvPr id="6" name="TextBox 5">
              <a:extLst>
                <a:ext uri="{FF2B5EF4-FFF2-40B4-BE49-F238E27FC236}">
                  <a16:creationId xmlns:a16="http://schemas.microsoft.com/office/drawing/2014/main" id="{90129CC6-5BD5-4459-8B20-A06E50170F8F}"/>
                </a:ext>
              </a:extLst>
            </p:cNvPr>
            <p:cNvSpPr txBox="1"/>
            <p:nvPr/>
          </p:nvSpPr>
          <p:spPr>
            <a:xfrm>
              <a:off x="1634018" y="2090773"/>
              <a:ext cx="800918" cy="54560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Arial" charset="0"/>
                  <a:ea typeface="ＭＳ Ｐゴシック"/>
                  <a:cs typeface="+mn-cs"/>
                </a:rPr>
                <a:t>Empty space</a:t>
              </a:r>
            </a:p>
          </p:txBody>
        </p:sp>
        <p:sp>
          <p:nvSpPr>
            <p:cNvPr id="7" name="Notched Right Arrow 5">
              <a:extLst>
                <a:ext uri="{FF2B5EF4-FFF2-40B4-BE49-F238E27FC236}">
                  <a16:creationId xmlns:a16="http://schemas.microsoft.com/office/drawing/2014/main" id="{02343636-D88E-471C-9F86-673E3EA26F15}"/>
                </a:ext>
              </a:extLst>
            </p:cNvPr>
            <p:cNvSpPr/>
            <p:nvPr/>
          </p:nvSpPr>
          <p:spPr bwMode="auto">
            <a:xfrm rot="10800000">
              <a:off x="1405418" y="2257142"/>
              <a:ext cx="304800" cy="209878"/>
            </a:xfrm>
            <a:prstGeom prst="notched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grpSp>
      <p:pic>
        <p:nvPicPr>
          <p:cNvPr id="8" name="Picture 2" descr="C:\FCC\usmdp2017\IMG_20161014_105101811_HDR.jpg">
            <a:extLst>
              <a:ext uri="{FF2B5EF4-FFF2-40B4-BE49-F238E27FC236}">
                <a16:creationId xmlns:a16="http://schemas.microsoft.com/office/drawing/2014/main" id="{7D20C80B-4242-4BA4-9CA5-68F59F94A73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955" b="26181"/>
          <a:stretch/>
        </p:blipFill>
        <p:spPr bwMode="auto">
          <a:xfrm>
            <a:off x="181684" y="3717361"/>
            <a:ext cx="2959624" cy="25603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a:extLst>
              <a:ext uri="{FF2B5EF4-FFF2-40B4-BE49-F238E27FC236}">
                <a16:creationId xmlns:a16="http://schemas.microsoft.com/office/drawing/2014/main" id="{E7F4BE61-BAD0-4087-9D3B-9E76AD7406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3220"/>
          <a:stretch/>
        </p:blipFill>
        <p:spPr bwMode="auto">
          <a:xfrm>
            <a:off x="3168604" y="3636864"/>
            <a:ext cx="2919122"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a:extLst>
              <a:ext uri="{FF2B5EF4-FFF2-40B4-BE49-F238E27FC236}">
                <a16:creationId xmlns:a16="http://schemas.microsoft.com/office/drawing/2014/main" id="{610D8C8E-F758-42F4-9691-C6250C8F486A}"/>
              </a:ext>
            </a:extLst>
          </p:cNvPr>
          <p:cNvGrpSpPr>
            <a:grpSpLocks noChangeAspect="1"/>
          </p:cNvGrpSpPr>
          <p:nvPr/>
        </p:nvGrpSpPr>
        <p:grpSpPr>
          <a:xfrm>
            <a:off x="6277293" y="3717361"/>
            <a:ext cx="2560320" cy="2560320"/>
            <a:chOff x="2679493" y="3465147"/>
            <a:chExt cx="2834640" cy="2834640"/>
          </a:xfrm>
        </p:grpSpPr>
        <p:pic>
          <p:nvPicPr>
            <p:cNvPr id="11" name="Picture 10">
              <a:extLst>
                <a:ext uri="{FF2B5EF4-FFF2-40B4-BE49-F238E27FC236}">
                  <a16:creationId xmlns:a16="http://schemas.microsoft.com/office/drawing/2014/main" id="{ABD63188-2DE6-4E3E-A795-753F1561CC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349" t="4348" r="2173" b="4348"/>
            <a:stretch/>
          </p:blipFill>
          <p:spPr>
            <a:xfrm rot="5400000">
              <a:off x="2679493" y="3465147"/>
              <a:ext cx="2834640" cy="2834640"/>
            </a:xfrm>
            <a:prstGeom prst="rect">
              <a:avLst/>
            </a:prstGeom>
          </p:spPr>
        </p:pic>
        <p:sp>
          <p:nvSpPr>
            <p:cNvPr id="12" name="TextBox 11">
              <a:extLst>
                <a:ext uri="{FF2B5EF4-FFF2-40B4-BE49-F238E27FC236}">
                  <a16:creationId xmlns:a16="http://schemas.microsoft.com/office/drawing/2014/main" id="{7C3398F7-84E5-445D-BEF0-CF98CAB98E33}"/>
                </a:ext>
              </a:extLst>
            </p:cNvPr>
            <p:cNvSpPr txBox="1"/>
            <p:nvPr/>
          </p:nvSpPr>
          <p:spPr>
            <a:xfrm>
              <a:off x="3309630" y="3467581"/>
              <a:ext cx="1574365" cy="5724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Arial" charset="0"/>
                  <a:ea typeface="ＭＳ Ｐゴシック"/>
                  <a:cs typeface="+mn-cs"/>
                </a:rPr>
                <a:t>Insert coils in Empty space</a:t>
              </a:r>
            </a:p>
          </p:txBody>
        </p:sp>
        <p:sp>
          <p:nvSpPr>
            <p:cNvPr id="13" name="Notched Right Arrow 15">
              <a:extLst>
                <a:ext uri="{FF2B5EF4-FFF2-40B4-BE49-F238E27FC236}">
                  <a16:creationId xmlns:a16="http://schemas.microsoft.com/office/drawing/2014/main" id="{88194421-21C0-4C81-AA18-64F9D2B3D357}"/>
                </a:ext>
              </a:extLst>
            </p:cNvPr>
            <p:cNvSpPr/>
            <p:nvPr/>
          </p:nvSpPr>
          <p:spPr bwMode="auto">
            <a:xfrm rot="5400000">
              <a:off x="3839474" y="3986270"/>
              <a:ext cx="304800" cy="209878"/>
            </a:xfrm>
            <a:prstGeom prst="notched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grpSp>
      <p:pic>
        <p:nvPicPr>
          <p:cNvPr id="14" name="Picture 2" descr="C:\FCC\usmdp2017\IMG_20161213_095633369.jpg">
            <a:extLst>
              <a:ext uri="{FF2B5EF4-FFF2-40B4-BE49-F238E27FC236}">
                <a16:creationId xmlns:a16="http://schemas.microsoft.com/office/drawing/2014/main" id="{A928E6F1-48E5-4AA5-8F23-59380A364B8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605" r="1508"/>
          <a:stretch/>
        </p:blipFill>
        <p:spPr bwMode="auto">
          <a:xfrm>
            <a:off x="2188809" y="1657298"/>
            <a:ext cx="2926080" cy="201168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C3E01EF-8391-4593-8592-1A72A2C4F432}"/>
              </a:ext>
            </a:extLst>
          </p:cNvPr>
          <p:cNvSpPr txBox="1"/>
          <p:nvPr/>
        </p:nvSpPr>
        <p:spPr>
          <a:xfrm>
            <a:off x="5155767" y="1170004"/>
            <a:ext cx="3918879" cy="2554545"/>
          </a:xfrm>
          <a:prstGeom prst="rect">
            <a:avLst/>
          </a:prstGeom>
          <a:noFill/>
        </p:spPr>
        <p:txBody>
          <a:bodyPr wrap="square" rtlCol="0">
            <a:spAutoFit/>
          </a:bodyPr>
          <a:lstStyle/>
          <a:p>
            <a:pPr marL="365760" marR="0" lvl="0" indent="-365760" algn="l" defTabSz="914400" rtl="0" eaLnBrk="0" fontAlgn="base" latinLnBrk="0" hangingPunct="0">
              <a:lnSpc>
                <a:spcPct val="100000"/>
              </a:lnSpc>
              <a:spcBef>
                <a:spcPts val="0"/>
              </a:spcBef>
              <a:spcAft>
                <a:spcPct val="0"/>
              </a:spcAft>
              <a:buClrTx/>
              <a:buSzTx/>
              <a:buFont typeface="+mj-lt"/>
              <a:buAutoNum type="arabicPeriod"/>
              <a:tabLst/>
              <a:defRPr/>
            </a:pPr>
            <a:r>
              <a:rPr kumimoji="0" lang="en-US" sz="2000" b="1" i="0" u="none" strike="noStrike" kern="1200" cap="none" spc="0" normalizeH="0" baseline="0" noProof="0" dirty="0">
                <a:ln>
                  <a:noFill/>
                </a:ln>
                <a:solidFill>
                  <a:srgbClr val="000000"/>
                </a:solidFill>
                <a:effectLst/>
                <a:uLnTx/>
                <a:uFillTx/>
                <a:latin typeface="Times New Roman" pitchFamily="18" charset="0"/>
                <a:ea typeface="+mn-ea"/>
                <a:cs typeface="+mn-cs"/>
              </a:rPr>
              <a:t>Magnet (dipole) with a large open space</a:t>
            </a:r>
          </a:p>
          <a:p>
            <a:pPr marL="365760" marR="0" lvl="0" indent="-365760" algn="l" defTabSz="914400" rtl="0" eaLnBrk="0" fontAlgn="base" latinLnBrk="0" hangingPunct="0">
              <a:lnSpc>
                <a:spcPct val="100000"/>
              </a:lnSpc>
              <a:spcBef>
                <a:spcPts val="0"/>
              </a:spcBef>
              <a:spcAft>
                <a:spcPct val="0"/>
              </a:spcAft>
              <a:buClrTx/>
              <a:buSzTx/>
              <a:buFont typeface="+mj-lt"/>
              <a:buAutoNum type="arabicPeriod"/>
              <a:tabLst/>
              <a:defRPr/>
            </a:pPr>
            <a:r>
              <a:rPr lang="en-US" sz="2000" b="1" dirty="0">
                <a:solidFill>
                  <a:srgbClr val="000000"/>
                </a:solidFill>
                <a:latin typeface="Times New Roman" pitchFamily="18" charset="0"/>
              </a:rPr>
              <a:t>R&amp;D C</a:t>
            </a:r>
            <a:r>
              <a:rPr kumimoji="0" lang="en-US" sz="2000" b="1" i="0" u="none" strike="noStrike" kern="1200" cap="none" spc="0" normalizeH="0" baseline="0" noProof="0" dirty="0">
                <a:ln>
                  <a:noFill/>
                </a:ln>
                <a:solidFill>
                  <a:srgbClr val="000000"/>
                </a:solidFill>
                <a:effectLst/>
                <a:uLnTx/>
                <a:uFillTx/>
                <a:latin typeface="Times New Roman" pitchFamily="18" charset="0"/>
                <a:ea typeface="+mn-ea"/>
                <a:cs typeface="+mn-cs"/>
              </a:rPr>
              <a:t>oil for high field testing</a:t>
            </a:r>
          </a:p>
          <a:p>
            <a:pPr marL="365760" marR="0" lvl="0" indent="-365760" algn="l" defTabSz="914400" rtl="0" eaLnBrk="0" fontAlgn="base" latinLnBrk="0" hangingPunct="0">
              <a:lnSpc>
                <a:spcPct val="100000"/>
              </a:lnSpc>
              <a:spcBef>
                <a:spcPts val="0"/>
              </a:spcBef>
              <a:spcAft>
                <a:spcPct val="0"/>
              </a:spcAft>
              <a:buClrTx/>
              <a:buSzTx/>
              <a:buFont typeface="+mj-lt"/>
              <a:buAutoNum type="arabicPeriod"/>
              <a:tabLst/>
              <a:defRPr/>
            </a:pPr>
            <a:r>
              <a:rPr kumimoji="0" lang="en-US" sz="2000" b="1" i="0" u="none" strike="noStrike" kern="1200" cap="none" spc="0" normalizeH="0" baseline="0" noProof="0" dirty="0">
                <a:ln>
                  <a:noFill/>
                </a:ln>
                <a:solidFill>
                  <a:srgbClr val="000000"/>
                </a:solidFill>
                <a:effectLst/>
                <a:uLnTx/>
                <a:uFillTx/>
                <a:latin typeface="Times New Roman" pitchFamily="18" charset="0"/>
                <a:ea typeface="+mn-ea"/>
                <a:cs typeface="+mn-cs"/>
              </a:rPr>
              <a:t>Slide coil in the magnet</a:t>
            </a:r>
          </a:p>
          <a:p>
            <a:pPr marL="365760" marR="0" lvl="0" indent="-365760" algn="l" defTabSz="914400" rtl="0" eaLnBrk="0" fontAlgn="base" latinLnBrk="0" hangingPunct="0">
              <a:lnSpc>
                <a:spcPct val="100000"/>
              </a:lnSpc>
              <a:spcBef>
                <a:spcPts val="0"/>
              </a:spcBef>
              <a:spcAft>
                <a:spcPct val="0"/>
              </a:spcAft>
              <a:buClrTx/>
              <a:buSzTx/>
              <a:buFont typeface="+mj-lt"/>
              <a:buAutoNum type="arabicPeriod"/>
              <a:tabLst/>
              <a:defRPr/>
            </a:pPr>
            <a:r>
              <a:rPr kumimoji="0" lang="en-US" sz="2000" b="1" i="0" u="none" strike="noStrike" kern="1200" cap="none" spc="0" normalizeH="0" baseline="0" noProof="0" dirty="0">
                <a:ln>
                  <a:noFill/>
                </a:ln>
                <a:solidFill>
                  <a:srgbClr val="000000"/>
                </a:solidFill>
                <a:effectLst/>
                <a:uLnTx/>
                <a:uFillTx/>
                <a:latin typeface="Times New Roman" pitchFamily="18" charset="0"/>
                <a:ea typeface="+mn-ea"/>
                <a:cs typeface="+mn-cs"/>
              </a:rPr>
              <a:t>Coils become an integral part of the magnet</a:t>
            </a:r>
          </a:p>
          <a:p>
            <a:pPr marL="365760" marR="0" lvl="0" indent="-365760" algn="l" defTabSz="914400" rtl="0" eaLnBrk="0" fontAlgn="base" latinLnBrk="0" hangingPunct="0">
              <a:lnSpc>
                <a:spcPct val="100000"/>
              </a:lnSpc>
              <a:spcBef>
                <a:spcPts val="0"/>
              </a:spcBef>
              <a:spcAft>
                <a:spcPct val="0"/>
              </a:spcAft>
              <a:buClrTx/>
              <a:buSzTx/>
              <a:buFont typeface="+mj-lt"/>
              <a:buAutoNum type="arabicPeriod"/>
              <a:tabLst/>
              <a:defRPr/>
            </a:pPr>
            <a:r>
              <a:rPr kumimoji="0" lang="en-US" sz="2000" b="1" i="0" u="none" strike="noStrike" kern="1200" cap="none" spc="0" normalizeH="0" baseline="0" noProof="0" dirty="0">
                <a:ln>
                  <a:noFill/>
                </a:ln>
                <a:solidFill>
                  <a:srgbClr val="000000"/>
                </a:solidFill>
                <a:effectLst/>
                <a:uLnTx/>
                <a:uFillTx/>
                <a:latin typeface="Times New Roman" pitchFamily="18" charset="0"/>
                <a:ea typeface="+mn-ea"/>
                <a:cs typeface="+mn-cs"/>
              </a:rPr>
              <a:t>Magnet with new coil(s) ready for testing</a:t>
            </a:r>
          </a:p>
        </p:txBody>
      </p:sp>
      <p:sp>
        <p:nvSpPr>
          <p:cNvPr id="16" name="TextBox 15">
            <a:extLst>
              <a:ext uri="{FF2B5EF4-FFF2-40B4-BE49-F238E27FC236}">
                <a16:creationId xmlns:a16="http://schemas.microsoft.com/office/drawing/2014/main" id="{1F5013AF-D5EA-4241-ABA3-E60AC19F3268}"/>
              </a:ext>
            </a:extLst>
          </p:cNvPr>
          <p:cNvSpPr txBox="1"/>
          <p:nvPr/>
        </p:nvSpPr>
        <p:spPr>
          <a:xfrm>
            <a:off x="69354" y="1166252"/>
            <a:ext cx="1888659" cy="461665"/>
          </a:xfrm>
          <a:prstGeom prst="rect">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wrap="non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omic Sans MS"/>
                <a:ea typeface="+mn-ea"/>
                <a:cs typeface="+mn-cs"/>
              </a:rPr>
              <a:t>Five Steps:</a:t>
            </a:r>
          </a:p>
        </p:txBody>
      </p:sp>
      <p:sp>
        <p:nvSpPr>
          <p:cNvPr id="3" name="TextBox 2">
            <a:extLst>
              <a:ext uri="{FF2B5EF4-FFF2-40B4-BE49-F238E27FC236}">
                <a16:creationId xmlns:a16="http://schemas.microsoft.com/office/drawing/2014/main" id="{51B1C1E1-684F-444C-900C-49E33ECB8E19}"/>
              </a:ext>
            </a:extLst>
          </p:cNvPr>
          <p:cNvSpPr txBox="1"/>
          <p:nvPr/>
        </p:nvSpPr>
        <p:spPr>
          <a:xfrm>
            <a:off x="69354" y="1783951"/>
            <a:ext cx="29019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a:ea typeface="+mn-ea"/>
                <a:cs typeface="+mn-cs"/>
              </a:rPr>
              <a:t>1</a:t>
            </a:r>
          </a:p>
        </p:txBody>
      </p:sp>
      <p:sp>
        <p:nvSpPr>
          <p:cNvPr id="17" name="TextBox 16">
            <a:extLst>
              <a:ext uri="{FF2B5EF4-FFF2-40B4-BE49-F238E27FC236}">
                <a16:creationId xmlns:a16="http://schemas.microsoft.com/office/drawing/2014/main" id="{33018784-BCEA-49BF-98B5-AF57D307575C}"/>
              </a:ext>
            </a:extLst>
          </p:cNvPr>
          <p:cNvSpPr txBox="1"/>
          <p:nvPr/>
        </p:nvSpPr>
        <p:spPr>
          <a:xfrm>
            <a:off x="2177788" y="1735591"/>
            <a:ext cx="29019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a:ea typeface="+mn-ea"/>
                <a:cs typeface="+mn-cs"/>
              </a:rPr>
              <a:t>2</a:t>
            </a:r>
          </a:p>
        </p:txBody>
      </p:sp>
      <p:sp>
        <p:nvSpPr>
          <p:cNvPr id="18" name="TextBox 17">
            <a:extLst>
              <a:ext uri="{FF2B5EF4-FFF2-40B4-BE49-F238E27FC236}">
                <a16:creationId xmlns:a16="http://schemas.microsoft.com/office/drawing/2014/main" id="{C796E647-0688-4A29-8E26-D9E47F2CD43B}"/>
              </a:ext>
            </a:extLst>
          </p:cNvPr>
          <p:cNvSpPr txBox="1"/>
          <p:nvPr/>
        </p:nvSpPr>
        <p:spPr>
          <a:xfrm>
            <a:off x="2857966" y="3741470"/>
            <a:ext cx="29019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a:ea typeface="+mn-ea"/>
                <a:cs typeface="+mn-cs"/>
              </a:rPr>
              <a:t>3</a:t>
            </a:r>
          </a:p>
        </p:txBody>
      </p:sp>
      <p:sp>
        <p:nvSpPr>
          <p:cNvPr id="19" name="TextBox 18">
            <a:extLst>
              <a:ext uri="{FF2B5EF4-FFF2-40B4-BE49-F238E27FC236}">
                <a16:creationId xmlns:a16="http://schemas.microsoft.com/office/drawing/2014/main" id="{46BC1CC5-1DAE-45FF-883E-11171553A7B9}"/>
              </a:ext>
            </a:extLst>
          </p:cNvPr>
          <p:cNvSpPr txBox="1"/>
          <p:nvPr/>
        </p:nvSpPr>
        <p:spPr>
          <a:xfrm>
            <a:off x="3261002" y="3741469"/>
            <a:ext cx="29019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a:ea typeface="+mn-ea"/>
                <a:cs typeface="+mn-cs"/>
              </a:rPr>
              <a:t>4</a:t>
            </a:r>
          </a:p>
        </p:txBody>
      </p:sp>
      <p:sp>
        <p:nvSpPr>
          <p:cNvPr id="20" name="TextBox 19">
            <a:extLst>
              <a:ext uri="{FF2B5EF4-FFF2-40B4-BE49-F238E27FC236}">
                <a16:creationId xmlns:a16="http://schemas.microsoft.com/office/drawing/2014/main" id="{97BB9ABD-5009-4169-99A2-4D84CD46747F}"/>
              </a:ext>
            </a:extLst>
          </p:cNvPr>
          <p:cNvSpPr txBox="1"/>
          <p:nvPr/>
        </p:nvSpPr>
        <p:spPr>
          <a:xfrm>
            <a:off x="6182551" y="3788126"/>
            <a:ext cx="29019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a:ea typeface="+mn-ea"/>
                <a:cs typeface="+mn-cs"/>
              </a:rPr>
              <a:t>5</a:t>
            </a:r>
          </a:p>
        </p:txBody>
      </p:sp>
      <p:sp>
        <p:nvSpPr>
          <p:cNvPr id="21" name="TextBox 20">
            <a:extLst>
              <a:ext uri="{FF2B5EF4-FFF2-40B4-BE49-F238E27FC236}">
                <a16:creationId xmlns:a16="http://schemas.microsoft.com/office/drawing/2014/main" id="{9E57D5D1-9295-449F-AD8C-859B0999A4BE}"/>
              </a:ext>
            </a:extLst>
          </p:cNvPr>
          <p:cNvSpPr txBox="1"/>
          <p:nvPr/>
        </p:nvSpPr>
        <p:spPr>
          <a:xfrm>
            <a:off x="2479176" y="1239583"/>
            <a:ext cx="2546723" cy="369332"/>
          </a:xfrm>
          <a:prstGeom prst="rect">
            <a:avLst/>
          </a:prstGeom>
          <a:solidFill>
            <a:srgbClr val="FFFF00"/>
          </a:solidFill>
          <a:ln w="34925">
            <a:solidFill>
              <a:srgbClr val="C00000"/>
            </a:solidFill>
          </a:ln>
        </p:spPr>
        <p:txBody>
          <a:bodyPr wrap="none" rtlCol="0">
            <a:spAutoFit/>
          </a:bodyPr>
          <a:lstStyle/>
          <a:p>
            <a:r>
              <a:rPr lang="en-US" b="1" dirty="0">
                <a:solidFill>
                  <a:srgbClr val="C00000"/>
                </a:solidFill>
              </a:rPr>
              <a:t>Replaceable R&amp;D Coil(s)</a:t>
            </a:r>
          </a:p>
        </p:txBody>
      </p:sp>
      <p:sp>
        <p:nvSpPr>
          <p:cNvPr id="22" name="Arrow: Down 21">
            <a:extLst>
              <a:ext uri="{FF2B5EF4-FFF2-40B4-BE49-F238E27FC236}">
                <a16:creationId xmlns:a16="http://schemas.microsoft.com/office/drawing/2014/main" id="{59B01CC9-8D0C-4E9E-985B-BBC40EF2D216}"/>
              </a:ext>
            </a:extLst>
          </p:cNvPr>
          <p:cNvSpPr/>
          <p:nvPr/>
        </p:nvSpPr>
        <p:spPr>
          <a:xfrm>
            <a:off x="3709676" y="1560532"/>
            <a:ext cx="178419" cy="350117"/>
          </a:xfrm>
          <a:prstGeom prst="downArrow">
            <a:avLst/>
          </a:prstGeom>
          <a:solidFill>
            <a:schemeClr val="bg1"/>
          </a:solid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037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29B2E-7F1F-4A77-A699-AA4B86AF247D}"/>
              </a:ext>
            </a:extLst>
          </p:cNvPr>
          <p:cNvSpPr>
            <a:spLocks noGrp="1"/>
          </p:cNvSpPr>
          <p:nvPr>
            <p:ph type="title"/>
          </p:nvPr>
        </p:nvSpPr>
        <p:spPr/>
        <p:txBody>
          <a:bodyPr/>
          <a:lstStyle/>
          <a:p>
            <a:r>
              <a:rPr lang="en-US" dirty="0"/>
              <a:t>HTS Coils Structure Inserted in Nb</a:t>
            </a:r>
            <a:r>
              <a:rPr lang="en-US" baseline="-25000" dirty="0"/>
              <a:t>3</a:t>
            </a:r>
            <a:r>
              <a:rPr lang="en-US" dirty="0"/>
              <a:t>Sn Coils</a:t>
            </a:r>
            <a:br>
              <a:rPr lang="en-US" dirty="0"/>
            </a:br>
            <a:r>
              <a:rPr lang="en-US" dirty="0"/>
              <a:t>(addition of CFS samples incorporated later)</a:t>
            </a:r>
          </a:p>
        </p:txBody>
      </p:sp>
      <p:pic>
        <p:nvPicPr>
          <p:cNvPr id="6" name="Online Image Placeholder 5">
            <a:extLst>
              <a:ext uri="{FF2B5EF4-FFF2-40B4-BE49-F238E27FC236}">
                <a16:creationId xmlns:a16="http://schemas.microsoft.com/office/drawing/2014/main" id="{05DC89F5-6467-4AC6-A56C-DDF68B63D979}"/>
              </a:ext>
            </a:extLst>
          </p:cNvPr>
          <p:cNvPicPr>
            <a:picLocks noGrp="1" noChangeAspect="1"/>
          </p:cNvPicPr>
          <p:nvPr>
            <p:ph type="clipArt" sz="half" idx="1"/>
          </p:nvPr>
        </p:nvPicPr>
        <p:blipFill rotWithShape="1">
          <a:blip r:embed="rId3"/>
          <a:srcRect t="19742" r="1550" b="16151"/>
          <a:stretch/>
        </p:blipFill>
        <p:spPr>
          <a:xfrm>
            <a:off x="21839" y="1913725"/>
            <a:ext cx="5760720" cy="3200400"/>
          </a:xfrm>
        </p:spPr>
      </p:pic>
      <p:pic>
        <p:nvPicPr>
          <p:cNvPr id="8" name="Picture 7">
            <a:extLst>
              <a:ext uri="{FF2B5EF4-FFF2-40B4-BE49-F238E27FC236}">
                <a16:creationId xmlns:a16="http://schemas.microsoft.com/office/drawing/2014/main" id="{23484AFC-A7F3-4F9B-A722-F67B28FE0A1C}"/>
              </a:ext>
            </a:extLst>
          </p:cNvPr>
          <p:cNvPicPr>
            <a:picLocks noChangeAspect="1"/>
          </p:cNvPicPr>
          <p:nvPr/>
        </p:nvPicPr>
        <p:blipFill rotWithShape="1">
          <a:blip r:embed="rId4"/>
          <a:srcRect l="22708" t="6663" r="34066" b="13333"/>
          <a:stretch/>
        </p:blipFill>
        <p:spPr>
          <a:xfrm>
            <a:off x="5790406" y="1144899"/>
            <a:ext cx="3243072" cy="5120640"/>
          </a:xfrm>
          <a:prstGeom prst="rect">
            <a:avLst/>
          </a:prstGeom>
        </p:spPr>
      </p:pic>
      <p:cxnSp>
        <p:nvCxnSpPr>
          <p:cNvPr id="10" name="Straight Arrow Connector 9">
            <a:extLst>
              <a:ext uri="{FF2B5EF4-FFF2-40B4-BE49-F238E27FC236}">
                <a16:creationId xmlns:a16="http://schemas.microsoft.com/office/drawing/2014/main" id="{59B63857-A340-436C-8AC6-678C276E6AFD}"/>
              </a:ext>
            </a:extLst>
          </p:cNvPr>
          <p:cNvCxnSpPr>
            <a:cxnSpLocks/>
          </p:cNvCxnSpPr>
          <p:nvPr/>
        </p:nvCxnSpPr>
        <p:spPr>
          <a:xfrm>
            <a:off x="5790406" y="1876926"/>
            <a:ext cx="1091657" cy="34169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CEDD4F7E-89AC-4480-A21E-58E71EB57754}"/>
              </a:ext>
            </a:extLst>
          </p:cNvPr>
          <p:cNvCxnSpPr>
            <a:cxnSpLocks/>
          </p:cNvCxnSpPr>
          <p:nvPr/>
        </p:nvCxnSpPr>
        <p:spPr>
          <a:xfrm>
            <a:off x="5790406" y="1876926"/>
            <a:ext cx="2078247" cy="4652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748CE5E0-416C-4FC6-B2AD-885AC23C847F}"/>
              </a:ext>
            </a:extLst>
          </p:cNvPr>
          <p:cNvSpPr txBox="1"/>
          <p:nvPr/>
        </p:nvSpPr>
        <p:spPr>
          <a:xfrm>
            <a:off x="4734416" y="1399719"/>
            <a:ext cx="2233881"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2400" b="1" dirty="0">
                <a:solidFill>
                  <a:srgbClr val="FFC000"/>
                </a:solidFill>
              </a:rPr>
              <a:t>HTS Insert Coils</a:t>
            </a:r>
          </a:p>
        </p:txBody>
      </p:sp>
      <p:sp>
        <p:nvSpPr>
          <p:cNvPr id="3" name="Cylinder 2">
            <a:extLst>
              <a:ext uri="{FF2B5EF4-FFF2-40B4-BE49-F238E27FC236}">
                <a16:creationId xmlns:a16="http://schemas.microsoft.com/office/drawing/2014/main" id="{FD7D37A2-C9AF-4F91-B8D5-E2D2C4D420AB}"/>
              </a:ext>
            </a:extLst>
          </p:cNvPr>
          <p:cNvSpPr>
            <a:spLocks noChangeAspect="1"/>
          </p:cNvSpPr>
          <p:nvPr/>
        </p:nvSpPr>
        <p:spPr>
          <a:xfrm rot="-1320000">
            <a:off x="1149612" y="3966948"/>
            <a:ext cx="116238" cy="4572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ylinder 8">
            <a:extLst>
              <a:ext uri="{FF2B5EF4-FFF2-40B4-BE49-F238E27FC236}">
                <a16:creationId xmlns:a16="http://schemas.microsoft.com/office/drawing/2014/main" id="{FD45CA92-4A97-44CF-A7AD-1C1950F01E91}"/>
              </a:ext>
            </a:extLst>
          </p:cNvPr>
          <p:cNvSpPr>
            <a:spLocks noChangeAspect="1"/>
          </p:cNvSpPr>
          <p:nvPr/>
        </p:nvSpPr>
        <p:spPr>
          <a:xfrm rot="-1320000">
            <a:off x="3410939" y="3144857"/>
            <a:ext cx="116238" cy="4572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5D9FCDB4-12E6-4F31-943A-A281ADB111D4}"/>
              </a:ext>
            </a:extLst>
          </p:cNvPr>
          <p:cNvCxnSpPr>
            <a:cxnSpLocks/>
          </p:cNvCxnSpPr>
          <p:nvPr/>
        </p:nvCxnSpPr>
        <p:spPr>
          <a:xfrm flipV="1">
            <a:off x="3413032" y="3395229"/>
            <a:ext cx="56026" cy="20974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0FDB0D12-4D64-4F43-9FD0-EA57BE86FE11}"/>
              </a:ext>
            </a:extLst>
          </p:cNvPr>
          <p:cNvCxnSpPr>
            <a:cxnSpLocks/>
            <a:endCxn id="3" idx="2"/>
          </p:cNvCxnSpPr>
          <p:nvPr/>
        </p:nvCxnSpPr>
        <p:spPr>
          <a:xfrm flipH="1" flipV="1">
            <a:off x="1153844" y="4217320"/>
            <a:ext cx="2287201" cy="8145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1E05FA1A-5700-4F04-A0AC-04095307886F}"/>
              </a:ext>
            </a:extLst>
          </p:cNvPr>
          <p:cNvSpPr txBox="1"/>
          <p:nvPr/>
        </p:nvSpPr>
        <p:spPr>
          <a:xfrm>
            <a:off x="902284" y="5031873"/>
            <a:ext cx="4360127"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b="1" dirty="0">
                <a:solidFill>
                  <a:srgbClr val="FFC000"/>
                </a:solidFill>
              </a:rPr>
              <a:t>CFS Samples between two sets of Nb</a:t>
            </a:r>
            <a:r>
              <a:rPr lang="en-US" sz="2400" b="1" baseline="-25000" dirty="0">
                <a:solidFill>
                  <a:srgbClr val="FFC000"/>
                </a:solidFill>
              </a:rPr>
              <a:t>3</a:t>
            </a:r>
            <a:r>
              <a:rPr lang="en-US" sz="2400" b="1" dirty="0">
                <a:solidFill>
                  <a:srgbClr val="FFC000"/>
                </a:solidFill>
              </a:rPr>
              <a:t>Sn coils in the end region </a:t>
            </a:r>
          </a:p>
          <a:p>
            <a:pPr algn="ctr"/>
            <a:r>
              <a:rPr lang="en-US" sz="2400" b="1" dirty="0">
                <a:solidFill>
                  <a:srgbClr val="FFC000"/>
                </a:solidFill>
              </a:rPr>
              <a:t>(clear access, no interference)</a:t>
            </a:r>
          </a:p>
        </p:txBody>
      </p:sp>
    </p:spTree>
    <p:extLst>
      <p:ext uri="{BB962C8B-B14F-4D97-AF65-F5344CB8AC3E}">
        <p14:creationId xmlns:p14="http://schemas.microsoft.com/office/powerpoint/2010/main" val="36227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8D7A3-354E-4B18-9490-967491347D32}"/>
              </a:ext>
            </a:extLst>
          </p:cNvPr>
          <p:cNvSpPr>
            <a:spLocks noGrp="1"/>
          </p:cNvSpPr>
          <p:nvPr>
            <p:ph type="title"/>
          </p:nvPr>
        </p:nvSpPr>
        <p:spPr>
          <a:xfrm>
            <a:off x="2269273" y="0"/>
            <a:ext cx="6874727" cy="1143000"/>
          </a:xfrm>
        </p:spPr>
        <p:txBody>
          <a:bodyPr>
            <a:noAutofit/>
          </a:bodyPr>
          <a:lstStyle/>
          <a:p>
            <a:r>
              <a:rPr lang="en-US" sz="3200" dirty="0"/>
              <a:t>USMDP HTS/LTS Hybrid Dipole Test in February 2020 </a:t>
            </a:r>
            <a:r>
              <a:rPr lang="en-US" sz="3200" dirty="0">
                <a:solidFill>
                  <a:srgbClr val="FFFF00"/>
                </a:solidFill>
              </a:rPr>
              <a:t>(4 tests in one go)</a:t>
            </a:r>
          </a:p>
        </p:txBody>
      </p:sp>
      <p:pic>
        <p:nvPicPr>
          <p:cNvPr id="3" name="Picture 2">
            <a:extLst>
              <a:ext uri="{FF2B5EF4-FFF2-40B4-BE49-F238E27FC236}">
                <a16:creationId xmlns:a16="http://schemas.microsoft.com/office/drawing/2014/main" id="{48F9ED06-777F-4B07-93A4-2883A9A13695}"/>
              </a:ext>
            </a:extLst>
          </p:cNvPr>
          <p:cNvPicPr>
            <a:picLocks noChangeAspect="1"/>
          </p:cNvPicPr>
          <p:nvPr/>
        </p:nvPicPr>
        <p:blipFill>
          <a:blip r:embed="rId2"/>
          <a:stretch>
            <a:fillRect/>
          </a:stretch>
        </p:blipFill>
        <p:spPr>
          <a:xfrm rot="5400000">
            <a:off x="2891790" y="-657225"/>
            <a:ext cx="3360420" cy="8961120"/>
          </a:xfrm>
          <a:prstGeom prst="rect">
            <a:avLst/>
          </a:prstGeom>
        </p:spPr>
      </p:pic>
      <p:sp>
        <p:nvSpPr>
          <p:cNvPr id="4" name="TextBox 3">
            <a:extLst>
              <a:ext uri="{FF2B5EF4-FFF2-40B4-BE49-F238E27FC236}">
                <a16:creationId xmlns:a16="http://schemas.microsoft.com/office/drawing/2014/main" id="{440704B0-C008-471E-953B-5ECA510296E5}"/>
              </a:ext>
            </a:extLst>
          </p:cNvPr>
          <p:cNvSpPr txBox="1"/>
          <p:nvPr/>
        </p:nvSpPr>
        <p:spPr>
          <a:xfrm>
            <a:off x="603413" y="5586760"/>
            <a:ext cx="8062079"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Franklin Gothic Book"/>
                <a:ea typeface="+mn-ea"/>
                <a:cs typeface="+mn-cs"/>
              </a:rPr>
              <a:t>HEP Working with the Fusion Community</a:t>
            </a:r>
          </a:p>
        </p:txBody>
      </p:sp>
      <p:sp>
        <p:nvSpPr>
          <p:cNvPr id="5" name="TextBox 4">
            <a:extLst>
              <a:ext uri="{FF2B5EF4-FFF2-40B4-BE49-F238E27FC236}">
                <a16:creationId xmlns:a16="http://schemas.microsoft.com/office/drawing/2014/main" id="{94383015-5DAE-418D-8F63-A328166AC064}"/>
              </a:ext>
            </a:extLst>
          </p:cNvPr>
          <p:cNvSpPr txBox="1"/>
          <p:nvPr/>
        </p:nvSpPr>
        <p:spPr>
          <a:xfrm>
            <a:off x="4615451" y="3265966"/>
            <a:ext cx="126669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03BE2"/>
                </a:solidFill>
                <a:effectLst/>
                <a:highlight>
                  <a:srgbClr val="FFFF00"/>
                </a:highlight>
                <a:uLnTx/>
                <a:uFillTx/>
                <a:latin typeface="Franklin Gothic Book"/>
                <a:ea typeface="+mn-ea"/>
                <a:cs typeface="+mn-cs"/>
              </a:rPr>
              <a:t>HTS Coil#1</a:t>
            </a:r>
          </a:p>
        </p:txBody>
      </p:sp>
      <p:sp>
        <p:nvSpPr>
          <p:cNvPr id="6" name="TextBox 5">
            <a:extLst>
              <a:ext uri="{FF2B5EF4-FFF2-40B4-BE49-F238E27FC236}">
                <a16:creationId xmlns:a16="http://schemas.microsoft.com/office/drawing/2014/main" id="{E5355D8C-F5B9-402D-B6F0-5D4C0ECAB966}"/>
              </a:ext>
            </a:extLst>
          </p:cNvPr>
          <p:cNvSpPr txBox="1"/>
          <p:nvPr/>
        </p:nvSpPr>
        <p:spPr>
          <a:xfrm>
            <a:off x="4571999" y="4200090"/>
            <a:ext cx="126669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03BE2"/>
                </a:solidFill>
                <a:effectLst/>
                <a:highlight>
                  <a:srgbClr val="FFFF00"/>
                </a:highlight>
                <a:uLnTx/>
                <a:uFillTx/>
                <a:latin typeface="Franklin Gothic Book"/>
                <a:ea typeface="+mn-ea"/>
                <a:cs typeface="+mn-cs"/>
              </a:rPr>
              <a:t>HTS Coil#2</a:t>
            </a:r>
          </a:p>
        </p:txBody>
      </p:sp>
      <p:sp>
        <p:nvSpPr>
          <p:cNvPr id="7" name="TextBox 6">
            <a:extLst>
              <a:ext uri="{FF2B5EF4-FFF2-40B4-BE49-F238E27FC236}">
                <a16:creationId xmlns:a16="http://schemas.microsoft.com/office/drawing/2014/main" id="{2BC63D5F-FAEA-4526-A7D3-E947D4F8C363}"/>
              </a:ext>
            </a:extLst>
          </p:cNvPr>
          <p:cNvSpPr txBox="1"/>
          <p:nvPr/>
        </p:nvSpPr>
        <p:spPr>
          <a:xfrm rot="-5400000">
            <a:off x="2332370" y="3638669"/>
            <a:ext cx="163172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6600"/>
                </a:solidFill>
                <a:effectLst/>
                <a:highlight>
                  <a:srgbClr val="FFFF00"/>
                </a:highlight>
                <a:uLnTx/>
                <a:uFillTx/>
                <a:latin typeface="Franklin Gothic Book"/>
                <a:ea typeface="+mn-ea"/>
                <a:cs typeface="+mn-cs"/>
              </a:rPr>
              <a:t>CFS Sample#1</a:t>
            </a:r>
          </a:p>
        </p:txBody>
      </p:sp>
      <p:sp>
        <p:nvSpPr>
          <p:cNvPr id="8" name="TextBox 7">
            <a:extLst>
              <a:ext uri="{FF2B5EF4-FFF2-40B4-BE49-F238E27FC236}">
                <a16:creationId xmlns:a16="http://schemas.microsoft.com/office/drawing/2014/main" id="{E7930977-BE7F-4BBF-811C-B53BC677B000}"/>
              </a:ext>
            </a:extLst>
          </p:cNvPr>
          <p:cNvSpPr txBox="1"/>
          <p:nvPr/>
        </p:nvSpPr>
        <p:spPr>
          <a:xfrm rot="-5400000">
            <a:off x="5573831" y="3797098"/>
            <a:ext cx="163172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6600"/>
                </a:solidFill>
                <a:effectLst/>
                <a:highlight>
                  <a:srgbClr val="FFFF00"/>
                </a:highlight>
                <a:uLnTx/>
                <a:uFillTx/>
                <a:latin typeface="Franklin Gothic Book"/>
                <a:ea typeface="+mn-ea"/>
                <a:cs typeface="+mn-cs"/>
              </a:rPr>
              <a:t>CFS Sample#2</a:t>
            </a:r>
          </a:p>
        </p:txBody>
      </p:sp>
      <p:sp>
        <p:nvSpPr>
          <p:cNvPr id="9" name="Arrow: Down 8">
            <a:extLst>
              <a:ext uri="{FF2B5EF4-FFF2-40B4-BE49-F238E27FC236}">
                <a16:creationId xmlns:a16="http://schemas.microsoft.com/office/drawing/2014/main" id="{FC0DBA4F-B5DF-4500-AB6D-AD4A85BF2F86}"/>
              </a:ext>
            </a:extLst>
          </p:cNvPr>
          <p:cNvSpPr/>
          <p:nvPr/>
        </p:nvSpPr>
        <p:spPr>
          <a:xfrm>
            <a:off x="4772722" y="4516244"/>
            <a:ext cx="217449" cy="293212"/>
          </a:xfrm>
          <a:prstGeom prst="downArrow">
            <a:avLst/>
          </a:prstGeom>
          <a:solidFill>
            <a:srgbClr val="FFFF00"/>
          </a:solidFill>
          <a:ln w="254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 name="Arrow: Down 9">
            <a:extLst>
              <a:ext uri="{FF2B5EF4-FFF2-40B4-BE49-F238E27FC236}">
                <a16:creationId xmlns:a16="http://schemas.microsoft.com/office/drawing/2014/main" id="{CD6B5897-0489-4B0D-925F-4EF658DCAB25}"/>
              </a:ext>
            </a:extLst>
          </p:cNvPr>
          <p:cNvSpPr/>
          <p:nvPr/>
        </p:nvSpPr>
        <p:spPr>
          <a:xfrm rot="-10800000">
            <a:off x="4772720" y="3007470"/>
            <a:ext cx="217449" cy="316862"/>
          </a:xfrm>
          <a:prstGeom prst="downArrow">
            <a:avLst/>
          </a:prstGeom>
          <a:solidFill>
            <a:srgbClr val="FFFF00"/>
          </a:solidFill>
          <a:ln w="254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 name="Arrow: Down 10">
            <a:extLst>
              <a:ext uri="{FF2B5EF4-FFF2-40B4-BE49-F238E27FC236}">
                <a16:creationId xmlns:a16="http://schemas.microsoft.com/office/drawing/2014/main" id="{0E20FEE3-7816-423D-8FA1-C88DB23F8ED6}"/>
              </a:ext>
            </a:extLst>
          </p:cNvPr>
          <p:cNvSpPr/>
          <p:nvPr/>
        </p:nvSpPr>
        <p:spPr>
          <a:xfrm rot="5400000">
            <a:off x="2773695" y="3700201"/>
            <a:ext cx="217449" cy="369332"/>
          </a:xfrm>
          <a:prstGeom prst="downArrow">
            <a:avLst/>
          </a:prstGeom>
          <a:solidFill>
            <a:srgbClr val="FFFF00"/>
          </a:solidFill>
          <a:ln w="25400">
            <a:solidFill>
              <a:srgbClr val="0066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2" name="Arrow: Down 11">
            <a:extLst>
              <a:ext uri="{FF2B5EF4-FFF2-40B4-BE49-F238E27FC236}">
                <a16:creationId xmlns:a16="http://schemas.microsoft.com/office/drawing/2014/main" id="{9AE508F7-DEB5-4F6E-82ED-86D30FC7ECB0}"/>
              </a:ext>
            </a:extLst>
          </p:cNvPr>
          <p:cNvSpPr/>
          <p:nvPr/>
        </p:nvSpPr>
        <p:spPr>
          <a:xfrm rot="-5400000">
            <a:off x="6600423" y="3808925"/>
            <a:ext cx="217449" cy="369332"/>
          </a:xfrm>
          <a:prstGeom prst="downArrow">
            <a:avLst/>
          </a:prstGeom>
          <a:solidFill>
            <a:srgbClr val="FFFF00"/>
          </a:solidFill>
          <a:ln w="25400">
            <a:solidFill>
              <a:srgbClr val="0066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3" name="TextBox 12">
            <a:extLst>
              <a:ext uri="{FF2B5EF4-FFF2-40B4-BE49-F238E27FC236}">
                <a16:creationId xmlns:a16="http://schemas.microsoft.com/office/drawing/2014/main" id="{215F4483-92B6-4056-9443-2C3EC7F25676}"/>
              </a:ext>
            </a:extLst>
          </p:cNvPr>
          <p:cNvSpPr txBox="1"/>
          <p:nvPr/>
        </p:nvSpPr>
        <p:spPr>
          <a:xfrm>
            <a:off x="468351" y="1120935"/>
            <a:ext cx="8439376"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 simple fixture is inserted inside the BNL Nb</a:t>
            </a:r>
            <a:r>
              <a:rPr kumimoji="0" lang="en-US" sz="2000" b="0" i="0" u="none" strike="noStrike" kern="1200" cap="none" spc="0" normalizeH="0" baseline="-25000" noProof="0" dirty="0">
                <a:ln>
                  <a:noFill/>
                </a:ln>
                <a:solidFill>
                  <a:prstClr val="black"/>
                </a:solidFill>
                <a:effectLst/>
                <a:uLnTx/>
                <a:uFillTx/>
                <a:latin typeface="Comic Sans MS" panose="030F0702030302020204" pitchFamily="66" charset="0"/>
                <a:ea typeface="+mn-ea"/>
                <a:cs typeface="+mn-cs"/>
              </a:rPr>
              <a:t>3</a:t>
            </a:r>
            <a:r>
              <a:rPr kumimoji="0" lang="en-US"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Sn Common Coil Dipole DCC017 (without disassembling the magnet) to test insert coils, in addition to the cable samples, in a high background field. </a:t>
            </a:r>
          </a:p>
        </p:txBody>
      </p:sp>
    </p:spTree>
    <p:extLst>
      <p:ext uri="{BB962C8B-B14F-4D97-AF65-F5344CB8AC3E}">
        <p14:creationId xmlns:p14="http://schemas.microsoft.com/office/powerpoint/2010/main" val="1205604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3CD40-F394-4788-9F0E-921483D561AB}"/>
              </a:ext>
            </a:extLst>
          </p:cNvPr>
          <p:cNvSpPr>
            <a:spLocks noGrp="1"/>
          </p:cNvSpPr>
          <p:nvPr>
            <p:ph type="title"/>
          </p:nvPr>
        </p:nvSpPr>
        <p:spPr>
          <a:xfrm>
            <a:off x="2492298" y="0"/>
            <a:ext cx="6651702" cy="1143000"/>
          </a:xfrm>
        </p:spPr>
        <p:txBody>
          <a:bodyPr>
            <a:normAutofit/>
          </a:bodyPr>
          <a:lstStyle/>
          <a:p>
            <a:r>
              <a:rPr lang="en-US" sz="4400" dirty="0"/>
              <a:t>Magnet Test Assembly</a:t>
            </a:r>
          </a:p>
        </p:txBody>
      </p:sp>
      <p:pic>
        <p:nvPicPr>
          <p:cNvPr id="4" name="Picture 3">
            <a:extLst>
              <a:ext uri="{FF2B5EF4-FFF2-40B4-BE49-F238E27FC236}">
                <a16:creationId xmlns:a16="http://schemas.microsoft.com/office/drawing/2014/main" id="{F94BBE08-428E-4BB1-82D7-A16B41A1C67D}"/>
              </a:ext>
            </a:extLst>
          </p:cNvPr>
          <p:cNvPicPr>
            <a:picLocks noChangeAspect="1"/>
          </p:cNvPicPr>
          <p:nvPr/>
        </p:nvPicPr>
        <p:blipFill>
          <a:blip r:embed="rId2"/>
          <a:stretch>
            <a:fillRect/>
          </a:stretch>
        </p:blipFill>
        <p:spPr>
          <a:xfrm rot="5400000">
            <a:off x="-473927" y="1860859"/>
            <a:ext cx="5029200" cy="3771900"/>
          </a:xfrm>
          <a:prstGeom prst="rect">
            <a:avLst/>
          </a:prstGeom>
        </p:spPr>
      </p:pic>
      <p:pic>
        <p:nvPicPr>
          <p:cNvPr id="6" name="Picture 5">
            <a:extLst>
              <a:ext uri="{FF2B5EF4-FFF2-40B4-BE49-F238E27FC236}">
                <a16:creationId xmlns:a16="http://schemas.microsoft.com/office/drawing/2014/main" id="{CF824DA9-7E3E-481C-9FE2-BECBC5556B7E}"/>
              </a:ext>
            </a:extLst>
          </p:cNvPr>
          <p:cNvPicPr>
            <a:picLocks noChangeAspect="1"/>
          </p:cNvPicPr>
          <p:nvPr/>
        </p:nvPicPr>
        <p:blipFill rotWithShape="1">
          <a:blip r:embed="rId3"/>
          <a:srcRect l="2666" t="39332" r="14664" b="35778"/>
          <a:stretch/>
        </p:blipFill>
        <p:spPr>
          <a:xfrm rot="5400000">
            <a:off x="2038228" y="3178997"/>
            <a:ext cx="5029200" cy="1135624"/>
          </a:xfrm>
          <a:prstGeom prst="rect">
            <a:avLst/>
          </a:prstGeom>
        </p:spPr>
      </p:pic>
      <p:pic>
        <p:nvPicPr>
          <p:cNvPr id="8" name="Picture 7">
            <a:extLst>
              <a:ext uri="{FF2B5EF4-FFF2-40B4-BE49-F238E27FC236}">
                <a16:creationId xmlns:a16="http://schemas.microsoft.com/office/drawing/2014/main" id="{A53FC1F1-BAB3-4144-B08F-1B006AF17270}"/>
              </a:ext>
            </a:extLst>
          </p:cNvPr>
          <p:cNvPicPr>
            <a:picLocks noChangeAspect="1"/>
          </p:cNvPicPr>
          <p:nvPr/>
        </p:nvPicPr>
        <p:blipFill rotWithShape="1">
          <a:blip r:embed="rId4"/>
          <a:srcRect t="27045" b="8027"/>
          <a:stretch/>
        </p:blipFill>
        <p:spPr>
          <a:xfrm>
            <a:off x="5179033" y="4388004"/>
            <a:ext cx="3840480" cy="1873405"/>
          </a:xfrm>
          <a:prstGeom prst="rect">
            <a:avLst/>
          </a:prstGeom>
        </p:spPr>
      </p:pic>
      <p:pic>
        <p:nvPicPr>
          <p:cNvPr id="10" name="Picture 9">
            <a:extLst>
              <a:ext uri="{FF2B5EF4-FFF2-40B4-BE49-F238E27FC236}">
                <a16:creationId xmlns:a16="http://schemas.microsoft.com/office/drawing/2014/main" id="{009028AB-5CA2-4C7E-B8C7-6FFF7995DFAA}"/>
              </a:ext>
            </a:extLst>
          </p:cNvPr>
          <p:cNvPicPr>
            <a:picLocks noChangeAspect="1"/>
          </p:cNvPicPr>
          <p:nvPr/>
        </p:nvPicPr>
        <p:blipFill>
          <a:blip r:embed="rId5"/>
          <a:stretch>
            <a:fillRect/>
          </a:stretch>
        </p:blipFill>
        <p:spPr>
          <a:xfrm>
            <a:off x="5179033" y="1232209"/>
            <a:ext cx="3840480" cy="2880360"/>
          </a:xfrm>
          <a:prstGeom prst="rect">
            <a:avLst/>
          </a:prstGeom>
        </p:spPr>
      </p:pic>
      <p:sp>
        <p:nvSpPr>
          <p:cNvPr id="11" name="TextBox 10">
            <a:extLst>
              <a:ext uri="{FF2B5EF4-FFF2-40B4-BE49-F238E27FC236}">
                <a16:creationId xmlns:a16="http://schemas.microsoft.com/office/drawing/2014/main" id="{94ADA595-CDF7-49A2-B2FF-94064FF47442}"/>
              </a:ext>
            </a:extLst>
          </p:cNvPr>
          <p:cNvSpPr txBox="1"/>
          <p:nvPr/>
        </p:nvSpPr>
        <p:spPr>
          <a:xfrm>
            <a:off x="2285293" y="1357533"/>
            <a:ext cx="1372307"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b="1" dirty="0">
                <a:solidFill>
                  <a:srgbClr val="FF0000"/>
                </a:solidFill>
              </a:rPr>
              <a:t>Test run for inserting fixture in the magnet </a:t>
            </a:r>
          </a:p>
        </p:txBody>
      </p:sp>
      <p:sp>
        <p:nvSpPr>
          <p:cNvPr id="12" name="TextBox 11">
            <a:extLst>
              <a:ext uri="{FF2B5EF4-FFF2-40B4-BE49-F238E27FC236}">
                <a16:creationId xmlns:a16="http://schemas.microsoft.com/office/drawing/2014/main" id="{92616501-E477-41BE-B9D1-E1791C252FE6}"/>
              </a:ext>
            </a:extLst>
          </p:cNvPr>
          <p:cNvSpPr txBox="1"/>
          <p:nvPr/>
        </p:nvSpPr>
        <p:spPr>
          <a:xfrm>
            <a:off x="5179033" y="4065621"/>
            <a:ext cx="3807453" cy="369332"/>
          </a:xfrm>
          <a:prstGeom prst="rect">
            <a:avLst/>
          </a:prstGeom>
          <a:noFill/>
        </p:spPr>
        <p:txBody>
          <a:bodyPr wrap="none" rtlCol="0">
            <a:spAutoFit/>
          </a:bodyPr>
          <a:lstStyle/>
          <a:p>
            <a:r>
              <a:rPr lang="en-US" b="1" dirty="0">
                <a:solidFill>
                  <a:srgbClr val="FF0000"/>
                </a:solidFill>
              </a:rPr>
              <a:t>Fixture inside the common coil dipole</a:t>
            </a:r>
          </a:p>
        </p:txBody>
      </p:sp>
      <p:sp>
        <p:nvSpPr>
          <p:cNvPr id="13" name="TextBox 12">
            <a:extLst>
              <a:ext uri="{FF2B5EF4-FFF2-40B4-BE49-F238E27FC236}">
                <a16:creationId xmlns:a16="http://schemas.microsoft.com/office/drawing/2014/main" id="{EFCE26B2-B92F-4C6B-AE3B-1AEB641E83D8}"/>
              </a:ext>
            </a:extLst>
          </p:cNvPr>
          <p:cNvSpPr txBox="1"/>
          <p:nvPr/>
        </p:nvSpPr>
        <p:spPr>
          <a:xfrm>
            <a:off x="8341112" y="2682483"/>
            <a:ext cx="645374"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b="1" dirty="0">
                <a:solidFill>
                  <a:srgbClr val="FF0000"/>
                </a:solidFill>
              </a:rPr>
              <a:t>Top</a:t>
            </a:r>
          </a:p>
        </p:txBody>
      </p:sp>
      <p:sp>
        <p:nvSpPr>
          <p:cNvPr id="14" name="TextBox 13">
            <a:extLst>
              <a:ext uri="{FF2B5EF4-FFF2-40B4-BE49-F238E27FC236}">
                <a16:creationId xmlns:a16="http://schemas.microsoft.com/office/drawing/2014/main" id="{DBF7BA6B-15E4-40DD-8ED5-442EA33D1B4D}"/>
              </a:ext>
            </a:extLst>
          </p:cNvPr>
          <p:cNvSpPr txBox="1"/>
          <p:nvPr/>
        </p:nvSpPr>
        <p:spPr>
          <a:xfrm>
            <a:off x="6693036" y="5020522"/>
            <a:ext cx="1006882"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b="1" dirty="0">
                <a:solidFill>
                  <a:srgbClr val="FF0000"/>
                </a:solidFill>
              </a:rPr>
              <a:t>Bottom</a:t>
            </a:r>
          </a:p>
        </p:txBody>
      </p:sp>
    </p:spTree>
    <p:extLst>
      <p:ext uri="{BB962C8B-B14F-4D97-AF65-F5344CB8AC3E}">
        <p14:creationId xmlns:p14="http://schemas.microsoft.com/office/powerpoint/2010/main" val="1767788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3CD40-F394-4788-9F0E-921483D561AB}"/>
              </a:ext>
            </a:extLst>
          </p:cNvPr>
          <p:cNvSpPr>
            <a:spLocks noGrp="1"/>
          </p:cNvSpPr>
          <p:nvPr>
            <p:ph type="title"/>
          </p:nvPr>
        </p:nvSpPr>
        <p:spPr>
          <a:xfrm>
            <a:off x="2492298" y="83866"/>
            <a:ext cx="6527215" cy="906396"/>
          </a:xfrm>
        </p:spPr>
        <p:txBody>
          <a:bodyPr>
            <a:normAutofit/>
          </a:bodyPr>
          <a:lstStyle/>
          <a:p>
            <a:r>
              <a:rPr lang="en-US" sz="4400" dirty="0"/>
              <a:t>Fixture inside the magnet</a:t>
            </a:r>
          </a:p>
        </p:txBody>
      </p:sp>
      <p:pic>
        <p:nvPicPr>
          <p:cNvPr id="6" name="Picture 5">
            <a:extLst>
              <a:ext uri="{FF2B5EF4-FFF2-40B4-BE49-F238E27FC236}">
                <a16:creationId xmlns:a16="http://schemas.microsoft.com/office/drawing/2014/main" id="{CF824DA9-7E3E-481C-9FE2-BECBC5556B7E}"/>
              </a:ext>
            </a:extLst>
          </p:cNvPr>
          <p:cNvPicPr>
            <a:picLocks noChangeAspect="1"/>
          </p:cNvPicPr>
          <p:nvPr/>
        </p:nvPicPr>
        <p:blipFill rotWithShape="1">
          <a:blip r:embed="rId2"/>
          <a:srcRect l="50755" t="39332" r="15995" b="35778"/>
          <a:stretch/>
        </p:blipFill>
        <p:spPr>
          <a:xfrm rot="5400000">
            <a:off x="1052128" y="2304392"/>
            <a:ext cx="5120640" cy="2874767"/>
          </a:xfrm>
          <a:prstGeom prst="rect">
            <a:avLst/>
          </a:prstGeom>
        </p:spPr>
      </p:pic>
      <p:sp>
        <p:nvSpPr>
          <p:cNvPr id="12" name="TextBox 11">
            <a:extLst>
              <a:ext uri="{FF2B5EF4-FFF2-40B4-BE49-F238E27FC236}">
                <a16:creationId xmlns:a16="http://schemas.microsoft.com/office/drawing/2014/main" id="{92616501-E477-41BE-B9D1-E1791C252FE6}"/>
              </a:ext>
            </a:extLst>
          </p:cNvPr>
          <p:cNvSpPr txBox="1"/>
          <p:nvPr/>
        </p:nvSpPr>
        <p:spPr>
          <a:xfrm>
            <a:off x="5179033" y="4065621"/>
            <a:ext cx="3807453" cy="369332"/>
          </a:xfrm>
          <a:prstGeom prst="rect">
            <a:avLst/>
          </a:prstGeom>
          <a:noFill/>
        </p:spPr>
        <p:txBody>
          <a:bodyPr wrap="none" rtlCol="0">
            <a:spAutoFit/>
          </a:bodyPr>
          <a:lstStyle/>
          <a:p>
            <a:r>
              <a:rPr lang="en-US" b="1" dirty="0">
                <a:solidFill>
                  <a:srgbClr val="FF0000"/>
                </a:solidFill>
              </a:rPr>
              <a:t>Fixture inside the common coil dipole</a:t>
            </a:r>
          </a:p>
        </p:txBody>
      </p:sp>
      <p:pic>
        <p:nvPicPr>
          <p:cNvPr id="15" name="Picture 14">
            <a:extLst>
              <a:ext uri="{FF2B5EF4-FFF2-40B4-BE49-F238E27FC236}">
                <a16:creationId xmlns:a16="http://schemas.microsoft.com/office/drawing/2014/main" id="{F9E7706A-B3D4-49C5-9A9E-5B68BEB6E922}"/>
              </a:ext>
            </a:extLst>
          </p:cNvPr>
          <p:cNvPicPr>
            <a:picLocks noChangeAspect="1"/>
          </p:cNvPicPr>
          <p:nvPr/>
        </p:nvPicPr>
        <p:blipFill rotWithShape="1">
          <a:blip r:embed="rId3"/>
          <a:srcRect l="-1" r="14286"/>
          <a:stretch/>
        </p:blipFill>
        <p:spPr>
          <a:xfrm rot="5400000">
            <a:off x="5864833" y="495655"/>
            <a:ext cx="2468880" cy="3840480"/>
          </a:xfrm>
          <a:prstGeom prst="rect">
            <a:avLst/>
          </a:prstGeom>
        </p:spPr>
      </p:pic>
      <p:sp>
        <p:nvSpPr>
          <p:cNvPr id="16" name="TextBox 15">
            <a:extLst>
              <a:ext uri="{FF2B5EF4-FFF2-40B4-BE49-F238E27FC236}">
                <a16:creationId xmlns:a16="http://schemas.microsoft.com/office/drawing/2014/main" id="{DB43022A-2CFC-4694-9945-3797F168D307}"/>
              </a:ext>
            </a:extLst>
          </p:cNvPr>
          <p:cNvSpPr txBox="1"/>
          <p:nvPr/>
        </p:nvSpPr>
        <p:spPr>
          <a:xfrm>
            <a:off x="6625714" y="2869752"/>
            <a:ext cx="1793612"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b="1" dirty="0">
                <a:solidFill>
                  <a:srgbClr val="FF0000"/>
                </a:solidFill>
              </a:rPr>
              <a:t>HTS coils and samples inside</a:t>
            </a:r>
          </a:p>
        </p:txBody>
      </p:sp>
      <p:sp>
        <p:nvSpPr>
          <p:cNvPr id="10" name="TextBox 9">
            <a:extLst>
              <a:ext uri="{FF2B5EF4-FFF2-40B4-BE49-F238E27FC236}">
                <a16:creationId xmlns:a16="http://schemas.microsoft.com/office/drawing/2014/main" id="{D8848578-42B6-42CA-A4DD-50A43581EB82}"/>
              </a:ext>
            </a:extLst>
          </p:cNvPr>
          <p:cNvSpPr txBox="1"/>
          <p:nvPr/>
        </p:nvSpPr>
        <p:spPr>
          <a:xfrm>
            <a:off x="3313635" y="4065621"/>
            <a:ext cx="1046492"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b="1" dirty="0">
                <a:solidFill>
                  <a:srgbClr val="FF0000"/>
                </a:solidFill>
              </a:rPr>
              <a:t>HTS/LTS Hybrid Dipole</a:t>
            </a:r>
          </a:p>
        </p:txBody>
      </p:sp>
      <p:pic>
        <p:nvPicPr>
          <p:cNvPr id="4" name="Picture 3">
            <a:extLst>
              <a:ext uri="{FF2B5EF4-FFF2-40B4-BE49-F238E27FC236}">
                <a16:creationId xmlns:a16="http://schemas.microsoft.com/office/drawing/2014/main" id="{BB967F76-EB19-4FA7-8973-58B8B374B21C}"/>
              </a:ext>
            </a:extLst>
          </p:cNvPr>
          <p:cNvPicPr>
            <a:picLocks noChangeAspect="1"/>
          </p:cNvPicPr>
          <p:nvPr/>
        </p:nvPicPr>
        <p:blipFill rotWithShape="1">
          <a:blip r:embed="rId4"/>
          <a:srcRect l="1556" t="3065" r="3801" b="-3065"/>
          <a:stretch/>
        </p:blipFill>
        <p:spPr>
          <a:xfrm rot="-5400000">
            <a:off x="-1388799" y="2727768"/>
            <a:ext cx="5120640" cy="2028014"/>
          </a:xfrm>
          <a:prstGeom prst="rect">
            <a:avLst/>
          </a:prstGeom>
        </p:spPr>
      </p:pic>
      <p:pic>
        <p:nvPicPr>
          <p:cNvPr id="5" name="Picture 4">
            <a:extLst>
              <a:ext uri="{FF2B5EF4-FFF2-40B4-BE49-F238E27FC236}">
                <a16:creationId xmlns:a16="http://schemas.microsoft.com/office/drawing/2014/main" id="{1BDF3B13-9ACC-4C4F-9CBB-83C77728F430}"/>
              </a:ext>
            </a:extLst>
          </p:cNvPr>
          <p:cNvPicPr>
            <a:picLocks noChangeAspect="1"/>
          </p:cNvPicPr>
          <p:nvPr/>
        </p:nvPicPr>
        <p:blipFill rotWithShape="1">
          <a:blip r:embed="rId5"/>
          <a:srcRect t="11127" b="-16"/>
          <a:stretch/>
        </p:blipFill>
        <p:spPr>
          <a:xfrm>
            <a:off x="5179033" y="3741775"/>
            <a:ext cx="3840480" cy="2560320"/>
          </a:xfrm>
          <a:prstGeom prst="rect">
            <a:avLst/>
          </a:prstGeom>
        </p:spPr>
      </p:pic>
      <p:sp>
        <p:nvSpPr>
          <p:cNvPr id="13" name="TextBox 12">
            <a:extLst>
              <a:ext uri="{FF2B5EF4-FFF2-40B4-BE49-F238E27FC236}">
                <a16:creationId xmlns:a16="http://schemas.microsoft.com/office/drawing/2014/main" id="{C3F65175-13C5-4F37-A8F9-88C0340CECC9}"/>
              </a:ext>
            </a:extLst>
          </p:cNvPr>
          <p:cNvSpPr txBox="1"/>
          <p:nvPr/>
        </p:nvSpPr>
        <p:spPr>
          <a:xfrm>
            <a:off x="5236679" y="5892077"/>
            <a:ext cx="1389035"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b="1" dirty="0">
                <a:solidFill>
                  <a:srgbClr val="FF0000"/>
                </a:solidFill>
              </a:rPr>
              <a:t>Zoo of leads</a:t>
            </a:r>
          </a:p>
        </p:txBody>
      </p:sp>
    </p:spTree>
    <p:extLst>
      <p:ext uri="{BB962C8B-B14F-4D97-AF65-F5344CB8AC3E}">
        <p14:creationId xmlns:p14="http://schemas.microsoft.com/office/powerpoint/2010/main" val="3834530646"/>
      </p:ext>
    </p:extLst>
  </p:cSld>
  <p:clrMapOvr>
    <a:masterClrMapping/>
  </p:clrMapOvr>
</p:sld>
</file>

<file path=ppt/theme/theme1.xml><?xml version="1.0" encoding="utf-8"?>
<a:theme xmlns:a="http://schemas.openxmlformats.org/drawingml/2006/main" name="ATAP No Footer">
  <a:themeElements>
    <a:clrScheme name="Custom 10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ATAP No Footer">
  <a:themeElements>
    <a:clrScheme name="Custom 10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E93C50077B73F4081A727CE26F7297D" ma:contentTypeVersion="11" ma:contentTypeDescription="Create a new document." ma:contentTypeScope="" ma:versionID="3417348116aa0eb89e59d8137c6969c7">
  <xsd:schema xmlns:xsd="http://www.w3.org/2001/XMLSchema" xmlns:xs="http://www.w3.org/2001/XMLSchema" xmlns:p="http://schemas.microsoft.com/office/2006/metadata/properties" xmlns:ns3="d198decf-2ff7-46b8-bd1c-477e40bd1f45" xmlns:ns4="c66da833-743e-4877-8ff4-bd7d31564978" targetNamespace="http://schemas.microsoft.com/office/2006/metadata/properties" ma:root="true" ma:fieldsID="d63ba7f54067107a3ddac89a5307a5b5" ns3:_="" ns4:_="">
    <xsd:import namespace="d198decf-2ff7-46b8-bd1c-477e40bd1f45"/>
    <xsd:import namespace="c66da833-743e-4877-8ff4-bd7d3156497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98decf-2ff7-46b8-bd1c-477e40bd1f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66da833-743e-4877-8ff4-bd7d3156497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D4EAA2D-D873-47C1-B2C4-B9A63102896B}">
  <ds:schemaRefs>
    <ds:schemaRef ds:uri="http://schemas.microsoft.com/sharepoint/v3/contenttype/forms"/>
  </ds:schemaRefs>
</ds:datastoreItem>
</file>

<file path=customXml/itemProps2.xml><?xml version="1.0" encoding="utf-8"?>
<ds:datastoreItem xmlns:ds="http://schemas.openxmlformats.org/officeDocument/2006/customXml" ds:itemID="{DE0E3EDD-88D7-4896-9FB5-376843B148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98decf-2ff7-46b8-bd1c-477e40bd1f45"/>
    <ds:schemaRef ds:uri="c66da833-743e-4877-8ff4-bd7d315649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CBA2CFB-FA42-43C6-91CA-BE64ACAE07C1}">
  <ds:schemaRefs>
    <ds:schemaRef ds:uri="http://schemas.openxmlformats.org/package/2006/metadata/core-properties"/>
    <ds:schemaRef ds:uri="http://purl.org/dc/dcmitype/"/>
    <ds:schemaRef ds:uri="http://www.w3.org/XML/1998/namespace"/>
    <ds:schemaRef ds:uri="http://schemas.microsoft.com/office/2006/metadata/properties"/>
    <ds:schemaRef ds:uri="http://schemas.microsoft.com/office/infopath/2007/PartnerControls"/>
    <ds:schemaRef ds:uri="http://purl.org/dc/terms/"/>
    <ds:schemaRef ds:uri="d198decf-2ff7-46b8-bd1c-477e40bd1f45"/>
    <ds:schemaRef ds:uri="http://schemas.microsoft.com/office/2006/documentManagement/types"/>
    <ds:schemaRef ds:uri="c66da833-743e-4877-8ff4-bd7d31564978"/>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64425</TotalTime>
  <Words>1129</Words>
  <Application>Microsoft Office PowerPoint</Application>
  <PresentationFormat>On-screen Show (4:3)</PresentationFormat>
  <Paragraphs>137</Paragraphs>
  <Slides>30</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Arial</vt:lpstr>
      <vt:lpstr>Calibri</vt:lpstr>
      <vt:lpstr>Comic Sans MS</vt:lpstr>
      <vt:lpstr>Courier New</vt:lpstr>
      <vt:lpstr>Franklin Gothic Book</vt:lpstr>
      <vt:lpstr>Franklin Gothic Medium</vt:lpstr>
      <vt:lpstr>Times New Roman</vt:lpstr>
      <vt:lpstr>ATAP No Footer</vt:lpstr>
      <vt:lpstr>1_ATAP No Footer</vt:lpstr>
      <vt:lpstr>PowerPoint Presentation</vt:lpstr>
      <vt:lpstr>Contributions from</vt:lpstr>
      <vt:lpstr>Overview</vt:lpstr>
      <vt:lpstr>Four easily accessible high field regions for four independent high field tests </vt:lpstr>
      <vt:lpstr>Testing of HTS Coil Technology @High Fields (rapid turn-around, low cost) </vt:lpstr>
      <vt:lpstr>HTS Coils Structure Inserted in Nb3Sn Coils (addition of CFS samples incorporated later)</vt:lpstr>
      <vt:lpstr>USMDP HTS/LTS Hybrid Dipole Test in February 2020 (4 tests in one go)</vt:lpstr>
      <vt:lpstr>Magnet Test Assembly</vt:lpstr>
      <vt:lpstr>Fixture inside the magnet</vt:lpstr>
      <vt:lpstr>Run Plan and Instrumentation</vt:lpstr>
      <vt:lpstr>Run Plan for Magnetization Studies (partly shown earlier and reviewed by BNL/LBL/OSU team)</vt:lpstr>
      <vt:lpstr>Hall Probes for  Magnetization Measurements</vt:lpstr>
      <vt:lpstr>Voltage-taps for HTS Quench Protection</vt:lpstr>
      <vt:lpstr>Magnetic and Mechanical Models</vt:lpstr>
      <vt:lpstr>Magnetic Model  (Nb3Sn coils @10 kA, HTS coils @1kA)</vt:lpstr>
      <vt:lpstr>Cutout View for Nb3Sn coils at 10 kA and HTS coils at 1 KA and 1.5 kA</vt:lpstr>
      <vt:lpstr>Field along vertical axis</vt:lpstr>
      <vt:lpstr>B  along x-axis in the aperture</vt:lpstr>
      <vt:lpstr>B  along z-axis</vt:lpstr>
      <vt:lpstr>Mechanical Models</vt:lpstr>
      <vt:lpstr>ANSYS Model (Nb3Sn coil and Two different HTS coils) </vt:lpstr>
      <vt:lpstr>ANSYS Run   Field from Nb3Sn 10 kA, HTS 1 kA</vt:lpstr>
      <vt:lpstr>ANSYS Run Transverse Stress and Strain from Nb3Sn 10 kA, HTS 1 kA</vt:lpstr>
      <vt:lpstr>ANSYS Run Transverse Stress and Strain from Nb3Sn 10 kA, HTS 1 kA</vt:lpstr>
      <vt:lpstr>ANSYS Run Transverse Stress and Strain from Nb3Sn 10 kA, HTS 2 kA</vt:lpstr>
      <vt:lpstr>ANSYS Run Transverse Stress and Strain from Nb3Sn 10 kA, HTS 2 kA</vt:lpstr>
      <vt:lpstr>Quench Protection of  HTS/LTS Hybrid Dipole</vt:lpstr>
      <vt:lpstr>Feedback of Quenching of HTS Coils on LTS Coils in  HTS/LTS Hybrid Magnet</vt:lpstr>
      <vt:lpstr>From Piyush Joshi</vt:lpstr>
      <vt:lpstr>Summary</vt:lpstr>
    </vt:vector>
  </TitlesOfParts>
  <Company>Lawrence Berkekley Nationl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teid05</dc:creator>
  <cp:lastModifiedBy>Gupta, Ramesh C</cp:lastModifiedBy>
  <cp:revision>774</cp:revision>
  <cp:lastPrinted>2019-05-15T18:36:20Z</cp:lastPrinted>
  <dcterms:created xsi:type="dcterms:W3CDTF">2015-07-10T17:44:33Z</dcterms:created>
  <dcterms:modified xsi:type="dcterms:W3CDTF">2020-01-29T20:33:36Z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0x010100AE93C50077B73F4081A727CE26F7297D</vt:lpwstr>
  </property>
</Properties>
</file>