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6" r:id="rId2"/>
    <p:sldId id="412" r:id="rId3"/>
    <p:sldId id="427" r:id="rId4"/>
    <p:sldId id="413" r:id="rId5"/>
    <p:sldId id="429" r:id="rId6"/>
    <p:sldId id="415" r:id="rId7"/>
    <p:sldId id="420" r:id="rId8"/>
    <p:sldId id="428" r:id="rId9"/>
    <p:sldId id="431" r:id="rId10"/>
    <p:sldId id="423" r:id="rId11"/>
    <p:sldId id="419" r:id="rId12"/>
    <p:sldId id="425" r:id="rId13"/>
    <p:sldId id="421" r:id="rId14"/>
    <p:sldId id="430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1"/>
    <p:restoredTop sz="93068"/>
  </p:normalViewPr>
  <p:slideViewPr>
    <p:cSldViewPr snapToGrid="0" snapToObjects="1">
      <p:cViewPr varScale="1">
        <p:scale>
          <a:sx n="116" d="100"/>
          <a:sy n="116" d="100"/>
        </p:scale>
        <p:origin x="2146" y="173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1035038"/>
          </a:xfrm>
        </p:spPr>
        <p:txBody>
          <a:bodyPr>
            <a:normAutofit/>
          </a:bodyPr>
          <a:lstStyle/>
          <a:p>
            <a:r>
              <a:rPr lang="en-US" b="1" dirty="0"/>
              <a:t>Reed Teyber, Maxim </a:t>
            </a:r>
            <a:r>
              <a:rPr lang="en-US" b="1" dirty="0" err="1"/>
              <a:t>Marchevsky</a:t>
            </a:r>
            <a:r>
              <a:rPr lang="en-US" b="1" dirty="0"/>
              <a:t>, Soren </a:t>
            </a:r>
            <a:r>
              <a:rPr lang="en-US" b="1" dirty="0" err="1"/>
              <a:t>Prestemon</a:t>
            </a:r>
            <a:r>
              <a:rPr lang="en-US" b="1" dirty="0"/>
              <a:t> - LBNL</a:t>
            </a:r>
          </a:p>
          <a:p>
            <a:r>
              <a:rPr lang="en-US" b="1" dirty="0"/>
              <a:t> Jeremy Weiss, </a:t>
            </a:r>
            <a:r>
              <a:rPr lang="en-US" b="1" dirty="0" err="1"/>
              <a:t>Danko</a:t>
            </a:r>
            <a:r>
              <a:rPr lang="en-US" b="1" dirty="0"/>
              <a:t> van der </a:t>
            </a:r>
            <a:r>
              <a:rPr lang="en-US" b="1" dirty="0" err="1"/>
              <a:t>Laan</a:t>
            </a:r>
            <a:r>
              <a:rPr lang="en-US" b="1" dirty="0"/>
              <a:t> – ACT LLC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8789" y="2330689"/>
                <a:ext cx="8226425" cy="1411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u="sng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u="sng" dirty="0">
                            <a:solidFill>
                              <a:srgbClr val="FFFFFF"/>
                            </a:solidFill>
                          </a:rPr>
                          <m:t>CORC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u="sng" dirty="0">
                            <a:solidFill>
                              <a:srgbClr val="FFFFFF"/>
                            </a:solidFill>
                          </a:rPr>
                          <m:t>®</m:t>
                        </m:r>
                      </m:sup>
                    </m:sSup>
                  </m:oMath>
                </a14:m>
                <a:r>
                  <a:rPr lang="en-US" sz="3200" u="sng" dirty="0">
                    <a:solidFill>
                      <a:srgbClr val="FFFFFF"/>
                    </a:solidFill>
                  </a:rPr>
                  <a:t> Cable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u="sng" dirty="0">
                    <a:solidFill>
                      <a:srgbClr val="FFFFFF"/>
                    </a:solidFill>
                  </a:rPr>
                  <a:t>Terminations with Integrated Hall Arrays for Quench Detection</a:t>
                </a:r>
              </a:p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9" y="2330689"/>
                <a:ext cx="8226425" cy="1411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59" y="6066096"/>
            <a:ext cx="1270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quenches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E433E-6212-4A9D-A4E6-B48FC79EA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02" y="1349576"/>
            <a:ext cx="4085245" cy="4926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30148-B26B-4CAA-9D04-7FA3831FE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559" y="1368393"/>
            <a:ext cx="4007441" cy="48886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B2279C-55E5-4BF1-9E3E-036F630D6C27}"/>
              </a:ext>
            </a:extLst>
          </p:cNvPr>
          <p:cNvSpPr/>
          <p:nvPr/>
        </p:nvSpPr>
        <p:spPr>
          <a:xfrm>
            <a:off x="4918842" y="1146094"/>
            <a:ext cx="167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Heater induced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74C00B-CC42-4C8C-B53C-C49A115B9C82}"/>
              </a:ext>
            </a:extLst>
          </p:cNvPr>
          <p:cNvSpPr/>
          <p:nvPr/>
        </p:nvSpPr>
        <p:spPr>
          <a:xfrm>
            <a:off x="796159" y="1164910"/>
            <a:ext cx="176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Magnet induced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87FD0-EA18-4FBC-AF8C-D049BADE9D1D}"/>
              </a:ext>
            </a:extLst>
          </p:cNvPr>
          <p:cNvSpPr/>
          <p:nvPr/>
        </p:nvSpPr>
        <p:spPr>
          <a:xfrm>
            <a:off x="-31312" y="224747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 kA/s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24C633-E8BE-4082-8F36-C6B85EB248F0}"/>
              </a:ext>
            </a:extLst>
          </p:cNvPr>
          <p:cNvSpPr/>
          <p:nvPr/>
        </p:nvSpPr>
        <p:spPr>
          <a:xfrm>
            <a:off x="-31313" y="3628072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 kA/s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7956CF-7A0D-4977-ACEA-28DFDC80EBE7}"/>
              </a:ext>
            </a:extLst>
          </p:cNvPr>
          <p:cNvSpPr/>
          <p:nvPr/>
        </p:nvSpPr>
        <p:spPr>
          <a:xfrm>
            <a:off x="-31313" y="5078389"/>
            <a:ext cx="95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 kA/s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7BF7D2-0CBA-4C79-ABD0-B80AEEBF15F9}"/>
              </a:ext>
            </a:extLst>
          </p:cNvPr>
          <p:cNvSpPr/>
          <p:nvPr/>
        </p:nvSpPr>
        <p:spPr>
          <a:xfrm rot="16200000">
            <a:off x="7391408" y="4219911"/>
            <a:ext cx="246870" cy="1839417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2EA482-C7E7-418B-9D71-A50817BF99FE}"/>
              </a:ext>
            </a:extLst>
          </p:cNvPr>
          <p:cNvSpPr/>
          <p:nvPr/>
        </p:nvSpPr>
        <p:spPr>
          <a:xfrm rot="16200000">
            <a:off x="7385319" y="3881658"/>
            <a:ext cx="246870" cy="1839417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FB0CC7-05E9-4166-8AB2-D53041A1FC42}"/>
              </a:ext>
            </a:extLst>
          </p:cNvPr>
          <p:cNvSpPr/>
          <p:nvPr/>
        </p:nvSpPr>
        <p:spPr>
          <a:xfrm rot="16200000">
            <a:off x="7391409" y="4671234"/>
            <a:ext cx="246870" cy="1839417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B6EDA4-5488-464C-840D-C2D4E6786B6D}"/>
              </a:ext>
            </a:extLst>
          </p:cNvPr>
          <p:cNvSpPr/>
          <p:nvPr/>
        </p:nvSpPr>
        <p:spPr>
          <a:xfrm rot="16200000">
            <a:off x="2509374" y="1439889"/>
            <a:ext cx="1178177" cy="2019061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1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66538" cy="440646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Implementation is ex-situ, and can be implemented with low-cost Hall sensors</a:t>
                </a:r>
              </a:p>
              <a:p>
                <a:endParaRPr lang="en-US" dirty="0"/>
              </a:p>
              <a:p>
                <a:r>
                  <a:rPr lang="en-US" dirty="0"/>
                  <a:t>Promising quench detection method to supplement voltage measurements</a:t>
                </a:r>
              </a:p>
              <a:p>
                <a:pPr lvl="1"/>
                <a:r>
                  <a:rPr lang="en-US" dirty="0"/>
                  <a:t>Real-time quench detection is more challenging with fast ramps, ongoing work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Promising tool to study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CORC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®</m:t>
                        </m:r>
                      </m:sup>
                    </m:sSup>
                  </m:oMath>
                </a14:m>
                <a:r>
                  <a:rPr lang="en-US" dirty="0"/>
                  <a:t>dynamics </a:t>
                </a:r>
              </a:p>
              <a:p>
                <a:pPr lvl="1"/>
                <a:r>
                  <a:rPr lang="en-US" dirty="0"/>
                  <a:t>Small changes in experimental parameters yield large changes in measured results </a:t>
                </a:r>
              </a:p>
              <a:p>
                <a:pPr lvl="1"/>
                <a:r>
                  <a:rPr lang="en-US" dirty="0"/>
                  <a:t>Would be helpful to know tape structure in terminal (industrial CT (</a:t>
                </a:r>
                <a:r>
                  <a:rPr lang="en-US" dirty="0" err="1"/>
                  <a:t>Xiaorong</a:t>
                </a:r>
                <a:r>
                  <a:rPr lang="en-US" dirty="0"/>
                  <a:t>), inverse </a:t>
                </a:r>
                <a:r>
                  <a:rPr lang="en-US" dirty="0" err="1"/>
                  <a:t>Biot</a:t>
                </a:r>
                <a:r>
                  <a:rPr lang="en-US" dirty="0"/>
                  <a:t>-savart optimization from Hall scan)</a:t>
                </a:r>
              </a:p>
              <a:p>
                <a:pPr lvl="1"/>
                <a:r>
                  <a:rPr lang="en-US" dirty="0"/>
                  <a:t>Higher current quench experiments (i.e. 4K) would increase SNR, potentially helping resolve tape-level current redistribution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66538" cy="4406461"/>
              </a:xfrm>
              <a:blipFill>
                <a:blip r:embed="rId2"/>
                <a:stretch>
                  <a:fillRect l="-821" t="-2493" b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898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8858E-2DA5-4B81-B786-AE705F0C0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Slides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F3F64-1C15-4CE7-BB2D-A302A954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8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Ramped Quench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BDBAE-A985-4A13-B260-126461ACC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613" y="1318990"/>
            <a:ext cx="4091152" cy="48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8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B8E9-803B-4EBB-8CE2-740E08D5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7928E-051C-4CF5-8C4B-3CE656F0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"/>
          <a:stretch/>
        </p:blipFill>
        <p:spPr>
          <a:xfrm>
            <a:off x="1901952" y="1261043"/>
            <a:ext cx="5474208" cy="49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4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9751"/>
          </a:xfrm>
        </p:spPr>
        <p:txBody>
          <a:bodyPr>
            <a:normAutofit/>
          </a:bodyPr>
          <a:lstStyle/>
          <a:p>
            <a:r>
              <a:rPr lang="en-US" dirty="0"/>
              <a:t>Normal zone detection in HTS cables remains an active area of R&amp;D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Fusion reactors, coils can operate with fast ramp rates</a:t>
            </a:r>
          </a:p>
          <a:p>
            <a:pPr lvl="1"/>
            <a:r>
              <a:rPr lang="en-US" dirty="0"/>
              <a:t>Detection problems exacerbated</a:t>
            </a:r>
          </a:p>
          <a:p>
            <a:pPr lvl="1"/>
            <a:endParaRPr lang="en-US" dirty="0"/>
          </a:p>
          <a:p>
            <a:r>
              <a:rPr lang="en-US" dirty="0"/>
              <a:t>Seek a non-invasive (outside of reactor), real-time quench detection system</a:t>
            </a:r>
          </a:p>
          <a:p>
            <a:pPr lvl="1"/>
            <a:r>
              <a:rPr lang="en-US" dirty="0"/>
              <a:t>Supplement voltage measurements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62191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27811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Previous paper by Maxim uses Hall sensors to detect quench in slit </a:t>
                </a:r>
                <a:r>
                  <a:rPr lang="en-US" dirty="0" err="1"/>
                  <a:t>ReBCO</a:t>
                </a:r>
                <a:r>
                  <a:rPr lang="en-US" dirty="0"/>
                  <a:t> tape </a:t>
                </a:r>
              </a:p>
              <a:p>
                <a:pPr lvl="1"/>
                <a:r>
                  <a:rPr lang="en-US" dirty="0"/>
                  <a:t>“Quench detection method for 2G HTS wire. SUST, 23(3):034016, March 2010“</a:t>
                </a:r>
              </a:p>
              <a:p>
                <a:endParaRPr lang="en-US" dirty="0"/>
              </a:p>
              <a:p>
                <a:r>
                  <a:rPr lang="en-US" dirty="0"/>
                  <a:t>Monitor current redistribution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CORC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®</m:t>
                        </m:r>
                      </m:sup>
                    </m:sSup>
                  </m:oMath>
                </a14:m>
                <a:r>
                  <a:rPr lang="en-US" dirty="0"/>
                  <a:t> terminal using Hall sensor array as proxy for quench detection </a:t>
                </a:r>
              </a:p>
              <a:p>
                <a:pPr lvl="1"/>
                <a:r>
                  <a:rPr lang="en-US" dirty="0"/>
                  <a:t>Exploit low current sharing and layered terminal topology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CORC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®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Layer quench manifests as axial shift in terminal current</a:t>
                </a:r>
              </a:p>
              <a:p>
                <a:pPr lvl="1"/>
                <a:r>
                  <a:rPr lang="en-US" i="1" dirty="0"/>
                  <a:t>SBIR with Maxim/LBNL and ACT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278116"/>
              </a:xfrm>
              <a:blipFill>
                <a:blip r:embed="rId2"/>
                <a:stretch>
                  <a:fillRect l="-370" t="-3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A73D8-190F-46DB-9481-4823E7F5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703" y="3838330"/>
            <a:ext cx="5617968" cy="24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2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7504386" cy="22859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Experimental setup</a:t>
                </a:r>
              </a:p>
              <a:p>
                <a:pPr lvl="1"/>
                <a:r>
                  <a:rPr lang="en-US" dirty="0"/>
                  <a:t>8 layer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CORC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/>
                          <m:t>®</m:t>
                        </m:r>
                      </m:sup>
                    </m:sSup>
                  </m:oMath>
                </a14:m>
                <a:r>
                  <a:rPr lang="en-US" dirty="0"/>
                  <a:t> (16 tapes),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~ 1.2 kA @ 77 K</a:t>
                </a:r>
              </a:p>
              <a:p>
                <a:pPr lvl="1"/>
                <a:r>
                  <a:rPr lang="en-US" dirty="0"/>
                  <a:t>PCB with 29 GaAs Hall sensors</a:t>
                </a:r>
              </a:p>
              <a:p>
                <a:pPr lvl="1"/>
                <a:r>
                  <a:rPr lang="en-US" dirty="0"/>
                  <a:t>Heater and PM induced magnet quenches</a:t>
                </a:r>
              </a:p>
              <a:p>
                <a:r>
                  <a:rPr lang="en-US" dirty="0"/>
                  <a:t>Static and fast-ramped current</a:t>
                </a:r>
              </a:p>
              <a:p>
                <a:pPr lvl="1"/>
                <a:r>
                  <a:rPr lang="en-US" dirty="0"/>
                  <a:t>Up to 10 kA/s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7504386" cy="2285999"/>
              </a:xfrm>
              <a:blipFill>
                <a:blip r:embed="rId2"/>
                <a:stretch>
                  <a:fillRect l="-1056" t="-3467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1A619-A9C1-4FB3-A065-8BC18FFE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9" y="4096231"/>
            <a:ext cx="8903933" cy="213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7969753" cy="2285999"/>
          </a:xfrm>
        </p:spPr>
        <p:txBody>
          <a:bodyPr>
            <a:normAutofit/>
          </a:bodyPr>
          <a:lstStyle/>
          <a:p>
            <a:r>
              <a:rPr lang="en-US" dirty="0"/>
              <a:t>Experimental procedure</a:t>
            </a:r>
          </a:p>
          <a:p>
            <a:pPr lvl="1"/>
            <a:r>
              <a:rPr lang="en-US" dirty="0"/>
              <a:t>Ramp current to desired value, turn on heater to induce quench</a:t>
            </a:r>
          </a:p>
          <a:p>
            <a:pPr lvl="1"/>
            <a:r>
              <a:rPr lang="en-US" dirty="0"/>
              <a:t>Plot </a:t>
            </a:r>
            <a:r>
              <a:rPr lang="en-US" i="1" dirty="0"/>
              <a:t>change</a:t>
            </a:r>
            <a:r>
              <a:rPr lang="en-US" dirty="0"/>
              <a:t> in sensor value (subtract baseline measurement)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A8E3F7B1-6F90-4403-BC96-BCB792008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09" y="3210267"/>
            <a:ext cx="4189242" cy="302414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D5E7FC-4375-4664-9AFE-D5D65013F31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238870" y="3732312"/>
            <a:ext cx="354558" cy="1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129A97-B075-4EE9-BA41-23028B2529B0}"/>
              </a:ext>
            </a:extLst>
          </p:cNvPr>
          <p:cNvSpPr txBox="1"/>
          <p:nvPr/>
        </p:nvSpPr>
        <p:spPr>
          <a:xfrm>
            <a:off x="4519373" y="3578423"/>
            <a:ext cx="71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FFCC7-E097-41D6-80DE-6A5F3370F4A2}"/>
              </a:ext>
            </a:extLst>
          </p:cNvPr>
          <p:cNvSpPr txBox="1"/>
          <p:nvPr/>
        </p:nvSpPr>
        <p:spPr>
          <a:xfrm>
            <a:off x="28510" y="569663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Blue: sensor 0 (inner terminal)</a:t>
            </a:r>
          </a:p>
          <a:p>
            <a:r>
              <a:rPr lang="en-US" sz="1200" dirty="0"/>
              <a:t>Red: sensor 29 (outer terminal)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3C6D63-B361-44CF-9EB0-C85C0AFD4DB6}"/>
              </a:ext>
            </a:extLst>
          </p:cNvPr>
          <p:cNvSpPr/>
          <p:nvPr/>
        </p:nvSpPr>
        <p:spPr>
          <a:xfrm>
            <a:off x="4908883" y="4855352"/>
            <a:ext cx="329987" cy="49947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257BF0-5D92-4F1D-9D17-96023A656B89}"/>
              </a:ext>
            </a:extLst>
          </p:cNvPr>
          <p:cNvSpPr/>
          <p:nvPr/>
        </p:nvSpPr>
        <p:spPr>
          <a:xfrm>
            <a:off x="5426992" y="4855352"/>
            <a:ext cx="376245" cy="49947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D6C817-A6A3-47B2-88FD-E9352B45B292}"/>
              </a:ext>
            </a:extLst>
          </p:cNvPr>
          <p:cNvCxnSpPr>
            <a:cxnSpLocks/>
          </p:cNvCxnSpPr>
          <p:nvPr/>
        </p:nvCxnSpPr>
        <p:spPr>
          <a:xfrm flipV="1">
            <a:off x="4440432" y="5354830"/>
            <a:ext cx="486126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C1573B-CFE6-4F87-A5EA-3AB44DB2BBC3}"/>
              </a:ext>
            </a:extLst>
          </p:cNvPr>
          <p:cNvSpPr txBox="1"/>
          <p:nvPr/>
        </p:nvSpPr>
        <p:spPr>
          <a:xfrm>
            <a:off x="3670757" y="5502843"/>
            <a:ext cx="901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Baseline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8A754B-A4CB-45B4-80DA-83F393DC92B1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5803239" y="4620515"/>
            <a:ext cx="500432" cy="353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73A889C-7B0B-41A2-B35D-B531232B58E8}"/>
              </a:ext>
            </a:extLst>
          </p:cNvPr>
          <p:cNvSpPr txBox="1"/>
          <p:nvPr/>
        </p:nvSpPr>
        <p:spPr>
          <a:xfrm>
            <a:off x="6303671" y="4358905"/>
            <a:ext cx="155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 redistribution</a:t>
            </a:r>
          </a:p>
        </p:txBody>
      </p:sp>
    </p:spTree>
    <p:extLst>
      <p:ext uri="{BB962C8B-B14F-4D97-AF65-F5344CB8AC3E}">
        <p14:creationId xmlns:p14="http://schemas.microsoft.com/office/powerpoint/2010/main" val="87853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16" y="1600200"/>
            <a:ext cx="4490653" cy="4343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Static current, heater induced quench</a:t>
            </a:r>
          </a:p>
          <a:p>
            <a:pPr lvl="1"/>
            <a:r>
              <a:rPr lang="en-US" dirty="0"/>
              <a:t>Contours show </a:t>
            </a:r>
            <a:r>
              <a:rPr lang="en-US" b="1" i="1" dirty="0"/>
              <a:t>change</a:t>
            </a:r>
            <a:r>
              <a:rPr lang="en-US" i="1" dirty="0"/>
              <a:t> </a:t>
            </a:r>
            <a:r>
              <a:rPr lang="en-US" dirty="0"/>
              <a:t>in Hall sensor response</a:t>
            </a:r>
          </a:p>
          <a:p>
            <a:pPr lvl="1"/>
            <a:r>
              <a:rPr lang="en-US" dirty="0"/>
              <a:t>Right y-axis shows sample voltage</a:t>
            </a:r>
          </a:p>
          <a:p>
            <a:pPr lvl="1"/>
            <a:endParaRPr lang="en-US" dirty="0"/>
          </a:p>
          <a:p>
            <a:r>
              <a:rPr lang="en-US" dirty="0"/>
              <a:t>Spatial frequencies to consider</a:t>
            </a:r>
          </a:p>
          <a:p>
            <a:pPr lvl="1"/>
            <a:r>
              <a:rPr lang="en-US" dirty="0"/>
              <a:t>Layer to layer: ~10 sensors</a:t>
            </a:r>
          </a:p>
          <a:p>
            <a:pPr lvl="1"/>
            <a:r>
              <a:rPr lang="en-US" dirty="0"/>
              <a:t>Twist-pitch: ~3 sensors</a:t>
            </a:r>
          </a:p>
          <a:p>
            <a:pPr lvl="1"/>
            <a:r>
              <a:rPr lang="en-US" dirty="0"/>
              <a:t>Tape-to-tape: ~1 sensor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Response dominated by global increase in field</a:t>
            </a:r>
          </a:p>
          <a:p>
            <a:pPr lvl="1"/>
            <a:r>
              <a:rPr lang="en-US" dirty="0"/>
              <a:t>Fits simple model on previous slide</a:t>
            </a:r>
          </a:p>
          <a:p>
            <a:pPr lvl="1"/>
            <a:r>
              <a:rPr lang="en-US" dirty="0"/>
              <a:t>Periodic, wave-like normal zone propagation at 700 A</a:t>
            </a:r>
          </a:p>
          <a:p>
            <a:pPr lvl="2"/>
            <a:r>
              <a:rPr lang="en-US" dirty="0"/>
              <a:t>Originating at terminal </a:t>
            </a:r>
            <a:r>
              <a:rPr lang="en-US" i="1" dirty="0"/>
              <a:t>outside</a:t>
            </a:r>
          </a:p>
          <a:p>
            <a:pPr lvl="2"/>
            <a:r>
              <a:rPr lang="en-US" dirty="0"/>
              <a:t>Not at helix twist-pitch length scales</a:t>
            </a:r>
          </a:p>
          <a:p>
            <a:pPr lvl="1"/>
            <a:r>
              <a:rPr lang="en-US" dirty="0"/>
              <a:t>Smaller variations observed on layer-to-layer scale (~10 sensors), as observed at 1000 A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quenches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1E9BC-1673-4518-B769-3ACFF96CF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5"/>
          <a:stretch/>
        </p:blipFill>
        <p:spPr>
          <a:xfrm>
            <a:off x="4968657" y="1261240"/>
            <a:ext cx="4120164" cy="502131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1C8ACA8-1A3A-41B8-A8E0-43BB853235A4}"/>
              </a:ext>
            </a:extLst>
          </p:cNvPr>
          <p:cNvSpPr/>
          <p:nvPr/>
        </p:nvSpPr>
        <p:spPr>
          <a:xfrm>
            <a:off x="6787054" y="1836683"/>
            <a:ext cx="583325" cy="1166648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BF948E-2A27-4A55-A1CC-609CD705656D}"/>
              </a:ext>
            </a:extLst>
          </p:cNvPr>
          <p:cNvSpPr/>
          <p:nvPr/>
        </p:nvSpPr>
        <p:spPr>
          <a:xfrm rot="16200000">
            <a:off x="6805699" y="3057947"/>
            <a:ext cx="246870" cy="614484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46749C-155E-4DE9-B2B4-32C06BD0A55C}"/>
              </a:ext>
            </a:extLst>
          </p:cNvPr>
          <p:cNvSpPr/>
          <p:nvPr/>
        </p:nvSpPr>
        <p:spPr>
          <a:xfrm rot="16200000">
            <a:off x="6848685" y="3347771"/>
            <a:ext cx="246870" cy="614484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A14311-1242-4E78-B826-57AD7150CBC9}"/>
              </a:ext>
            </a:extLst>
          </p:cNvPr>
          <p:cNvSpPr/>
          <p:nvPr/>
        </p:nvSpPr>
        <p:spPr>
          <a:xfrm rot="16200000">
            <a:off x="7049876" y="3824708"/>
            <a:ext cx="246870" cy="614484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0129E8A-C87B-4759-8459-42DCF9C2CF88}"/>
              </a:ext>
            </a:extLst>
          </p:cNvPr>
          <p:cNvSpPr/>
          <p:nvPr/>
        </p:nvSpPr>
        <p:spPr>
          <a:xfrm rot="16200000">
            <a:off x="7546304" y="5512922"/>
            <a:ext cx="246870" cy="614484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8C4CFF-52B7-43AF-B111-02C961527946}"/>
              </a:ext>
            </a:extLst>
          </p:cNvPr>
          <p:cNvSpPr/>
          <p:nvPr/>
        </p:nvSpPr>
        <p:spPr>
          <a:xfrm rot="16200000">
            <a:off x="7315207" y="4088204"/>
            <a:ext cx="246870" cy="614484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C8BF2A-12AC-474D-8536-AC58499F573F}"/>
              </a:ext>
            </a:extLst>
          </p:cNvPr>
          <p:cNvSpPr/>
          <p:nvPr/>
        </p:nvSpPr>
        <p:spPr>
          <a:xfrm rot="16200000">
            <a:off x="7491125" y="5101836"/>
            <a:ext cx="246870" cy="614484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AE3956-3211-4283-AD36-0B3A92822B66}"/>
              </a:ext>
            </a:extLst>
          </p:cNvPr>
          <p:cNvSpPr/>
          <p:nvPr/>
        </p:nvSpPr>
        <p:spPr>
          <a:xfrm rot="19630085">
            <a:off x="4491611" y="1754961"/>
            <a:ext cx="92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Outer term.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E3B0A0-38B3-4A93-B7C8-B3BE4EB595B0}"/>
              </a:ext>
            </a:extLst>
          </p:cNvPr>
          <p:cNvSpPr/>
          <p:nvPr/>
        </p:nvSpPr>
        <p:spPr>
          <a:xfrm rot="19516775">
            <a:off x="4356674" y="2866819"/>
            <a:ext cx="1024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“CORC-side”</a:t>
            </a:r>
          </a:p>
        </p:txBody>
      </p:sp>
    </p:spTree>
    <p:extLst>
      <p:ext uri="{BB962C8B-B14F-4D97-AF65-F5344CB8AC3E}">
        <p14:creationId xmlns:p14="http://schemas.microsoft.com/office/powerpoint/2010/main" val="5077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16766" cy="4343399"/>
          </a:xfrm>
        </p:spPr>
        <p:txBody>
          <a:bodyPr>
            <a:normAutofit/>
          </a:bodyPr>
          <a:lstStyle/>
          <a:p>
            <a:r>
              <a:rPr lang="en-US" dirty="0"/>
              <a:t>Terminal Hall sensors can be used for real-time quench detection</a:t>
            </a:r>
          </a:p>
          <a:p>
            <a:pPr lvl="1"/>
            <a:r>
              <a:rPr lang="en-US" dirty="0"/>
              <a:t>Similar magnitude and temporal response as sample voltage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quenches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98B4E-4050-4D6C-AF47-E02F9EDE0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80" y="2818511"/>
            <a:ext cx="4356047" cy="3429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55F34A-DE8F-48FE-A0E0-2B8CF76D33DF}"/>
              </a:ext>
            </a:extLst>
          </p:cNvPr>
          <p:cNvSpPr/>
          <p:nvPr/>
        </p:nvSpPr>
        <p:spPr>
          <a:xfrm>
            <a:off x="3358055" y="3778784"/>
            <a:ext cx="1040524" cy="43355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A40FB1-6D9A-4EE1-9EC0-D2A11DF93925}"/>
              </a:ext>
            </a:extLst>
          </p:cNvPr>
          <p:cNvSpPr/>
          <p:nvPr/>
        </p:nvSpPr>
        <p:spPr>
          <a:xfrm>
            <a:off x="3890141" y="5467007"/>
            <a:ext cx="949873" cy="37706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0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3232" cy="4623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Explore feasibility of terminal Hall sensor for quench detection in ramped Fusion magnets</a:t>
            </a:r>
          </a:p>
          <a:p>
            <a:pPr lvl="1"/>
            <a:r>
              <a:rPr lang="en-US" dirty="0"/>
              <a:t>Ramp rates of 1 kA/s, 5 kA/s and 10 kA/s </a:t>
            </a:r>
          </a:p>
          <a:p>
            <a:pPr lvl="1"/>
            <a:r>
              <a:rPr lang="en-US" dirty="0"/>
              <a:t>Sorenson SGA 10/1200 PSU programmed with </a:t>
            </a:r>
            <a:r>
              <a:rPr lang="en-US" dirty="0" err="1"/>
              <a:t>PyVISA</a:t>
            </a:r>
            <a:endParaRPr lang="en-US" dirty="0"/>
          </a:p>
          <a:p>
            <a:pPr lvl="1"/>
            <a:r>
              <a:rPr lang="en-US" dirty="0"/>
              <a:t>Magnet-induced (left) and heater-induced (right) results</a:t>
            </a:r>
          </a:p>
          <a:p>
            <a:pPr lvl="1"/>
            <a:endParaRPr lang="en-US" dirty="0"/>
          </a:p>
          <a:p>
            <a:r>
              <a:rPr lang="en-US" dirty="0"/>
              <a:t>With fast ramps (1-10 kA/s), small variations in tape inductances yield inductive voltage distribution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quenches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B5A66-06B9-4BF4-BF39-D34445821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75"/>
          <a:stretch/>
        </p:blipFill>
        <p:spPr>
          <a:xfrm>
            <a:off x="4798026" y="2366433"/>
            <a:ext cx="4140129" cy="25652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DD60A1-AE15-46B1-8013-466489FC86F6}"/>
              </a:ext>
            </a:extLst>
          </p:cNvPr>
          <p:cNvSpPr txBox="1"/>
          <p:nvPr/>
        </p:nvSpPr>
        <p:spPr>
          <a:xfrm>
            <a:off x="5925786" y="4875546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Non-dimensional time</a:t>
            </a:r>
          </a:p>
        </p:txBody>
      </p:sp>
    </p:spTree>
    <p:extLst>
      <p:ext uri="{BB962C8B-B14F-4D97-AF65-F5344CB8AC3E}">
        <p14:creationId xmlns:p14="http://schemas.microsoft.com/office/powerpoint/2010/main" val="232646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9744" cy="17284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Raw Hall sensor signals demonstrate hysteresis loop over current excursion</a:t>
            </a:r>
          </a:p>
          <a:p>
            <a:pPr lvl="1"/>
            <a:r>
              <a:rPr lang="en-US" dirty="0"/>
              <a:t>Shielding currents induced in copper terminals</a:t>
            </a:r>
          </a:p>
          <a:p>
            <a:r>
              <a:rPr lang="en-US" dirty="0"/>
              <a:t>Contours show change in Hall sensor plot between no-quench experiment and quench experiment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0D3193-C27A-418A-BAC7-E9EA48D6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quenches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597A8-E179-4914-997D-35565EF8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13"/>
          <a:stretch/>
        </p:blipFill>
        <p:spPr>
          <a:xfrm>
            <a:off x="1748676" y="3611880"/>
            <a:ext cx="5931680" cy="2501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D0B9C-98D7-4C62-AD7A-58E89FC7B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5" t="14219" r="51274" b="73033"/>
          <a:stretch/>
        </p:blipFill>
        <p:spPr>
          <a:xfrm>
            <a:off x="3747024" y="4716780"/>
            <a:ext cx="679047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67862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49464</TotalTime>
  <Words>577</Words>
  <Application>Microsoft Office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ATAP No Footer</vt:lpstr>
      <vt:lpstr>PowerPoint Presentation</vt:lpstr>
      <vt:lpstr>Motivation</vt:lpstr>
      <vt:lpstr>Motivation</vt:lpstr>
      <vt:lpstr>Methods</vt:lpstr>
      <vt:lpstr>Methods</vt:lpstr>
      <vt:lpstr>Static quenches</vt:lpstr>
      <vt:lpstr>Static quenches</vt:lpstr>
      <vt:lpstr>Dynamic quenches</vt:lpstr>
      <vt:lpstr>Dynamic quenches</vt:lpstr>
      <vt:lpstr>Dynamic quenches</vt:lpstr>
      <vt:lpstr>Discussion</vt:lpstr>
      <vt:lpstr>PowerPoint Presentation</vt:lpstr>
      <vt:lpstr>Ramped Quench detection</vt:lpstr>
      <vt:lpstr>PowerPoint Presentation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Reed Teyber</cp:lastModifiedBy>
  <cp:revision>948</cp:revision>
  <cp:lastPrinted>2020-01-29T18:58:50Z</cp:lastPrinted>
  <dcterms:created xsi:type="dcterms:W3CDTF">2015-07-10T17:44:33Z</dcterms:created>
  <dcterms:modified xsi:type="dcterms:W3CDTF">2020-01-29T20:56:08Z</dcterms:modified>
</cp:coreProperties>
</file>