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7" r:id="rId5"/>
  </p:sldMasterIdLst>
  <p:notesMasterIdLst>
    <p:notesMasterId r:id="rId25"/>
  </p:notesMasterIdLst>
  <p:handoutMasterIdLst>
    <p:handoutMasterId r:id="rId26"/>
  </p:handoutMasterIdLst>
  <p:sldIdLst>
    <p:sldId id="1266" r:id="rId6"/>
    <p:sldId id="1417" r:id="rId7"/>
    <p:sldId id="1404" r:id="rId8"/>
    <p:sldId id="1422" r:id="rId9"/>
    <p:sldId id="1440" r:id="rId10"/>
    <p:sldId id="1437" r:id="rId11"/>
    <p:sldId id="1438" r:id="rId12"/>
    <p:sldId id="1396" r:id="rId13"/>
    <p:sldId id="1426" r:id="rId14"/>
    <p:sldId id="1434" r:id="rId15"/>
    <p:sldId id="1441" r:id="rId16"/>
    <p:sldId id="1442" r:id="rId17"/>
    <p:sldId id="1447" r:id="rId18"/>
    <p:sldId id="1443" r:id="rId19"/>
    <p:sldId id="1444" r:id="rId20"/>
    <p:sldId id="1445" r:id="rId21"/>
    <p:sldId id="1446" r:id="rId22"/>
    <p:sldId id="1435" r:id="rId23"/>
    <p:sldId id="135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2BDAFA-E961-45AA-8E34-76944E7F5140}">
          <p14:sldIdLst>
            <p14:sldId id="1266"/>
            <p14:sldId id="1417"/>
            <p14:sldId id="1404"/>
            <p14:sldId id="1422"/>
            <p14:sldId id="1440"/>
            <p14:sldId id="1437"/>
            <p14:sldId id="1438"/>
            <p14:sldId id="1396"/>
            <p14:sldId id="1426"/>
            <p14:sldId id="1434"/>
            <p14:sldId id="1441"/>
            <p14:sldId id="1442"/>
            <p14:sldId id="1447"/>
            <p14:sldId id="1443"/>
            <p14:sldId id="1444"/>
            <p14:sldId id="1445"/>
            <p14:sldId id="1446"/>
            <p14:sldId id="1435"/>
            <p14:sldId id="1358"/>
          </p14:sldIdLst>
        </p14:section>
        <p14:section name="Untitled Section" id="{BA336F6A-9CE9-43BE-8B66-2D27497DC5C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5471" userDrawn="1">
          <p15:clr>
            <a:srgbClr val="A4A3A4"/>
          </p15:clr>
        </p15:guide>
        <p15:guide id="6" pos="295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075" userDrawn="1">
          <p15:clr>
            <a:srgbClr val="A4A3A4"/>
          </p15:clr>
        </p15:guide>
        <p15:guide id="9" pos="3889" userDrawn="1">
          <p15:clr>
            <a:srgbClr val="A4A3A4"/>
          </p15:clr>
        </p15:guide>
        <p15:guide id="10" pos="3679" userDrawn="1">
          <p15:clr>
            <a:srgbClr val="A4A3A4"/>
          </p15:clr>
        </p15:guide>
        <p15:guide id="11" pos="2852" userDrawn="1">
          <p15:clr>
            <a:srgbClr val="A4A3A4"/>
          </p15:clr>
        </p15:guide>
        <p15:guide id="12" pos="18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BE2"/>
    <a:srgbClr val="006600"/>
    <a:srgbClr val="898989"/>
    <a:srgbClr val="FF33CC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843C59-D733-4570-A92E-19E45D42A252}" v="10" dt="2020-02-19T20:36:49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04"/>
    <p:restoredTop sz="93077"/>
  </p:normalViewPr>
  <p:slideViewPr>
    <p:cSldViewPr snapToGrid="0" snapToObjects="1">
      <p:cViewPr varScale="1">
        <p:scale>
          <a:sx n="121" d="100"/>
          <a:sy n="121" d="100"/>
        </p:scale>
        <p:origin x="876" y="108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8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pta, Ramesh C" userId="d9fe566f-923e-4d67-93cf-3a1eb5c3ebd4" providerId="ADAL" clId="{47F6E4FB-779E-4548-922F-7890E6A53344}"/>
    <pc:docChg chg="custSel modSld">
      <pc:chgData name="Gupta, Ramesh C" userId="d9fe566f-923e-4d67-93cf-3a1eb5c3ebd4" providerId="ADAL" clId="{47F6E4FB-779E-4548-922F-7890E6A53344}" dt="2020-02-19T20:40:00.314" v="347" actId="20577"/>
      <pc:docMkLst>
        <pc:docMk/>
      </pc:docMkLst>
      <pc:sldChg chg="modSp">
        <pc:chgData name="Gupta, Ramesh C" userId="d9fe566f-923e-4d67-93cf-3a1eb5c3ebd4" providerId="ADAL" clId="{47F6E4FB-779E-4548-922F-7890E6A53344}" dt="2020-02-19T20:39:00.704" v="330" actId="313"/>
        <pc:sldMkLst>
          <pc:docMk/>
          <pc:sldMk cId="740815601" sldId="1266"/>
        </pc:sldMkLst>
        <pc:spChg chg="mod">
          <ac:chgData name="Gupta, Ramesh C" userId="d9fe566f-923e-4d67-93cf-3a1eb5c3ebd4" providerId="ADAL" clId="{47F6E4FB-779E-4548-922F-7890E6A53344}" dt="2020-02-19T20:39:00.704" v="330" actId="313"/>
          <ac:spMkLst>
            <pc:docMk/>
            <pc:sldMk cId="740815601" sldId="1266"/>
            <ac:spMk id="3" creationId="{00000000-0000-0000-0000-000000000000}"/>
          </ac:spMkLst>
        </pc:spChg>
      </pc:sldChg>
      <pc:sldChg chg="modSp">
        <pc:chgData name="Gupta, Ramesh C" userId="d9fe566f-923e-4d67-93cf-3a1eb5c3ebd4" providerId="ADAL" clId="{47F6E4FB-779E-4548-922F-7890E6A53344}" dt="2020-02-19T20:33:20.660" v="69" actId="20577"/>
        <pc:sldMkLst>
          <pc:docMk/>
          <pc:sldMk cId="2951239924" sldId="1422"/>
        </pc:sldMkLst>
        <pc:spChg chg="mod">
          <ac:chgData name="Gupta, Ramesh C" userId="d9fe566f-923e-4d67-93cf-3a1eb5c3ebd4" providerId="ADAL" clId="{47F6E4FB-779E-4548-922F-7890E6A53344}" dt="2020-02-19T20:33:20.660" v="69" actId="20577"/>
          <ac:spMkLst>
            <pc:docMk/>
            <pc:sldMk cId="2951239924" sldId="1422"/>
            <ac:spMk id="2" creationId="{488671A6-6555-4DF0-A4E6-88E10B6151EA}"/>
          </ac:spMkLst>
        </pc:spChg>
      </pc:sldChg>
      <pc:sldChg chg="addSp delSp modSp">
        <pc:chgData name="Gupta, Ramesh C" userId="d9fe566f-923e-4d67-93cf-3a1eb5c3ebd4" providerId="ADAL" clId="{47F6E4FB-779E-4548-922F-7890E6A53344}" dt="2020-02-19T20:27:29.523" v="2"/>
        <pc:sldMkLst>
          <pc:docMk/>
          <pc:sldMk cId="1549724164" sldId="1437"/>
        </pc:sldMkLst>
        <pc:spChg chg="add del mod">
          <ac:chgData name="Gupta, Ramesh C" userId="d9fe566f-923e-4d67-93cf-3a1eb5c3ebd4" providerId="ADAL" clId="{47F6E4FB-779E-4548-922F-7890E6A53344}" dt="2020-02-19T20:27:29.523" v="2"/>
          <ac:spMkLst>
            <pc:docMk/>
            <pc:sldMk cId="1549724164" sldId="1437"/>
            <ac:spMk id="5" creationId="{9F08B729-0F4F-4662-8AB9-24EB3F5047E6}"/>
          </ac:spMkLst>
        </pc:spChg>
      </pc:sldChg>
      <pc:sldChg chg="modSp">
        <pc:chgData name="Gupta, Ramesh C" userId="d9fe566f-923e-4d67-93cf-3a1eb5c3ebd4" providerId="ADAL" clId="{47F6E4FB-779E-4548-922F-7890E6A53344}" dt="2020-02-19T20:38:22.612" v="328" actId="20577"/>
        <pc:sldMkLst>
          <pc:docMk/>
          <pc:sldMk cId="761509046" sldId="1438"/>
        </pc:sldMkLst>
        <pc:spChg chg="mod">
          <ac:chgData name="Gupta, Ramesh C" userId="d9fe566f-923e-4d67-93cf-3a1eb5c3ebd4" providerId="ADAL" clId="{47F6E4FB-779E-4548-922F-7890E6A53344}" dt="2020-02-19T20:38:22.612" v="328" actId="20577"/>
          <ac:spMkLst>
            <pc:docMk/>
            <pc:sldMk cId="761509046" sldId="1438"/>
            <ac:spMk id="2" creationId="{1A867470-606B-4020-925F-6C9AE7C522D8}"/>
          </ac:spMkLst>
        </pc:spChg>
      </pc:sldChg>
      <pc:sldChg chg="addSp modSp">
        <pc:chgData name="Gupta, Ramesh C" userId="d9fe566f-923e-4d67-93cf-3a1eb5c3ebd4" providerId="ADAL" clId="{47F6E4FB-779E-4548-922F-7890E6A53344}" dt="2020-02-19T20:37:46.972" v="298" actId="14100"/>
        <pc:sldMkLst>
          <pc:docMk/>
          <pc:sldMk cId="4107113281" sldId="1440"/>
        </pc:sldMkLst>
        <pc:spChg chg="mod">
          <ac:chgData name="Gupta, Ramesh C" userId="d9fe566f-923e-4d67-93cf-3a1eb5c3ebd4" providerId="ADAL" clId="{47F6E4FB-779E-4548-922F-7890E6A53344}" dt="2020-02-19T20:33:53.336" v="73" actId="1076"/>
          <ac:spMkLst>
            <pc:docMk/>
            <pc:sldMk cId="4107113281" sldId="1440"/>
            <ac:spMk id="2" creationId="{00000000-0000-0000-0000-000000000000}"/>
          </ac:spMkLst>
        </pc:spChg>
        <pc:spChg chg="mod">
          <ac:chgData name="Gupta, Ramesh C" userId="d9fe566f-923e-4d67-93cf-3a1eb5c3ebd4" providerId="ADAL" clId="{47F6E4FB-779E-4548-922F-7890E6A53344}" dt="2020-02-19T20:37:46.972" v="298" actId="14100"/>
          <ac:spMkLst>
            <pc:docMk/>
            <pc:sldMk cId="4107113281" sldId="1440"/>
            <ac:spMk id="3" creationId="{00000000-0000-0000-0000-000000000000}"/>
          </ac:spMkLst>
        </pc:spChg>
        <pc:spChg chg="mod">
          <ac:chgData name="Gupta, Ramesh C" userId="d9fe566f-923e-4d67-93cf-3a1eb5c3ebd4" providerId="ADAL" clId="{47F6E4FB-779E-4548-922F-7890E6A53344}" dt="2020-02-19T20:33:55.878" v="74" actId="1076"/>
          <ac:spMkLst>
            <pc:docMk/>
            <pc:sldMk cId="4107113281" sldId="1440"/>
            <ac:spMk id="7" creationId="{ED0ECFC7-AE3D-4DF9-AD71-709ED7FE2C29}"/>
          </ac:spMkLst>
        </pc:spChg>
        <pc:spChg chg="add mod">
          <ac:chgData name="Gupta, Ramesh C" userId="d9fe566f-923e-4d67-93cf-3a1eb5c3ebd4" providerId="ADAL" clId="{47F6E4FB-779E-4548-922F-7890E6A53344}" dt="2020-02-19T20:36:55.627" v="264" actId="14100"/>
          <ac:spMkLst>
            <pc:docMk/>
            <pc:sldMk cId="4107113281" sldId="1440"/>
            <ac:spMk id="8" creationId="{1E62CCA0-C0DB-4F53-963C-0B782EA2B94D}"/>
          </ac:spMkLst>
        </pc:spChg>
        <pc:picChg chg="mod">
          <ac:chgData name="Gupta, Ramesh C" userId="d9fe566f-923e-4d67-93cf-3a1eb5c3ebd4" providerId="ADAL" clId="{47F6E4FB-779E-4548-922F-7890E6A53344}" dt="2020-02-19T20:33:58.456" v="75" actId="1076"/>
          <ac:picMkLst>
            <pc:docMk/>
            <pc:sldMk cId="4107113281" sldId="1440"/>
            <ac:picMk id="3074" creationId="{00000000-0000-0000-0000-000000000000}"/>
          </ac:picMkLst>
        </pc:picChg>
      </pc:sldChg>
      <pc:sldChg chg="modSp">
        <pc:chgData name="Gupta, Ramesh C" userId="d9fe566f-923e-4d67-93cf-3a1eb5c3ebd4" providerId="ADAL" clId="{47F6E4FB-779E-4548-922F-7890E6A53344}" dt="2020-02-19T20:40:00.314" v="347" actId="20577"/>
        <pc:sldMkLst>
          <pc:docMk/>
          <pc:sldMk cId="1462468546" sldId="1447"/>
        </pc:sldMkLst>
        <pc:spChg chg="mod">
          <ac:chgData name="Gupta, Ramesh C" userId="d9fe566f-923e-4d67-93cf-3a1eb5c3ebd4" providerId="ADAL" clId="{47F6E4FB-779E-4548-922F-7890E6A53344}" dt="2020-02-19T20:40:00.314" v="347" actId="20577"/>
          <ac:spMkLst>
            <pc:docMk/>
            <pc:sldMk cId="1462468546" sldId="1447"/>
            <ac:spMk id="6" creationId="{806EA55C-201A-4040-9067-096A1701B1F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403077525916975"/>
          <c:y val="5.8737436724335061E-2"/>
          <c:w val="0.75826204507228634"/>
          <c:h val="0.75754813058966364"/>
        </c:manualLayout>
      </c:layout>
      <c:scatterChart>
        <c:scatterStyle val="smoothMarker"/>
        <c:varyColors val="0"/>
        <c:ser>
          <c:idx val="7"/>
          <c:order val="0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Sheet1!$O$57:$O$58</c:f>
              <c:numCache>
                <c:formatCode>0.00</c:formatCode>
                <c:ptCount val="2"/>
                <c:pt idx="0">
                  <c:v>5.477777777777777</c:v>
                </c:pt>
                <c:pt idx="1">
                  <c:v>6.79</c:v>
                </c:pt>
              </c:numCache>
            </c:numRef>
          </c:xVal>
          <c:yVal>
            <c:numRef>
              <c:f>Sheet1!$L$57:$L$58</c:f>
              <c:numCache>
                <c:formatCode>General</c:formatCode>
                <c:ptCount val="2"/>
                <c:pt idx="0">
                  <c:v>0</c:v>
                </c:pt>
                <c:pt idx="1">
                  <c:v>756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7BB-472E-93C1-6A5F13A01170}"/>
            </c:ext>
          </c:extLst>
        </c:ser>
        <c:ser>
          <c:idx val="6"/>
          <c:order val="1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Sheet1!$O$54:$O$55</c:f>
              <c:numCache>
                <c:formatCode>0.00</c:formatCode>
                <c:ptCount val="2"/>
                <c:pt idx="0">
                  <c:v>5.6666666666666661</c:v>
                </c:pt>
                <c:pt idx="1">
                  <c:v>6.96</c:v>
                </c:pt>
              </c:numCache>
            </c:numRef>
          </c:xVal>
          <c:yVal>
            <c:numRef>
              <c:f>Sheet1!$L$54:$L$55</c:f>
              <c:numCache>
                <c:formatCode>General</c:formatCode>
                <c:ptCount val="2"/>
                <c:pt idx="0">
                  <c:v>0</c:v>
                </c:pt>
                <c:pt idx="1">
                  <c:v>741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7BB-472E-93C1-6A5F13A01170}"/>
            </c:ext>
          </c:extLst>
        </c:ser>
        <c:ser>
          <c:idx val="5"/>
          <c:order val="2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Sheet1!$O$51:$O$52</c:f>
              <c:numCache>
                <c:formatCode>0.00</c:formatCode>
                <c:ptCount val="2"/>
                <c:pt idx="0">
                  <c:v>6.1388888888888875</c:v>
                </c:pt>
                <c:pt idx="1">
                  <c:v>7.38</c:v>
                </c:pt>
              </c:numCache>
            </c:numRef>
          </c:xVal>
          <c:yVal>
            <c:numRef>
              <c:f>Sheet1!$L$51:$L$52</c:f>
              <c:numCache>
                <c:formatCode>General</c:formatCode>
                <c:ptCount val="2"/>
                <c:pt idx="0">
                  <c:v>0</c:v>
                </c:pt>
                <c:pt idx="1">
                  <c:v>712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7BB-472E-93C1-6A5F13A01170}"/>
            </c:ext>
          </c:extLst>
        </c:ser>
        <c:ser>
          <c:idx val="3"/>
          <c:order val="3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Sheet1!$O$48:$O$49</c:f>
              <c:numCache>
                <c:formatCode>0.00</c:formatCode>
                <c:ptCount val="2"/>
                <c:pt idx="0">
                  <c:v>6.6111111111111107</c:v>
                </c:pt>
                <c:pt idx="1">
                  <c:v>7.8</c:v>
                </c:pt>
              </c:numCache>
            </c:numRef>
          </c:xVal>
          <c:yVal>
            <c:numRef>
              <c:f>Sheet1!$L$48:$L$49</c:f>
              <c:numCache>
                <c:formatCode>General</c:formatCode>
                <c:ptCount val="2"/>
                <c:pt idx="0">
                  <c:v>0</c:v>
                </c:pt>
                <c:pt idx="1">
                  <c:v>682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7BB-472E-93C1-6A5F13A01170}"/>
            </c:ext>
          </c:extLst>
        </c:ser>
        <c:ser>
          <c:idx val="2"/>
          <c:order val="4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Sheet1!$O$45:$O$46</c:f>
              <c:numCache>
                <c:formatCode>0.00</c:formatCode>
                <c:ptCount val="2"/>
                <c:pt idx="0">
                  <c:v>7.0833333333333321</c:v>
                </c:pt>
                <c:pt idx="1">
                  <c:v>8.23</c:v>
                </c:pt>
              </c:numCache>
            </c:numRef>
          </c:xVal>
          <c:yVal>
            <c:numRef>
              <c:f>Sheet1!$L$45:$L$46</c:f>
              <c:numCache>
                <c:formatCode>General</c:formatCode>
                <c:ptCount val="2"/>
                <c:pt idx="0">
                  <c:v>0</c:v>
                </c:pt>
                <c:pt idx="1">
                  <c:v>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7BB-472E-93C1-6A5F13A01170}"/>
            </c:ext>
          </c:extLst>
        </c:ser>
        <c:ser>
          <c:idx val="12"/>
          <c:order val="5"/>
          <c:spPr>
            <a:ln>
              <a:solidFill>
                <a:srgbClr val="0000CC"/>
              </a:solidFill>
              <a:prstDash val="sysDash"/>
            </a:ln>
          </c:spPr>
          <c:marker>
            <c:symbol val="none"/>
          </c:marker>
          <c:xVal>
            <c:numRef>
              <c:f>Sheet1!$O$75:$O$76</c:f>
              <c:numCache>
                <c:formatCode>0.00</c:formatCode>
                <c:ptCount val="2"/>
                <c:pt idx="0">
                  <c:v>0</c:v>
                </c:pt>
                <c:pt idx="1">
                  <c:v>1.28</c:v>
                </c:pt>
              </c:numCache>
            </c:numRef>
          </c:xVal>
          <c:yVal>
            <c:numRef>
              <c:f>Sheet1!$L$75:$L$76</c:f>
              <c:numCache>
                <c:formatCode>General</c:formatCode>
                <c:ptCount val="2"/>
                <c:pt idx="0">
                  <c:v>0</c:v>
                </c:pt>
                <c:pt idx="1">
                  <c:v>800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7BB-472E-93C1-6A5F13A01170}"/>
            </c:ext>
          </c:extLst>
        </c:ser>
        <c:ser>
          <c:idx val="11"/>
          <c:order val="6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Sheet1!$O$72:$O$73</c:f>
              <c:numCache>
                <c:formatCode>0.00</c:formatCode>
                <c:ptCount val="2"/>
                <c:pt idx="0">
                  <c:v>0.94444444444444431</c:v>
                </c:pt>
                <c:pt idx="1">
                  <c:v>1.7444444444444445</c:v>
                </c:pt>
              </c:numCache>
            </c:numRef>
          </c:xVal>
          <c:yVal>
            <c:numRef>
              <c:f>Sheet1!$L$72:$L$73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67BB-472E-93C1-6A5F13A01170}"/>
            </c:ext>
          </c:extLst>
        </c:ser>
        <c:ser>
          <c:idx val="10"/>
          <c:order val="7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Sheet1!$O$42:$O$43</c:f>
              <c:numCache>
                <c:formatCode>0.00</c:formatCode>
                <c:ptCount val="2"/>
                <c:pt idx="0">
                  <c:v>7.5555555555555545</c:v>
                </c:pt>
                <c:pt idx="1">
                  <c:v>8.66</c:v>
                </c:pt>
              </c:numCache>
            </c:numRef>
          </c:xVal>
          <c:yVal>
            <c:numRef>
              <c:f>Sheet1!$L$42:$L$43</c:f>
              <c:numCache>
                <c:formatCode>General</c:formatCode>
                <c:ptCount val="2"/>
                <c:pt idx="0">
                  <c:v>0</c:v>
                </c:pt>
                <c:pt idx="1">
                  <c:v>635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67BB-472E-93C1-6A5F13A01170}"/>
            </c:ext>
          </c:extLst>
        </c:ser>
        <c:ser>
          <c:idx val="9"/>
          <c:order val="8"/>
          <c:marker>
            <c:symbol val="none"/>
          </c:marker>
          <c:dPt>
            <c:idx val="1"/>
            <c:bubble3D val="0"/>
            <c:spPr>
              <a:ln>
                <a:solidFill>
                  <a:srgbClr val="0000CC"/>
                </a:solidFill>
                <a:prstDash val="dash"/>
              </a:ln>
            </c:spPr>
            <c:extLst>
              <c:ext xmlns:c16="http://schemas.microsoft.com/office/drawing/2014/chart" uri="{C3380CC4-5D6E-409C-BE32-E72D297353CC}">
                <c16:uniqueId val="{00000009-67BB-472E-93C1-6A5F13A01170}"/>
              </c:ext>
            </c:extLst>
          </c:dPt>
          <c:xVal>
            <c:numRef>
              <c:f>Sheet1!$O$66:$O$67</c:f>
              <c:numCache>
                <c:formatCode>0.00</c:formatCode>
                <c:ptCount val="2"/>
                <c:pt idx="0">
                  <c:v>2.833333333333333</c:v>
                </c:pt>
                <c:pt idx="1">
                  <c:v>3.6333333333333329</c:v>
                </c:pt>
              </c:numCache>
            </c:numRef>
          </c:xVal>
          <c:yVal>
            <c:numRef>
              <c:f>Sheet1!$L$66:$L$67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67BB-472E-93C1-6A5F13A01170}"/>
            </c:ext>
          </c:extLst>
        </c:ser>
        <c:ser>
          <c:idx val="8"/>
          <c:order val="9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Sheet1!$O$69:$O$70</c:f>
              <c:numCache>
                <c:formatCode>0.00</c:formatCode>
                <c:ptCount val="2"/>
                <c:pt idx="0">
                  <c:v>1.8888888888888886</c:v>
                </c:pt>
                <c:pt idx="1">
                  <c:v>2.6888888888888887</c:v>
                </c:pt>
              </c:numCache>
            </c:numRef>
          </c:xVal>
          <c:yVal>
            <c:numRef>
              <c:f>Sheet1!$L$69:$L$70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67BB-472E-93C1-6A5F13A01170}"/>
            </c:ext>
          </c:extLst>
        </c:ser>
        <c:ser>
          <c:idx val="4"/>
          <c:order val="10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Sheet1!$O$60:$O$61</c:f>
              <c:numCache>
                <c:formatCode>0.00</c:formatCode>
                <c:ptCount val="2"/>
                <c:pt idx="0">
                  <c:v>4.7222222222222214</c:v>
                </c:pt>
                <c:pt idx="1">
                  <c:v>5.5222222222222213</c:v>
                </c:pt>
              </c:numCache>
            </c:numRef>
          </c:xVal>
          <c:yVal>
            <c:numRef>
              <c:f>Sheet1!$L$60:$L$61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67BB-472E-93C1-6A5F13A01170}"/>
            </c:ext>
          </c:extLst>
        </c:ser>
        <c:ser>
          <c:idx val="0"/>
          <c:order val="11"/>
          <c:spPr>
            <a:ln>
              <a:solidFill>
                <a:srgbClr val="0000CC"/>
              </a:solidFill>
              <a:prstDash val="dash"/>
            </a:ln>
          </c:spPr>
          <c:marker>
            <c:symbol val="none"/>
          </c:marker>
          <c:xVal>
            <c:numRef>
              <c:f>Sheet1!$O$63:$O$64</c:f>
              <c:numCache>
                <c:formatCode>0.00</c:formatCode>
                <c:ptCount val="2"/>
                <c:pt idx="0">
                  <c:v>3.7777777777777772</c:v>
                </c:pt>
                <c:pt idx="1">
                  <c:v>4.5777777777777775</c:v>
                </c:pt>
              </c:numCache>
            </c:numRef>
          </c:xVal>
          <c:yVal>
            <c:numRef>
              <c:f>Sheet1!$L$63:$L$64</c:f>
              <c:numCache>
                <c:formatCode>General</c:formatCode>
                <c:ptCount val="2"/>
                <c:pt idx="0">
                  <c:v>0</c:v>
                </c:pt>
                <c:pt idx="1">
                  <c:v>500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67BB-472E-93C1-6A5F13A01170}"/>
            </c:ext>
          </c:extLst>
        </c:ser>
        <c:ser>
          <c:idx val="1"/>
          <c:order val="12"/>
          <c:marker>
            <c:spPr>
              <a:solidFill>
                <a:srgbClr val="0000CC"/>
              </a:solidFill>
            </c:spPr>
          </c:marker>
          <c:trendline>
            <c:spPr>
              <a:ln>
                <a:solidFill>
                  <a:srgbClr val="C00000"/>
                </a:solidFill>
                <a:prstDash val="sysDash"/>
              </a:ln>
            </c:spPr>
            <c:trendlineType val="power"/>
            <c:forward val="4"/>
            <c:backward val="2.5"/>
            <c:dispRSqr val="0"/>
            <c:dispEq val="0"/>
          </c:trendline>
          <c:xVal>
            <c:numRef>
              <c:f>Sheet1!$F$5:$F$10</c:f>
              <c:numCache>
                <c:formatCode>0.00</c:formatCode>
                <c:ptCount val="6"/>
                <c:pt idx="0">
                  <c:v>8.66</c:v>
                </c:pt>
                <c:pt idx="1">
                  <c:v>8.23</c:v>
                </c:pt>
                <c:pt idx="2">
                  <c:v>7.8</c:v>
                </c:pt>
                <c:pt idx="3">
                  <c:v>7.38</c:v>
                </c:pt>
                <c:pt idx="4">
                  <c:v>6.96</c:v>
                </c:pt>
                <c:pt idx="5">
                  <c:v>6.79</c:v>
                </c:pt>
              </c:numCache>
            </c:numRef>
          </c:xVal>
          <c:yVal>
            <c:numRef>
              <c:f>Sheet1!$C$5:$C$10</c:f>
              <c:numCache>
                <c:formatCode>General</c:formatCode>
                <c:ptCount val="6"/>
                <c:pt idx="0">
                  <c:v>635</c:v>
                </c:pt>
                <c:pt idx="1">
                  <c:v>656</c:v>
                </c:pt>
                <c:pt idx="2">
                  <c:v>682</c:v>
                </c:pt>
                <c:pt idx="3">
                  <c:v>712</c:v>
                </c:pt>
                <c:pt idx="4">
                  <c:v>741</c:v>
                </c:pt>
                <c:pt idx="5">
                  <c:v>756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67BB-472E-93C1-6A5F13A01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180736"/>
        <c:axId val="144182656"/>
      </c:scatterChart>
      <c:valAx>
        <c:axId val="144180736"/>
        <c:scaling>
          <c:orientation val="minMax"/>
          <c:max val="10"/>
          <c:min val="0"/>
        </c:scaling>
        <c:delete val="0"/>
        <c:axPos val="b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2400">
                    <a:solidFill>
                      <a:srgbClr val="0000CC"/>
                    </a:solidFill>
                  </a:defRPr>
                </a:pPr>
                <a:r>
                  <a:rPr lang="en-US" sz="2400" baseline="0">
                    <a:solidFill>
                      <a:srgbClr val="0000CC"/>
                    </a:solidFill>
                  </a:rPr>
                  <a:t>Hybrid Dipole Field</a:t>
                </a:r>
                <a:r>
                  <a:rPr lang="en-US" sz="2400">
                    <a:solidFill>
                      <a:srgbClr val="0000CC"/>
                    </a:solidFill>
                  </a:rPr>
                  <a:t> (T)</a:t>
                </a:r>
              </a:p>
            </c:rich>
          </c:tx>
          <c:layout>
            <c:manualLayout>
              <c:xMode val="edge"/>
              <c:yMode val="edge"/>
              <c:x val="0.20704887476308126"/>
              <c:y val="0.89875999497670156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144182656"/>
        <c:crosses val="autoZero"/>
        <c:crossBetween val="midCat"/>
        <c:majorUnit val="2"/>
        <c:minorUnit val="0.5"/>
      </c:valAx>
      <c:valAx>
        <c:axId val="144182656"/>
        <c:scaling>
          <c:orientation val="minMax"/>
          <c:max val="1000"/>
        </c:scaling>
        <c:delete val="0"/>
        <c:axPos val="l"/>
        <c:majorGridlines>
          <c:spPr>
            <a:ln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sz="2400" b="1">
                    <a:solidFill>
                      <a:srgbClr val="0000CC"/>
                    </a:solidFill>
                  </a:defRPr>
                </a:pPr>
                <a:r>
                  <a:rPr lang="en-US" sz="2400" b="1">
                    <a:solidFill>
                      <a:srgbClr val="0000CC"/>
                    </a:solidFill>
                  </a:rPr>
                  <a:t>HTS Coil Current</a:t>
                </a:r>
                <a:r>
                  <a:rPr lang="en-US" sz="2400" b="1" baseline="0">
                    <a:solidFill>
                      <a:srgbClr val="0000CC"/>
                    </a:solidFill>
                  </a:rPr>
                  <a:t> </a:t>
                </a:r>
                <a:r>
                  <a:rPr lang="en-US" sz="2400" b="1">
                    <a:solidFill>
                      <a:srgbClr val="0000CC"/>
                    </a:solidFill>
                  </a:rPr>
                  <a:t>(A)</a:t>
                </a:r>
              </a:p>
            </c:rich>
          </c:tx>
          <c:layout>
            <c:manualLayout>
              <c:xMode val="edge"/>
              <c:yMode val="edge"/>
              <c:x val="4.7089329832651774E-4"/>
              <c:y val="0.123233877531053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44180736"/>
        <c:crosses val="autoZero"/>
        <c:crossBetween val="midCat"/>
        <c:majorUnit val="200"/>
        <c:minorUnit val="10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57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1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4" y="186643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90488"/>
            <a:ext cx="6094413" cy="808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39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313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43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91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94" y="186643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6" y="2130852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5" y="388665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241093" indent="0" algn="ctr">
              <a:buNone/>
              <a:defRPr/>
            </a:lvl2pPr>
            <a:lvl3pPr marL="482186" indent="0" algn="ctr">
              <a:buNone/>
              <a:defRPr/>
            </a:lvl3pPr>
            <a:lvl4pPr marL="723279" indent="0" algn="ctr">
              <a:buNone/>
              <a:defRPr/>
            </a:lvl4pPr>
            <a:lvl5pPr marL="964372" indent="0" algn="ctr">
              <a:buNone/>
              <a:defRPr/>
            </a:lvl5pPr>
            <a:lvl6pPr marL="1205465" indent="0" algn="ctr">
              <a:buNone/>
              <a:defRPr/>
            </a:lvl6pPr>
            <a:lvl7pPr marL="1446558" indent="0" algn="ctr">
              <a:buNone/>
              <a:defRPr/>
            </a:lvl7pPr>
            <a:lvl8pPr marL="1687651" indent="0" algn="ctr">
              <a:buNone/>
              <a:defRPr/>
            </a:lvl8pPr>
            <a:lvl9pPr marL="19287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99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7" y="6356354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61" y="6323778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342812">
              <a:defRPr/>
            </a:pPr>
            <a:endParaRPr lang="en-US" sz="135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4" y="6457861"/>
            <a:ext cx="1570468" cy="263614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08FBF34-4E67-6C47-A78A-9C135843AE40}"/>
              </a:ext>
            </a:extLst>
          </p:cNvPr>
          <p:cNvSpPr/>
          <p:nvPr userDrawn="1"/>
        </p:nvSpPr>
        <p:spPr>
          <a:xfrm>
            <a:off x="3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4CD79B7-4787-7344-A8E3-991F38CC2D9C}"/>
              </a:ext>
            </a:extLst>
          </p:cNvPr>
          <p:cNvSpPr txBox="1">
            <a:spLocks/>
          </p:cNvSpPr>
          <p:nvPr userDrawn="1"/>
        </p:nvSpPr>
        <p:spPr>
          <a:xfrm>
            <a:off x="2707572" y="0"/>
            <a:ext cx="6436428" cy="114300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1AF6C34-0601-C649-8859-7C59EC754F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43" y="123515"/>
            <a:ext cx="2064288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3" r:id="rId2"/>
    <p:sldLayoutId id="2147483684" r:id="rId3"/>
  </p:sldLayoutIdLst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7" y="6356354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60E43B-7F43-FA45-AAB7-E054FD6CC4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61" y="6323778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2" tIns="34282" rIns="68562" bIns="34282" anchor="ctr"/>
          <a:lstStyle/>
          <a:p>
            <a:pPr marL="0" marR="0" lvl="0" indent="0" algn="ctr" defTabSz="342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3428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4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</p:sldLayoutIdLst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rgbClr val="1F497D"/>
          </a:solidFill>
          <a:latin typeface="+mj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1F497D"/>
          </a:solidFill>
          <a:latin typeface="+mj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1F497D"/>
          </a:solidFill>
          <a:latin typeface="+mj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1F497D"/>
          </a:solidFill>
          <a:latin typeface="+mj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10890" y="4916975"/>
            <a:ext cx="6169819" cy="1048428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/>
              <a:t>Ramesh Gupta</a:t>
            </a:r>
          </a:p>
          <a:p>
            <a:r>
              <a:rPr lang="en-US" sz="2800" b="1" dirty="0"/>
              <a:t>For Superconducting Magnet Division</a:t>
            </a:r>
          </a:p>
          <a:p>
            <a:r>
              <a:rPr lang="en-US" sz="2800" dirty="0"/>
              <a:t>Brookhaven National Laboratory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71356" y="2143669"/>
            <a:ext cx="8503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Preliminary Results of the HTS/LTS Hybrid Dipole Test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MDP Video meeting on February 19, 2020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6F45-5AAA-4984-88E5-34BCC298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912" y="0"/>
            <a:ext cx="6468532" cy="1143000"/>
          </a:xfrm>
        </p:spPr>
        <p:txBody>
          <a:bodyPr>
            <a:noAutofit/>
          </a:bodyPr>
          <a:lstStyle/>
          <a:p>
            <a:r>
              <a:rPr lang="en-US" sz="3200" dirty="0"/>
              <a:t>ANSYS Run Transverse Stress and Strain from Nb</a:t>
            </a:r>
            <a:r>
              <a:rPr lang="en-US" sz="3200" baseline="-25000" dirty="0"/>
              <a:t>3</a:t>
            </a:r>
            <a:r>
              <a:rPr lang="en-US" sz="3200" dirty="0"/>
              <a:t>Sn 10 kA, HTS 1 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52DE6-A9B3-4B11-81FB-BACA88DC2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7" y="1823684"/>
            <a:ext cx="3743325" cy="4171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7DC0A-F447-45C7-923A-D01EC8C4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708" y="1695096"/>
            <a:ext cx="4010025" cy="4429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7E8FCB-6820-4795-991D-7435EDB28ABB}"/>
              </a:ext>
            </a:extLst>
          </p:cNvPr>
          <p:cNvSpPr txBox="1"/>
          <p:nvPr/>
        </p:nvSpPr>
        <p:spPr>
          <a:xfrm>
            <a:off x="3832577" y="1194871"/>
            <a:ext cx="105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LTS Coils</a:t>
            </a:r>
          </a:p>
        </p:txBody>
      </p:sp>
    </p:spTree>
    <p:extLst>
      <p:ext uri="{BB962C8B-B14F-4D97-AF65-F5344CB8AC3E}">
        <p14:creationId xmlns:p14="http://schemas.microsoft.com/office/powerpoint/2010/main" val="20328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DE82-CFF9-4DA2-BC6A-CFB8174E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Insulated Coil Powered with the common coil</a:t>
            </a:r>
            <a:br>
              <a:rPr lang="en-US" dirty="0"/>
            </a:br>
            <a:r>
              <a:rPr lang="en-US" dirty="0"/>
              <a:t>(field in NI coil: Nb3Sn field + trapped field)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7045F-C7BC-4101-A946-345FBAE08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5" y="1431019"/>
            <a:ext cx="7606862" cy="4558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5405BD-0928-4CBA-94F9-4B1CE0A77930}"/>
              </a:ext>
            </a:extLst>
          </p:cNvPr>
          <p:cNvSpPr txBox="1"/>
          <p:nvPr/>
        </p:nvSpPr>
        <p:spPr>
          <a:xfrm>
            <a:off x="5280442" y="5727449"/>
            <a:ext cx="3863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Nb</a:t>
            </a:r>
            <a:r>
              <a:rPr lang="en-US" sz="2800" b="1" baseline="-25000" dirty="0">
                <a:solidFill>
                  <a:srgbClr val="006600"/>
                </a:solidFill>
                <a:latin typeface="Century Gothic" panose="020B0502020202020204" pitchFamily="34" charset="0"/>
              </a:rPr>
              <a:t>3</a:t>
            </a:r>
            <a:r>
              <a:rPr lang="en-US" sz="28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Sn coil quenched</a:t>
            </a:r>
          </a:p>
        </p:txBody>
      </p:sp>
    </p:spTree>
    <p:extLst>
      <p:ext uri="{BB962C8B-B14F-4D97-AF65-F5344CB8AC3E}">
        <p14:creationId xmlns:p14="http://schemas.microsoft.com/office/powerpoint/2010/main" val="53302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1F5A-AC4A-487C-A007-6095A1645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958" y="0"/>
            <a:ext cx="6519041" cy="1143000"/>
          </a:xfrm>
        </p:spPr>
        <p:txBody>
          <a:bodyPr/>
          <a:lstStyle/>
          <a:p>
            <a:r>
              <a:rPr lang="en-US" dirty="0"/>
              <a:t>HTS Coil was ramped to the maximum of PS after the quench to check damage from the quench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6559B-96B3-4760-8EDD-3B164AD18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81" y="1643792"/>
            <a:ext cx="7950645" cy="4567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DE852-273E-4E8A-B3BF-CC01864B166A}"/>
              </a:ext>
            </a:extLst>
          </p:cNvPr>
          <p:cNvSpPr txBox="1"/>
          <p:nvPr/>
        </p:nvSpPr>
        <p:spPr>
          <a:xfrm>
            <a:off x="3058511" y="1143000"/>
            <a:ext cx="3863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Nb</a:t>
            </a:r>
            <a:r>
              <a:rPr lang="en-US" sz="2800" b="1" baseline="-25000" dirty="0">
                <a:solidFill>
                  <a:srgbClr val="006600"/>
                </a:solidFill>
                <a:latin typeface="Century Gothic" panose="020B0502020202020204" pitchFamily="34" charset="0"/>
              </a:rPr>
              <a:t>3</a:t>
            </a:r>
            <a:r>
              <a:rPr lang="en-US" sz="28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Sn coil quenched</a:t>
            </a:r>
          </a:p>
        </p:txBody>
      </p:sp>
    </p:spTree>
    <p:extLst>
      <p:ext uri="{BB962C8B-B14F-4D97-AF65-F5344CB8AC3E}">
        <p14:creationId xmlns:p14="http://schemas.microsoft.com/office/powerpoint/2010/main" val="64987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C446-5AC7-4FD9-B800-E42B86C3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717" y="0"/>
            <a:ext cx="6637282" cy="1079938"/>
          </a:xfrm>
        </p:spPr>
        <p:txBody>
          <a:bodyPr>
            <a:noAutofit/>
          </a:bodyPr>
          <a:lstStyle/>
          <a:p>
            <a:r>
              <a:rPr lang="en-US" sz="3600" dirty="0"/>
              <a:t>Field and Current Decay </a:t>
            </a:r>
            <a:br>
              <a:rPr lang="en-US" sz="3600" dirty="0"/>
            </a:br>
            <a:r>
              <a:rPr lang="en-US" sz="3600" dirty="0"/>
              <a:t>(coupling studies)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5AC6D-36B6-4150-91FB-3653F969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819" y="4154214"/>
            <a:ext cx="4030671" cy="2128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35A57-7F2F-467D-9313-D9684A325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5186"/>
            <a:ext cx="4894439" cy="257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60843-B4BA-476D-8D56-6836FF65E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037" y="1782572"/>
            <a:ext cx="4276963" cy="225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6EA55C-201A-4040-9067-096A1701B1FA}"/>
              </a:ext>
            </a:extLst>
          </p:cNvPr>
          <p:cNvSpPr txBox="1"/>
          <p:nvPr/>
        </p:nvSpPr>
        <p:spPr>
          <a:xfrm>
            <a:off x="1596911" y="1541685"/>
            <a:ext cx="1673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Field Decay</a:t>
            </a:r>
          </a:p>
          <a:p>
            <a:pPr algn="ctr"/>
            <a:r>
              <a:rPr lang="en-US" b="1" dirty="0"/>
              <a:t>(quench @ t=0)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4CA41-56FD-4DD0-A751-73601BE47820}"/>
              </a:ext>
            </a:extLst>
          </p:cNvPr>
          <p:cNvSpPr txBox="1"/>
          <p:nvPr/>
        </p:nvSpPr>
        <p:spPr>
          <a:xfrm>
            <a:off x="6434959" y="1354119"/>
            <a:ext cx="155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Current Decay</a:t>
            </a:r>
          </a:p>
        </p:txBody>
      </p:sp>
    </p:spTree>
    <p:extLst>
      <p:ext uri="{BB962C8B-B14F-4D97-AF65-F5344CB8AC3E}">
        <p14:creationId xmlns:p14="http://schemas.microsoft.com/office/powerpoint/2010/main" val="146246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35A5-301A-485B-863C-8D073EBA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972" y="0"/>
            <a:ext cx="6251028" cy="1143000"/>
          </a:xfrm>
        </p:spPr>
        <p:txBody>
          <a:bodyPr/>
          <a:lstStyle/>
          <a:p>
            <a:r>
              <a:rPr lang="en-US" dirty="0"/>
              <a:t>Planned Quenches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7CF5C-BAE6-457D-BBF2-5F2C5AEAF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2" y="2601310"/>
            <a:ext cx="8835727" cy="228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996256-2876-4E60-A196-9C3609128AE4}"/>
              </a:ext>
            </a:extLst>
          </p:cNvPr>
          <p:cNvSpPr txBox="1"/>
          <p:nvPr/>
        </p:nvSpPr>
        <p:spPr>
          <a:xfrm>
            <a:off x="197069" y="5005579"/>
            <a:ext cx="8835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All quenches in LTS coils. </a:t>
            </a:r>
          </a:p>
          <a:p>
            <a:r>
              <a:rPr lang="en-US" sz="2000" b="1" dirty="0"/>
              <a:t>HTS coils seems to tolerate quenches from Nb3Sn coils (large energy transfer)</a:t>
            </a:r>
          </a:p>
        </p:txBody>
      </p:sp>
    </p:spTree>
    <p:extLst>
      <p:ext uri="{BB962C8B-B14F-4D97-AF65-F5344CB8AC3E}">
        <p14:creationId xmlns:p14="http://schemas.microsoft.com/office/powerpoint/2010/main" val="2820307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EED9E-3155-403F-AFD7-40B434F1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482" y="1954924"/>
            <a:ext cx="7701455" cy="1143000"/>
          </a:xfrm>
        </p:spPr>
        <p:txBody>
          <a:bodyPr/>
          <a:lstStyle/>
          <a:p>
            <a:r>
              <a:rPr lang="en-US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1874556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EA778-5D02-4DE3-801E-182FEE9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186" y="0"/>
            <a:ext cx="6668814" cy="1143000"/>
          </a:xfrm>
        </p:spPr>
        <p:txBody>
          <a:bodyPr/>
          <a:lstStyle/>
          <a:p>
            <a:r>
              <a:rPr lang="en-US" dirty="0"/>
              <a:t>HTS Coil in 2 T Field (primarily parallel to the wide face)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NI COIL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21C72-DB06-4CD7-AF87-E5E25F5F0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79" y="1316105"/>
            <a:ext cx="7285351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71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56E6-C639-4F30-A9FB-B4CE02D2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0"/>
            <a:ext cx="6629400" cy="1143000"/>
          </a:xfrm>
        </p:spPr>
        <p:txBody>
          <a:bodyPr/>
          <a:lstStyle/>
          <a:p>
            <a:r>
              <a:rPr lang="en-US" dirty="0"/>
              <a:t>HTS Coil in 2 T Field (primarily parallel to the wide face)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INSULATED COIL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2C1B5-4363-48F3-BC4C-8242F05FA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83114"/>
            <a:ext cx="7953702" cy="4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9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A6E0-063C-4076-8E32-9238195E4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076" y="0"/>
            <a:ext cx="6526924" cy="945931"/>
          </a:xfrm>
        </p:spPr>
        <p:txBody>
          <a:bodyPr>
            <a:noAutofit/>
          </a:bodyPr>
          <a:lstStyle/>
          <a:p>
            <a:r>
              <a:rPr lang="en-US" sz="3600" dirty="0"/>
              <a:t>2016 Test (Field Perpendicular)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CA1641A-3E7F-464D-B928-653CADD37D26}"/>
              </a:ext>
            </a:extLst>
          </p:cNvPr>
          <p:cNvGraphicFramePr>
            <a:graphicFrameLocks/>
          </p:cNvGraphicFramePr>
          <p:nvPr/>
        </p:nvGraphicFramePr>
        <p:xfrm>
          <a:off x="103123" y="1391507"/>
          <a:ext cx="5604242" cy="4721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E152680D-F06F-46E0-B431-E896934E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">
            <a:off x="4035676" y="1111344"/>
            <a:ext cx="1651545" cy="121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D55B90-C9D5-4268-9FC1-1D6B541BEC13}"/>
              </a:ext>
            </a:extLst>
          </p:cNvPr>
          <p:cNvSpPr txBox="1"/>
          <p:nvPr/>
        </p:nvSpPr>
        <p:spPr>
          <a:xfrm>
            <a:off x="5453335" y="1716607"/>
            <a:ext cx="3766782" cy="404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CC"/>
                </a:solidFill>
              </a:rPr>
              <a:t>HTS coils with ASC tape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CC"/>
                </a:solidFill>
              </a:rPr>
              <a:t>Field primarily perpendicular to the wide side of the tape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CC"/>
                </a:solidFill>
              </a:rPr>
              <a:t>HTS coils were ramped to quench, just like LTS coils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CC"/>
                </a:solidFill>
              </a:rPr>
              <a:t>No measurable degradation found</a:t>
            </a:r>
          </a:p>
          <a:p>
            <a:pPr marL="342900" indent="-342900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00CC"/>
                </a:solidFill>
              </a:rPr>
              <a:t>Test limited by the current leads of LTS coil</a:t>
            </a:r>
          </a:p>
        </p:txBody>
      </p:sp>
    </p:spTree>
    <p:extLst>
      <p:ext uri="{BB962C8B-B14F-4D97-AF65-F5344CB8AC3E}">
        <p14:creationId xmlns:p14="http://schemas.microsoft.com/office/powerpoint/2010/main" val="35899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1667-4213-420B-BFD9-BA53FED5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90487"/>
            <a:ext cx="6323013" cy="974453"/>
          </a:xfrm>
        </p:spPr>
        <p:txBody>
          <a:bodyPr>
            <a:noAutofit/>
          </a:bodyPr>
          <a:lstStyle/>
          <a:p>
            <a:r>
              <a:rPr lang="en-US" sz="2000" dirty="0"/>
              <a:t>Feedback of Quenching of HTS Coils on LTS Coils in  HTS/LTS Hybrid Magnet (2016)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A6A60-6628-41FE-B448-CFCDA5663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013" y="1781808"/>
            <a:ext cx="3657600" cy="2272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202FA-F57D-47CA-BF1F-1EF35E66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781808"/>
            <a:ext cx="45720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5EB426-879E-45CD-A664-93C3BD336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013" y="4043278"/>
            <a:ext cx="3657600" cy="2274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007135-986D-43A4-981F-AA5D06A69ECC}"/>
              </a:ext>
            </a:extLst>
          </p:cNvPr>
          <p:cNvSpPr/>
          <p:nvPr/>
        </p:nvSpPr>
        <p:spPr>
          <a:xfrm>
            <a:off x="228600" y="4703267"/>
            <a:ext cx="4873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happens to HTS coils if LTS coil quench?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6CDDC1-840F-4D3F-A522-4DEB74DBFBF4}"/>
              </a:ext>
            </a:extLst>
          </p:cNvPr>
          <p:cNvSpPr txBox="1"/>
          <p:nvPr/>
        </p:nvSpPr>
        <p:spPr>
          <a:xfrm>
            <a:off x="5095689" y="1305914"/>
            <a:ext cx="3819711" cy="369332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Coupling between the HTS &amp; LTS coils</a:t>
            </a:r>
          </a:p>
        </p:txBody>
      </p:sp>
    </p:spTree>
    <p:extLst>
      <p:ext uri="{BB962C8B-B14F-4D97-AF65-F5344CB8AC3E}">
        <p14:creationId xmlns:p14="http://schemas.microsoft.com/office/powerpoint/2010/main" val="83427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2F5E-05D2-4D17-8B60-E0C0FBAA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452" y="0"/>
            <a:ext cx="6209071" cy="1143000"/>
          </a:xfrm>
        </p:spPr>
        <p:txBody>
          <a:bodyPr>
            <a:noAutofit/>
          </a:bodyPr>
          <a:lstStyle/>
          <a:p>
            <a:r>
              <a:rPr lang="en-US" sz="4400" dirty="0"/>
              <a:t>Contributions from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AC988B-67F6-43EE-A87B-EE68056C09FA}"/>
              </a:ext>
            </a:extLst>
          </p:cNvPr>
          <p:cNvSpPr txBox="1">
            <a:spLocks/>
          </p:cNvSpPr>
          <p:nvPr/>
        </p:nvSpPr>
        <p:spPr>
          <a:xfrm>
            <a:off x="91997" y="1633178"/>
            <a:ext cx="8960005" cy="435317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Courier New"/>
              <a:buChar char="o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1F497D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3200" b="1" dirty="0"/>
              <a:t>Work presented here and the work being performed now is thanks to many individuals, including:</a:t>
            </a:r>
          </a:p>
          <a:p>
            <a:pPr marL="642937" lvl="2" indent="0">
              <a:spcBef>
                <a:spcPts val="1200"/>
              </a:spcBef>
              <a:buNone/>
            </a:pPr>
            <a:r>
              <a:rPr lang="en-US" sz="3200" b="1" dirty="0"/>
              <a:t>Bill Sampson, Shresht Joshi, Anis Ben Yahia, Piyush Joshi, Bill McKeon, Sonny Dimaiuta, Denny Sullivan, Peter </a:t>
            </a:r>
            <a:r>
              <a:rPr lang="en-US" sz="3200" b="1" dirty="0" err="1"/>
              <a:t>Galioto</a:t>
            </a:r>
            <a:r>
              <a:rPr lang="en-US" sz="3200" b="1" dirty="0"/>
              <a:t>, Pat </a:t>
            </a:r>
            <a:r>
              <a:rPr lang="en-US" sz="3200" b="1" dirty="0" err="1"/>
              <a:t>Doutney</a:t>
            </a:r>
            <a:r>
              <a:rPr lang="en-US" sz="3200" b="1" dirty="0"/>
              <a:t>, Mike Anerella, John Cozzolino, Ray Ceruti, …</a:t>
            </a:r>
          </a:p>
        </p:txBody>
      </p:sp>
    </p:spTree>
    <p:extLst>
      <p:ext uri="{BB962C8B-B14F-4D97-AF65-F5344CB8AC3E}">
        <p14:creationId xmlns:p14="http://schemas.microsoft.com/office/powerpoint/2010/main" val="698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CD40-F394-4788-9F0E-921483D5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298" y="83866"/>
            <a:ext cx="6527215" cy="906396"/>
          </a:xfrm>
        </p:spPr>
        <p:txBody>
          <a:bodyPr>
            <a:normAutofit/>
          </a:bodyPr>
          <a:lstStyle/>
          <a:p>
            <a:r>
              <a:rPr lang="en-US" sz="4400" dirty="0"/>
              <a:t>Fixture inside the magnet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24DA9-7E3E-481C-9FE2-BECBC5556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55" t="39332" r="15995" b="35778"/>
          <a:stretch/>
        </p:blipFill>
        <p:spPr>
          <a:xfrm rot="5400000">
            <a:off x="1052128" y="2304392"/>
            <a:ext cx="5120640" cy="28747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616501-E477-41BE-B9D1-E1791C252FE6}"/>
              </a:ext>
            </a:extLst>
          </p:cNvPr>
          <p:cNvSpPr txBox="1"/>
          <p:nvPr/>
        </p:nvSpPr>
        <p:spPr>
          <a:xfrm>
            <a:off x="5179033" y="4065621"/>
            <a:ext cx="380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Fixture inside the common coil dipole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E7706A-B3D4-49C5-9A9E-5B68BEB6E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4286"/>
          <a:stretch/>
        </p:blipFill>
        <p:spPr>
          <a:xfrm rot="5400000">
            <a:off x="5864833" y="495655"/>
            <a:ext cx="2468880" cy="38404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43022A-2CFC-4694-9945-3797F168D307}"/>
              </a:ext>
            </a:extLst>
          </p:cNvPr>
          <p:cNvSpPr txBox="1"/>
          <p:nvPr/>
        </p:nvSpPr>
        <p:spPr>
          <a:xfrm>
            <a:off x="6625714" y="2869752"/>
            <a:ext cx="179361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HTS coils and samples inside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848578-42B6-42CA-A4DD-50A43581EB82}"/>
              </a:ext>
            </a:extLst>
          </p:cNvPr>
          <p:cNvSpPr txBox="1"/>
          <p:nvPr/>
        </p:nvSpPr>
        <p:spPr>
          <a:xfrm>
            <a:off x="3313635" y="4065621"/>
            <a:ext cx="104649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HTS/LTS Hybrid Dipole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67F76-EB19-4FA7-8973-58B8B374B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" t="3065" r="3801" b="-3065"/>
          <a:stretch/>
        </p:blipFill>
        <p:spPr>
          <a:xfrm rot="-5400000">
            <a:off x="-1388799" y="2727768"/>
            <a:ext cx="5120640" cy="2028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F3B13-9ACC-4C4F-9CBB-83C77728F4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7" b="-16"/>
          <a:stretch/>
        </p:blipFill>
        <p:spPr>
          <a:xfrm>
            <a:off x="5179033" y="3741775"/>
            <a:ext cx="3840480" cy="2560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F65175-13C5-4F37-A8F9-88C0340CECC9}"/>
              </a:ext>
            </a:extLst>
          </p:cNvPr>
          <p:cNvSpPr txBox="1"/>
          <p:nvPr/>
        </p:nvSpPr>
        <p:spPr>
          <a:xfrm>
            <a:off x="5236679" y="5892077"/>
            <a:ext cx="138903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Zoo of leads</a:t>
            </a:r>
          </a:p>
        </p:txBody>
      </p:sp>
    </p:spTree>
    <p:extLst>
      <p:ext uri="{BB962C8B-B14F-4D97-AF65-F5344CB8AC3E}">
        <p14:creationId xmlns:p14="http://schemas.microsoft.com/office/powerpoint/2010/main" val="3834530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71A6-6555-4DF0-A4E6-88E10B61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999" y="7883"/>
            <a:ext cx="5981091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Run Plan for Magnetization Studies</a:t>
            </a:r>
            <a:br>
              <a:rPr lang="en-US" dirty="0"/>
            </a:br>
            <a:r>
              <a:rPr lang="en-US" sz="2400" dirty="0">
                <a:solidFill>
                  <a:srgbClr val="FFFF00"/>
                </a:solidFill>
              </a:rPr>
              <a:t>(almost everything planned in this slide done, perhaps not always be in the order planned)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4E28D-B524-4B1C-B94D-FFE44AE9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47" y="1200773"/>
            <a:ext cx="6552931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3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27890" y="139839"/>
            <a:ext cx="6538689" cy="782443"/>
          </a:xfrm>
        </p:spPr>
        <p:txBody>
          <a:bodyPr>
            <a:noAutofit/>
          </a:bodyPr>
          <a:lstStyle/>
          <a:p>
            <a:r>
              <a:rPr lang="en-US" sz="2800" dirty="0"/>
              <a:t>Test Run at 4 K in HTS/LTS Hybrid Dipole </a:t>
            </a:r>
            <a:br>
              <a:rPr lang="en-US" sz="2800" dirty="0"/>
            </a:br>
            <a:r>
              <a:rPr lang="en-US" sz="2800" dirty="0"/>
              <a:t>(~2 T background field from Nb</a:t>
            </a:r>
            <a:r>
              <a:rPr lang="en-US" sz="2800" baseline="-25000" dirty="0"/>
              <a:t>3</a:t>
            </a:r>
            <a:r>
              <a:rPr lang="en-US" sz="2800" dirty="0"/>
              <a:t>Sn coils)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87" y="2268369"/>
            <a:ext cx="4786059" cy="28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616" y="1230600"/>
            <a:ext cx="53523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</a:rPr>
              <a:t>Additional field from the HTS coils in up and down ramp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(offset to start from zero to start up-ramp)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38F2B-EA5D-440A-8D3A-89CAADA55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777" y="3539044"/>
            <a:ext cx="4117229" cy="2735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11C0A4-A703-4663-9125-24D748C71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399" y="1149205"/>
            <a:ext cx="3977985" cy="2389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0ECFC7-AE3D-4DF9-AD71-709ED7FE2C29}"/>
              </a:ext>
            </a:extLst>
          </p:cNvPr>
          <p:cNvSpPr txBox="1"/>
          <p:nvPr/>
        </p:nvSpPr>
        <p:spPr>
          <a:xfrm>
            <a:off x="1033816" y="1968190"/>
            <a:ext cx="329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Field perpendicular (2016 SBIR)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65CCB-FC7E-4507-B141-1364D1931A5A}"/>
              </a:ext>
            </a:extLst>
          </p:cNvPr>
          <p:cNvSpPr txBox="1"/>
          <p:nvPr/>
        </p:nvSpPr>
        <p:spPr>
          <a:xfrm flipH="1">
            <a:off x="7488164" y="2244340"/>
            <a:ext cx="14784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Field parallel (2019 MDP)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5166F-EF30-4209-B3C6-044135ED6725}"/>
              </a:ext>
            </a:extLst>
          </p:cNvPr>
          <p:cNvSpPr txBox="1"/>
          <p:nvPr/>
        </p:nvSpPr>
        <p:spPr>
          <a:xfrm flipH="1">
            <a:off x="7411964" y="4999030"/>
            <a:ext cx="14784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Field parallel (2019 MDP)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2CCA0-C0DB-4F53-963C-0B782EA2B94D}"/>
              </a:ext>
            </a:extLst>
          </p:cNvPr>
          <p:cNvSpPr txBox="1"/>
          <p:nvPr/>
        </p:nvSpPr>
        <p:spPr>
          <a:xfrm>
            <a:off x="181280" y="5183696"/>
            <a:ext cx="4895119" cy="923330"/>
          </a:xfrm>
          <a:prstGeom prst="rect">
            <a:avLst/>
          </a:prstGeom>
          <a:solidFill>
            <a:srgbClr val="203BE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Significant reduction in magnetization from HTS coils when field is primarily parallel to the wide face when compared to primarily perpendicular </a:t>
            </a:r>
          </a:p>
        </p:txBody>
      </p:sp>
    </p:spTree>
    <p:extLst>
      <p:ext uri="{BB962C8B-B14F-4D97-AF65-F5344CB8AC3E}">
        <p14:creationId xmlns:p14="http://schemas.microsoft.com/office/powerpoint/2010/main" val="410711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2851A-42B6-40EE-91C7-B8801F37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614" y="0"/>
            <a:ext cx="6361386" cy="1143000"/>
          </a:xfrm>
        </p:spPr>
        <p:txBody>
          <a:bodyPr/>
          <a:lstStyle/>
          <a:p>
            <a:r>
              <a:rPr lang="en-US" dirty="0"/>
              <a:t>4 K run – No background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FE76C-FB43-414E-A497-A38F13E98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59" y="1292105"/>
            <a:ext cx="9144000" cy="5140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2CD75-9873-406A-95A5-B1E8FA775196}"/>
              </a:ext>
            </a:extLst>
          </p:cNvPr>
          <p:cNvSpPr txBox="1"/>
          <p:nvPr/>
        </p:nvSpPr>
        <p:spPr>
          <a:xfrm>
            <a:off x="7196958" y="1297602"/>
            <a:ext cx="17581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3BE2"/>
                </a:solidFill>
              </a:rPr>
              <a:t>Magnetization measurement were done prior to this test up current up to 500A at higher temperatures</a:t>
            </a:r>
          </a:p>
        </p:txBody>
      </p:sp>
    </p:spTree>
    <p:extLst>
      <p:ext uri="{BB962C8B-B14F-4D97-AF65-F5344CB8AC3E}">
        <p14:creationId xmlns:p14="http://schemas.microsoft.com/office/powerpoint/2010/main" val="154972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7470-606B-4020-925F-6C9AE7C5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910" y="0"/>
            <a:ext cx="6314090" cy="1143000"/>
          </a:xfrm>
        </p:spPr>
        <p:txBody>
          <a:bodyPr/>
          <a:lstStyle/>
          <a:p>
            <a:r>
              <a:rPr lang="en-US" dirty="0"/>
              <a:t>4 K Magnetization Run in Background Field</a:t>
            </a:r>
            <a:br>
              <a:rPr lang="en-US" dirty="0"/>
            </a:br>
            <a:r>
              <a:rPr lang="en-US" dirty="0"/>
              <a:t>(background field subtracted)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AF4F8-C94A-4811-A90A-7FDC9D25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675"/>
            <a:ext cx="9144000" cy="463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0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4467-F7A6-4265-B69C-76E7B857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44" y="2559205"/>
            <a:ext cx="8513956" cy="1706136"/>
          </a:xfrm>
        </p:spPr>
        <p:txBody>
          <a:bodyPr>
            <a:noAutofit/>
          </a:bodyPr>
          <a:lstStyle/>
          <a:p>
            <a:r>
              <a:rPr lang="en-US" sz="4800" dirty="0"/>
              <a:t>Quench Protection of </a:t>
            </a:r>
            <a:br>
              <a:rPr lang="en-US" sz="4800" dirty="0"/>
            </a:br>
            <a:r>
              <a:rPr lang="en-US" sz="4800" dirty="0"/>
              <a:t>HTS/LTS Hybrid Dipole</a:t>
            </a:r>
          </a:p>
        </p:txBody>
      </p:sp>
    </p:spTree>
    <p:extLst>
      <p:ext uri="{BB962C8B-B14F-4D97-AF65-F5344CB8AC3E}">
        <p14:creationId xmlns:p14="http://schemas.microsoft.com/office/powerpoint/2010/main" val="23197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7155-7FF9-4E57-BD24-7B9D7401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8" y="0"/>
            <a:ext cx="6779171" cy="1143000"/>
          </a:xfrm>
        </p:spPr>
        <p:txBody>
          <a:bodyPr>
            <a:noAutofit/>
          </a:bodyPr>
          <a:lstStyle/>
          <a:p>
            <a:r>
              <a:rPr lang="en-US" sz="2400" dirty="0"/>
              <a:t>Cutout View for Nb</a:t>
            </a:r>
            <a:r>
              <a:rPr lang="en-US" sz="2400" baseline="-25000" dirty="0"/>
              <a:t>3</a:t>
            </a:r>
            <a:r>
              <a:rPr lang="en-US" sz="2400" dirty="0"/>
              <a:t>Sn coils at 10 kA</a:t>
            </a:r>
            <a:br>
              <a:rPr lang="en-US" sz="2400" dirty="0"/>
            </a:br>
            <a:r>
              <a:rPr lang="en-US" sz="2400" dirty="0"/>
              <a:t>and HTS coils at 1 kA</a:t>
            </a:r>
            <a:br>
              <a:rPr lang="en-US" sz="2400" dirty="0"/>
            </a:br>
            <a:r>
              <a:rPr lang="en-US" sz="2400" dirty="0"/>
              <a:t>(with Nomex insulation and No-insulation)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37B84-1D59-4FEC-8B22-A1AADA0BD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342"/>
            <a:ext cx="8411272" cy="4497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BA92E-044C-4D43-98FC-EB93FD7009D4}"/>
              </a:ext>
            </a:extLst>
          </p:cNvPr>
          <p:cNvSpPr txBox="1"/>
          <p:nvPr/>
        </p:nvSpPr>
        <p:spPr>
          <a:xfrm>
            <a:off x="44457" y="1259187"/>
            <a:ext cx="81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33CC"/>
                </a:solidFill>
              </a:rPr>
              <a:t>13.9 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19B96-994E-4A2F-871E-7DE656E45B62}"/>
              </a:ext>
            </a:extLst>
          </p:cNvPr>
          <p:cNvSpPr txBox="1"/>
          <p:nvPr/>
        </p:nvSpPr>
        <p:spPr>
          <a:xfrm>
            <a:off x="6486244" y="2892910"/>
            <a:ext cx="26013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HTS coils are installed with as low clearances. Horizontal Lorentz forces brings them in contact with the LTS coils</a:t>
            </a:r>
          </a:p>
        </p:txBody>
      </p:sp>
    </p:spTree>
    <p:extLst>
      <p:ext uri="{BB962C8B-B14F-4D97-AF65-F5344CB8AC3E}">
        <p14:creationId xmlns:p14="http://schemas.microsoft.com/office/powerpoint/2010/main" val="568026674"/>
      </p:ext>
    </p:extLst>
  </p:cSld>
  <p:clrMapOvr>
    <a:masterClrMapping/>
  </p:clrMapOvr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93C50077B73F4081A727CE26F7297D" ma:contentTypeVersion="13" ma:contentTypeDescription="Create a new document." ma:contentTypeScope="" ma:versionID="728083fc9d673f68be60a86c999b5ede">
  <xsd:schema xmlns:xsd="http://www.w3.org/2001/XMLSchema" xmlns:xs="http://www.w3.org/2001/XMLSchema" xmlns:p="http://schemas.microsoft.com/office/2006/metadata/properties" xmlns:ns3="d198decf-2ff7-46b8-bd1c-477e40bd1f45" xmlns:ns4="c66da833-743e-4877-8ff4-bd7d31564978" targetNamespace="http://schemas.microsoft.com/office/2006/metadata/properties" ma:root="true" ma:fieldsID="e3b51183db3b30395368252b0f7bc3ea" ns3:_="" ns4:_="">
    <xsd:import namespace="d198decf-2ff7-46b8-bd1c-477e40bd1f45"/>
    <xsd:import namespace="c66da833-743e-4877-8ff4-bd7d3156497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98decf-2ff7-46b8-bd1c-477e40bd1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da833-743e-4877-8ff4-bd7d3156497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4EAA2D-D873-47C1-B2C4-B9A6310289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BA2CFB-FA42-43C6-91CA-BE64ACAE07C1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c66da833-743e-4877-8ff4-bd7d31564978"/>
    <ds:schemaRef ds:uri="http://purl.org/dc/dcmitype/"/>
    <ds:schemaRef ds:uri="http://schemas.openxmlformats.org/package/2006/metadata/core-properties"/>
    <ds:schemaRef ds:uri="d198decf-2ff7-46b8-bd1c-477e40bd1f45"/>
  </ds:schemaRefs>
</ds:datastoreItem>
</file>

<file path=customXml/itemProps3.xml><?xml version="1.0" encoding="utf-8"?>
<ds:datastoreItem xmlns:ds="http://schemas.openxmlformats.org/officeDocument/2006/customXml" ds:itemID="{C2910A9C-A194-4F47-A155-03E33315F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98decf-2ff7-46b8-bd1c-477e40bd1f45"/>
    <ds:schemaRef ds:uri="c66da833-743e-4877-8ff4-bd7d315649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64551</TotalTime>
  <Words>453</Words>
  <Application>Microsoft Office PowerPoint</Application>
  <PresentationFormat>On-screen Show (4:3)</PresentationFormat>
  <Paragraphs>56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Century Gothic</vt:lpstr>
      <vt:lpstr>Comic Sans MS</vt:lpstr>
      <vt:lpstr>Courier New</vt:lpstr>
      <vt:lpstr>Franklin Gothic Book</vt:lpstr>
      <vt:lpstr>Franklin Gothic Medium</vt:lpstr>
      <vt:lpstr>Wingdings</vt:lpstr>
      <vt:lpstr>ATAP No Footer</vt:lpstr>
      <vt:lpstr>1_ATAP No Footer</vt:lpstr>
      <vt:lpstr>PowerPoint Presentation</vt:lpstr>
      <vt:lpstr>Contributions from</vt:lpstr>
      <vt:lpstr>Fixture inside the magnet</vt:lpstr>
      <vt:lpstr>Run Plan for Magnetization Studies (almost everything planned in this slide done, perhaps not always be in the order planned)</vt:lpstr>
      <vt:lpstr>Test Run at 4 K in HTS/LTS Hybrid Dipole  (~2 T background field from Nb3Sn coils)</vt:lpstr>
      <vt:lpstr>4 K run – No background field</vt:lpstr>
      <vt:lpstr>4 K Magnetization Run in Background Field (background field subtracted)</vt:lpstr>
      <vt:lpstr>Quench Protection of  HTS/LTS Hybrid Dipole</vt:lpstr>
      <vt:lpstr>Cutout View for Nb3Sn coils at 10 kA and HTS coils at 1 kA (with Nomex insulation and No-insulation)</vt:lpstr>
      <vt:lpstr>ANSYS Run Transverse Stress and Strain from Nb3Sn 10 kA, HTS 1 kA</vt:lpstr>
      <vt:lpstr>Insulated Coil Powered with the common coil (field in NI coil: Nb3Sn field + trapped field)</vt:lpstr>
      <vt:lpstr>HTS Coil was ramped to the maximum of PS after the quench to check damage from the quench</vt:lpstr>
      <vt:lpstr>Field and Current Decay  (coupling studies)</vt:lpstr>
      <vt:lpstr>Planned Quenches</vt:lpstr>
      <vt:lpstr>Extra slides</vt:lpstr>
      <vt:lpstr>HTS Coil in 2 T Field (primarily parallel to the wide face) NI COIL</vt:lpstr>
      <vt:lpstr>HTS Coil in 2 T Field (primarily parallel to the wide face) INSULATED COIL</vt:lpstr>
      <vt:lpstr>2016 Test (Field Perpendicular)</vt:lpstr>
      <vt:lpstr>Feedback of Quenching of HTS Coils on LTS Coils in  HTS/LTS Hybrid Magnet (2016)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Gupta, Ramesh C</cp:lastModifiedBy>
  <cp:revision>775</cp:revision>
  <cp:lastPrinted>2019-05-15T18:36:20Z</cp:lastPrinted>
  <dcterms:created xsi:type="dcterms:W3CDTF">2015-07-10T17:44:33Z</dcterms:created>
  <dcterms:modified xsi:type="dcterms:W3CDTF">2020-02-19T20:40:02Z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0x010100AE93C50077B73F4081A727CE26F7297D</vt:lpwstr>
  </property>
</Properties>
</file>