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718" r:id="rId3"/>
    <p:sldId id="726" r:id="rId4"/>
    <p:sldId id="717" r:id="rId5"/>
    <p:sldId id="607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7"/>
    <p:restoredTop sz="94674"/>
  </p:normalViewPr>
  <p:slideViewPr>
    <p:cSldViewPr snapToGrid="0" snapToObjects="1">
      <p:cViewPr varScale="1">
        <p:scale>
          <a:sx n="62" d="100"/>
          <a:sy n="62" d="100"/>
        </p:scale>
        <p:origin x="4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F4A44D-F9FB-F341-B4CB-D8DF2408A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EE71D3-F16E-C74A-B850-2EBECCB97E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8E4D7-26F9-5244-A705-35723188DE87}" type="datetimeFigureOut">
              <a:rPr lang="en-US" smtClean="0"/>
              <a:t>3/18/20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42848-1C1B-3C47-B06A-D6323FB4D1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5902C-9A6D-9449-A842-0E9EEAB4E0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A1B12-0D4C-8748-A5BF-F4746E4F2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4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9" name="Shape 10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2400">
        <a:latin typeface="+mn-lt"/>
        <a:ea typeface="+mn-ea"/>
        <a:cs typeface="+mn-cs"/>
        <a:sym typeface="Calibri"/>
      </a:defRPr>
    </a:lvl1pPr>
    <a:lvl2pPr indent="228600" latinLnBrk="0">
      <a:defRPr sz="2400">
        <a:latin typeface="+mn-lt"/>
        <a:ea typeface="+mn-ea"/>
        <a:cs typeface="+mn-cs"/>
        <a:sym typeface="Calibri"/>
      </a:defRPr>
    </a:lvl2pPr>
    <a:lvl3pPr indent="457200" latinLnBrk="0">
      <a:defRPr sz="2400">
        <a:latin typeface="+mn-lt"/>
        <a:ea typeface="+mn-ea"/>
        <a:cs typeface="+mn-cs"/>
        <a:sym typeface="Calibri"/>
      </a:defRPr>
    </a:lvl3pPr>
    <a:lvl4pPr indent="685800" latinLnBrk="0">
      <a:defRPr sz="2400">
        <a:latin typeface="+mn-lt"/>
        <a:ea typeface="+mn-ea"/>
        <a:cs typeface="+mn-cs"/>
        <a:sym typeface="Calibri"/>
      </a:defRPr>
    </a:lvl4pPr>
    <a:lvl5pPr indent="914400" latinLnBrk="0">
      <a:defRPr sz="2400">
        <a:latin typeface="+mn-lt"/>
        <a:ea typeface="+mn-ea"/>
        <a:cs typeface="+mn-cs"/>
        <a:sym typeface="Calibri"/>
      </a:defRPr>
    </a:lvl5pPr>
    <a:lvl6pPr indent="1143000" latinLnBrk="0">
      <a:defRPr sz="2400">
        <a:latin typeface="+mn-lt"/>
        <a:ea typeface="+mn-ea"/>
        <a:cs typeface="+mn-cs"/>
        <a:sym typeface="Calibri"/>
      </a:defRPr>
    </a:lvl6pPr>
    <a:lvl7pPr indent="1371600" latinLnBrk="0">
      <a:defRPr sz="2400">
        <a:latin typeface="+mn-lt"/>
        <a:ea typeface="+mn-ea"/>
        <a:cs typeface="+mn-cs"/>
        <a:sym typeface="Calibri"/>
      </a:defRPr>
    </a:lvl7pPr>
    <a:lvl8pPr indent="1600200" latinLnBrk="0">
      <a:defRPr sz="2400">
        <a:latin typeface="+mn-lt"/>
        <a:ea typeface="+mn-ea"/>
        <a:cs typeface="+mn-cs"/>
        <a:sym typeface="Calibri"/>
      </a:defRPr>
    </a:lvl8pPr>
    <a:lvl9pPr indent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"/>
          <p:cNvGrpSpPr/>
          <p:nvPr/>
        </p:nvGrpSpPr>
        <p:grpSpPr>
          <a:xfrm>
            <a:off x="2730559" y="-285258"/>
            <a:ext cx="18896263" cy="14275987"/>
            <a:chOff x="0" y="0"/>
            <a:chExt cx="18896262" cy="14275986"/>
          </a:xfrm>
        </p:grpSpPr>
        <p:grpSp>
          <p:nvGrpSpPr>
            <p:cNvPr id="67" name="Group"/>
            <p:cNvGrpSpPr/>
            <p:nvPr/>
          </p:nvGrpSpPr>
          <p:grpSpPr>
            <a:xfrm>
              <a:off x="1253052" y="14031754"/>
              <a:ext cx="16435735" cy="244233"/>
              <a:chOff x="0" y="0"/>
              <a:chExt cx="16435735" cy="244231"/>
            </a:xfrm>
          </p:grpSpPr>
          <p:sp>
            <p:nvSpPr>
              <p:cNvPr id="59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63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61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6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64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6" name="Group"/>
            <p:cNvGrpSpPr/>
            <p:nvPr/>
          </p:nvGrpSpPr>
          <p:grpSpPr>
            <a:xfrm>
              <a:off x="1253052" y="0"/>
              <a:ext cx="16435735" cy="244233"/>
              <a:chOff x="0" y="0"/>
              <a:chExt cx="16435735" cy="244231"/>
            </a:xfrm>
          </p:grpSpPr>
          <p:sp>
            <p:nvSpPr>
              <p:cNvPr id="68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72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70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5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73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83" name="Group"/>
            <p:cNvGrpSpPr/>
            <p:nvPr/>
          </p:nvGrpSpPr>
          <p:grpSpPr>
            <a:xfrm>
              <a:off x="0" y="2570118"/>
              <a:ext cx="245504" cy="10058272"/>
              <a:chOff x="0" y="-1"/>
              <a:chExt cx="245503" cy="10058271"/>
            </a:xfrm>
          </p:grpSpPr>
          <p:sp>
            <p:nvSpPr>
              <p:cNvPr id="77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0" name="Group"/>
            <p:cNvGrpSpPr/>
            <p:nvPr/>
          </p:nvGrpSpPr>
          <p:grpSpPr>
            <a:xfrm>
              <a:off x="18650759" y="2570118"/>
              <a:ext cx="245504" cy="10058272"/>
              <a:chOff x="0" y="-1"/>
              <a:chExt cx="245503" cy="10058271"/>
            </a:xfrm>
          </p:grpSpPr>
          <p:sp>
            <p:nvSpPr>
              <p:cNvPr id="84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92" name="Rectangle"/>
          <p:cNvSpPr/>
          <p:nvPr/>
        </p:nvSpPr>
        <p:spPr>
          <a:xfrm>
            <a:off x="3048919" y="12647548"/>
            <a:ext cx="21387918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9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285" y="12915720"/>
            <a:ext cx="3140938" cy="527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20160714_001-2-Edit_blueppt.jpg" descr="20160714_001-2-Edit_blue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0625" y="-1"/>
            <a:ext cx="24518542" cy="16929506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ctangle"/>
          <p:cNvSpPr/>
          <p:nvPr/>
        </p:nvSpPr>
        <p:spPr>
          <a:xfrm>
            <a:off x="-53758" y="9783877"/>
            <a:ext cx="24491516" cy="3937828"/>
          </a:xfrm>
          <a:prstGeom prst="rect">
            <a:avLst/>
          </a:prstGeom>
          <a:gradFill>
            <a:gsLst>
              <a:gs pos="0">
                <a:srgbClr val="1F497D">
                  <a:alpha val="61000"/>
                </a:srgbClr>
              </a:gs>
              <a:gs pos="100000">
                <a:schemeClr val="accent3">
                  <a:alpha val="0"/>
                </a:schemeClr>
              </a:gs>
            </a:gsLst>
            <a:lin ang="16200000"/>
          </a:gra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65578" y="9783877"/>
            <a:ext cx="16452852" cy="1610107"/>
          </a:xfrm>
          <a:prstGeom prst="rect">
            <a:avLst/>
          </a:prstGeom>
        </p:spPr>
        <p:txBody>
          <a:bodyPr anchor="b"/>
          <a:lstStyle>
            <a:lvl1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Rectangle"/>
          <p:cNvSpPr/>
          <p:nvPr/>
        </p:nvSpPr>
        <p:spPr>
          <a:xfrm>
            <a:off x="-53758" y="4367615"/>
            <a:ext cx="24491516" cy="4367618"/>
          </a:xfrm>
          <a:prstGeom prst="rect">
            <a:avLst/>
          </a:prstGeom>
          <a:solidFill>
            <a:srgbClr val="00395A">
              <a:alpha val="90000"/>
            </a:srgbClr>
          </a:solidFill>
          <a:ln w="12700">
            <a:solidFill>
              <a:srgbClr val="4A7EBB"/>
            </a:solidFill>
          </a:ln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98" name="Rectangle"/>
          <p:cNvSpPr>
            <a:spLocks noGrp="1"/>
          </p:cNvSpPr>
          <p:nvPr>
            <p:ph type="body" sz="half" idx="13"/>
          </p:nvPr>
        </p:nvSpPr>
        <p:spPr>
          <a:xfrm>
            <a:off x="4725" y="5077962"/>
            <a:ext cx="24374552" cy="3149602"/>
          </a:xfrm>
          <a:prstGeom prst="rect">
            <a:avLst/>
          </a:prstGeom>
        </p:spPr>
        <p:txBody>
          <a:bodyPr anchor="ctr"/>
          <a:lstStyle/>
          <a:p>
            <a:pPr marL="124324" indent="-124324">
              <a:defRPr sz="4800"/>
            </a:pPr>
            <a:endParaRPr/>
          </a:p>
        </p:txBody>
      </p:sp>
      <p:pic>
        <p:nvPicPr>
          <p:cNvPr id="99" name="image3.png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08" y="143041"/>
            <a:ext cx="5684676" cy="2040801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670591" y="12481561"/>
            <a:ext cx="483809" cy="4622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592A2-ECC3-0E4A-B463-89504456C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2/24/20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48729-6195-DD44-A2D3-291CAFCD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Overview of the US Magnet Development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52858-B553-9448-B8BF-6E8AE7847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35245" y="12647548"/>
            <a:ext cx="24454490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74" y="12883246"/>
            <a:ext cx="3140937" cy="52723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"/>
          <p:cNvSpPr/>
          <p:nvPr/>
        </p:nvSpPr>
        <p:spPr>
          <a:xfrm>
            <a:off x="-67861" y="0"/>
            <a:ext cx="24493100" cy="2286000"/>
          </a:xfrm>
          <a:prstGeom prst="rect">
            <a:avLst/>
          </a:prstGeom>
          <a:solidFill>
            <a:srgbClr val="1F497D"/>
          </a:solidFill>
          <a:ln w="12700">
            <a:solidFill>
              <a:srgbClr val="4A7EBB"/>
            </a:solidFill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pic>
        <p:nvPicPr>
          <p:cNvPr id="5" name="image3.png" descr="image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9" y="108413"/>
            <a:ext cx="3577429" cy="128429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Line"/>
          <p:cNvSpPr/>
          <p:nvPr/>
        </p:nvSpPr>
        <p:spPr>
          <a:xfrm flipV="1">
            <a:off x="3882952" y="187140"/>
            <a:ext cx="2" cy="1939646"/>
          </a:xfrm>
          <a:prstGeom prst="line">
            <a:avLst/>
          </a:prstGeom>
          <a:ln w="508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5021309" y="-25400"/>
            <a:ext cx="19396623" cy="2213071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223645" y="13059562"/>
            <a:ext cx="483809" cy="46227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lvl1pPr algn="r">
              <a:defRPr sz="2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703555" y="2612015"/>
            <a:ext cx="22270530" cy="9051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>
            <a:normAutofit/>
          </a:bodyPr>
          <a:lstStyle>
            <a:lvl2pPr marL="977648" indent="-520448"/>
            <a:lvl3pPr marL="1388423" indent="-474023"/>
            <a:lvl4pPr marL="1754777" indent="-383177"/>
            <a:lvl5pPr marL="2281428" indent="-452628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162830-4BF5-F146-8608-FB145C560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Overview of the US Magnet Development Program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20A4EDA-ACD7-5348-8FB9-33448061BA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2/24/20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 spd="med"/>
  <p:hf hdr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titleStyle>
    <p:bodyStyle>
      <a:lvl1pPr marL="103603" marR="0" indent="-10360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955962" marR="0" indent="-49876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o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1348921" marR="0" indent="-434521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1706880" marR="0" indent="-33528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–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2205990" marR="0" indent="-37719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»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2788919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32461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37033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4160520" marR="0" indent="-50292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Soren Prestemon…"/>
          <p:cNvSpPr txBox="1">
            <a:spLocks noGrp="1"/>
          </p:cNvSpPr>
          <p:nvPr>
            <p:ph type="body" sz="half" idx="1"/>
          </p:nvPr>
        </p:nvSpPr>
        <p:spPr>
          <a:xfrm>
            <a:off x="3965574" y="8798395"/>
            <a:ext cx="16452852" cy="438031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dirty="0"/>
              <a:t>Soren Prestemon</a:t>
            </a:r>
            <a:r>
              <a:rPr lang="en-US" dirty="0"/>
              <a:t> 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dirty="0"/>
              <a:t>US Magnet Development Program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3600"/>
            </a:pPr>
            <a:r>
              <a:rPr dirty="0"/>
              <a:t>Lawrence Berkeley National Laboratory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3600"/>
            </a:pPr>
            <a:endParaRPr dirty="0"/>
          </a:p>
        </p:txBody>
      </p:sp>
      <p:sp>
        <p:nvSpPr>
          <p:cNvPr id="1012" name="High Field Magnet Technology…"/>
          <p:cNvSpPr txBox="1"/>
          <p:nvPr/>
        </p:nvSpPr>
        <p:spPr>
          <a:xfrm>
            <a:off x="2927915" y="5642287"/>
            <a:ext cx="18528169" cy="224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algn="ctr">
              <a:defRPr sz="67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lang="en-US" b="1" dirty="0"/>
              <a:t>Guidance for MDP after our 2020 Collaboration Meeting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2051B-B2BA-1D45-AC36-B2AC3A47C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for meetings moving forward in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4F0DBE-D390-274A-8AE4-BD72A270A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23645" y="13059562"/>
            <a:ext cx="483809" cy="462279"/>
          </a:xfrm>
        </p:spPr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B05438-5087-F74B-B97F-80BF7B7AC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018" y="4212748"/>
            <a:ext cx="10539409" cy="676005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Teams:</a:t>
            </a:r>
          </a:p>
          <a:p>
            <a:pPr lvl="1"/>
            <a:r>
              <a:rPr lang="en-US" dirty="0"/>
              <a:t>Area I: Nb</a:t>
            </a:r>
            <a:r>
              <a:rPr lang="en-US" baseline="-25000" dirty="0"/>
              <a:t>3</a:t>
            </a:r>
            <a:r>
              <a:rPr lang="en-US" dirty="0"/>
              <a:t>Sn magnets arena</a:t>
            </a:r>
          </a:p>
          <a:p>
            <a:pPr lvl="2"/>
            <a:r>
              <a:rPr lang="en-US" dirty="0"/>
              <a:t>Leads: Sasha and Diego 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Area II: HTS magnets</a:t>
            </a:r>
          </a:p>
          <a:p>
            <a:pPr lvl="2"/>
            <a:r>
              <a:rPr lang="en-US" dirty="0" err="1"/>
              <a:t>IIa</a:t>
            </a:r>
            <a:r>
              <a:rPr lang="en-US" dirty="0"/>
              <a:t>: Bi2212 magnet arena</a:t>
            </a:r>
          </a:p>
          <a:p>
            <a:pPr lvl="3"/>
            <a:r>
              <a:rPr lang="en-US" dirty="0" err="1"/>
              <a:t>Tengming</a:t>
            </a:r>
            <a:r>
              <a:rPr lang="en-US" dirty="0"/>
              <a:t> (coordinator), Ulf, Dan, Laura, </a:t>
            </a:r>
            <a:r>
              <a:rPr lang="en-US" dirty="0" err="1"/>
              <a:t>Emanuela</a:t>
            </a:r>
            <a:endParaRPr lang="en-US" dirty="0"/>
          </a:p>
          <a:p>
            <a:pPr lvl="3"/>
            <a:endParaRPr lang="en-US" dirty="0"/>
          </a:p>
          <a:p>
            <a:pPr lvl="2"/>
            <a:r>
              <a:rPr lang="en-US" dirty="0"/>
              <a:t>IIb: REBCO magnet arena</a:t>
            </a:r>
          </a:p>
          <a:p>
            <a:pPr lvl="3"/>
            <a:r>
              <a:rPr lang="en-US" dirty="0" err="1"/>
              <a:t>Xiaorong</a:t>
            </a:r>
            <a:r>
              <a:rPr lang="en-US" dirty="0"/>
              <a:t> (coordinator), Ernesto, Vadim, Ramesh, Vito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8A583-872C-494B-95AB-80633BE9B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</p:spPr>
        <p:txBody>
          <a:bodyPr/>
          <a:lstStyle/>
          <a:p>
            <a:r>
              <a:rPr lang="en-US"/>
              <a:t>Overview of the US Magnet Development Program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B5FF155-A535-5841-8C01-2060D3AD7136}"/>
              </a:ext>
            </a:extLst>
          </p:cNvPr>
          <p:cNvSpPr txBox="1">
            <a:spLocks/>
          </p:cNvSpPr>
          <p:nvPr/>
        </p:nvSpPr>
        <p:spPr>
          <a:xfrm>
            <a:off x="10419323" y="4040067"/>
            <a:ext cx="13964677" cy="8765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>
            <a:normAutofit fontScale="85000" lnSpcReduction="20000"/>
          </a:bodyPr>
          <a:lstStyle>
            <a:lvl1pPr marL="103603" marR="0" indent="-103603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  <a:lvl2pPr marL="977648" marR="0" indent="-520448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o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2pPr>
            <a:lvl3pPr marL="1388423" marR="0" indent="-474023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3pPr>
            <a:lvl4pPr marL="1754777" marR="0" indent="-383177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4pPr>
            <a:lvl5pPr marL="2281428" marR="0" indent="-452628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5pPr>
            <a:lvl6pPr marL="2788919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6pPr>
            <a:lvl7pPr marL="3246120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7pPr>
            <a:lvl8pPr marL="3703320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8pPr>
            <a:lvl9pPr marL="4160520" marR="0" indent="-502920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9pPr>
          </a:lstStyle>
          <a:p>
            <a:pPr lvl="1" hangingPunct="1"/>
            <a:r>
              <a:rPr lang="en-US" dirty="0"/>
              <a:t>Area III: Technology </a:t>
            </a:r>
          </a:p>
          <a:p>
            <a:pPr lvl="2" hangingPunct="1"/>
            <a:r>
              <a:rPr lang="en-US" dirty="0"/>
              <a:t>IIIa: Comparative analysis of magnet design concepts</a:t>
            </a:r>
          </a:p>
          <a:p>
            <a:pPr lvl="3" hangingPunct="1"/>
            <a:r>
              <a:rPr lang="en-US" dirty="0"/>
              <a:t>Paolo (coordinator), Ramesh, Vadim, Sasha, Lance, Ambrosio</a:t>
            </a:r>
          </a:p>
          <a:p>
            <a:pPr lvl="2" hangingPunct="1"/>
            <a:r>
              <a:rPr lang="en-US" dirty="0" err="1"/>
              <a:t>IIIb</a:t>
            </a:r>
            <a:r>
              <a:rPr lang="en-US" dirty="0"/>
              <a:t>: Advanced modeling arena</a:t>
            </a:r>
          </a:p>
          <a:p>
            <a:pPr lvl="3" hangingPunct="1"/>
            <a:r>
              <a:rPr lang="en-US" dirty="0"/>
              <a:t>Lucas (coordinator), Diego, Lance, Vittorio, Dan</a:t>
            </a:r>
          </a:p>
          <a:p>
            <a:pPr lvl="2" hangingPunct="1"/>
            <a:r>
              <a:rPr lang="en-US" dirty="0"/>
              <a:t>IIIc: Magnet Materials</a:t>
            </a:r>
          </a:p>
          <a:p>
            <a:pPr lvl="3" hangingPunct="1"/>
            <a:r>
              <a:rPr lang="en-US" dirty="0"/>
              <a:t>Steve K. (coordinator), </a:t>
            </a:r>
            <a:r>
              <a:rPr lang="en-US" dirty="0" err="1"/>
              <a:t>Tengming</a:t>
            </a:r>
            <a:r>
              <a:rPr lang="en-US" dirty="0"/>
              <a:t>, Ramesh</a:t>
            </a:r>
          </a:p>
          <a:p>
            <a:pPr lvl="2" hangingPunct="1"/>
            <a:r>
              <a:rPr lang="en-US" dirty="0" err="1"/>
              <a:t>IIId</a:t>
            </a:r>
            <a:r>
              <a:rPr lang="en-US" dirty="0"/>
              <a:t>: Novel Diagnostics</a:t>
            </a:r>
          </a:p>
          <a:p>
            <a:pPr lvl="3" hangingPunct="1"/>
            <a:r>
              <a:rPr lang="en-US" dirty="0"/>
              <a:t>Maxim (coordinator), Reed, </a:t>
            </a:r>
            <a:r>
              <a:rPr lang="en-US" dirty="0" err="1"/>
              <a:t>Stoyan</a:t>
            </a:r>
            <a:r>
              <a:rPr lang="en-US" dirty="0"/>
              <a:t>, Maria, Piyush, Marcos</a:t>
            </a:r>
          </a:p>
          <a:p>
            <a:pPr lvl="2" hangingPunct="1"/>
            <a:r>
              <a:rPr lang="en-US" dirty="0" err="1"/>
              <a:t>IIIe</a:t>
            </a:r>
            <a:r>
              <a:rPr lang="en-US" dirty="0"/>
              <a:t>: Training Rate Enhancements</a:t>
            </a:r>
          </a:p>
          <a:p>
            <a:pPr lvl="3" hangingPunct="1"/>
            <a:r>
              <a:rPr lang="en-US" dirty="0" err="1"/>
              <a:t>Stoyan</a:t>
            </a:r>
            <a:r>
              <a:rPr lang="en-US" dirty="0"/>
              <a:t> (coordinator), Maxim, </a:t>
            </a:r>
            <a:r>
              <a:rPr lang="en-US" dirty="0" err="1"/>
              <a:t>Emanuela</a:t>
            </a:r>
            <a:endParaRPr lang="en-US" dirty="0"/>
          </a:p>
          <a:p>
            <a:pPr lvl="1" hangingPunct="1"/>
            <a:r>
              <a:rPr lang="en-US" dirty="0"/>
              <a:t>Area IV: Conductor Procurement and R&amp;D</a:t>
            </a:r>
          </a:p>
          <a:p>
            <a:pPr lvl="2" hangingPunct="1"/>
            <a:r>
              <a:rPr lang="en-US" dirty="0"/>
              <a:t>Lead Lance Cooley; team is composed of Lance’s advisory committee</a:t>
            </a:r>
          </a:p>
          <a:p>
            <a:pPr lvl="2" hangingPunct="1"/>
            <a:endParaRPr lang="en-US" dirty="0"/>
          </a:p>
          <a:p>
            <a:pPr lvl="2" hangingPunct="1"/>
            <a:endParaRPr lang="en-US" dirty="0"/>
          </a:p>
          <a:p>
            <a:pPr lvl="2" hangingPunct="1"/>
            <a:endParaRPr lang="en-US" dirty="0"/>
          </a:p>
          <a:p>
            <a:pPr lvl="2" hangingPunct="1"/>
            <a:endParaRPr lang="en-US" dirty="0"/>
          </a:p>
          <a:p>
            <a:pPr lvl="2" hangingPunct="1"/>
            <a:endParaRPr lang="en-US" dirty="0"/>
          </a:p>
          <a:p>
            <a:pPr lvl="2" hangingPunct="1"/>
            <a:endParaRPr lang="en-US" dirty="0"/>
          </a:p>
          <a:p>
            <a:pPr lvl="2" hangingPunct="1"/>
            <a:endParaRPr lang="en-US" dirty="0"/>
          </a:p>
          <a:p>
            <a:pPr lvl="1" hangingPunct="1"/>
            <a:endParaRPr lang="en-US" dirty="0"/>
          </a:p>
          <a:p>
            <a:pPr lvl="1" hangingPunct="1"/>
            <a:endParaRPr lang="en-US" dirty="0"/>
          </a:p>
          <a:p>
            <a:pPr lvl="2" hangingPunct="1"/>
            <a:endParaRPr lang="en-US" dirty="0"/>
          </a:p>
          <a:p>
            <a:pPr lvl="2" hangingPunct="1"/>
            <a:endParaRPr lang="en-US" dirty="0"/>
          </a:p>
          <a:p>
            <a:pPr lvl="1" hangingPunct="1"/>
            <a:endParaRPr lang="en-US" dirty="0"/>
          </a:p>
          <a:p>
            <a:pPr lvl="1" hangingPunct="1"/>
            <a:endParaRPr lang="en-US" dirty="0"/>
          </a:p>
          <a:p>
            <a:pPr hangingPunct="1"/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BCFCC8F-2AB9-6847-895F-FE2A4B89C8F0}"/>
              </a:ext>
            </a:extLst>
          </p:cNvPr>
          <p:cNvSpPr txBox="1">
            <a:spLocks/>
          </p:cNvSpPr>
          <p:nvPr/>
        </p:nvSpPr>
        <p:spPr>
          <a:xfrm>
            <a:off x="284018" y="2441886"/>
            <a:ext cx="23815963" cy="997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>
            <a:normAutofit/>
          </a:bodyPr>
          <a:lstStyle>
            <a:lvl1pPr marL="103603" marR="0" indent="-103603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  <a:lvl2pPr marL="977648" marR="0" indent="-520448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o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2pPr>
            <a:lvl3pPr marL="1388423" marR="0" indent="-474023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3pPr>
            <a:lvl4pPr marL="1754777" marR="0" indent="-383177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4pPr>
            <a:lvl5pPr marL="2281428" marR="0" indent="-452628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5pPr>
            <a:lvl6pPr marL="2788919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6pPr>
            <a:lvl7pPr marL="3246120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7pPr>
            <a:lvl8pPr marL="3703320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8pPr>
            <a:lvl9pPr marL="4160520" marR="0" indent="-502920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9pPr>
          </a:lstStyle>
          <a:p>
            <a:pPr hangingPunct="1"/>
            <a:r>
              <a:rPr lang="en-US" dirty="0"/>
              <a:t> Teams (</a:t>
            </a:r>
            <a:r>
              <a:rPr lang="en-US" dirty="0" err="1"/>
              <a:t>a.k.a</a:t>
            </a:r>
            <a:r>
              <a:rPr lang="en-US" dirty="0"/>
              <a:t> “Working Groups”, a.k.a. “Work Packages”, …) are asked to meet on a regular basis </a:t>
            </a:r>
          </a:p>
        </p:txBody>
      </p:sp>
    </p:spTree>
    <p:extLst>
      <p:ext uri="{BB962C8B-B14F-4D97-AF65-F5344CB8AC3E}">
        <p14:creationId xmlns:p14="http://schemas.microsoft.com/office/powerpoint/2010/main" val="204024918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68AC6-37BB-8545-96F2-A402E352A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and goals of team meetings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7577A-CB22-9449-B707-272106F728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Focus on technical progress</a:t>
            </a:r>
          </a:p>
          <a:p>
            <a:pPr lvl="1"/>
            <a:r>
              <a:rPr lang="en-US" dirty="0"/>
              <a:t>Building on the recent planning process, what are the near-term priorities?</a:t>
            </a:r>
          </a:p>
          <a:p>
            <a:pPr lvl="1"/>
            <a:r>
              <a:rPr lang="en-US" dirty="0"/>
              <a:t>Who on the team can contribute, and how? Who else from MDP should be brought in? </a:t>
            </a:r>
          </a:p>
          <a:p>
            <a:pPr lvl="1"/>
            <a:r>
              <a:rPr lang="en-US" dirty="0"/>
              <a:t>What resources are needed, and when? </a:t>
            </a:r>
          </a:p>
          <a:p>
            <a:pPr lvl="1"/>
            <a:r>
              <a:rPr lang="en-US" dirty="0"/>
              <a:t>Force yourselves to meet on a regular basis (at least every two weeks, even if short)</a:t>
            </a:r>
          </a:p>
          <a:p>
            <a:pPr lvl="1"/>
            <a:r>
              <a:rPr lang="en-US" dirty="0"/>
              <a:t>Keep track of your meetings:</a:t>
            </a:r>
          </a:p>
          <a:p>
            <a:pPr lvl="2"/>
            <a:r>
              <a:rPr lang="en-US" dirty="0"/>
              <a:t>Have action items shared by the team</a:t>
            </a:r>
          </a:p>
          <a:p>
            <a:r>
              <a:rPr lang="en-US" dirty="0"/>
              <a:t>Be prepared to update the MDP at a General Meeting on a regular basis </a:t>
            </a:r>
          </a:p>
          <a:p>
            <a:pPr lvl="1"/>
            <a:r>
              <a:rPr lang="en-US" dirty="0"/>
              <a:t>We will target every ~2 months at a minimum</a:t>
            </a:r>
          </a:p>
          <a:p>
            <a:pPr lvl="1"/>
            <a:endParaRPr lang="en-US" dirty="0"/>
          </a:p>
          <a:p>
            <a:r>
              <a:rPr lang="en-US" dirty="0"/>
              <a:t>We intend to follow a more rigid structure with MDP General Meetings: Every 2 weeks, starting from today! </a:t>
            </a:r>
          </a:p>
          <a:p>
            <a:pPr lvl="1"/>
            <a:r>
              <a:rPr lang="en-US" dirty="0"/>
              <a:t>Exceptions may occur, but will be kept to a minimum</a:t>
            </a:r>
          </a:p>
          <a:p>
            <a:pPr lvl="1"/>
            <a:r>
              <a:rPr lang="en-US" dirty="0"/>
              <a:t>You are still welcome to make “ad-hoc” presentations to a General Meeting (as has been done to-date)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B7527-6C10-4F47-A69F-1AB9A4DDD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2/24/20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F4E6D-A252-F94E-99AD-788D38629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Overview of the US Magnet Development Program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B76B5-801E-174D-BD87-2EF18084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7607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592E7-DA75-D94D-8984-ACA2EB9B2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the US Magnet Development Program – lets update the plan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BAEF2F-84D7-BA4B-A382-FDBB41EA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23645" y="13059562"/>
            <a:ext cx="483809" cy="462279"/>
          </a:xfrm>
        </p:spPr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842A6-6411-6742-B462-A8077FE51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089" y="2663431"/>
            <a:ext cx="11975911" cy="10049269"/>
          </a:xfrm>
        </p:spPr>
        <p:txBody>
          <a:bodyPr>
            <a:normAutofit/>
          </a:bodyPr>
          <a:lstStyle/>
          <a:p>
            <a:r>
              <a:rPr lang="en-US" dirty="0"/>
              <a:t>The updated roadmaps provide the opportunity to draft and updated MDP Plan</a:t>
            </a:r>
          </a:p>
          <a:p>
            <a:r>
              <a:rPr lang="en-US" dirty="0"/>
              <a:t>Process:</a:t>
            </a:r>
          </a:p>
          <a:p>
            <a:pPr lvl="1"/>
            <a:r>
              <a:rPr lang="en-US" dirty="0"/>
              <a:t>SP/G7 will lay out the structure of the plan</a:t>
            </a:r>
          </a:p>
          <a:p>
            <a:pPr lvl="1"/>
            <a:r>
              <a:rPr lang="en-US" dirty="0"/>
              <a:t>We will ask the technical area teams to draft wording for the various areas</a:t>
            </a:r>
          </a:p>
          <a:p>
            <a:pPr lvl="1"/>
            <a:r>
              <a:rPr lang="en-US" dirty="0"/>
              <a:t>We will create versions of each team’s roadmaps in a common format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=&gt;Lets target having a new document within the next ~3 months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5257C-FB87-1D45-BFB1-8E7CB5CC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</p:spPr>
        <p:txBody>
          <a:bodyPr/>
          <a:lstStyle/>
          <a:p>
            <a:r>
              <a:rPr lang="en-US"/>
              <a:t>Overview of the US Magnet Development Program</a:t>
            </a:r>
            <a:endParaRPr lang="en-US" dirty="0"/>
          </a:p>
        </p:txBody>
      </p:sp>
      <p:grpSp>
        <p:nvGrpSpPr>
          <p:cNvPr id="8" name="Group">
            <a:extLst>
              <a:ext uri="{FF2B5EF4-FFF2-40B4-BE49-F238E27FC236}">
                <a16:creationId xmlns:a16="http://schemas.microsoft.com/office/drawing/2014/main" id="{D69090B6-E056-EA4E-8C10-DDE402E3A442}"/>
              </a:ext>
            </a:extLst>
          </p:cNvPr>
          <p:cNvGrpSpPr/>
          <p:nvPr/>
        </p:nvGrpSpPr>
        <p:grpSpPr>
          <a:xfrm>
            <a:off x="20176433" y="2868306"/>
            <a:ext cx="4043221" cy="9510620"/>
            <a:chOff x="-1" y="-1"/>
            <a:chExt cx="5228294" cy="10344367"/>
          </a:xfrm>
        </p:grpSpPr>
        <p:sp>
          <p:nvSpPr>
            <p:cNvPr id="9" name="Rectangle">
              <a:extLst>
                <a:ext uri="{FF2B5EF4-FFF2-40B4-BE49-F238E27FC236}">
                  <a16:creationId xmlns:a16="http://schemas.microsoft.com/office/drawing/2014/main" id="{CD0FCB1D-2D64-3844-9B83-15A1550BEFA9}"/>
                </a:ext>
              </a:extLst>
            </p:cNvPr>
            <p:cNvSpPr/>
            <p:nvPr/>
          </p:nvSpPr>
          <p:spPr>
            <a:xfrm>
              <a:off x="-2" y="-2"/>
              <a:ext cx="5228296" cy="10344368"/>
            </a:xfrm>
            <a:prstGeom prst="rect">
              <a:avLst/>
            </a:prstGeom>
            <a:solidFill>
              <a:srgbClr val="DDDDDD"/>
            </a:solidFill>
            <a:ln w="50800" cap="flat">
              <a:solidFill>
                <a:srgbClr val="800000"/>
              </a:solidFill>
              <a:prstDash val="solid"/>
              <a:round/>
            </a:ln>
            <a:effectLst/>
          </p:spPr>
          <p:txBody>
            <a:bodyPr wrap="square" lIns="91438" tIns="91438" rIns="91438" bIns="91438" numCol="1" anchor="ctr">
              <a:noAutofit/>
            </a:bodyPr>
            <a:lstStyle/>
            <a:p>
              <a:pPr>
                <a:defRPr sz="2800">
                  <a:latin typeface="Franklin Gothic Medium"/>
                  <a:ea typeface="Franklin Gothic Medium"/>
                  <a:cs typeface="Franklin Gothic Medium"/>
                  <a:sym typeface="Franklin Gothic Medium"/>
                </a:defRPr>
              </a:pPr>
              <a:endParaRPr/>
            </a:p>
          </p:txBody>
        </p:sp>
        <p:pic>
          <p:nvPicPr>
            <p:cNvPr id="10" name="image12.tif" descr="image12.tif">
              <a:extLst>
                <a:ext uri="{FF2B5EF4-FFF2-40B4-BE49-F238E27FC236}">
                  <a16:creationId xmlns:a16="http://schemas.microsoft.com/office/drawing/2014/main" id="{D41B094F-4738-F347-86C5-B05EC8CB2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-1"/>
              <a:ext cx="5228293" cy="10344368"/>
            </a:xfrm>
            <a:prstGeom prst="rect">
              <a:avLst/>
            </a:prstGeom>
            <a:ln w="50800" cap="flat">
              <a:solidFill>
                <a:srgbClr val="800000"/>
              </a:solidFill>
              <a:prstDash val="solid"/>
              <a:round/>
            </a:ln>
            <a:effectLst/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D670334-1922-7341-83C2-15FC6A598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7691" y="2868305"/>
            <a:ext cx="7352778" cy="953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1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B55925-9B8B-9846-BCBF-C4A4F83D8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MDP vision remains the same, but our plan is refreshed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39A5ED2-9C36-7743-B1ED-3001E266F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99785"/>
            <a:ext cx="17678400" cy="8636981"/>
          </a:xfrm>
        </p:spPr>
        <p:txBody>
          <a:bodyPr>
            <a:normAutofit fontScale="92500"/>
          </a:bodyPr>
          <a:lstStyle/>
          <a:p>
            <a:r>
              <a:rPr lang="en-US" sz="3600" b="1" i="1" dirty="0"/>
              <a:t>Maintain and strengthen US Leadership </a:t>
            </a:r>
            <a:r>
              <a:rPr lang="en-US" sz="3600" dirty="0"/>
              <a:t>in high-field accelerator magnet technology for future colliders</a:t>
            </a:r>
          </a:p>
          <a:p>
            <a:endParaRPr lang="en-US" sz="3600" dirty="0"/>
          </a:p>
          <a:p>
            <a:r>
              <a:rPr lang="en-US" sz="3600" dirty="0"/>
              <a:t>Focus on the </a:t>
            </a:r>
            <a:r>
              <a:rPr lang="en-US" sz="3600" b="1" i="1" dirty="0"/>
              <a:t>four primary goals </a:t>
            </a:r>
            <a:r>
              <a:rPr lang="en-US" sz="3600" dirty="0"/>
              <a:t>identified in the the original MDP Plan</a:t>
            </a:r>
          </a:p>
          <a:p>
            <a:pPr lvl="1"/>
            <a:r>
              <a:rPr lang="en-US" sz="3600" dirty="0"/>
              <a:t>Explore the performance limits of Nb</a:t>
            </a:r>
            <a:r>
              <a:rPr lang="en-US" sz="3600" baseline="-25000" dirty="0"/>
              <a:t>3</a:t>
            </a:r>
            <a:r>
              <a:rPr lang="en-US" sz="3600" dirty="0"/>
              <a:t>Sn accelerator magnets…</a:t>
            </a:r>
          </a:p>
          <a:p>
            <a:pPr lvl="1"/>
            <a:r>
              <a:rPr lang="en-US" sz="3600" dirty="0"/>
              <a:t>Develop and demonstrate an HTS accelerator magnet with a self-field of 5T or greater…</a:t>
            </a:r>
          </a:p>
          <a:p>
            <a:pPr lvl="1"/>
            <a:r>
              <a:rPr lang="en-US" sz="3600" dirty="0"/>
              <a:t>Investigate fundamental aspects of magnet design and technology…</a:t>
            </a:r>
          </a:p>
          <a:p>
            <a:pPr lvl="1"/>
            <a:r>
              <a:rPr lang="en-US" sz="3600" dirty="0"/>
              <a:t>Pursue Nb</a:t>
            </a:r>
            <a:r>
              <a:rPr lang="en-US" sz="3600" baseline="-25000" dirty="0"/>
              <a:t>3</a:t>
            </a:r>
            <a:r>
              <a:rPr lang="en-US" sz="3600" dirty="0"/>
              <a:t>Sn and HTS conductor R&amp;D …</a:t>
            </a:r>
          </a:p>
          <a:p>
            <a:pPr lvl="1"/>
            <a:endParaRPr lang="en-US" sz="3600" dirty="0"/>
          </a:p>
          <a:p>
            <a:r>
              <a:rPr lang="en-US" sz="3600" dirty="0"/>
              <a:t>Further </a:t>
            </a:r>
            <a:r>
              <a:rPr lang="en-US" sz="3600" b="1" i="1" dirty="0"/>
              <a:t>develop and integrate the teams </a:t>
            </a:r>
            <a:r>
              <a:rPr lang="en-US" sz="3600" dirty="0"/>
              <a:t>across the partner laboratories and Universities for maximum value and effectiveness to the program</a:t>
            </a:r>
          </a:p>
          <a:p>
            <a:endParaRPr lang="en-US" sz="3600" dirty="0"/>
          </a:p>
          <a:p>
            <a:r>
              <a:rPr lang="en-US" sz="3600" dirty="0"/>
              <a:t>Identify and </a:t>
            </a:r>
            <a:r>
              <a:rPr lang="en-US" sz="3600" b="1" i="1" dirty="0"/>
              <a:t>nurture cross-cutting / synergistic activities </a:t>
            </a:r>
            <a:r>
              <a:rPr lang="en-US" sz="3600" dirty="0"/>
              <a:t>with other programs to more rapidly advance progress towards our goals</a:t>
            </a:r>
          </a:p>
          <a:p>
            <a:endParaRPr lang="en-US" sz="3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2D5D34-1A9A-F44E-A4A2-ACC39337B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324600"/>
            <a:ext cx="688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Franklin Gothic Book" charset="0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Franklin Gothic Book" charset="0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Franklin Gothic Book" charset="0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bg1"/>
                </a:solidFill>
                <a:latin typeface="Franklin Gothic Book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Franklin Gothic Book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Franklin Gothic Book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Franklin Gothic Book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Franklin Gothic Book" charset="0"/>
                <a:ea typeface="+mn-ea"/>
                <a:cs typeface="+mn-cs"/>
              </a:defRPr>
            </a:lvl9pPr>
          </a:lstStyle>
          <a:p>
            <a:fld id="{D260E43B-7F43-FA45-AAB7-E054FD6CC4E3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21A013-1B79-6440-9D17-F15E51F57115}"/>
              </a:ext>
            </a:extLst>
          </p:cNvPr>
          <p:cNvSpPr txBox="1"/>
          <p:nvPr/>
        </p:nvSpPr>
        <p:spPr>
          <a:xfrm>
            <a:off x="0" y="11047972"/>
            <a:ext cx="243840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+mj-lt"/>
              </a:rPr>
              <a:t>We are refreshing the Program Roadmaps this year, </a:t>
            </a:r>
          </a:p>
          <a:p>
            <a:pPr algn="ctr"/>
            <a:r>
              <a:rPr lang="en-US" sz="4800" dirty="0">
                <a:solidFill>
                  <a:schemeClr val="tx1"/>
                </a:solidFill>
                <a:latin typeface="+mj-lt"/>
              </a:rPr>
              <a:t>but the </a:t>
            </a:r>
            <a:r>
              <a:rPr lang="en-US" sz="4800" b="1" i="1" dirty="0">
                <a:solidFill>
                  <a:schemeClr val="tx1"/>
                </a:solidFill>
                <a:latin typeface="+mj-lt"/>
              </a:rPr>
              <a:t>vision</a:t>
            </a:r>
            <a:r>
              <a:rPr lang="en-US" sz="4800" dirty="0">
                <a:solidFill>
                  <a:schemeClr val="tx1"/>
                </a:solidFill>
                <a:latin typeface="+mj-lt"/>
              </a:rPr>
              <a:t> and </a:t>
            </a:r>
            <a:r>
              <a:rPr lang="en-US" sz="4800" b="1" i="1" dirty="0">
                <a:solidFill>
                  <a:schemeClr val="tx1"/>
                </a:solidFill>
                <a:latin typeface="+mj-lt"/>
              </a:rPr>
              <a:t>primary goals </a:t>
            </a:r>
            <a:r>
              <a:rPr lang="en-US" sz="4800" dirty="0">
                <a:solidFill>
                  <a:schemeClr val="tx1"/>
                </a:solidFill>
                <a:latin typeface="+mj-lt"/>
              </a:rPr>
              <a:t>remains unchanged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875837-5650-D843-B4AD-C41DC1823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8400" y="2342683"/>
            <a:ext cx="6705600" cy="86940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04E200-7D62-0C4E-A3FD-962C7325F02E}"/>
              </a:ext>
            </a:extLst>
          </p:cNvPr>
          <p:cNvSpPr txBox="1"/>
          <p:nvPr/>
        </p:nvSpPr>
        <p:spPr>
          <a:xfrm rot="20244516">
            <a:off x="18142286" y="6677597"/>
            <a:ext cx="5165125" cy="8617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noFill/>
            <a:miter lim="400000"/>
          </a:ln>
          <a:effectLst>
            <a:glow rad="419100">
              <a:schemeClr val="accent1">
                <a:alpha val="40000"/>
              </a:schemeClr>
            </a:glow>
            <a:outerShdw blurRad="50800" dist="241300" dir="5400000" sx="25000" sy="25000" algn="ctr" rotWithShape="0">
              <a:schemeClr val="accent4">
                <a:lumMod val="40000"/>
                <a:lumOff val="60000"/>
                <a:alpha val="43000"/>
              </a:schemeClr>
            </a:outerShdw>
            <a:softEdge rad="1143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Time for an update!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AAC47-C3F6-4B4F-941E-F4C7E577B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</p:spPr>
        <p:txBody>
          <a:bodyPr/>
          <a:lstStyle/>
          <a:p>
            <a:r>
              <a:rPr lang="en-US"/>
              <a:t>Overview of the US Magnet Development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954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59736</TotalTime>
  <Words>617</Words>
  <Application>Microsoft Macintosh PowerPoint</Application>
  <PresentationFormat>Custom</PresentationFormat>
  <Paragraphs>97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Franklin Gothic Book</vt:lpstr>
      <vt:lpstr>Franklin Gothic Medium</vt:lpstr>
      <vt:lpstr>Helvetica</vt:lpstr>
      <vt:lpstr>Times New Roman</vt:lpstr>
      <vt:lpstr>ATAP No Footer</vt:lpstr>
      <vt:lpstr>PowerPoint Presentation</vt:lpstr>
      <vt:lpstr>Structure for meetings moving forward in 2020</vt:lpstr>
      <vt:lpstr>Purpose and goals of team meetings</vt:lpstr>
      <vt:lpstr>Evolution of the US Magnet Development Program – lets update the plan</vt:lpstr>
      <vt:lpstr>US MDP vision remains the same, but our plan is refreshed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Zlobin x8192 11001N</dc:creator>
  <cp:lastModifiedBy>Soren Prestemon</cp:lastModifiedBy>
  <cp:revision>310</cp:revision>
  <dcterms:modified xsi:type="dcterms:W3CDTF">2020-03-18T19:46:56Z</dcterms:modified>
</cp:coreProperties>
</file>