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77" r:id="rId2"/>
  </p:sldMasterIdLst>
  <p:notesMasterIdLst>
    <p:notesMasterId r:id="rId15"/>
  </p:notesMasterIdLst>
  <p:handoutMasterIdLst>
    <p:handoutMasterId r:id="rId16"/>
  </p:handoutMasterIdLst>
  <p:sldIdLst>
    <p:sldId id="286" r:id="rId3"/>
    <p:sldId id="515" r:id="rId4"/>
    <p:sldId id="518" r:id="rId5"/>
    <p:sldId id="529" r:id="rId6"/>
    <p:sldId id="530" r:id="rId7"/>
    <p:sldId id="495" r:id="rId8"/>
    <p:sldId id="532" r:id="rId9"/>
    <p:sldId id="533" r:id="rId10"/>
    <p:sldId id="534" r:id="rId11"/>
    <p:sldId id="536" r:id="rId12"/>
    <p:sldId id="531" r:id="rId13"/>
    <p:sldId id="494" r:id="rId14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0" userDrawn="1">
          <p15:clr>
            <a:srgbClr val="A4A3A4"/>
          </p15:clr>
        </p15:guide>
        <p15:guide id="2" orient="horz" pos="1010" userDrawn="1">
          <p15:clr>
            <a:srgbClr val="A4A3A4"/>
          </p15:clr>
        </p15:guide>
        <p15:guide id="3" orient="horz" pos="3630" userDrawn="1">
          <p15:clr>
            <a:srgbClr val="A4A3A4"/>
          </p15:clr>
        </p15:guide>
        <p15:guide id="4" orient="horz" pos="2309" userDrawn="1">
          <p15:clr>
            <a:srgbClr val="A4A3A4"/>
          </p15:clr>
        </p15:guide>
        <p15:guide id="5" pos="5471" userDrawn="1">
          <p15:clr>
            <a:srgbClr val="A4A3A4"/>
          </p15:clr>
        </p15:guide>
        <p15:guide id="6" pos="295" userDrawn="1">
          <p15:clr>
            <a:srgbClr val="A4A3A4"/>
          </p15:clr>
        </p15:guide>
        <p15:guide id="7" userDrawn="1">
          <p15:clr>
            <a:srgbClr val="A4A3A4"/>
          </p15:clr>
        </p15:guide>
        <p15:guide id="8" pos="2075" userDrawn="1">
          <p15:clr>
            <a:srgbClr val="A4A3A4"/>
          </p15:clr>
        </p15:guide>
        <p15:guide id="9" pos="3889" userDrawn="1">
          <p15:clr>
            <a:srgbClr val="A4A3A4"/>
          </p15:clr>
        </p15:guide>
        <p15:guide id="10" pos="3679" userDrawn="1">
          <p15:clr>
            <a:srgbClr val="A4A3A4"/>
          </p15:clr>
        </p15:guide>
        <p15:guide id="11" pos="2852" userDrawn="1">
          <p15:clr>
            <a:srgbClr val="A4A3A4"/>
          </p15:clr>
        </p15:guide>
        <p15:guide id="12" pos="18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 userDrawn="1">
          <p15:clr>
            <a:srgbClr val="A4A3A4"/>
          </p15:clr>
        </p15:guide>
        <p15:guide id="2" pos="22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BE2"/>
    <a:srgbClr val="898989"/>
    <a:srgbClr val="FF33CC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51"/>
    <p:restoredTop sz="93068"/>
  </p:normalViewPr>
  <p:slideViewPr>
    <p:cSldViewPr snapToGrid="0" snapToObjects="1">
      <p:cViewPr varScale="1">
        <p:scale>
          <a:sx n="76" d="100"/>
          <a:sy n="76" d="100"/>
        </p:scale>
        <p:origin x="350" y="62"/>
      </p:cViewPr>
      <p:guideLst>
        <p:guide orient="horz" pos="2560"/>
        <p:guide orient="horz" pos="1010"/>
        <p:guide orient="horz" pos="3630"/>
        <p:guide orient="horz" pos="2309"/>
        <p:guide pos="5471"/>
        <p:guide pos="295"/>
        <p:guide/>
        <p:guide pos="2075"/>
        <p:guide pos="3889"/>
        <p:guide pos="3679"/>
        <p:guide pos="2852"/>
        <p:guide pos="187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9" d="100"/>
        <a:sy n="39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-4192" y="-11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1B9D2C41-C2D0-FF45-8B99-3885B7F78EB1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269AC406-2681-664E-BB07-370330405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3687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CA948ED6-3360-EB40-9D40-476C2156E9E8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D8C10DA6-9909-7D4F-83A2-7593F71DDB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252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1575" y="69691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10DA6-9909-7D4F-83A2-7593F71DDB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8030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10DA6-9909-7D4F-83A2-7593F71DDB5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27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10DA6-9909-7D4F-83A2-7593F71DDB5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4860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10DA6-9909-7D4F-83A2-7593F71DDB5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259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10DA6-9909-7D4F-83A2-7593F71DDB5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336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10DA6-9909-7D4F-83A2-7593F71DDB5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833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10DA6-9909-7D4F-83A2-7593F71DDB5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084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10DA6-9909-7D4F-83A2-7593F71DDB5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198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10DA6-9909-7D4F-83A2-7593F71DDB5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839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10DA6-9909-7D4F-83A2-7593F71DDB5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932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10DA6-9909-7D4F-83A2-7593F71DDB5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04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10DA6-9909-7D4F-83A2-7593F71DDB5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11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60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60714_001-2-Edit_blueppt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"/>
            <a:ext cx="9144000" cy="631372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4891939"/>
            <a:ext cx="9144000" cy="1421788"/>
          </a:xfrm>
          <a:prstGeom prst="rect">
            <a:avLst/>
          </a:prstGeom>
          <a:gradFill>
            <a:gsLst>
              <a:gs pos="0">
                <a:schemeClr val="tx2">
                  <a:alpha val="61000"/>
                </a:schemeClr>
              </a:gs>
              <a:gs pos="100000">
                <a:schemeClr val="accent3">
                  <a:alpha val="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791" y="4891939"/>
            <a:ext cx="8226425" cy="805052"/>
          </a:xfrm>
        </p:spPr>
        <p:txBody>
          <a:bodyPr anchor="b" anchorCtr="0"/>
          <a:lstStyle>
            <a:lvl1pPr marL="0" indent="0" algn="ctr">
              <a:buNone/>
              <a:defRPr>
                <a:solidFill>
                  <a:schemeClr val="bg1"/>
                </a:solidFill>
                <a:latin typeface="+mn-lt"/>
                <a:cs typeface="Helvetic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2183808"/>
            <a:ext cx="9144000" cy="2183808"/>
          </a:xfrm>
          <a:prstGeom prst="rect">
            <a:avLst/>
          </a:prstGeom>
          <a:solidFill>
            <a:srgbClr val="00395A">
              <a:alpha val="9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8788" y="2538981"/>
            <a:ext cx="8226426" cy="1574800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594" y="186643"/>
            <a:ext cx="2842337" cy="102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33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" y="0"/>
            <a:ext cx="9143999" cy="114300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7572" y="0"/>
            <a:ext cx="6436428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643" y="123515"/>
            <a:ext cx="2064288" cy="88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10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6" y="2130852"/>
            <a:ext cx="7773293" cy="147004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5" y="3886651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241093" indent="0" algn="ctr">
              <a:buNone/>
              <a:defRPr/>
            </a:lvl2pPr>
            <a:lvl3pPr marL="482186" indent="0" algn="ctr">
              <a:buNone/>
              <a:defRPr/>
            </a:lvl3pPr>
            <a:lvl4pPr marL="723279" indent="0" algn="ctr">
              <a:buNone/>
              <a:defRPr/>
            </a:lvl4pPr>
            <a:lvl5pPr marL="964372" indent="0" algn="ctr">
              <a:buNone/>
              <a:defRPr/>
            </a:lvl5pPr>
            <a:lvl6pPr marL="1205465" indent="0" algn="ctr">
              <a:buNone/>
              <a:defRPr/>
            </a:lvl6pPr>
            <a:lvl7pPr marL="1446558" indent="0" algn="ctr">
              <a:buNone/>
              <a:defRPr/>
            </a:lvl7pPr>
            <a:lvl8pPr marL="1687651" indent="0" algn="ctr">
              <a:buNone/>
              <a:defRPr/>
            </a:lvl8pPr>
            <a:lvl9pPr marL="192874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1221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9438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60714_001-2-Edit_blueppt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"/>
            <a:ext cx="9144000" cy="631372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4891939"/>
            <a:ext cx="9144000" cy="1421788"/>
          </a:xfrm>
          <a:prstGeom prst="rect">
            <a:avLst/>
          </a:prstGeom>
          <a:gradFill>
            <a:gsLst>
              <a:gs pos="0">
                <a:schemeClr val="tx2">
                  <a:alpha val="61000"/>
                </a:schemeClr>
              </a:gs>
              <a:gs pos="100000">
                <a:schemeClr val="accent3">
                  <a:alpha val="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791" y="4891939"/>
            <a:ext cx="8226425" cy="805052"/>
          </a:xfrm>
        </p:spPr>
        <p:txBody>
          <a:bodyPr anchor="b" anchorCtr="0"/>
          <a:lstStyle>
            <a:lvl1pPr marL="0" indent="0" algn="ctr">
              <a:buNone/>
              <a:defRPr>
                <a:solidFill>
                  <a:schemeClr val="bg1"/>
                </a:solidFill>
                <a:latin typeface="+mn-lt"/>
                <a:cs typeface="Helvetic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2183808"/>
            <a:ext cx="9144000" cy="2183808"/>
          </a:xfrm>
          <a:prstGeom prst="rect">
            <a:avLst/>
          </a:prstGeom>
          <a:solidFill>
            <a:srgbClr val="00395A">
              <a:alpha val="9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8788" y="2538981"/>
            <a:ext cx="8226426" cy="1574800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594" y="186643"/>
            <a:ext cx="2842337" cy="102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18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" y="0"/>
            <a:ext cx="9143999" cy="114300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7572" y="0"/>
            <a:ext cx="6436428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56884" y="6417781"/>
            <a:ext cx="516675" cy="365125"/>
          </a:xfrm>
        </p:spPr>
        <p:txBody>
          <a:bodyPr/>
          <a:lstStyle/>
          <a:p>
            <a:pPr>
              <a:defRPr/>
            </a:pPr>
            <a:fld id="{D260E43B-7F43-FA45-AAB7-E054FD6CC4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91" y="123515"/>
            <a:ext cx="2477816" cy="88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13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6" y="2130852"/>
            <a:ext cx="7773293" cy="147004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5" y="3886651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241093" indent="0" algn="ctr">
              <a:buNone/>
              <a:defRPr/>
            </a:lvl2pPr>
            <a:lvl3pPr marL="482186" indent="0" algn="ctr">
              <a:buNone/>
              <a:defRPr/>
            </a:lvl3pPr>
            <a:lvl4pPr marL="723279" indent="0" algn="ctr">
              <a:buNone/>
              <a:defRPr/>
            </a:lvl4pPr>
            <a:lvl5pPr marL="964372" indent="0" algn="ctr">
              <a:buNone/>
              <a:defRPr/>
            </a:lvl5pPr>
            <a:lvl6pPr marL="1205465" indent="0" algn="ctr">
              <a:buNone/>
              <a:defRPr/>
            </a:lvl6pPr>
            <a:lvl7pPr marL="1446558" indent="0" algn="ctr">
              <a:buNone/>
              <a:defRPr/>
            </a:lvl7pPr>
            <a:lvl8pPr marL="1687651" indent="0" algn="ctr">
              <a:buNone/>
              <a:defRPr/>
            </a:lvl8pPr>
            <a:lvl9pPr marL="192874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1299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tx2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0127" y="6356354"/>
            <a:ext cx="516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rgbClr val="898989"/>
                </a:solidFill>
              </a:defRPr>
            </a:lvl1pPr>
          </a:lstStyle>
          <a:p>
            <a:fld id="{D260E43B-7F43-FA45-AAB7-E054FD6CC4E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-158720" y="-142629"/>
            <a:ext cx="9447494" cy="7137992"/>
            <a:chOff x="-158720" y="-142629"/>
            <a:chExt cx="9447494" cy="7137992"/>
          </a:xfrm>
        </p:grpSpPr>
        <p:grpSp>
          <p:nvGrpSpPr>
            <p:cNvPr id="11" name="Group 10"/>
            <p:cNvGrpSpPr/>
            <p:nvPr userDrawn="1"/>
          </p:nvGrpSpPr>
          <p:grpSpPr>
            <a:xfrm>
              <a:off x="467806" y="6873248"/>
              <a:ext cx="8217866" cy="122115"/>
              <a:chOff x="467806" y="6873248"/>
              <a:chExt cx="8217866" cy="122115"/>
            </a:xfrm>
          </p:grpSpPr>
          <p:cxnSp>
            <p:nvCxnSpPr>
              <p:cNvPr id="39" name="Straight Connector 38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Group 40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5" name="Straight Connector 4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41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3" name="Straight Connector 42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Group 11"/>
            <p:cNvGrpSpPr/>
            <p:nvPr userDrawn="1"/>
          </p:nvGrpSpPr>
          <p:grpSpPr>
            <a:xfrm>
              <a:off x="467806" y="-142629"/>
              <a:ext cx="8217866" cy="122115"/>
              <a:chOff x="467806" y="6873248"/>
              <a:chExt cx="8217866" cy="122115"/>
            </a:xfrm>
          </p:grpSpPr>
          <p:cxnSp>
            <p:nvCxnSpPr>
              <p:cNvPr id="31" name="Straight Connector 30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7" name="Straight Connector 36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oup 33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5" name="Straight Connector 3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" name="Group 12"/>
            <p:cNvGrpSpPr/>
            <p:nvPr userDrawn="1"/>
          </p:nvGrpSpPr>
          <p:grpSpPr>
            <a:xfrm>
              <a:off x="-158720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25" name="Straight Connector 24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 userDrawn="1"/>
          </p:nvGrpSpPr>
          <p:grpSpPr>
            <a:xfrm>
              <a:off x="9166659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17" name="Straight Connector 16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Rectangle 46"/>
          <p:cNvSpPr/>
          <p:nvPr userDrawn="1"/>
        </p:nvSpPr>
        <p:spPr>
          <a:xfrm>
            <a:off x="461" y="6323778"/>
            <a:ext cx="9166199" cy="5460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62" tIns="34282" rIns="68562" bIns="34282" anchor="ctr"/>
          <a:lstStyle/>
          <a:p>
            <a:pPr algn="ctr" defTabSz="342812">
              <a:defRPr/>
            </a:pPr>
            <a:endParaRPr lang="en-US" sz="1350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defTabSz="342812">
              <a:defRPr/>
            </a:pPr>
            <a:endParaRPr lang="en-US" sz="1350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8" name="Picture 47" descr="RGB_White-Seal_White-Mark_SC_Horizontal–400dpi.png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644" y="6457861"/>
            <a:ext cx="1570468" cy="26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36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3" r:id="rId4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21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Courier New"/>
        <a:buChar char="o"/>
        <a:defRPr sz="1500" kern="1200">
          <a:solidFill>
            <a:srgbClr val="1F497D"/>
          </a:solidFill>
          <a:latin typeface="+mj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rgbClr val="1F497D"/>
          </a:solidFill>
          <a:latin typeface="+mj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rgbClr val="1F497D"/>
          </a:solidFill>
          <a:latin typeface="+mj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rgbClr val="1F497D"/>
          </a:solidFill>
          <a:latin typeface="+mj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tx2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0127" y="6356354"/>
            <a:ext cx="516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60E43B-7F43-FA45-AAB7-E054FD6CC4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-158720" y="-142629"/>
            <a:ext cx="9447494" cy="7137992"/>
            <a:chOff x="-158720" y="-142629"/>
            <a:chExt cx="9447494" cy="7137992"/>
          </a:xfrm>
        </p:grpSpPr>
        <p:grpSp>
          <p:nvGrpSpPr>
            <p:cNvPr id="11" name="Group 10"/>
            <p:cNvGrpSpPr/>
            <p:nvPr userDrawn="1"/>
          </p:nvGrpSpPr>
          <p:grpSpPr>
            <a:xfrm>
              <a:off x="467806" y="6873248"/>
              <a:ext cx="8217866" cy="122115"/>
              <a:chOff x="467806" y="6873248"/>
              <a:chExt cx="8217866" cy="122115"/>
            </a:xfrm>
          </p:grpSpPr>
          <p:cxnSp>
            <p:nvCxnSpPr>
              <p:cNvPr id="39" name="Straight Connector 38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Group 40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5" name="Straight Connector 4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41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3" name="Straight Connector 42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Group 11"/>
            <p:cNvGrpSpPr/>
            <p:nvPr userDrawn="1"/>
          </p:nvGrpSpPr>
          <p:grpSpPr>
            <a:xfrm>
              <a:off x="467806" y="-142629"/>
              <a:ext cx="8217866" cy="122115"/>
              <a:chOff x="467806" y="6873248"/>
              <a:chExt cx="8217866" cy="122115"/>
            </a:xfrm>
          </p:grpSpPr>
          <p:cxnSp>
            <p:nvCxnSpPr>
              <p:cNvPr id="31" name="Straight Connector 30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7" name="Straight Connector 36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oup 33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5" name="Straight Connector 3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" name="Group 12"/>
            <p:cNvGrpSpPr/>
            <p:nvPr userDrawn="1"/>
          </p:nvGrpSpPr>
          <p:grpSpPr>
            <a:xfrm>
              <a:off x="-158720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25" name="Straight Connector 24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 userDrawn="1"/>
          </p:nvGrpSpPr>
          <p:grpSpPr>
            <a:xfrm>
              <a:off x="9166659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17" name="Straight Connector 16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Rectangle 46"/>
          <p:cNvSpPr/>
          <p:nvPr userDrawn="1"/>
        </p:nvSpPr>
        <p:spPr>
          <a:xfrm>
            <a:off x="461" y="6323778"/>
            <a:ext cx="9166199" cy="5460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62" tIns="34282" rIns="68562" bIns="34282" anchor="ctr"/>
          <a:lstStyle/>
          <a:p>
            <a:pPr marL="0" marR="0" lvl="0" indent="0" algn="ctr" defTabSz="3428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marR="0" lvl="0" indent="0" algn="ctr" defTabSz="3428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8" name="Picture 47" descr="RGB_White-Seal_White-Mark_SC_Horizontal–400dpi.png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644" y="6457861"/>
            <a:ext cx="1570468" cy="26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7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21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Courier New"/>
        <a:buChar char="o"/>
        <a:defRPr sz="1500" kern="1200">
          <a:solidFill>
            <a:srgbClr val="1F497D"/>
          </a:solidFill>
          <a:latin typeface="+mj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rgbClr val="1F497D"/>
          </a:solidFill>
          <a:latin typeface="+mj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rgbClr val="1F497D"/>
          </a:solidFill>
          <a:latin typeface="+mj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rgbClr val="1F497D"/>
          </a:solidFill>
          <a:latin typeface="+mj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87094" y="4526204"/>
            <a:ext cx="6169819" cy="77627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Stoyan Stoynev</a:t>
            </a:r>
          </a:p>
          <a:p>
            <a:r>
              <a:rPr lang="en-US" sz="1425" dirty="0"/>
              <a:t>US Magnet Development Program</a:t>
            </a:r>
          </a:p>
          <a:p>
            <a:r>
              <a:rPr lang="en-US" sz="1425" dirty="0"/>
              <a:t>Fermi National Accelerator Laboratory</a:t>
            </a:r>
          </a:p>
        </p:txBody>
      </p:sp>
      <p:sp>
        <p:nvSpPr>
          <p:cNvPr id="3" name="Rectangle 2"/>
          <p:cNvSpPr/>
          <p:nvPr/>
        </p:nvSpPr>
        <p:spPr>
          <a:xfrm>
            <a:off x="1487094" y="2729787"/>
            <a:ext cx="616981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MDPCT1b ( “15 T”): test plan and status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MDP meeting</a:t>
            </a: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March 18, 2020</a:t>
            </a:r>
          </a:p>
        </p:txBody>
      </p:sp>
    </p:spTree>
    <p:extLst>
      <p:ext uri="{BB962C8B-B14F-4D97-AF65-F5344CB8AC3E}">
        <p14:creationId xmlns:p14="http://schemas.microsoft.com/office/powerpoint/2010/main" val="173575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5534BF-900E-4C3E-9E3C-B32949B86B6C}"/>
              </a:ext>
            </a:extLst>
          </p:cNvPr>
          <p:cNvSpPr/>
          <p:nvPr/>
        </p:nvSpPr>
        <p:spPr>
          <a:xfrm>
            <a:off x="331135" y="1721403"/>
            <a:ext cx="824010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65000"/>
            </a:pPr>
            <a:r>
              <a:rPr lang="pt-BR" dirty="0"/>
              <a:t>   Restricted </a:t>
            </a:r>
            <a:r>
              <a:rPr lang="pt-BR" dirty="0">
                <a:sym typeface="Symbol" panose="05050102010706020507" pitchFamily="18" charset="2"/>
              </a:rPr>
              <a:t></a:t>
            </a:r>
            <a:r>
              <a:rPr lang="pt-BR" dirty="0"/>
              <a:t>T&lt;50 K cool-down over the weekend, possibly starting tomorrow</a:t>
            </a:r>
          </a:p>
          <a:p>
            <a:pPr>
              <a:buSzPct val="65000"/>
            </a:pPr>
            <a:r>
              <a:rPr lang="pt-BR" dirty="0">
                <a:solidFill>
                  <a:srgbClr val="00B0F0"/>
                </a:solidFill>
              </a:rPr>
              <a:t>     last time it took 76 hours (~ 3 days)</a:t>
            </a:r>
          </a:p>
          <a:p>
            <a:pPr>
              <a:buSzPct val="65000"/>
            </a:pPr>
            <a:r>
              <a:rPr lang="pt-BR" dirty="0"/>
              <a:t> </a:t>
            </a:r>
          </a:p>
          <a:p>
            <a:pPr>
              <a:buSzPct val="65000"/>
            </a:pPr>
            <a:r>
              <a:rPr lang="pt-BR" dirty="0"/>
              <a:t>    Cold check-outs on Monday</a:t>
            </a:r>
          </a:p>
          <a:p>
            <a:pPr>
              <a:buSzPct val="65000"/>
            </a:pPr>
            <a:r>
              <a:rPr lang="pt-BR" dirty="0">
                <a:solidFill>
                  <a:srgbClr val="00B0F0"/>
                </a:solidFill>
              </a:rPr>
              <a:t>      will likely take two days</a:t>
            </a:r>
          </a:p>
          <a:p>
            <a:pPr>
              <a:buSzPct val="65000"/>
            </a:pPr>
            <a:endParaRPr lang="pt-BR" dirty="0"/>
          </a:p>
          <a:p>
            <a:pPr>
              <a:buSzPct val="65000"/>
            </a:pPr>
            <a:r>
              <a:rPr lang="pt-BR" dirty="0"/>
              <a:t>    Training as soon as Wednesday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05AEE2-BA93-4412-9323-210450D839D8}"/>
              </a:ext>
            </a:extLst>
          </p:cNvPr>
          <p:cNvSpPr txBox="1"/>
          <p:nvPr/>
        </p:nvSpPr>
        <p:spPr>
          <a:xfrm>
            <a:off x="98049" y="4331131"/>
            <a:ext cx="8947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It is reasonable to expect that there will be less people available for support in next weeks </a:t>
            </a:r>
          </a:p>
          <a:p>
            <a:r>
              <a:rPr lang="en-US" dirty="0">
                <a:solidFill>
                  <a:srgbClr val="C00000"/>
                </a:solidFill>
              </a:rPr>
              <a:t>and priorities shifted resulting in delays if not suspensions.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AEEFFC-661C-4C5D-98FF-4EDFB64834E6}"/>
              </a:ext>
            </a:extLst>
          </p:cNvPr>
          <p:cNvSpPr txBox="1"/>
          <p:nvPr/>
        </p:nvSpPr>
        <p:spPr>
          <a:xfrm>
            <a:off x="139125" y="5094200"/>
            <a:ext cx="84321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However:</a:t>
            </a:r>
          </a:p>
          <a:p>
            <a:r>
              <a:rPr lang="en-US" b="1" dirty="0"/>
              <a:t>We may be allowed to run the test within the minimal Lab operations being prepared </a:t>
            </a:r>
          </a:p>
          <a:p>
            <a:r>
              <a:rPr lang="en-US" b="1" dirty="0"/>
              <a:t>(and eventually invoked) </a:t>
            </a:r>
          </a:p>
        </p:txBody>
      </p:sp>
    </p:spTree>
    <p:extLst>
      <p:ext uri="{BB962C8B-B14F-4D97-AF65-F5344CB8AC3E}">
        <p14:creationId xmlns:p14="http://schemas.microsoft.com/office/powerpoint/2010/main" val="2431949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07278A0-DC6D-4FE4-8B09-7759D18B8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833" y="1624081"/>
            <a:ext cx="8128932" cy="3219223"/>
          </a:xfrm>
        </p:spPr>
        <p:txBody>
          <a:bodyPr>
            <a:normAutofit/>
          </a:bodyPr>
          <a:lstStyle/>
          <a:p>
            <a:pPr>
              <a:buSzPct val="65000"/>
              <a:buFont typeface="Wingdings" panose="05000000000000000000" pitchFamily="2" charset="2"/>
              <a:buChar char="q"/>
            </a:pPr>
            <a:r>
              <a:rPr lang="en-US" sz="2000" dirty="0"/>
              <a:t>Following the developed  run plan</a:t>
            </a:r>
          </a:p>
          <a:p>
            <a:pPr marL="0" indent="0">
              <a:buSzPct val="65000"/>
              <a:buNone/>
            </a:pPr>
            <a:endParaRPr lang="pt-BR" sz="2000" dirty="0"/>
          </a:p>
          <a:p>
            <a:pPr>
              <a:buSzPct val="65000"/>
              <a:buFont typeface="Wingdings" panose="05000000000000000000" pitchFamily="2" charset="2"/>
              <a:buChar char="q"/>
            </a:pPr>
            <a:r>
              <a:rPr lang="pt-BR" sz="2000" dirty="0"/>
              <a:t>No signifficant issues encountered, “warm” steps being finalized</a:t>
            </a:r>
          </a:p>
          <a:p>
            <a:pPr marL="342900" lvl="1" indent="0">
              <a:buSzPct val="65000"/>
              <a:buNone/>
            </a:pPr>
            <a:endParaRPr lang="pt-BR" sz="1600" dirty="0"/>
          </a:p>
          <a:p>
            <a:pPr>
              <a:buSzPct val="65000"/>
              <a:buFont typeface="Wingdings" panose="05000000000000000000" pitchFamily="2" charset="2"/>
              <a:buChar char="q"/>
            </a:pPr>
            <a:r>
              <a:rPr lang="pt-BR" sz="2000" dirty="0"/>
              <a:t>Planning for </a:t>
            </a:r>
          </a:p>
          <a:p>
            <a:pPr marL="0" indent="0">
              <a:buSzPct val="65000"/>
              <a:buNone/>
            </a:pPr>
            <a:r>
              <a:rPr lang="pt-BR" sz="2000" dirty="0"/>
              <a:t>    - restricted </a:t>
            </a:r>
            <a:r>
              <a:rPr lang="pt-BR" sz="2000" dirty="0">
                <a:sym typeface="Symbol" panose="05050102010706020507" pitchFamily="18" charset="2"/>
              </a:rPr>
              <a:t></a:t>
            </a:r>
            <a:r>
              <a:rPr lang="pt-BR" sz="2000" dirty="0"/>
              <a:t>T cool-down over the weekend (starting tomorrow?), </a:t>
            </a:r>
          </a:p>
          <a:p>
            <a:pPr marL="0" indent="0">
              <a:buSzPct val="65000"/>
              <a:buNone/>
            </a:pPr>
            <a:r>
              <a:rPr lang="pt-BR" sz="2000" dirty="0"/>
              <a:t>    - cold check-outs on Monday and </a:t>
            </a:r>
          </a:p>
          <a:p>
            <a:pPr marL="0" indent="0">
              <a:buSzPct val="65000"/>
              <a:buNone/>
            </a:pPr>
            <a:r>
              <a:rPr lang="pt-BR" sz="2000" dirty="0"/>
              <a:t>    - training later that week</a:t>
            </a:r>
          </a:p>
          <a:p>
            <a:pPr marL="457200" lvl="1" indent="0" defTabSz="914400">
              <a:buSzPct val="65000"/>
              <a:buNone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        </a:t>
            </a:r>
            <a:endParaRPr lang="en-US" sz="15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CBF5A0-E1EF-441A-B9B0-1DEAC4FB4ED1}"/>
              </a:ext>
            </a:extLst>
          </p:cNvPr>
          <p:cNvSpPr txBox="1"/>
          <p:nvPr/>
        </p:nvSpPr>
        <p:spPr>
          <a:xfrm>
            <a:off x="238334" y="5055505"/>
            <a:ext cx="8541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We may be allowed to run the test within the minimal Lab operations being prepared </a:t>
            </a:r>
          </a:p>
          <a:p>
            <a:r>
              <a:rPr lang="en-US" b="1" dirty="0"/>
              <a:t>(and eventually invoked) </a:t>
            </a:r>
          </a:p>
        </p:txBody>
      </p:sp>
    </p:spTree>
    <p:extLst>
      <p:ext uri="{BB962C8B-B14F-4D97-AF65-F5344CB8AC3E}">
        <p14:creationId xmlns:p14="http://schemas.microsoft.com/office/powerpoint/2010/main" val="3295666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Back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387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Magnet test – main goals reminder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051D5C3-F469-4904-A115-527D4DAB6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8" y="1569025"/>
            <a:ext cx="8495321" cy="4009739"/>
          </a:xfrm>
        </p:spPr>
        <p:txBody>
          <a:bodyPr>
            <a:normAutofit/>
          </a:bodyPr>
          <a:lstStyle/>
          <a:p>
            <a:pPr>
              <a:buSzPct val="65000"/>
              <a:buFont typeface="Wingdings" panose="05000000000000000000" pitchFamily="2" charset="2"/>
              <a:buChar char="q"/>
            </a:pPr>
            <a:r>
              <a:rPr lang="en-US" sz="2000" dirty="0"/>
              <a:t>Study the effect of the increased pre-load and altered end-support on magnet training and training memory</a:t>
            </a:r>
          </a:p>
          <a:p>
            <a:pPr>
              <a:buSzPct val="65000"/>
              <a:buFont typeface="Wingdings" panose="05000000000000000000" pitchFamily="2" charset="2"/>
              <a:buChar char="q"/>
            </a:pPr>
            <a:r>
              <a:rPr lang="en-US" sz="2000" dirty="0"/>
              <a:t>Measure ramp rate and temperature dependences of magnet quench current</a:t>
            </a:r>
          </a:p>
          <a:p>
            <a:pPr>
              <a:buSzPct val="65000"/>
              <a:buFont typeface="Wingdings" panose="05000000000000000000" pitchFamily="2" charset="2"/>
              <a:buChar char="q"/>
            </a:pPr>
            <a:r>
              <a:rPr lang="en-US" sz="2000" dirty="0"/>
              <a:t>Measure field quality and effects from shims, more detailed studies on decay and snap-back effects</a:t>
            </a:r>
          </a:p>
          <a:p>
            <a:pPr>
              <a:buSzPct val="65000"/>
              <a:buFont typeface="Wingdings" panose="05000000000000000000" pitchFamily="2" charset="2"/>
              <a:buChar char="q"/>
            </a:pPr>
            <a:r>
              <a:rPr lang="en-US" sz="2000" dirty="0"/>
              <a:t>Check safety operation at the high field (stress, MIITs)</a:t>
            </a:r>
          </a:p>
          <a:p>
            <a:pPr>
              <a:buSzPct val="65000"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B0F0"/>
                </a:solidFill>
              </a:rPr>
              <a:t>Study protection heater parameters (outer layer and middle layer) </a:t>
            </a:r>
          </a:p>
          <a:p>
            <a:pPr>
              <a:buSzPct val="65000"/>
              <a:buFont typeface="Wingdings" panose="05000000000000000000" pitchFamily="2" charset="2"/>
              <a:buChar char="q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72754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Magnet Test Plan Reminder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051D5C3-F469-4904-A115-527D4DAB6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8" y="1216404"/>
            <a:ext cx="8800052" cy="5008227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US" sz="2100" dirty="0"/>
              <a:t>Verify that all configuration files are uploaded to the production area and DAQ computers are rebooted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100" b="1" dirty="0"/>
              <a:t>Room Temperature preparation</a:t>
            </a:r>
            <a:endParaRPr lang="en-US" sz="2100" dirty="0"/>
          </a:p>
          <a:p>
            <a:pPr lvl="1"/>
            <a:r>
              <a:rPr lang="en-US" sz="1800" dirty="0"/>
              <a:t>Electrical checkouts and Hi-pot</a:t>
            </a:r>
          </a:p>
          <a:p>
            <a:pPr lvl="1"/>
            <a:r>
              <a:rPr lang="en-US" sz="1800" dirty="0"/>
              <a:t>Hi-pot schedule: Coil to ground (with heaters grounded or floating) at 1000 V, PH to ground (with coils grounded or floating) at 1000 V. </a:t>
            </a:r>
          </a:p>
          <a:p>
            <a:pPr lvl="1"/>
            <a:r>
              <a:rPr lang="en-US" sz="1800" dirty="0"/>
              <a:t>Check the quench and slow scan data logging</a:t>
            </a:r>
          </a:p>
          <a:p>
            <a:pPr lvl="1"/>
            <a:r>
              <a:rPr lang="en-US" sz="1800" dirty="0"/>
              <a:t>Verify that the VMTF Overview Display is up and running</a:t>
            </a:r>
          </a:p>
          <a:p>
            <a:pPr lvl="1"/>
            <a:r>
              <a:rPr lang="en-US" sz="1800" dirty="0"/>
              <a:t>Initial RRR measurements: check CVT, FVT and Lead signals</a:t>
            </a:r>
          </a:p>
          <a:p>
            <a:pPr lvl="1"/>
            <a:r>
              <a:rPr lang="en-US" sz="1800" dirty="0"/>
              <a:t>Verify that all warm checkouts are completed </a:t>
            </a:r>
          </a:p>
          <a:p>
            <a:pPr marL="342900" lvl="1" indent="0">
              <a:buNone/>
            </a:pPr>
            <a:r>
              <a:rPr lang="en-US" sz="1800" dirty="0"/>
              <a:t>      in the Test Readiness Verification Procedure document (TID-N-769)</a:t>
            </a:r>
          </a:p>
          <a:p>
            <a:pPr lvl="1"/>
            <a:r>
              <a:rPr lang="en-US" sz="1800" dirty="0"/>
              <a:t>Magnetic measurements (z-scan) in VMTF at room temperature</a:t>
            </a:r>
            <a:endParaRPr lang="en-US" sz="12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100" b="1" dirty="0"/>
              <a:t>Cool down</a:t>
            </a:r>
            <a:endParaRPr lang="en-US" sz="2100" dirty="0"/>
          </a:p>
          <a:p>
            <a:pPr lvl="1"/>
            <a:r>
              <a:rPr lang="en-US" sz="1800" dirty="0"/>
              <a:t>Restricted cool down: </a:t>
            </a:r>
          </a:p>
          <a:p>
            <a:pPr marL="342900" lvl="1" indent="0">
              <a:buNone/>
            </a:pPr>
            <a:r>
              <a:rPr lang="en-US" sz="1800" dirty="0"/>
              <a:t>        temperature difference between the magnet top and bottom should not exceed </a:t>
            </a:r>
            <a:r>
              <a:rPr lang="en-US" sz="1800" dirty="0">
                <a:solidFill>
                  <a:srgbClr val="C00000"/>
                </a:solidFill>
              </a:rPr>
              <a:t>50</a:t>
            </a:r>
            <a:r>
              <a:rPr lang="en-US" sz="1800" dirty="0"/>
              <a:t> K</a:t>
            </a:r>
          </a:p>
          <a:p>
            <a:pPr lvl="1"/>
            <a:r>
              <a:rPr lang="en-US" sz="1800" dirty="0"/>
              <a:t>Periodically check the SG data logging</a:t>
            </a:r>
            <a:endParaRPr lang="en-US" sz="12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100" b="1" dirty="0"/>
              <a:t>System checks at 4.5 K with 60 </a:t>
            </a:r>
            <a:r>
              <a:rPr lang="en-US" sz="2100" b="1" dirty="0" err="1"/>
              <a:t>mΩ</a:t>
            </a:r>
            <a:r>
              <a:rPr lang="en-US" sz="2100" b="1" dirty="0"/>
              <a:t> dump resistor: </a:t>
            </a:r>
            <a:endParaRPr lang="en-US" sz="2100" dirty="0"/>
          </a:p>
          <a:p>
            <a:pPr lvl="1"/>
            <a:r>
              <a:rPr lang="en-US" sz="1800" dirty="0"/>
              <a:t>Cold Electrical Checkout and Hi-pot, Quench Detection Checkout</a:t>
            </a:r>
          </a:p>
          <a:p>
            <a:pPr lvl="1"/>
            <a:r>
              <a:rPr lang="en-US" sz="1800" dirty="0"/>
              <a:t>Verify that all cold verification steps are completed in the Test Readiness Verification Procedure (TID-N-769)</a:t>
            </a:r>
          </a:p>
          <a:p>
            <a:pPr lvl="1"/>
            <a:r>
              <a:rPr lang="en-US" sz="1800" dirty="0"/>
              <a:t>Connect the CPS3 power leads and proceed with the AQD/DQD balancing</a:t>
            </a:r>
          </a:p>
          <a:p>
            <a:pPr lvl="1"/>
            <a:r>
              <a:rPr lang="en-US" sz="1800" dirty="0"/>
              <a:t>Ramp to 1000 A, adjust Cu-I AQD balance and perform manual trip</a:t>
            </a:r>
          </a:p>
          <a:p>
            <a:pPr lvl="1"/>
            <a:r>
              <a:rPr lang="en-US" sz="1800" dirty="0"/>
              <a:t>Heater induced quenches at up to 5 kA  </a:t>
            </a:r>
          </a:p>
        </p:txBody>
      </p:sp>
      <p:sp>
        <p:nvSpPr>
          <p:cNvPr id="3" name="Arrow: Left 2">
            <a:extLst>
              <a:ext uri="{FF2B5EF4-FFF2-40B4-BE49-F238E27FC236}">
                <a16:creationId xmlns:a16="http://schemas.microsoft.com/office/drawing/2014/main" id="{4C22E36D-F431-44DC-8066-87E49ADCF872}"/>
              </a:ext>
            </a:extLst>
          </p:cNvPr>
          <p:cNvSpPr/>
          <p:nvPr/>
        </p:nvSpPr>
        <p:spPr>
          <a:xfrm>
            <a:off x="6222212" y="3472800"/>
            <a:ext cx="1879041" cy="140677"/>
          </a:xfrm>
          <a:prstGeom prst="leftArrow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66D5E6-AF0E-4725-916E-B3A739672E11}"/>
              </a:ext>
            </a:extLst>
          </p:cNvPr>
          <p:cNvSpPr txBox="1"/>
          <p:nvPr/>
        </p:nvSpPr>
        <p:spPr>
          <a:xfrm>
            <a:off x="7521774" y="3059668"/>
            <a:ext cx="1362168" cy="369332"/>
          </a:xfrm>
          <a:prstGeom prst="rect">
            <a:avLst/>
          </a:prstGeom>
          <a:noFill/>
          <a:ln>
            <a:solidFill>
              <a:srgbClr val="203BE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We are here</a:t>
            </a:r>
          </a:p>
        </p:txBody>
      </p:sp>
    </p:spTree>
    <p:extLst>
      <p:ext uri="{BB962C8B-B14F-4D97-AF65-F5344CB8AC3E}">
        <p14:creationId xmlns:p14="http://schemas.microsoft.com/office/powerpoint/2010/main" val="1214225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Magnet Test Plan Reminder (2)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051D5C3-F469-4904-A115-527D4DAB6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8" y="1216404"/>
            <a:ext cx="8800052" cy="5008227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900" b="1" dirty="0"/>
              <a:t>At 1.9 K operation with 60 </a:t>
            </a:r>
            <a:r>
              <a:rPr lang="en-US" sz="1900" b="1" dirty="0" err="1"/>
              <a:t>mΩ</a:t>
            </a:r>
            <a:r>
              <a:rPr lang="en-US" sz="1900" b="1" dirty="0"/>
              <a:t> dump resistor:</a:t>
            </a:r>
            <a:endParaRPr lang="en-US" sz="1900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sz="1900" dirty="0">
                <a:solidFill>
                  <a:srgbClr val="00B0F0"/>
                </a:solidFill>
              </a:rPr>
              <a:t>Cold measurements after training may have to become part of the second thermal cycle! 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00B0F0"/>
                </a:solidFill>
              </a:rPr>
              <a:t>    It depends on test timing and schedule optimization. </a:t>
            </a:r>
          </a:p>
          <a:p>
            <a:pPr lvl="1"/>
            <a:r>
              <a:rPr lang="en-US" sz="1600" dirty="0">
                <a:solidFill>
                  <a:srgbClr val="C00000"/>
                </a:solidFill>
              </a:rPr>
              <a:t>The maximum current will be limited to 11 kA </a:t>
            </a:r>
          </a:p>
          <a:p>
            <a:pPr lvl="1"/>
            <a:r>
              <a:rPr lang="en-US" sz="1600" dirty="0"/>
              <a:t>Magnetic measurements at 5.0 kA– see the Magnetic measurements plan </a:t>
            </a:r>
          </a:p>
          <a:p>
            <a:pPr lvl="2"/>
            <a:r>
              <a:rPr lang="en-US" sz="1600" dirty="0"/>
              <a:t>Z-scan of the main field and field harmonics with both probes</a:t>
            </a:r>
          </a:p>
          <a:p>
            <a:pPr lvl="2"/>
            <a:r>
              <a:rPr lang="en-US" sz="1600" dirty="0"/>
              <a:t>Decay and Snap-back measurement with both probes at  760 A during current ramp up</a:t>
            </a:r>
          </a:p>
          <a:p>
            <a:pPr lvl="1"/>
            <a:r>
              <a:rPr lang="en-US" sz="1600" dirty="0"/>
              <a:t>Quench Training at 20/50 A/s to a plateau </a:t>
            </a:r>
          </a:p>
          <a:p>
            <a:pPr lvl="2"/>
            <a:r>
              <a:rPr lang="en-US" sz="1600" dirty="0"/>
              <a:t>Plateau is 5 quenches with no improvement above 50 A  </a:t>
            </a:r>
          </a:p>
          <a:p>
            <a:pPr lvl="2"/>
            <a:r>
              <a:rPr lang="en-US" sz="1600" dirty="0"/>
              <a:t>More than one detraining (above 200 A) quench or multiple detraining quenches at above 50 A will urge a team review meeting</a:t>
            </a:r>
          </a:p>
          <a:p>
            <a:pPr lvl="2"/>
            <a:r>
              <a:rPr lang="en-US" sz="1600" dirty="0"/>
              <a:t>Flux-jump measurements</a:t>
            </a:r>
          </a:p>
          <a:p>
            <a:pPr lvl="2"/>
            <a:r>
              <a:rPr lang="en-US" sz="1600" dirty="0"/>
              <a:t>Strain gauge and acoustic signal measurement </a:t>
            </a:r>
          </a:p>
          <a:p>
            <a:pPr lvl="1"/>
            <a:r>
              <a:rPr lang="en-US" sz="1600" dirty="0"/>
              <a:t>Ramp rate studies (10/100/200/300/400 A/s)</a:t>
            </a:r>
          </a:p>
          <a:p>
            <a:pPr lvl="1"/>
            <a:r>
              <a:rPr lang="en-US" sz="1600" dirty="0"/>
              <a:t>Magnetic measurements in cycles up to Imax - 500 A – see the Magnetic measurements plan </a:t>
            </a:r>
          </a:p>
          <a:p>
            <a:pPr lvl="2"/>
            <a:r>
              <a:rPr lang="en-US" sz="1600" dirty="0"/>
              <a:t>Z-scan at different currents (1/5/9 kA) with both probes</a:t>
            </a:r>
          </a:p>
          <a:p>
            <a:pPr lvl="2"/>
            <a:r>
              <a:rPr lang="en-US" sz="1600" dirty="0"/>
              <a:t>Decay and Snap-back studies with both probes at </a:t>
            </a:r>
            <a:r>
              <a:rPr lang="en-US" sz="1600" dirty="0">
                <a:solidFill>
                  <a:srgbClr val="002060"/>
                </a:solidFill>
              </a:rPr>
              <a:t>currents 300 A and 750 A </a:t>
            </a:r>
            <a:r>
              <a:rPr lang="en-US" sz="1600" dirty="0"/>
              <a:t>during current ramp up and down</a:t>
            </a:r>
          </a:p>
          <a:p>
            <a:pPr lvl="1"/>
            <a:r>
              <a:rPr lang="en-US" sz="1600" dirty="0"/>
              <a:t>Temperature dependence studies (2.1/2.7/3.4/4.0/4.5 K)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900" b="1" dirty="0"/>
              <a:t>At 4.5 K operation with 60 </a:t>
            </a:r>
            <a:r>
              <a:rPr lang="en-US" sz="1900" b="1" dirty="0" err="1"/>
              <a:t>mΩ</a:t>
            </a:r>
            <a:r>
              <a:rPr lang="en-US" sz="1900" b="1" dirty="0"/>
              <a:t> dump resistor:</a:t>
            </a:r>
            <a:endParaRPr lang="en-US" sz="1900" dirty="0"/>
          </a:p>
          <a:p>
            <a:pPr lvl="1"/>
            <a:r>
              <a:rPr lang="en-US" sz="1600" dirty="0"/>
              <a:t>Inductance measurements at 50 and 300/200 A/s </a:t>
            </a:r>
          </a:p>
          <a:p>
            <a:pPr marL="0" indent="0">
              <a:buNone/>
            </a:pPr>
            <a:r>
              <a:rPr lang="en-US" sz="1600" dirty="0"/>
              <a:t>           (and up to 80% of the current reached in training)</a:t>
            </a:r>
          </a:p>
          <a:p>
            <a:pPr lvl="1"/>
            <a:r>
              <a:rPr lang="en-US" sz="1600" dirty="0"/>
              <a:t>Splice resistance measurements</a:t>
            </a:r>
            <a:r>
              <a:rPr lang="en-US" b="1" dirty="0"/>
              <a:t> </a:t>
            </a:r>
            <a:endParaRPr lang="en-US" sz="1200" dirty="0"/>
          </a:p>
          <a:p>
            <a:pPr marL="0" lv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77520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Magnet Test Plan Reminder (3)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051D5C3-F469-4904-A115-527D4DAB6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8" y="1216404"/>
            <a:ext cx="8800052" cy="5082796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US" sz="1700" b="1" dirty="0"/>
              <a:t>Warm up to 300 K</a:t>
            </a:r>
            <a:endParaRPr lang="en-US" sz="1700" dirty="0"/>
          </a:p>
          <a:p>
            <a:pPr lvl="1"/>
            <a:r>
              <a:rPr lang="en-US" dirty="0"/>
              <a:t>Cold RRR Measurements. </a:t>
            </a:r>
          </a:p>
          <a:p>
            <a:pPr lvl="1"/>
            <a:r>
              <a:rPr lang="en-US" dirty="0"/>
              <a:t>Periodically check the SG data logging</a:t>
            </a:r>
          </a:p>
          <a:p>
            <a:pPr marL="0" indent="0">
              <a:buNone/>
            </a:pPr>
            <a:endParaRPr lang="en-US" sz="12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700" b="1" dirty="0"/>
              <a:t>At 300 K after the test</a:t>
            </a:r>
            <a:endParaRPr lang="en-US" sz="1700" dirty="0"/>
          </a:p>
          <a:p>
            <a:pPr lvl="1"/>
            <a:r>
              <a:rPr lang="en-US" dirty="0"/>
              <a:t>Repeat RRR measurements at room temperature</a:t>
            </a:r>
          </a:p>
          <a:p>
            <a:pPr lvl="1"/>
            <a:r>
              <a:rPr lang="en-US" dirty="0"/>
              <a:t>Magnetic measurements (if needed)</a:t>
            </a:r>
          </a:p>
          <a:p>
            <a:pPr marL="0" indent="0">
              <a:buNone/>
            </a:pPr>
            <a:endParaRPr lang="en-US" sz="12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700" b="1" dirty="0"/>
              <a:t>Cool down to 1.9 K (</a:t>
            </a:r>
            <a:r>
              <a:rPr lang="en-US" sz="1700" b="1" u="sng" dirty="0">
                <a:solidFill>
                  <a:srgbClr val="7030A0"/>
                </a:solidFill>
              </a:rPr>
              <a:t>second thermal cycle</a:t>
            </a:r>
            <a:r>
              <a:rPr lang="en-US" sz="1700" b="1" dirty="0"/>
              <a:t>)</a:t>
            </a:r>
            <a:endParaRPr lang="en-US" sz="1700" dirty="0"/>
          </a:p>
          <a:p>
            <a:pPr marL="0" indent="0">
              <a:buNone/>
            </a:pPr>
            <a:r>
              <a:rPr lang="en-US" b="1" dirty="0"/>
              <a:t>   </a:t>
            </a:r>
            <a:r>
              <a:rPr lang="en-US" sz="1700" b="1" dirty="0">
                <a:solidFill>
                  <a:srgbClr val="00B0F0"/>
                </a:solidFill>
              </a:rPr>
              <a:t>      </a:t>
            </a:r>
            <a:r>
              <a:rPr lang="en-US" sz="1700" dirty="0">
                <a:solidFill>
                  <a:srgbClr val="00B0F0"/>
                </a:solidFill>
              </a:rPr>
              <a:t>Cold measurements from the previous thermal cycle after training may have to become    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B0F0"/>
                </a:solidFill>
              </a:rPr>
              <a:t>         part of this one (see above)! Then they will be preformed before the heater tests.</a:t>
            </a:r>
          </a:p>
          <a:p>
            <a:pPr lvl="1"/>
            <a:r>
              <a:rPr lang="en-US" dirty="0"/>
              <a:t>Check training memory</a:t>
            </a:r>
          </a:p>
          <a:p>
            <a:pPr lvl="1"/>
            <a:r>
              <a:rPr lang="en-US" dirty="0"/>
              <a:t>Training to plateau if necessary</a:t>
            </a:r>
          </a:p>
          <a:p>
            <a:pPr lvl="1"/>
            <a:r>
              <a:rPr lang="en-US" dirty="0"/>
              <a:t>Protection heater studies (</a:t>
            </a:r>
            <a:r>
              <a:rPr lang="en-US" dirty="0">
                <a:solidFill>
                  <a:srgbClr val="C00000"/>
                </a:solidFill>
              </a:rPr>
              <a:t>if safe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minimum power to quench vs current</a:t>
            </a:r>
          </a:p>
          <a:p>
            <a:pPr lvl="2"/>
            <a:r>
              <a:rPr lang="en-US" dirty="0"/>
              <a:t>time delay vs current</a:t>
            </a:r>
          </a:p>
          <a:p>
            <a:pPr lvl="2"/>
            <a:r>
              <a:rPr lang="en-US" dirty="0"/>
              <a:t>quench distribution and propagation (L2 PH are in between coils)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700" b="1" dirty="0"/>
              <a:t>At 4.5 K operation</a:t>
            </a:r>
            <a:endParaRPr lang="en-US" sz="1700" dirty="0"/>
          </a:p>
          <a:p>
            <a:pPr lvl="1"/>
            <a:r>
              <a:rPr lang="en-US" dirty="0"/>
              <a:t>2 training quenches at 20/50 A/s</a:t>
            </a:r>
          </a:p>
          <a:p>
            <a:pPr marL="0" indent="0">
              <a:buNone/>
            </a:pPr>
            <a:endParaRPr lang="en-US" sz="12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700" b="1" dirty="0"/>
              <a:t>Warm up to 300 K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645640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Latest check-out (in-</a:t>
            </a:r>
            <a:r>
              <a:rPr lang="en-US" sz="2400" dirty="0" err="1"/>
              <a:t>dewar</a:t>
            </a:r>
            <a:r>
              <a:rPr lang="en-US" sz="24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C75422-2951-4B23-B26B-27E6667EEEF8}"/>
              </a:ext>
            </a:extLst>
          </p:cNvPr>
          <p:cNvSpPr txBox="1"/>
          <p:nvPr/>
        </p:nvSpPr>
        <p:spPr>
          <a:xfrm>
            <a:off x="158561" y="1366169"/>
            <a:ext cx="6311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 VT detection and characterization channels were fine </a:t>
            </a:r>
            <a:r>
              <a:rPr lang="en-US" dirty="0">
                <a:solidFill>
                  <a:srgbClr val="C00000"/>
                </a:solidFill>
              </a:rPr>
              <a:t>except</a:t>
            </a:r>
            <a:r>
              <a:rPr lang="en-US" dirty="0"/>
              <a:t>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754638-BD1E-4BD7-AB90-DB1D3B8428C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11" t="1" r="45524" b="52999"/>
          <a:stretch/>
        </p:blipFill>
        <p:spPr>
          <a:xfrm>
            <a:off x="108056" y="2121974"/>
            <a:ext cx="2399915" cy="2693562"/>
          </a:xfrm>
          <a:prstGeom prst="rect">
            <a:avLst/>
          </a:prstGeom>
        </p:spPr>
      </p:pic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3B9D0B25-C656-4240-A5AF-C5F0F85864F7}"/>
              </a:ext>
            </a:extLst>
          </p:cNvPr>
          <p:cNvSpPr/>
          <p:nvPr/>
        </p:nvSpPr>
        <p:spPr>
          <a:xfrm>
            <a:off x="768718" y="3767893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ABB5FB4D-BD56-4D92-89A6-1740B086F0C0}"/>
              </a:ext>
            </a:extLst>
          </p:cNvPr>
          <p:cNvSpPr/>
          <p:nvPr/>
        </p:nvSpPr>
        <p:spPr>
          <a:xfrm>
            <a:off x="1009510" y="3950773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B32BAE57-FEFE-43B2-B2C3-DF1AF5EE0932}"/>
              </a:ext>
            </a:extLst>
          </p:cNvPr>
          <p:cNvSpPr/>
          <p:nvPr/>
        </p:nvSpPr>
        <p:spPr>
          <a:xfrm>
            <a:off x="1390510" y="3950773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F724D1-6DAE-428B-B2FE-76F3C1F3FF02}"/>
              </a:ext>
            </a:extLst>
          </p:cNvPr>
          <p:cNvSpPr txBox="1"/>
          <p:nvPr/>
        </p:nvSpPr>
        <p:spPr>
          <a:xfrm>
            <a:off x="67875" y="3457594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22C751-D4B9-4CD5-B1FA-CFD5709B3D10}"/>
              </a:ext>
            </a:extLst>
          </p:cNvPr>
          <p:cNvSpPr txBox="1"/>
          <p:nvPr/>
        </p:nvSpPr>
        <p:spPr>
          <a:xfrm>
            <a:off x="93878" y="3762534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62FD5F-435A-4D2B-BF28-108B68215EDF}"/>
              </a:ext>
            </a:extLst>
          </p:cNvPr>
          <p:cNvSpPr txBox="1"/>
          <p:nvPr/>
        </p:nvSpPr>
        <p:spPr>
          <a:xfrm>
            <a:off x="2228710" y="3489972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C7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C838FB-36E2-42FA-BDFE-D44770FB213F}"/>
              </a:ext>
            </a:extLst>
          </p:cNvPr>
          <p:cNvCxnSpPr/>
          <p:nvPr/>
        </p:nvCxnSpPr>
        <p:spPr>
          <a:xfrm>
            <a:off x="449932" y="3919461"/>
            <a:ext cx="557070" cy="497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9E91222-BE64-42DD-98ED-E5690FD5E02F}"/>
              </a:ext>
            </a:extLst>
          </p:cNvPr>
          <p:cNvCxnSpPr/>
          <p:nvPr/>
        </p:nvCxnSpPr>
        <p:spPr>
          <a:xfrm flipH="1" flipV="1">
            <a:off x="366385" y="3642372"/>
            <a:ext cx="397943" cy="156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A5D2040-5481-4D90-8432-F68CCEFB10E2}"/>
              </a:ext>
            </a:extLst>
          </p:cNvPr>
          <p:cNvCxnSpPr>
            <a:endCxn id="13" idx="1"/>
          </p:cNvCxnSpPr>
          <p:nvPr/>
        </p:nvCxnSpPr>
        <p:spPr>
          <a:xfrm flipV="1">
            <a:off x="1431064" y="3628472"/>
            <a:ext cx="797646" cy="3437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B5D1EEA3-213F-408A-A742-878A3A7F5E47}"/>
              </a:ext>
            </a:extLst>
          </p:cNvPr>
          <p:cNvSpPr/>
          <p:nvPr/>
        </p:nvSpPr>
        <p:spPr>
          <a:xfrm>
            <a:off x="963791" y="4255573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BE37E1AA-C105-4131-9E92-8D5E165EC673}"/>
              </a:ext>
            </a:extLst>
          </p:cNvPr>
          <p:cNvSpPr/>
          <p:nvPr/>
        </p:nvSpPr>
        <p:spPr>
          <a:xfrm>
            <a:off x="1695310" y="4255573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C3FC45-5B08-4791-BE91-D83F017737D1}"/>
              </a:ext>
            </a:extLst>
          </p:cNvPr>
          <p:cNvSpPr txBox="1"/>
          <p:nvPr/>
        </p:nvSpPr>
        <p:spPr>
          <a:xfrm>
            <a:off x="21419" y="4097815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C5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91ED9FA-69D7-4BBC-B8E6-CCE7F029119D}"/>
              </a:ext>
            </a:extLst>
          </p:cNvPr>
          <p:cNvCxnSpPr/>
          <p:nvPr/>
        </p:nvCxnSpPr>
        <p:spPr>
          <a:xfrm>
            <a:off x="387354" y="4219673"/>
            <a:ext cx="557070" cy="497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49B7F2E-D5AE-44C9-9C9D-5FD633DC8E06}"/>
              </a:ext>
            </a:extLst>
          </p:cNvPr>
          <p:cNvCxnSpPr/>
          <p:nvPr/>
        </p:nvCxnSpPr>
        <p:spPr>
          <a:xfrm flipV="1">
            <a:off x="1735864" y="3950773"/>
            <a:ext cx="797646" cy="3437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C2A1E95-92FC-46B5-95AE-CE900B02182C}"/>
              </a:ext>
            </a:extLst>
          </p:cNvPr>
          <p:cNvSpPr txBox="1"/>
          <p:nvPr/>
        </p:nvSpPr>
        <p:spPr>
          <a:xfrm>
            <a:off x="2533510" y="3845642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C6</a:t>
            </a:r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1927AFA6-3BBB-4E34-95FB-E610EC06230E}"/>
              </a:ext>
            </a:extLst>
          </p:cNvPr>
          <p:cNvSpPr/>
          <p:nvPr/>
        </p:nvSpPr>
        <p:spPr>
          <a:xfrm>
            <a:off x="658991" y="2685854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82EA0940-E9D9-43FD-9F18-FE7E29C4F27B}"/>
              </a:ext>
            </a:extLst>
          </p:cNvPr>
          <p:cNvSpPr/>
          <p:nvPr/>
        </p:nvSpPr>
        <p:spPr>
          <a:xfrm>
            <a:off x="963791" y="2655373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D0CC879B-9EC9-4A8C-85C0-D716C6B2A63D}"/>
              </a:ext>
            </a:extLst>
          </p:cNvPr>
          <p:cNvSpPr/>
          <p:nvPr/>
        </p:nvSpPr>
        <p:spPr>
          <a:xfrm>
            <a:off x="869302" y="2655373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44611D2-9BD0-4498-8317-4D70C1076A12}"/>
              </a:ext>
            </a:extLst>
          </p:cNvPr>
          <p:cNvSpPr txBox="1"/>
          <p:nvPr/>
        </p:nvSpPr>
        <p:spPr>
          <a:xfrm>
            <a:off x="-78676" y="2655373"/>
            <a:ext cx="357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B66B395-5C29-4845-8AF6-D2BCD17CB1A7}"/>
              </a:ext>
            </a:extLst>
          </p:cNvPr>
          <p:cNvSpPr txBox="1"/>
          <p:nvPr/>
        </p:nvSpPr>
        <p:spPr>
          <a:xfrm>
            <a:off x="39619" y="2240141"/>
            <a:ext cx="357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4908A76-AD74-478D-948D-715BFAD6F725}"/>
              </a:ext>
            </a:extLst>
          </p:cNvPr>
          <p:cNvSpPr txBox="1"/>
          <p:nvPr/>
        </p:nvSpPr>
        <p:spPr>
          <a:xfrm>
            <a:off x="792919" y="1833919"/>
            <a:ext cx="357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D7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81A91DC-9EB0-44E2-8590-F442A242B41F}"/>
              </a:ext>
            </a:extLst>
          </p:cNvPr>
          <p:cNvCxnSpPr/>
          <p:nvPr/>
        </p:nvCxnSpPr>
        <p:spPr>
          <a:xfrm>
            <a:off x="378177" y="2426773"/>
            <a:ext cx="489604" cy="246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65FB0AF-7B30-4E36-9A9C-79D700E2CE57}"/>
              </a:ext>
            </a:extLst>
          </p:cNvPr>
          <p:cNvCxnSpPr>
            <a:stCxn id="26" idx="3"/>
            <a:endCxn id="23" idx="6"/>
          </p:cNvCxnSpPr>
          <p:nvPr/>
        </p:nvCxnSpPr>
        <p:spPr>
          <a:xfrm flipV="1">
            <a:off x="279114" y="2708714"/>
            <a:ext cx="425596" cy="851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EE945E7-FD4C-4867-AA72-EE8D14E1828C}"/>
              </a:ext>
            </a:extLst>
          </p:cNvPr>
          <p:cNvCxnSpPr/>
          <p:nvPr/>
        </p:nvCxnSpPr>
        <p:spPr>
          <a:xfrm flipH="1">
            <a:off x="979610" y="2034726"/>
            <a:ext cx="274319" cy="6468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BE1C0C49-9F05-41AB-A1AA-2ECD2C94E405}"/>
              </a:ext>
            </a:extLst>
          </p:cNvPr>
          <p:cNvSpPr/>
          <p:nvPr/>
        </p:nvSpPr>
        <p:spPr>
          <a:xfrm>
            <a:off x="1771510" y="2960173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6967FB31-7B5E-400C-81D0-D4EEB6746678}"/>
              </a:ext>
            </a:extLst>
          </p:cNvPr>
          <p:cNvSpPr/>
          <p:nvPr/>
        </p:nvSpPr>
        <p:spPr>
          <a:xfrm>
            <a:off x="887591" y="2960173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7F5A68A-7F84-4CDE-B509-D887FC6E7298}"/>
              </a:ext>
            </a:extLst>
          </p:cNvPr>
          <p:cNvSpPr txBox="1"/>
          <p:nvPr/>
        </p:nvSpPr>
        <p:spPr>
          <a:xfrm>
            <a:off x="20387" y="2938125"/>
            <a:ext cx="357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0B70E7D-CA87-458B-92F9-D1040A497A29}"/>
              </a:ext>
            </a:extLst>
          </p:cNvPr>
          <p:cNvSpPr txBox="1"/>
          <p:nvPr/>
        </p:nvSpPr>
        <p:spPr>
          <a:xfrm>
            <a:off x="2472812" y="2833476"/>
            <a:ext cx="357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D5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D4E9225-67EF-4ACA-BC84-FB57AB7BAE46}"/>
              </a:ext>
            </a:extLst>
          </p:cNvPr>
          <p:cNvCxnSpPr>
            <a:stCxn id="34" idx="3"/>
            <a:endCxn id="33" idx="2"/>
          </p:cNvCxnSpPr>
          <p:nvPr/>
        </p:nvCxnSpPr>
        <p:spPr>
          <a:xfrm flipV="1">
            <a:off x="378177" y="2983033"/>
            <a:ext cx="509414" cy="935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7CEA59D-4C2F-4D1D-88A2-2CFE1049776B}"/>
              </a:ext>
            </a:extLst>
          </p:cNvPr>
          <p:cNvCxnSpPr/>
          <p:nvPr/>
        </p:nvCxnSpPr>
        <p:spPr>
          <a:xfrm flipV="1">
            <a:off x="1741029" y="2960173"/>
            <a:ext cx="716281" cy="259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1E005303-6B99-4D26-9C51-D00FF488FC3A}"/>
              </a:ext>
            </a:extLst>
          </p:cNvPr>
          <p:cNvSpPr/>
          <p:nvPr/>
        </p:nvSpPr>
        <p:spPr>
          <a:xfrm>
            <a:off x="261308" y="2209497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Connector 38">
            <a:extLst>
              <a:ext uri="{FF2B5EF4-FFF2-40B4-BE49-F238E27FC236}">
                <a16:creationId xmlns:a16="http://schemas.microsoft.com/office/drawing/2014/main" id="{103E73BC-0E43-4F8B-9781-AE592C49CB1F}"/>
              </a:ext>
            </a:extLst>
          </p:cNvPr>
          <p:cNvSpPr/>
          <p:nvPr/>
        </p:nvSpPr>
        <p:spPr>
          <a:xfrm>
            <a:off x="566108" y="2209497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C07AD91-2060-4587-A694-40E0CEF035DC}"/>
              </a:ext>
            </a:extLst>
          </p:cNvPr>
          <p:cNvSpPr txBox="1"/>
          <p:nvPr/>
        </p:nvSpPr>
        <p:spPr>
          <a:xfrm>
            <a:off x="117209" y="1979563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9DC768A-C310-4CD9-9188-DFC1BA8C7149}"/>
              </a:ext>
            </a:extLst>
          </p:cNvPr>
          <p:cNvSpPr txBox="1"/>
          <p:nvPr/>
        </p:nvSpPr>
        <p:spPr>
          <a:xfrm>
            <a:off x="503382" y="1972528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D2</a:t>
            </a:r>
          </a:p>
        </p:txBody>
      </p: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EA45DBBA-8A2E-49DE-8919-1EE4F7A5CB53}"/>
              </a:ext>
            </a:extLst>
          </p:cNvPr>
          <p:cNvSpPr/>
          <p:nvPr/>
        </p:nvSpPr>
        <p:spPr>
          <a:xfrm>
            <a:off x="366083" y="4685997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Connector 42">
            <a:extLst>
              <a:ext uri="{FF2B5EF4-FFF2-40B4-BE49-F238E27FC236}">
                <a16:creationId xmlns:a16="http://schemas.microsoft.com/office/drawing/2014/main" id="{CA16B8BA-D376-4645-9450-4943025E0A8D}"/>
              </a:ext>
            </a:extLst>
          </p:cNvPr>
          <p:cNvSpPr/>
          <p:nvPr/>
        </p:nvSpPr>
        <p:spPr>
          <a:xfrm>
            <a:off x="670883" y="4685997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A6F7091-4959-4BFB-8489-3C3310643424}"/>
              </a:ext>
            </a:extLst>
          </p:cNvPr>
          <p:cNvSpPr txBox="1"/>
          <p:nvPr/>
        </p:nvSpPr>
        <p:spPr>
          <a:xfrm>
            <a:off x="165945" y="472326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EC4876B-8945-4B94-B244-B52C9EF5ABDF}"/>
              </a:ext>
            </a:extLst>
          </p:cNvPr>
          <p:cNvSpPr txBox="1"/>
          <p:nvPr/>
        </p:nvSpPr>
        <p:spPr>
          <a:xfrm>
            <a:off x="589435" y="4734762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77C48F0-33EF-491F-A401-550FF4FEC308}"/>
              </a:ext>
            </a:extLst>
          </p:cNvPr>
          <p:cNvSpPr txBox="1"/>
          <p:nvPr/>
        </p:nvSpPr>
        <p:spPr>
          <a:xfrm>
            <a:off x="3023202" y="3945069"/>
            <a:ext cx="896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Layer 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0FBB17D-49DE-4470-B2D3-52435C2CF92F}"/>
              </a:ext>
            </a:extLst>
          </p:cNvPr>
          <p:cNvSpPr txBox="1"/>
          <p:nvPr/>
        </p:nvSpPr>
        <p:spPr>
          <a:xfrm>
            <a:off x="3023202" y="2639159"/>
            <a:ext cx="896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Layer 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AEEDC87-55EA-4455-B10E-40A6C3610C39}"/>
              </a:ext>
            </a:extLst>
          </p:cNvPr>
          <p:cNvSpPr/>
          <p:nvPr/>
        </p:nvSpPr>
        <p:spPr>
          <a:xfrm>
            <a:off x="905125" y="4199006"/>
            <a:ext cx="164059" cy="17580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7F994279-5552-495E-A9DB-AF087646D8CA}"/>
              </a:ext>
            </a:extLst>
          </p:cNvPr>
          <p:cNvSpPr/>
          <p:nvPr/>
        </p:nvSpPr>
        <p:spPr>
          <a:xfrm>
            <a:off x="605240" y="2622119"/>
            <a:ext cx="164059" cy="17580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F5E59D0-6A15-492A-904A-03D8D639A641}"/>
              </a:ext>
            </a:extLst>
          </p:cNvPr>
          <p:cNvSpPr txBox="1"/>
          <p:nvPr/>
        </p:nvSpPr>
        <p:spPr>
          <a:xfrm>
            <a:off x="4650523" y="1772450"/>
            <a:ext cx="37428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Coil 5, VT D3 </a:t>
            </a:r>
            <a:r>
              <a:rPr lang="en-US" dirty="0"/>
              <a:t>is N/A – </a:t>
            </a:r>
          </a:p>
          <a:p>
            <a:r>
              <a:rPr lang="en-US" dirty="0"/>
              <a:t>not new, known issue, can’t be fixed;</a:t>
            </a:r>
          </a:p>
          <a:p>
            <a:r>
              <a:rPr lang="en-US" dirty="0"/>
              <a:t>VT to be skipped as before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07A04B7-5AF0-4BF7-9DF0-047EA2102D68}"/>
              </a:ext>
            </a:extLst>
          </p:cNvPr>
          <p:cNvSpPr txBox="1"/>
          <p:nvPr/>
        </p:nvSpPr>
        <p:spPr>
          <a:xfrm>
            <a:off x="4641208" y="3402081"/>
            <a:ext cx="41043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Coil 4, VT C5 </a:t>
            </a:r>
            <a:r>
              <a:rPr lang="en-US" dirty="0"/>
              <a:t>is flaky (sometimes N/A) – </a:t>
            </a:r>
          </a:p>
          <a:p>
            <a:endParaRPr lang="en-US" dirty="0"/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F0A552B7-2CC9-4D21-B2C5-F22E3A94ED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7487" y="3981889"/>
            <a:ext cx="2190452" cy="115483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960E521F-B997-4ED5-9B0E-E2660E97EF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9213" y="3964626"/>
            <a:ext cx="2193919" cy="1172094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82333D1F-3400-42B2-89A4-654A8E4AE064}"/>
              </a:ext>
            </a:extLst>
          </p:cNvPr>
          <p:cNvSpPr txBox="1"/>
          <p:nvPr/>
        </p:nvSpPr>
        <p:spPr>
          <a:xfrm>
            <a:off x="4723259" y="5136719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[V]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A477121-DA36-4791-8575-756763D1EE06}"/>
              </a:ext>
            </a:extLst>
          </p:cNvPr>
          <p:cNvSpPr txBox="1"/>
          <p:nvPr/>
        </p:nvSpPr>
        <p:spPr>
          <a:xfrm>
            <a:off x="7022639" y="5136720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[V]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771C9FF-C894-49B3-85A5-5458D2A10B42}"/>
              </a:ext>
            </a:extLst>
          </p:cNvPr>
          <p:cNvSpPr txBox="1"/>
          <p:nvPr/>
        </p:nvSpPr>
        <p:spPr>
          <a:xfrm>
            <a:off x="3040455" y="5638750"/>
            <a:ext cx="51781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 suggests the VT “insert” is touching the next turn.</a:t>
            </a:r>
          </a:p>
          <a:p>
            <a:r>
              <a:rPr lang="en-US" dirty="0"/>
              <a:t>Coil 4, VT C5 is to be skipped in the readout.</a:t>
            </a:r>
          </a:p>
          <a:p>
            <a:endParaRPr lang="en-US" dirty="0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59DEAAC-748D-4954-BC6C-1C3A3A814FAC}"/>
              </a:ext>
            </a:extLst>
          </p:cNvPr>
          <p:cNvCxnSpPr/>
          <p:nvPr/>
        </p:nvCxnSpPr>
        <p:spPr>
          <a:xfrm flipH="1">
            <a:off x="3823401" y="4602207"/>
            <a:ext cx="529936" cy="8688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1" name="Picture 60">
            <a:extLst>
              <a:ext uri="{FF2B5EF4-FFF2-40B4-BE49-F238E27FC236}">
                <a16:creationId xmlns:a16="http://schemas.microsoft.com/office/drawing/2014/main" id="{A22C1CB0-264A-4CF1-831F-F1267357B6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9038" y="4812957"/>
            <a:ext cx="1491982" cy="1392200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4FA03DD3-B4E0-4280-B553-988BC7C2EF67}"/>
              </a:ext>
            </a:extLst>
          </p:cNvPr>
          <p:cNvSpPr/>
          <p:nvPr/>
        </p:nvSpPr>
        <p:spPr>
          <a:xfrm>
            <a:off x="1409372" y="5123843"/>
            <a:ext cx="13140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Coil 4, VS C5_C4 </a:t>
            </a:r>
            <a:endParaRPr lang="en-US" sz="12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8A5C4C4-0FB8-4511-97B0-F0A94C1D4F26}"/>
              </a:ext>
            </a:extLst>
          </p:cNvPr>
          <p:cNvSpPr txBox="1"/>
          <p:nvPr/>
        </p:nvSpPr>
        <p:spPr>
          <a:xfrm>
            <a:off x="182856" y="5315780"/>
            <a:ext cx="947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From warm </a:t>
            </a:r>
          </a:p>
          <a:p>
            <a:r>
              <a:rPr lang="en-US" sz="1200" dirty="0"/>
              <a:t>RRR data :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C9AC8D0-28BD-466C-B660-FD0291278317}"/>
              </a:ext>
            </a:extLst>
          </p:cNvPr>
          <p:cNvSpPr/>
          <p:nvPr/>
        </p:nvSpPr>
        <p:spPr>
          <a:xfrm>
            <a:off x="1411250" y="4944475"/>
            <a:ext cx="13140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Coil 4, VS C6_C4 </a:t>
            </a:r>
          </a:p>
        </p:txBody>
      </p:sp>
    </p:spTree>
    <p:extLst>
      <p:ext uri="{BB962C8B-B14F-4D97-AF65-F5344CB8AC3E}">
        <p14:creationId xmlns:p14="http://schemas.microsoft.com/office/powerpoint/2010/main" val="437239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Latest check-out (in-</a:t>
            </a:r>
            <a:r>
              <a:rPr lang="en-US" sz="2400" dirty="0" err="1"/>
              <a:t>dewar</a:t>
            </a:r>
            <a:r>
              <a:rPr lang="en-US" sz="2400" dirty="0"/>
              <a:t>) (2)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016248-EF29-497E-9905-8EFCEB4F300D}"/>
              </a:ext>
            </a:extLst>
          </p:cNvPr>
          <p:cNvSpPr txBox="1"/>
          <p:nvPr/>
        </p:nvSpPr>
        <p:spPr>
          <a:xfrm>
            <a:off x="654626" y="1683327"/>
            <a:ext cx="8326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Hipot</a:t>
            </a:r>
            <a:r>
              <a:rPr lang="en-US" dirty="0"/>
              <a:t> (1000 V) passed, but some readings were higher than usual (still within limits)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1828E14-E690-47A1-86E5-7CECAA71F833}"/>
                  </a:ext>
                </a:extLst>
              </p:cNvPr>
              <p:cNvSpPr txBox="1"/>
              <p:nvPr/>
            </p:nvSpPr>
            <p:spPr>
              <a:xfrm>
                <a:off x="935182" y="2504209"/>
                <a:ext cx="77116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Coil-to-ground (heaters floating): 6.2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</m:t>
                    </m:r>
                  </m:oMath>
                </a14:m>
                <a:r>
                  <a:rPr lang="en-US" dirty="0"/>
                  <a:t>A  (non-linear dependence with voltage)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1828E14-E690-47A1-86E5-7CECAA71F8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182" y="2504209"/>
                <a:ext cx="7711663" cy="369332"/>
              </a:xfrm>
              <a:prstGeom prst="rect">
                <a:avLst/>
              </a:prstGeom>
              <a:blipFill>
                <a:blip r:embed="rId3"/>
                <a:stretch>
                  <a:fillRect l="-632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7B574C6C-35C9-4EFF-A0D6-95AB38FA85D4}"/>
              </a:ext>
            </a:extLst>
          </p:cNvPr>
          <p:cNvSpPr txBox="1"/>
          <p:nvPr/>
        </p:nvSpPr>
        <p:spPr>
          <a:xfrm>
            <a:off x="783154" y="3429000"/>
            <a:ext cx="7863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coil-to-ground resistance was measured (with ohm-meter) to be below 2 G</a:t>
            </a:r>
            <a:r>
              <a:rPr lang="en-US" dirty="0">
                <a:sym typeface="Symbol" panose="05050102010706020507" pitchFamily="18" charset="2"/>
              </a:rPr>
              <a:t>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91B4C587-2A57-44C5-B57A-F6F39F544D0F}"/>
                  </a:ext>
                </a:extLst>
              </p:cNvPr>
              <p:cNvSpPr txBox="1"/>
              <p:nvPr/>
            </p:nvSpPr>
            <p:spPr>
              <a:xfrm>
                <a:off x="935181" y="2841275"/>
                <a:ext cx="79110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Coil-to-ground (heaters grounded): 4.8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</m:t>
                    </m:r>
                  </m:oMath>
                </a14:m>
                <a:r>
                  <a:rPr lang="en-US" dirty="0"/>
                  <a:t>A  (non-linear dependence with voltage)</a:t>
                </a:r>
              </a:p>
            </p:txBody>
          </p:sp>
        </mc:Choice>
        <mc:Fallback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91B4C587-2A57-44C5-B57A-F6F39F544D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181" y="2841275"/>
                <a:ext cx="7911076" cy="369332"/>
              </a:xfrm>
              <a:prstGeom prst="rect">
                <a:avLst/>
              </a:prstGeom>
              <a:blipFill>
                <a:blip r:embed="rId4"/>
                <a:stretch>
                  <a:fillRect l="-61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D18B65FC-F981-4B1D-9820-2CCA58E19095}"/>
                  </a:ext>
                </a:extLst>
              </p:cNvPr>
              <p:cNvSpPr txBox="1"/>
              <p:nvPr/>
            </p:nvSpPr>
            <p:spPr>
              <a:xfrm>
                <a:off x="859167" y="4332201"/>
                <a:ext cx="46117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Heater-to-ground readings were below 0.2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</m:t>
                    </m:r>
                  </m:oMath>
                </a14:m>
                <a:r>
                  <a:rPr lang="en-US" dirty="0"/>
                  <a:t>A </a:t>
                </a:r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D18B65FC-F981-4B1D-9820-2CCA58E19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167" y="4332201"/>
                <a:ext cx="4611775" cy="369332"/>
              </a:xfrm>
              <a:prstGeom prst="rect">
                <a:avLst/>
              </a:prstGeom>
              <a:blipFill>
                <a:blip r:embed="rId5"/>
                <a:stretch>
                  <a:fillRect l="-119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F91A969-C81F-4418-8121-ED7F10F33BA4}"/>
                  </a:ext>
                </a:extLst>
              </p:cNvPr>
              <p:cNvSpPr txBox="1"/>
              <p:nvPr/>
            </p:nvSpPr>
            <p:spPr>
              <a:xfrm>
                <a:off x="615223" y="5235402"/>
                <a:ext cx="81803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Earlier </a:t>
                </a:r>
                <a:r>
                  <a:rPr lang="en-US" dirty="0" err="1"/>
                  <a:t>hipots</a:t>
                </a:r>
                <a:r>
                  <a:rPr lang="en-US" dirty="0"/>
                  <a:t> on the magnet itself (no top header) showed &lt; 0.2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</m:t>
                    </m:r>
                  </m:oMath>
                </a14:m>
                <a:r>
                  <a:rPr lang="en-US" dirty="0"/>
                  <a:t>A currents for all</a:t>
                </a:r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F91A969-C81F-4418-8121-ED7F10F33B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23" y="5235402"/>
                <a:ext cx="8180316" cy="369332"/>
              </a:xfrm>
              <a:prstGeom prst="rect">
                <a:avLst/>
              </a:prstGeom>
              <a:blipFill>
                <a:blip r:embed="rId6"/>
                <a:stretch>
                  <a:fillRect l="-671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689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Latest check-out (top header)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016248-EF29-497E-9905-8EFCEB4F300D}"/>
              </a:ext>
            </a:extLst>
          </p:cNvPr>
          <p:cNvSpPr txBox="1"/>
          <p:nvPr/>
        </p:nvSpPr>
        <p:spPr>
          <a:xfrm>
            <a:off x="0" y="1850185"/>
            <a:ext cx="9358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RTD:   </a:t>
            </a:r>
            <a:r>
              <a:rPr lang="en-US" dirty="0"/>
              <a:t>One of three temperature sensors on the shell failed – won’t be repaired (it is at the LE)</a:t>
            </a:r>
          </a:p>
          <a:p>
            <a:r>
              <a:rPr lang="en-US" dirty="0"/>
              <a:t>           However, a repaired connection brought the bore temperature sensors back to two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828E14-E690-47A1-86E5-7CECAA71F833}"/>
              </a:ext>
            </a:extLst>
          </p:cNvPr>
          <p:cNvSpPr txBox="1"/>
          <p:nvPr/>
        </p:nvSpPr>
        <p:spPr>
          <a:xfrm>
            <a:off x="0" y="2694942"/>
            <a:ext cx="6659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QA:     </a:t>
            </a:r>
            <a:r>
              <a:rPr lang="en-US" dirty="0"/>
              <a:t>Flexible quench antenna (on the bore tube) channels – fine.</a:t>
            </a:r>
          </a:p>
          <a:p>
            <a:r>
              <a:rPr lang="en-US" dirty="0"/>
              <a:t>           LBNL QA (external) to be deployed later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18B65FC-F981-4B1D-9820-2CCA58E19095}"/>
              </a:ext>
            </a:extLst>
          </p:cNvPr>
          <p:cNvSpPr txBox="1"/>
          <p:nvPr/>
        </p:nvSpPr>
        <p:spPr>
          <a:xfrm>
            <a:off x="0" y="3573384"/>
            <a:ext cx="89832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Acoustics:           </a:t>
            </a:r>
            <a:r>
              <a:rPr lang="en-US" dirty="0"/>
              <a:t>Four acoustic sensors (“old” style) operational.</a:t>
            </a:r>
          </a:p>
          <a:p>
            <a:r>
              <a:rPr lang="en-US" dirty="0"/>
              <a:t>            (</a:t>
            </a:r>
            <a:r>
              <a:rPr lang="en-US" dirty="0">
                <a:solidFill>
                  <a:srgbClr val="0070C0"/>
                </a:solidFill>
              </a:rPr>
              <a:t>we constantly fail to get comparable results with the “new” type of acoustic devices;</a:t>
            </a:r>
          </a:p>
          <a:p>
            <a:r>
              <a:rPr lang="en-US" dirty="0">
                <a:solidFill>
                  <a:srgbClr val="0070C0"/>
                </a:solidFill>
              </a:rPr>
              <a:t>             we strongly think sensors should be bolted and not glued to surfaces</a:t>
            </a:r>
            <a:r>
              <a:rPr lang="en-US" dirty="0"/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BC9EF3-DB2F-4963-A5D7-D11FADB1E150}"/>
              </a:ext>
            </a:extLst>
          </p:cNvPr>
          <p:cNvSpPr txBox="1"/>
          <p:nvPr/>
        </p:nvSpPr>
        <p:spPr>
          <a:xfrm>
            <a:off x="0" y="1282427"/>
            <a:ext cx="443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SG:            </a:t>
            </a:r>
            <a:r>
              <a:rPr lang="en-US" dirty="0"/>
              <a:t>All Strain gauges are operational.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C7C219-39E7-483E-90E8-0BC689AA54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805" y="5104563"/>
            <a:ext cx="1950496" cy="10971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EA55A1-4C4E-408E-A5A1-EBFFC2783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1451" y="5206660"/>
            <a:ext cx="1590352" cy="89457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96DB40D-61E7-4EEA-A3E7-DC9C19CF92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2722" y="5206660"/>
            <a:ext cx="1590352" cy="89457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2B460CF-6292-4E86-8A5E-E91ECB9CC8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11949" y="5144756"/>
            <a:ext cx="1787116" cy="100525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F3CD816-1077-4A44-908B-186A4EE880EE}"/>
              </a:ext>
            </a:extLst>
          </p:cNvPr>
          <p:cNvSpPr txBox="1"/>
          <p:nvPr/>
        </p:nvSpPr>
        <p:spPr>
          <a:xfrm>
            <a:off x="1345284" y="5142299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6AABC2-5634-4CA0-A8A1-C46CB5EEBCC1}"/>
              </a:ext>
            </a:extLst>
          </p:cNvPr>
          <p:cNvSpPr txBox="1"/>
          <p:nvPr/>
        </p:nvSpPr>
        <p:spPr>
          <a:xfrm>
            <a:off x="2947679" y="5087915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2C3B8B-C4BA-4CAB-9B5E-23ED0DB7F60E}"/>
              </a:ext>
            </a:extLst>
          </p:cNvPr>
          <p:cNvSpPr txBox="1"/>
          <p:nvPr/>
        </p:nvSpPr>
        <p:spPr>
          <a:xfrm>
            <a:off x="4859555" y="5087133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7143FB-D321-4B83-9277-2A60FDB21984}"/>
              </a:ext>
            </a:extLst>
          </p:cNvPr>
          <p:cNvSpPr txBox="1"/>
          <p:nvPr/>
        </p:nvSpPr>
        <p:spPr>
          <a:xfrm>
            <a:off x="6640826" y="5087133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A91E01A-A49E-4C33-950C-AFB1231C7EFE}"/>
              </a:ext>
            </a:extLst>
          </p:cNvPr>
          <p:cNvSpPr txBox="1"/>
          <p:nvPr/>
        </p:nvSpPr>
        <p:spPr>
          <a:xfrm>
            <a:off x="387408" y="4521973"/>
            <a:ext cx="89158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Voltage readings (different scales) from acoustic sensors testing – magnet hanging over/in the pit </a:t>
            </a:r>
          </a:p>
        </p:txBody>
      </p:sp>
    </p:spTree>
    <p:extLst>
      <p:ext uri="{BB962C8B-B14F-4D97-AF65-F5344CB8AC3E}">
        <p14:creationId xmlns:p14="http://schemas.microsoft.com/office/powerpoint/2010/main" val="2837426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Warm RRR data and magnetic measurements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FCB3B6-C329-4DC2-8A58-8881DC746B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928" y="2088028"/>
            <a:ext cx="3668678" cy="33847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89232C3-8E5E-4471-9E1C-E852A4B57B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3740" y="2088028"/>
            <a:ext cx="3650747" cy="338472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3E556A1-2A33-4891-85AC-21589F9845B0}"/>
              </a:ext>
            </a:extLst>
          </p:cNvPr>
          <p:cNvSpPr txBox="1"/>
          <p:nvPr/>
        </p:nvSpPr>
        <p:spPr>
          <a:xfrm>
            <a:off x="1225899" y="1527349"/>
            <a:ext cx="532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 CVT and FVT channels fine, some examples below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6C6B96F-576B-4F9E-AA3D-0435DACCCEF1}"/>
              </a:ext>
            </a:extLst>
          </p:cNvPr>
          <p:cNvSpPr txBox="1"/>
          <p:nvPr/>
        </p:nvSpPr>
        <p:spPr>
          <a:xfrm>
            <a:off x="1729991" y="5760600"/>
            <a:ext cx="423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Warm magnetic measurements ongoing…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74E012-6C2E-474D-8A24-7C1F34BA97C5}"/>
              </a:ext>
            </a:extLst>
          </p:cNvPr>
          <p:cNvSpPr txBox="1"/>
          <p:nvPr/>
        </p:nvSpPr>
        <p:spPr>
          <a:xfrm>
            <a:off x="2357198" y="1855939"/>
            <a:ext cx="1544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(10 A)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024461-CAA1-4099-8807-A8104CDA76DB}"/>
              </a:ext>
            </a:extLst>
          </p:cNvPr>
          <p:cNvSpPr txBox="1"/>
          <p:nvPr/>
        </p:nvSpPr>
        <p:spPr>
          <a:xfrm>
            <a:off x="6373511" y="1896681"/>
            <a:ext cx="2395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Whole/half coil signals</a:t>
            </a:r>
          </a:p>
        </p:txBody>
      </p:sp>
    </p:spTree>
    <p:extLst>
      <p:ext uri="{BB962C8B-B14F-4D97-AF65-F5344CB8AC3E}">
        <p14:creationId xmlns:p14="http://schemas.microsoft.com/office/powerpoint/2010/main" val="315039893"/>
      </p:ext>
    </p:extLst>
  </p:cSld>
  <p:clrMapOvr>
    <a:masterClrMapping/>
  </p:clrMapOvr>
</p:sld>
</file>

<file path=ppt/theme/theme1.xml><?xml version="1.0" encoding="utf-8"?>
<a:theme xmlns:a="http://schemas.openxmlformats.org/drawingml/2006/main" name="ATAP No Footer">
  <a:themeElements>
    <a:clrScheme name="Custom 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ATAP No Footer">
  <a:themeElements>
    <a:clrScheme name="Custom 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60924</TotalTime>
  <Words>1267</Words>
  <Application>Microsoft Office PowerPoint</Application>
  <PresentationFormat>On-screen Show (4:3)</PresentationFormat>
  <Paragraphs>184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Cambria Math</vt:lpstr>
      <vt:lpstr>Courier New</vt:lpstr>
      <vt:lpstr>Franklin Gothic Book</vt:lpstr>
      <vt:lpstr>Franklin Gothic Medium</vt:lpstr>
      <vt:lpstr>Wingdings</vt:lpstr>
      <vt:lpstr>ATAP No Footer</vt:lpstr>
      <vt:lpstr>1_ATAP No Footer</vt:lpstr>
      <vt:lpstr>PowerPoint Presentation</vt:lpstr>
      <vt:lpstr>Magnet test – main goals reminder</vt:lpstr>
      <vt:lpstr>Magnet Test Plan Reminder</vt:lpstr>
      <vt:lpstr>Magnet Test Plan Reminder (2)</vt:lpstr>
      <vt:lpstr>Magnet Test Plan Reminder (3)</vt:lpstr>
      <vt:lpstr>Latest check-out (in-dewar)</vt:lpstr>
      <vt:lpstr>Latest check-out (in-dewar) (2)</vt:lpstr>
      <vt:lpstr>Latest check-out (top header)</vt:lpstr>
      <vt:lpstr>Warm RRR data and magnetic measurements</vt:lpstr>
      <vt:lpstr>Next steps</vt:lpstr>
      <vt:lpstr>Summary</vt:lpstr>
      <vt:lpstr>Back up</vt:lpstr>
    </vt:vector>
  </TitlesOfParts>
  <Company>Lawrence Berkekley Nationl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teid05</dc:creator>
  <cp:lastModifiedBy>Stoyan Emilov Stoynev</cp:lastModifiedBy>
  <cp:revision>610</cp:revision>
  <cp:lastPrinted>2019-01-15T18:48:17Z</cp:lastPrinted>
  <dcterms:created xsi:type="dcterms:W3CDTF">2015-07-10T17:44:33Z</dcterms:created>
  <dcterms:modified xsi:type="dcterms:W3CDTF">2020-03-18T19:50:48Z</dcterms:modified>
</cp:coreProperties>
</file>