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742" r:id="rId3"/>
    <p:sldId id="720" r:id="rId4"/>
    <p:sldId id="721" r:id="rId5"/>
    <p:sldId id="736" r:id="rId6"/>
    <p:sldId id="737" r:id="rId7"/>
    <p:sldId id="739" r:id="rId8"/>
    <p:sldId id="744" r:id="rId9"/>
    <p:sldId id="745" r:id="rId10"/>
    <p:sldId id="743" r:id="rId11"/>
    <p:sldId id="746" r:id="rId12"/>
    <p:sldId id="741" r:id="rId13"/>
    <p:sldId id="747" r:id="rId14"/>
    <p:sldId id="748" r:id="rId15"/>
    <p:sldId id="749" r:id="rId16"/>
    <p:sldId id="750" r:id="rId17"/>
    <p:sldId id="751" r:id="rId18"/>
    <p:sldId id="752" r:id="rId19"/>
    <p:sldId id="754" r:id="rId20"/>
    <p:sldId id="755" r:id="rId21"/>
    <p:sldId id="756" r:id="rId22"/>
    <p:sldId id="757" r:id="rId23"/>
    <p:sldId id="260" r:id="rId24"/>
    <p:sldId id="261" r:id="rId25"/>
    <p:sldId id="262" r:id="rId26"/>
    <p:sldId id="263" r:id="rId27"/>
    <p:sldId id="753" r:id="rId28"/>
    <p:sldId id="724" r:id="rId29"/>
    <p:sldId id="723" r:id="rId30"/>
    <p:sldId id="730" r:id="rId31"/>
    <p:sldId id="738" r:id="rId32"/>
    <p:sldId id="740" r:id="rId33"/>
    <p:sldId id="722" r:id="rId34"/>
    <p:sldId id="727" r:id="rId35"/>
    <p:sldId id="726" r:id="rId3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FFFFFF"/>
    <a:srgbClr val="0728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6"/>
    <p:restoredTop sz="94674"/>
  </p:normalViewPr>
  <p:slideViewPr>
    <p:cSldViewPr snapToGrid="0" snapToObjects="1">
      <p:cViewPr varScale="1">
        <p:scale>
          <a:sx n="39" d="100"/>
          <a:sy n="39" d="100"/>
        </p:scale>
        <p:origin x="13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 snapToObjects="1">
      <p:cViewPr varScale="1">
        <p:scale>
          <a:sx n="99" d="100"/>
          <a:sy n="99" d="100"/>
        </p:scale>
        <p:origin x="30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7F4A44D-F9FB-F341-B4CB-D8DF2408A86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EE71D3-F16E-C74A-B850-2EBECCB97E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8E4D7-26F9-5244-A705-35723188DE87}" type="datetimeFigureOut">
              <a:rPr lang="en-US" smtClean="0"/>
              <a:t>3/30/2020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B42848-1C1B-3C47-B06A-D6323FB4D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15902C-9A6D-9449-A842-0E9EEAB4E08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DA1B12-0D4C-8748-A5BF-F4746E4F22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09" name="Shape 100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Calibri"/>
      </a:defRPr>
    </a:lvl1pPr>
    <a:lvl2pPr indent="228600" latinLnBrk="0">
      <a:defRPr sz="2400">
        <a:latin typeface="+mn-lt"/>
        <a:ea typeface="+mn-ea"/>
        <a:cs typeface="+mn-cs"/>
        <a:sym typeface="Calibri"/>
      </a:defRPr>
    </a:lvl2pPr>
    <a:lvl3pPr indent="457200" latinLnBrk="0">
      <a:defRPr sz="2400">
        <a:latin typeface="+mn-lt"/>
        <a:ea typeface="+mn-ea"/>
        <a:cs typeface="+mn-cs"/>
        <a:sym typeface="Calibri"/>
      </a:defRPr>
    </a:lvl3pPr>
    <a:lvl4pPr indent="685800" latinLnBrk="0">
      <a:defRPr sz="2400">
        <a:latin typeface="+mn-lt"/>
        <a:ea typeface="+mn-ea"/>
        <a:cs typeface="+mn-cs"/>
        <a:sym typeface="Calibri"/>
      </a:defRPr>
    </a:lvl4pPr>
    <a:lvl5pPr indent="914400" latinLnBrk="0">
      <a:defRPr sz="2400">
        <a:latin typeface="+mn-lt"/>
        <a:ea typeface="+mn-ea"/>
        <a:cs typeface="+mn-cs"/>
        <a:sym typeface="Calibri"/>
      </a:defRPr>
    </a:lvl5pPr>
    <a:lvl6pPr indent="1143000" latinLnBrk="0">
      <a:defRPr sz="2400">
        <a:latin typeface="+mn-lt"/>
        <a:ea typeface="+mn-ea"/>
        <a:cs typeface="+mn-cs"/>
        <a:sym typeface="Calibri"/>
      </a:defRPr>
    </a:lvl6pPr>
    <a:lvl7pPr indent="1371600" latinLnBrk="0">
      <a:defRPr sz="2400">
        <a:latin typeface="+mn-lt"/>
        <a:ea typeface="+mn-ea"/>
        <a:cs typeface="+mn-cs"/>
        <a:sym typeface="Calibri"/>
      </a:defRPr>
    </a:lvl7pPr>
    <a:lvl8pPr indent="1600200" latinLnBrk="0">
      <a:defRPr sz="2400">
        <a:latin typeface="+mn-lt"/>
        <a:ea typeface="+mn-ea"/>
        <a:cs typeface="+mn-cs"/>
        <a:sym typeface="Calibri"/>
      </a:defRPr>
    </a:lvl8pPr>
    <a:lvl9pPr indent="1828800" latinLnBrk="0">
      <a:defRPr sz="24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roup"/>
          <p:cNvGrpSpPr/>
          <p:nvPr/>
        </p:nvGrpSpPr>
        <p:grpSpPr>
          <a:xfrm>
            <a:off x="2730559" y="-285258"/>
            <a:ext cx="18896263" cy="14275987"/>
            <a:chOff x="0" y="0"/>
            <a:chExt cx="18896262" cy="14275986"/>
          </a:xfrm>
        </p:grpSpPr>
        <p:grpSp>
          <p:nvGrpSpPr>
            <p:cNvPr id="67" name="Group"/>
            <p:cNvGrpSpPr/>
            <p:nvPr/>
          </p:nvGrpSpPr>
          <p:grpSpPr>
            <a:xfrm>
              <a:off x="1253052" y="14031754"/>
              <a:ext cx="16435735" cy="244233"/>
              <a:chOff x="0" y="0"/>
              <a:chExt cx="16435735" cy="244231"/>
            </a:xfrm>
          </p:grpSpPr>
          <p:sp>
            <p:nvSpPr>
              <p:cNvPr id="59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63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61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2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66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64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65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6" name="Group"/>
            <p:cNvGrpSpPr/>
            <p:nvPr/>
          </p:nvGrpSpPr>
          <p:grpSpPr>
            <a:xfrm>
              <a:off x="1253052" y="0"/>
              <a:ext cx="16435735" cy="244233"/>
              <a:chOff x="0" y="0"/>
              <a:chExt cx="16435735" cy="244231"/>
            </a:xfrm>
          </p:grpSpPr>
          <p:sp>
            <p:nvSpPr>
              <p:cNvPr id="68" name="Line"/>
              <p:cNvSpPr/>
              <p:nvPr/>
            </p:nvSpPr>
            <p:spPr>
              <a:xfrm flipH="1">
                <a:off x="-1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Line"/>
              <p:cNvSpPr/>
              <p:nvPr/>
            </p:nvSpPr>
            <p:spPr>
              <a:xfrm>
                <a:off x="16435733" y="0"/>
                <a:ext cx="2" cy="24423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72" name="Group"/>
              <p:cNvGrpSpPr/>
              <p:nvPr/>
            </p:nvGrpSpPr>
            <p:grpSpPr>
              <a:xfrm>
                <a:off x="10494388" y="0"/>
                <a:ext cx="914404" cy="244232"/>
                <a:chOff x="0" y="0"/>
                <a:chExt cx="914403" cy="244231"/>
              </a:xfrm>
            </p:grpSpPr>
            <p:sp>
              <p:nvSpPr>
                <p:cNvPr id="70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1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  <p:grpSp>
            <p:nvGrpSpPr>
              <p:cNvPr id="75" name="Group"/>
              <p:cNvGrpSpPr/>
              <p:nvPr/>
            </p:nvGrpSpPr>
            <p:grpSpPr>
              <a:xfrm>
                <a:off x="5007986" y="0"/>
                <a:ext cx="914404" cy="244232"/>
                <a:chOff x="0" y="0"/>
                <a:chExt cx="914403" cy="244231"/>
              </a:xfrm>
            </p:grpSpPr>
            <p:sp>
              <p:nvSpPr>
                <p:cNvPr id="73" name="Line"/>
                <p:cNvSpPr/>
                <p:nvPr/>
              </p:nvSpPr>
              <p:spPr>
                <a:xfrm>
                  <a:off x="91440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  <p:sp>
              <p:nvSpPr>
                <p:cNvPr id="74" name="Line"/>
                <p:cNvSpPr/>
                <p:nvPr/>
              </p:nvSpPr>
              <p:spPr>
                <a:xfrm flipH="1">
                  <a:off x="-1" y="0"/>
                  <a:ext cx="2" cy="244232"/>
                </a:xfrm>
                <a:prstGeom prst="line">
                  <a:avLst/>
                </a:prstGeom>
                <a:noFill/>
                <a:ln w="3175" cap="flat">
                  <a:solidFill>
                    <a:srgbClr val="000000"/>
                  </a:solidFill>
                  <a:prstDash val="sysDot"/>
                  <a:round/>
                </a:ln>
                <a:effectLst/>
              </p:spPr>
              <p:txBody>
                <a:bodyPr wrap="square" lIns="45718" tIns="45718" rIns="45718" bIns="45718" numCol="1" anchor="t">
                  <a:noAutofit/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83" name="Group"/>
            <p:cNvGrpSpPr/>
            <p:nvPr/>
          </p:nvGrpSpPr>
          <p:grpSpPr>
            <a:xfrm>
              <a:off x="0" y="2570118"/>
              <a:ext cx="245504" cy="10058272"/>
              <a:chOff x="0" y="-1"/>
              <a:chExt cx="245503" cy="10058271"/>
            </a:xfrm>
          </p:grpSpPr>
          <p:sp>
            <p:nvSpPr>
              <p:cNvPr id="77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90" name="Group"/>
            <p:cNvGrpSpPr/>
            <p:nvPr/>
          </p:nvGrpSpPr>
          <p:grpSpPr>
            <a:xfrm>
              <a:off x="18650759" y="2570118"/>
              <a:ext cx="245504" cy="10058272"/>
              <a:chOff x="0" y="-1"/>
              <a:chExt cx="245503" cy="10058271"/>
            </a:xfrm>
          </p:grpSpPr>
          <p:sp>
            <p:nvSpPr>
              <p:cNvPr id="84" name="Line"/>
              <p:cNvSpPr/>
              <p:nvPr/>
            </p:nvSpPr>
            <p:spPr>
              <a:xfrm flipH="1" flipV="1">
                <a:off x="1270" y="-2"/>
                <a:ext cx="244234" cy="3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Line"/>
              <p:cNvSpPr/>
              <p:nvPr/>
            </p:nvSpPr>
            <p:spPr>
              <a:xfrm flipH="1">
                <a:off x="1270" y="914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Line"/>
              <p:cNvSpPr/>
              <p:nvPr/>
            </p:nvSpPr>
            <p:spPr>
              <a:xfrm flipH="1">
                <a:off x="1270" y="10058269"/>
                <a:ext cx="244234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Line"/>
              <p:cNvSpPr/>
              <p:nvPr/>
            </p:nvSpPr>
            <p:spPr>
              <a:xfrm flipH="1">
                <a:off x="0" y="5866433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Line"/>
              <p:cNvSpPr/>
              <p:nvPr/>
            </p:nvSpPr>
            <p:spPr>
              <a:xfrm flipH="1">
                <a:off x="0" y="5074030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Line"/>
              <p:cNvSpPr/>
              <p:nvPr/>
            </p:nvSpPr>
            <p:spPr>
              <a:xfrm flipH="1">
                <a:off x="0" y="9262899"/>
                <a:ext cx="244229" cy="2"/>
              </a:xfrm>
              <a:prstGeom prst="line">
                <a:avLst/>
              </a:prstGeom>
              <a:noFill/>
              <a:ln w="3175" cap="flat">
                <a:solidFill>
                  <a:srgbClr val="000000"/>
                </a:solidFill>
                <a:prstDash val="sysDot"/>
                <a:round/>
              </a:ln>
              <a:effectLst/>
            </p:spPr>
            <p:txBody>
              <a:bodyPr wrap="square" lIns="45718" tIns="45718" rIns="45718" bIns="45718" numCol="1" anchor="t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92" name="Rectangle"/>
          <p:cNvSpPr/>
          <p:nvPr/>
        </p:nvSpPr>
        <p:spPr>
          <a:xfrm>
            <a:off x="3048919" y="12647548"/>
            <a:ext cx="21387918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9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285" y="12915720"/>
            <a:ext cx="3140938" cy="527230"/>
          </a:xfrm>
          <a:prstGeom prst="rect">
            <a:avLst/>
          </a:prstGeom>
          <a:ln w="12700">
            <a:miter lim="400000"/>
          </a:ln>
        </p:spPr>
      </p:pic>
      <p:pic>
        <p:nvPicPr>
          <p:cNvPr id="94" name="20160714_001-2-Edit_blueppt.jpg" descr="20160714_001-2-Edit_bluepp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80625" y="-1"/>
            <a:ext cx="24518542" cy="16929506"/>
          </a:xfrm>
          <a:prstGeom prst="rect">
            <a:avLst/>
          </a:prstGeom>
          <a:ln w="12700">
            <a:miter lim="400000"/>
          </a:ln>
        </p:spPr>
      </p:pic>
      <p:sp>
        <p:nvSpPr>
          <p:cNvPr id="95" name="Rectangle"/>
          <p:cNvSpPr/>
          <p:nvPr/>
        </p:nvSpPr>
        <p:spPr>
          <a:xfrm>
            <a:off x="-53758" y="9783877"/>
            <a:ext cx="24491516" cy="3937828"/>
          </a:xfrm>
          <a:prstGeom prst="rect">
            <a:avLst/>
          </a:prstGeom>
          <a:gradFill>
            <a:gsLst>
              <a:gs pos="0">
                <a:srgbClr val="1F497D">
                  <a:alpha val="61000"/>
                </a:srgbClr>
              </a:gs>
              <a:gs pos="100000">
                <a:schemeClr val="accent3">
                  <a:alpha val="0"/>
                </a:schemeClr>
              </a:gs>
            </a:gsLst>
            <a:lin ang="16200000"/>
          </a:gradFill>
          <a:ln w="12700">
            <a:miter lim="400000"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965578" y="9783877"/>
            <a:ext cx="16452852" cy="1610107"/>
          </a:xfrm>
          <a:prstGeom prst="rect">
            <a:avLst/>
          </a:prstGeom>
        </p:spPr>
        <p:txBody>
          <a:bodyPr anchor="b"/>
          <a:lstStyle>
            <a:lvl1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  <a:lvl2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2pPr>
            <a:lvl3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3pPr>
            <a:lvl4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4pPr>
            <a:lvl5pPr marL="0" indent="0" algn="ctr">
              <a:buSzTx/>
              <a:buFontTx/>
              <a:buNone/>
              <a:defRPr sz="48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" name="Rectangle"/>
          <p:cNvSpPr/>
          <p:nvPr/>
        </p:nvSpPr>
        <p:spPr>
          <a:xfrm>
            <a:off x="-53758" y="4367615"/>
            <a:ext cx="24491516" cy="4367618"/>
          </a:xfrm>
          <a:prstGeom prst="rect">
            <a:avLst/>
          </a:prstGeom>
          <a:solidFill>
            <a:srgbClr val="00395A">
              <a:alpha val="90000"/>
            </a:srgbClr>
          </a:solidFill>
          <a:ln w="12700">
            <a:solidFill>
              <a:srgbClr val="4A7EBB"/>
            </a:solidFill>
          </a:ln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sp>
        <p:nvSpPr>
          <p:cNvPr id="98" name="Rectangle"/>
          <p:cNvSpPr>
            <a:spLocks noGrp="1"/>
          </p:cNvSpPr>
          <p:nvPr>
            <p:ph type="body" sz="half" idx="13"/>
          </p:nvPr>
        </p:nvSpPr>
        <p:spPr>
          <a:xfrm>
            <a:off x="4725" y="5077962"/>
            <a:ext cx="24374552" cy="3149602"/>
          </a:xfrm>
          <a:prstGeom prst="rect">
            <a:avLst/>
          </a:prstGeom>
        </p:spPr>
        <p:txBody>
          <a:bodyPr anchor="ctr"/>
          <a:lstStyle/>
          <a:p>
            <a:pPr marL="124324" indent="-124324">
              <a:defRPr sz="4800"/>
            </a:pPr>
            <a:endParaRPr/>
          </a:p>
        </p:txBody>
      </p:sp>
      <p:pic>
        <p:nvPicPr>
          <p:cNvPr id="99" name="image3.png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308" y="143041"/>
            <a:ext cx="5684676" cy="2040801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670591" y="12481561"/>
            <a:ext cx="483809" cy="4622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indent="-522000">
              <a:defRPr sz="6000"/>
            </a:lvl1pPr>
            <a:lvl2pPr marL="977648" indent="-520448">
              <a:buFont typeface="Wingdings" panose="05000000000000000000" pitchFamily="2" charset="2"/>
              <a:buChar char="§"/>
              <a:defRPr sz="5400"/>
            </a:lvl2pPr>
            <a:lvl3pPr>
              <a:defRPr sz="4800"/>
            </a:lvl3pPr>
            <a:lvl4pPr marL="1754777" indent="-522000">
              <a:buFont typeface="Wingdings" panose="05000000000000000000" pitchFamily="2" charset="2"/>
              <a:buChar char="§"/>
              <a:defRPr sz="4400"/>
            </a:lvl4pPr>
            <a:lvl5pPr marL="2281428" indent="-452628">
              <a:buFont typeface="Arial" panose="020B0604020202020204" pitchFamily="34" charset="0"/>
              <a:buChar char="•"/>
              <a:defRPr sz="4400"/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4E1FD9-5A01-6048-A7ED-2AFE9F4960F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" y="3"/>
            <a:ext cx="24383994" cy="1799062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3115" y="2"/>
            <a:ext cx="16830906" cy="1769328"/>
          </a:xfrm>
        </p:spPr>
        <p:txBody>
          <a:bodyPr>
            <a:normAutofit/>
          </a:bodyPr>
          <a:lstStyle>
            <a:lvl1pPr algn="ctr">
              <a:defRPr sz="800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13367" y="124692"/>
            <a:ext cx="4113310" cy="1496932"/>
          </a:xfrm>
          <a:prstGeom prst="rect">
            <a:avLst/>
          </a:prstGeom>
        </p:spPr>
      </p:pic>
      <p:sp>
        <p:nvSpPr>
          <p:cNvPr id="8" name="Shape 71"/>
          <p:cNvSpPr/>
          <p:nvPr userDrawn="1"/>
        </p:nvSpPr>
        <p:spPr>
          <a:xfrm flipV="1">
            <a:off x="5293112" y="0"/>
            <a:ext cx="4248" cy="1828800"/>
          </a:xfrm>
          <a:prstGeom prst="line">
            <a:avLst/>
          </a:prstGeom>
          <a:ln w="254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91438" rIns="91438"/>
          <a:lstStyle/>
          <a:p>
            <a:endParaRPr sz="36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46365" y="12963747"/>
            <a:ext cx="444348" cy="492438"/>
          </a:xfrm>
        </p:spPr>
        <p:txBody>
          <a:bodyPr/>
          <a:lstStyle/>
          <a:p>
            <a:fld id="{D260E43B-7F43-FA45-AAB7-E054FD6CC4E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12" descr="Afbeeldingsresultaat voor lbl 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8168" y="193288"/>
            <a:ext cx="1937412" cy="1382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 userDrawn="1"/>
        </p:nvSpPr>
        <p:spPr>
          <a:xfrm>
            <a:off x="11459184" y="12859967"/>
            <a:ext cx="27350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M. </a:t>
            </a:r>
            <a:r>
              <a:rPr lang="en-US" sz="3200" dirty="0" err="1">
                <a:solidFill>
                  <a:schemeClr val="bg1"/>
                </a:solidFill>
              </a:rPr>
              <a:t>Marchevsky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5716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"/>
          <p:cNvSpPr/>
          <p:nvPr/>
        </p:nvSpPr>
        <p:spPr>
          <a:xfrm>
            <a:off x="-35245" y="12647548"/>
            <a:ext cx="24454490" cy="1092192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</p:spPr>
        <p:txBody>
          <a:bodyPr lIns="91438" tIns="91438" rIns="91438" bIns="91438" anchor="ctr"/>
          <a:lstStyle/>
          <a:p>
            <a:pPr algn="ctr" defTabSz="914162"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pic>
        <p:nvPicPr>
          <p:cNvPr id="3" name="RGB_White-Seal_White-Mark_SC_Horizontal–400dpi.png" descr="RGB_White-Seal_White-Mark_SC_Horizontal–400dp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474" y="12883246"/>
            <a:ext cx="3140937" cy="52723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"/>
          <p:cNvSpPr/>
          <p:nvPr/>
        </p:nvSpPr>
        <p:spPr>
          <a:xfrm>
            <a:off x="-67861" y="0"/>
            <a:ext cx="24493100" cy="2286000"/>
          </a:xfrm>
          <a:prstGeom prst="rect">
            <a:avLst/>
          </a:prstGeom>
          <a:solidFill>
            <a:srgbClr val="1F497D"/>
          </a:solidFill>
          <a:ln w="12700">
            <a:solidFill>
              <a:srgbClr val="4A7EBB"/>
            </a:solidFill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</p:spPr>
        <p:txBody>
          <a:bodyPr lIns="91438" tIns="91438" rIns="91438" bIns="91438" anchor="ctr"/>
          <a:lstStyle/>
          <a:p>
            <a:pPr algn="ctr">
              <a:defRPr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pPr>
            <a:endParaRPr/>
          </a:p>
        </p:txBody>
      </p:sp>
      <p:pic>
        <p:nvPicPr>
          <p:cNvPr id="5" name="image3.png" descr="image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229" y="249093"/>
            <a:ext cx="4645210" cy="1667633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Line"/>
          <p:cNvSpPr/>
          <p:nvPr/>
        </p:nvSpPr>
        <p:spPr>
          <a:xfrm flipV="1">
            <a:off x="5032281" y="181651"/>
            <a:ext cx="2" cy="1939646"/>
          </a:xfrm>
          <a:prstGeom prst="line">
            <a:avLst/>
          </a:prstGeom>
          <a:ln w="50800">
            <a:solidFill>
              <a:schemeClr val="accent2">
                <a:satOff val="-4966"/>
                <a:lumOff val="-10549"/>
              </a:schemeClr>
            </a:solidFill>
          </a:ln>
          <a:effectLst>
            <a:outerShdw blurRad="76200" dist="38100" dir="5400000" rotWithShape="0">
              <a:srgbClr val="000000">
                <a:alpha val="38000"/>
              </a:srgbClr>
            </a:outerShdw>
          </a:effectLst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5310554" y="-25400"/>
            <a:ext cx="19107378" cy="2213071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223645" y="13059562"/>
            <a:ext cx="483809" cy="462279"/>
          </a:xfrm>
          <a:prstGeom prst="rect">
            <a:avLst/>
          </a:prstGeom>
          <a:ln w="12700">
            <a:miter lim="400000"/>
          </a:ln>
        </p:spPr>
        <p:txBody>
          <a:bodyPr wrap="none" lIns="91438" tIns="91438" rIns="91438" bIns="91438" anchor="ctr">
            <a:spAutoFit/>
          </a:bodyPr>
          <a:lstStyle>
            <a:lvl1pPr algn="r">
              <a:defRPr sz="20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" name="Body Level One…"/>
          <p:cNvSpPr txBox="1">
            <a:spLocks noGrp="1"/>
          </p:cNvSpPr>
          <p:nvPr>
            <p:ph type="body" idx="1"/>
          </p:nvPr>
        </p:nvSpPr>
        <p:spPr>
          <a:xfrm>
            <a:off x="703555" y="2612015"/>
            <a:ext cx="22270530" cy="9051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2pPr marL="977648" indent="-520448"/>
            <a:lvl3pPr marL="1388423" indent="-474023"/>
            <a:lvl4pPr marL="1754777" indent="-383177"/>
            <a:lvl5pPr marL="2281428" indent="-452628"/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FF9F4FF4-AE5A-EA4E-87EE-2568EF9A8A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0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</p:sldLayoutIdLst>
  <p:transition spd="med"/>
  <p:hf hdr="0" dt="0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solidFill>
            <a:srgbClr val="FFFFFF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titleStyle>
    <p:bodyStyle>
      <a:lvl1pPr marL="103603" marR="0" indent="-10360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1pPr>
      <a:lvl2pPr marL="955962" marR="0" indent="-498763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o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2pPr>
      <a:lvl3pPr marL="1348921" marR="0" indent="-434521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3pPr>
      <a:lvl4pPr marL="1706880" marR="0" indent="-33528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–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4pPr>
      <a:lvl5pPr marL="2205990" marR="0" indent="-37719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»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5pPr>
      <a:lvl6pPr marL="2788919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6pPr>
      <a:lvl7pPr marL="32461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7pPr>
      <a:lvl8pPr marL="3703320" marR="0" indent="-502919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8pPr>
      <a:lvl9pPr marL="4160520" marR="0" indent="-502920" algn="l" defTabSz="914400" rtl="0" latinLnBrk="0">
        <a:lnSpc>
          <a:spcPct val="100000"/>
        </a:lnSpc>
        <a:spcBef>
          <a:spcPts val="1100"/>
        </a:spcBef>
        <a:spcAft>
          <a:spcPts val="0"/>
        </a:spcAft>
        <a:buClrTx/>
        <a:buSzPct val="100000"/>
        <a:buFont typeface="Arial"/>
        <a:buChar char="•"/>
        <a:tabLst/>
        <a:defRPr sz="4400" b="0" i="0" u="none" strike="noStrike" cap="none" spc="0" baseline="0">
          <a:solidFill>
            <a:srgbClr val="1F497D"/>
          </a:solidFill>
          <a:uFillTx/>
          <a:latin typeface="Franklin Gothic Medium"/>
          <a:ea typeface="Franklin Gothic Medium"/>
          <a:cs typeface="Franklin Gothic Medium"/>
          <a:sym typeface="Franklin Gothic Medium"/>
        </a:defRPr>
      </a:lvl9pPr>
    </p:bodyStyle>
    <p:otherStyle>
      <a:lvl1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1pPr>
      <a:lvl2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2pPr>
      <a:lvl3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3pPr>
      <a:lvl4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4pPr>
      <a:lvl5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5pPr>
      <a:lvl6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6pPr>
      <a:lvl7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7pPr>
      <a:lvl8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8pPr>
      <a:lvl9pPr marL="0" marR="0" indent="0" algn="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Franklin Gothic Boo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oren Prestemon…"/>
          <p:cNvSpPr txBox="1">
            <a:spLocks noGrp="1"/>
          </p:cNvSpPr>
          <p:nvPr>
            <p:ph type="body" sz="half" idx="1"/>
          </p:nvPr>
        </p:nvSpPr>
        <p:spPr>
          <a:xfrm>
            <a:off x="3965574" y="8798395"/>
            <a:ext cx="16452852" cy="4380318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lang="en-US" dirty="0"/>
              <a:t>Paolo Ferracin, Giorgio Ambrosio, Lance Cooley, Ramesh Gupta, Vadim </a:t>
            </a:r>
            <a:r>
              <a:rPr lang="en-US" dirty="0" err="1"/>
              <a:t>Kashikhin</a:t>
            </a:r>
            <a:r>
              <a:rPr lang="en-US" dirty="0"/>
              <a:t>, Alexander Zlobin</a:t>
            </a:r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endParaRPr lang="en-US" dirty="0"/>
          </a:p>
          <a:p>
            <a:pPr>
              <a:lnSpc>
                <a:spcPct val="80000"/>
              </a:lnSpc>
              <a:spcBef>
                <a:spcPts val="800"/>
              </a:spcBef>
              <a:defRPr sz="3600"/>
            </a:pPr>
            <a:r>
              <a:rPr dirty="0"/>
              <a:t>US Magnet Development Program</a:t>
            </a:r>
          </a:p>
          <a:p>
            <a:pPr>
              <a:lnSpc>
                <a:spcPct val="80000"/>
              </a:lnSpc>
              <a:spcBef>
                <a:spcPts val="600"/>
              </a:spcBef>
              <a:defRPr sz="3600"/>
            </a:pPr>
            <a:endParaRPr dirty="0"/>
          </a:p>
        </p:txBody>
      </p:sp>
      <p:sp>
        <p:nvSpPr>
          <p:cNvPr id="1012" name="High Field Magnet Technology…"/>
          <p:cNvSpPr txBox="1"/>
          <p:nvPr/>
        </p:nvSpPr>
        <p:spPr>
          <a:xfrm>
            <a:off x="1466088" y="4947343"/>
            <a:ext cx="21451824" cy="32778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ctr">
              <a:defRPr sz="6700">
                <a:solidFill>
                  <a:srgbClr val="FFFFFF"/>
                </a:solidFill>
                <a:latin typeface="Franklin Gothic Book"/>
                <a:ea typeface="Franklin Gothic Book"/>
                <a:cs typeface="Franklin Gothic Book"/>
                <a:sym typeface="Franklin Gothic Book"/>
              </a:defRPr>
            </a:lvl1pPr>
          </a:lstStyle>
          <a:p>
            <a:r>
              <a:rPr lang="en-GB" b="1" dirty="0"/>
              <a:t>MDP Meeting on </a:t>
            </a:r>
          </a:p>
          <a:p>
            <a:endParaRPr lang="en-GB" b="1" dirty="0"/>
          </a:p>
          <a:p>
            <a:r>
              <a:rPr lang="en-GB" b="1" dirty="0"/>
              <a:t> Comparative analysis of magnet design concepts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524D-F93A-4739-A014-F553AA96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plans task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3C236-C4D1-478F-89DA-DA79DC31F5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46019-0CB5-4D19-8C70-5ECDAE174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chemeClr val="accent6"/>
                </a:solidFill>
              </a:rPr>
              <a:t>Hybrid I</a:t>
            </a:r>
          </a:p>
          <a:p>
            <a:pPr lvl="1"/>
            <a:r>
              <a:rPr lang="en-US" dirty="0"/>
              <a:t>Bi2212 insert (1-2 T) in CCT5 (8-9 T)</a:t>
            </a:r>
          </a:p>
          <a:p>
            <a:pPr lvl="1"/>
            <a:endParaRPr lang="en-US" dirty="0"/>
          </a:p>
          <a:p>
            <a:r>
              <a:rPr lang="en-US" dirty="0"/>
              <a:t>Weekly meeting on upgrade of LBNL test facility for hybrid testing</a:t>
            </a:r>
          </a:p>
          <a:p>
            <a:pPr lvl="1"/>
            <a:r>
              <a:rPr lang="en-US" dirty="0"/>
              <a:t>In that meeting, discussion on interface insert-CCT</a:t>
            </a:r>
          </a:p>
          <a:p>
            <a:pPr lvl="2"/>
            <a:r>
              <a:rPr lang="en-US" dirty="0"/>
              <a:t>CAD model of FRESCA2-feather received from CERN to check locking system</a:t>
            </a:r>
          </a:p>
          <a:p>
            <a:pPr lvl="3"/>
            <a:r>
              <a:rPr lang="en-US" dirty="0"/>
              <a:t>Work in progress</a:t>
            </a:r>
          </a:p>
          <a:p>
            <a:r>
              <a:rPr lang="en-US" dirty="0"/>
              <a:t>Weekly meeting on CCT activities</a:t>
            </a:r>
          </a:p>
          <a:p>
            <a:pPr lvl="1"/>
            <a:r>
              <a:rPr lang="en-US" dirty="0"/>
              <a:t>Initiated discussion on Bi2212 support structure</a:t>
            </a:r>
          </a:p>
          <a:p>
            <a:pPr lvl="2"/>
            <a:r>
              <a:rPr lang="en-US" dirty="0"/>
              <a:t>Al or SS shell thickness? Self-supported (most likely) ? Contact between layers and shells</a:t>
            </a:r>
          </a:p>
          <a:p>
            <a:pPr lvl="3"/>
            <a:r>
              <a:rPr lang="en-US" dirty="0"/>
              <a:t>Never tested before in a 8 T background field</a:t>
            </a:r>
          </a:p>
          <a:p>
            <a:pPr lvl="2"/>
            <a:r>
              <a:rPr lang="en-US" dirty="0"/>
              <a:t>2D analysis in progress</a:t>
            </a:r>
          </a:p>
          <a:p>
            <a:pPr lvl="2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AE523-6020-4285-BDCC-642B71B1A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84482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B292-6806-44B3-8A20-1E14C49D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the interface insert-</a:t>
            </a:r>
            <a:r>
              <a:rPr lang="en-US" dirty="0" err="1"/>
              <a:t>outsert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DD102-4593-4727-AC79-84D1D6D9B0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2D0DD-E7A6-44D5-97B1-350434DD9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B1423BF-3BFF-428F-B59E-0E11CE6E5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817" y="2447974"/>
            <a:ext cx="10075330" cy="1007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close up of a door&#10;&#10;Description automatically generated">
            <a:extLst>
              <a:ext uri="{FF2B5EF4-FFF2-40B4-BE49-F238E27FC236}">
                <a16:creationId xmlns:a16="http://schemas.microsoft.com/office/drawing/2014/main" id="{4B4AC441-0EF0-4E5F-8925-792E2698D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4" t="20675" r="19291" b="9267"/>
          <a:stretch/>
        </p:blipFill>
        <p:spPr>
          <a:xfrm>
            <a:off x="7982364" y="8472370"/>
            <a:ext cx="5872784" cy="4050934"/>
          </a:xfrm>
          <a:prstGeom prst="rect">
            <a:avLst/>
          </a:prstGeom>
        </p:spPr>
      </p:pic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9B4DCE33-EA53-47B2-AEBC-51C62D8E9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5" y="8460403"/>
            <a:ext cx="6927669" cy="4062901"/>
          </a:xfrm>
          <a:prstGeom prst="rect">
            <a:avLst/>
          </a:prstGeom>
          <a:noFill/>
          <a:ln w="12700">
            <a:solidFill>
              <a:srgbClr val="1F497D"/>
            </a:solidFill>
          </a:ln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3EA57B-D0AE-4D8F-B094-AAE711E033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id="{441F76BD-4C68-4803-B78A-F37A9EBCF75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 b="16078"/>
          <a:stretch/>
        </p:blipFill>
        <p:spPr>
          <a:xfrm>
            <a:off x="703554" y="2447973"/>
            <a:ext cx="13151593" cy="550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12519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7348E-E611-4648-BC0E-4E591A216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plans task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78FA61-AA88-4975-8404-66EFDB95AD9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869DC6-6189-42B4-9C15-0165DE8FE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Hybrid II</a:t>
            </a:r>
          </a:p>
          <a:p>
            <a:pPr lvl="1"/>
            <a:r>
              <a:rPr lang="en-US" dirty="0"/>
              <a:t>Bi2212/REBCO insert (5 T) in 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 err="1"/>
              <a:t>outsert</a:t>
            </a:r>
            <a:r>
              <a:rPr lang="en-US" dirty="0"/>
              <a:t> (~11 T) with 120 mm bore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Outsert</a:t>
            </a:r>
            <a:r>
              <a:rPr lang="en-US" dirty="0"/>
              <a:t> currently under study</a:t>
            </a:r>
          </a:p>
          <a:p>
            <a:pPr lvl="2"/>
            <a:r>
              <a:rPr lang="en-US" dirty="0"/>
              <a:t>CCT6</a:t>
            </a:r>
          </a:p>
          <a:p>
            <a:pPr lvl="2"/>
            <a:r>
              <a:rPr lang="en-US" dirty="0"/>
              <a:t>SMCT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014B1-C514-4C79-A91B-294B0B9CFC3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644C914-452B-42B4-A35E-BAAA4138CB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4486" r="29116" b="3302"/>
          <a:stretch/>
        </p:blipFill>
        <p:spPr>
          <a:xfrm>
            <a:off x="10351542" y="5626479"/>
            <a:ext cx="4058979" cy="6593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E51BD5-B77A-46F9-A462-28E8100D6F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394" t="40113" r="69116" b="26145"/>
          <a:stretch/>
        </p:blipFill>
        <p:spPr>
          <a:xfrm>
            <a:off x="16002578" y="6742534"/>
            <a:ext cx="4478693" cy="436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40497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5165-9179-4A21-984B-24E4E56E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Hybrid II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Bi2212/REBCO insert (5 T) in 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 err="1"/>
              <a:t>outsert</a:t>
            </a:r>
            <a:r>
              <a:rPr lang="en-US" dirty="0"/>
              <a:t> (~11 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D3236-01A4-484E-97FF-8C2415C15B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AFC37-80D6-4796-93CA-2350FEEBA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Weekly meeting on CCT activities</a:t>
            </a:r>
          </a:p>
          <a:p>
            <a:pPr lvl="1"/>
            <a:r>
              <a:rPr lang="en-US" dirty="0"/>
              <a:t>Initiated review of </a:t>
            </a:r>
            <a:r>
              <a:rPr lang="en-US" dirty="0">
                <a:solidFill>
                  <a:schemeClr val="accent6"/>
                </a:solidFill>
              </a:rPr>
              <a:t>CCT6 design</a:t>
            </a:r>
          </a:p>
          <a:p>
            <a:pPr lvl="2"/>
            <a:r>
              <a:rPr lang="en-US" dirty="0"/>
              <a:t>Which strand/cable? Which spar and ribs (feedback from subscale coils)? Which support structure? Which pre-stress?</a:t>
            </a:r>
          </a:p>
          <a:p>
            <a:pPr lvl="2"/>
            <a:r>
              <a:rPr lang="en-US" dirty="0"/>
              <a:t>Modelling in progress 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4C2D7-F064-4667-82D3-722AA3B86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22978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A5165-9179-4A21-984B-24E4E56E8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Hybrid II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Bi2212/REBCO insert (5 T) in 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 err="1"/>
              <a:t>outsert</a:t>
            </a:r>
            <a:r>
              <a:rPr lang="en-US" dirty="0"/>
              <a:t> (~11 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C4D3236-01A4-484E-97FF-8C2415C15BFD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DAFC37-80D6-4796-93CA-2350FEEBA1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accent6"/>
              </a:solidFill>
            </a:endParaRPr>
          </a:p>
          <a:p>
            <a:r>
              <a:rPr lang="en-US" dirty="0">
                <a:solidFill>
                  <a:schemeClr val="accent6"/>
                </a:solidFill>
              </a:rPr>
              <a:t>Comparative analysis</a:t>
            </a:r>
          </a:p>
          <a:p>
            <a:pPr lvl="1"/>
            <a:r>
              <a:rPr lang="en-US" dirty="0"/>
              <a:t>How a 11 T, 120 mm aperture design with cos-</a:t>
            </a:r>
            <a:r>
              <a:rPr lang="en-US" dirty="0">
                <a:sym typeface="Symbol" panose="05050102010706020507" pitchFamily="18" charset="2"/>
              </a:rPr>
              <a:t> or block or common coils may look like?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Preliminary criteria for comparison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4C2D7-F064-4667-82D3-722AA3B8643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517194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4747D-4A3B-4E9D-99D0-F7C23577C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Hybrid II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Bi2212/REBCO insert (5 T) in 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 err="1"/>
              <a:t>outsert</a:t>
            </a:r>
            <a:r>
              <a:rPr lang="en-US" dirty="0"/>
              <a:t> (~11 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E62B1E1-EB8B-4362-8A4C-2C5C2EE4280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6F81D2-9D55-40F8-B1F1-41726B9C6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0213261" cy="905192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thoughts on </a:t>
            </a:r>
            <a:r>
              <a:rPr lang="en-US" dirty="0">
                <a:solidFill>
                  <a:schemeClr val="accent6"/>
                </a:solidFill>
              </a:rPr>
              <a:t>cos-</a:t>
            </a:r>
            <a:r>
              <a:rPr lang="en-US" dirty="0">
                <a:solidFill>
                  <a:schemeClr val="accent6"/>
                </a:solidFill>
                <a:sym typeface="Symbol" panose="05050102010706020507" pitchFamily="18" charset="2"/>
              </a:rPr>
              <a:t>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From 60 mm (11T magnet) to 120 mm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Forces linearly increased with aperture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From 110 to 220 </a:t>
            </a:r>
            <a:r>
              <a:rPr lang="en-US" dirty="0" err="1">
                <a:sym typeface="Symbol" panose="05050102010706020507" pitchFamily="18" charset="2"/>
              </a:rPr>
              <a:t>Mpa</a:t>
            </a:r>
            <a:r>
              <a:rPr lang="en-US" dirty="0">
                <a:sym typeface="Symbol" panose="05050102010706020507" pitchFamily="18" charset="2"/>
              </a:rPr>
              <a:t> of Lorentz stresses </a:t>
            </a:r>
            <a:r>
              <a:rPr lang="en-US" dirty="0">
                <a:sym typeface="Wingdings" panose="05000000000000000000" pitchFamily="2" charset="2"/>
              </a:rPr>
              <a:t> even higher peak stresses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Stress management required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However…. 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8BFC8F-1113-47B3-8C13-4126DD8735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235032-9453-483A-A85D-080D27CC18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14" r="12713"/>
          <a:stretch/>
        </p:blipFill>
        <p:spPr>
          <a:xfrm>
            <a:off x="10916816" y="2579463"/>
            <a:ext cx="13165245" cy="985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891755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3D0BA-97DB-4563-A2EC-0D20BED3C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Hybrid II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Bi2212/REBCO insert (5 T) in 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 err="1"/>
              <a:t>outsert</a:t>
            </a:r>
            <a:r>
              <a:rPr lang="en-US" dirty="0"/>
              <a:t> (~11 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5EE75F-BA78-4B51-A100-FC709FB6EB5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7869B9-E7DC-49C1-ABB0-5B239A4EE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5233131" cy="9051929"/>
          </a:xfrm>
        </p:spPr>
        <p:txBody>
          <a:bodyPr/>
          <a:lstStyle/>
          <a:p>
            <a:r>
              <a:rPr lang="en-US" dirty="0"/>
              <a:t>Some thoughts on </a:t>
            </a:r>
            <a:r>
              <a:rPr lang="en-US" dirty="0">
                <a:solidFill>
                  <a:schemeClr val="accent6"/>
                </a:solidFill>
              </a:rPr>
              <a:t>cos-</a:t>
            </a:r>
            <a:r>
              <a:rPr lang="en-US" dirty="0">
                <a:solidFill>
                  <a:schemeClr val="accent6"/>
                </a:solidFill>
                <a:sym typeface="Symbol" panose="05050102010706020507" pitchFamily="18" charset="2"/>
              </a:rPr>
              <a:t></a:t>
            </a:r>
          </a:p>
          <a:p>
            <a:pPr lvl="1"/>
            <a:r>
              <a:rPr lang="en-US" dirty="0"/>
              <a:t>Still interesting to check FCC design</a:t>
            </a:r>
          </a:p>
          <a:p>
            <a:pPr lvl="2"/>
            <a:r>
              <a:rPr lang="en-US" dirty="0"/>
              <a:t>Also in that case twice the forces as 11T magnet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785595-86C1-4DC2-9D64-CCD6F1B983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3BDD67-CB4D-43C2-B263-E82770BC55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91" t="13265" r="30748" b="5646"/>
          <a:stretch/>
        </p:blipFill>
        <p:spPr>
          <a:xfrm>
            <a:off x="15694091" y="2369976"/>
            <a:ext cx="8509518" cy="101977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7CA2103-9435-4D6E-9C40-6C561D8B3D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19" t="12006" r="14524" b="36667"/>
          <a:stretch/>
        </p:blipFill>
        <p:spPr>
          <a:xfrm>
            <a:off x="9050694" y="5483984"/>
            <a:ext cx="6885992" cy="7136743"/>
          </a:xfrm>
          <a:prstGeom prst="rect">
            <a:avLst/>
          </a:prstGeom>
        </p:spPr>
      </p:pic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B60FB93-C4C8-487D-8CFF-D7D775455970}"/>
              </a:ext>
            </a:extLst>
          </p:cNvPr>
          <p:cNvSpPr txBox="1">
            <a:spLocks/>
          </p:cNvSpPr>
          <p:nvPr/>
        </p:nvSpPr>
        <p:spPr>
          <a:xfrm>
            <a:off x="703556" y="5625548"/>
            <a:ext cx="8229600" cy="6151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 lnSpcReduction="10000"/>
          </a:bodyPr>
          <a:lstStyle>
            <a:lvl1pPr marL="103603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5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dirty="0"/>
              <a:t>Force quadratically increase with field</a:t>
            </a:r>
          </a:p>
          <a:p>
            <a:pPr lvl="1" hangingPunct="1"/>
            <a:r>
              <a:rPr lang="en-US" dirty="0"/>
              <a:t>16 T to 11 T </a:t>
            </a:r>
            <a:r>
              <a:rPr lang="en-US" dirty="0">
                <a:sym typeface="Wingdings" panose="05000000000000000000" pitchFamily="2" charset="2"/>
              </a:rPr>
              <a:t> </a:t>
            </a:r>
          </a:p>
          <a:p>
            <a:pPr lvl="2" hangingPunct="1"/>
            <a:r>
              <a:rPr lang="en-US" dirty="0"/>
              <a:t>~ factor 2 reduction</a:t>
            </a:r>
          </a:p>
          <a:p>
            <a:pPr lvl="1" hangingPunct="1"/>
            <a:r>
              <a:rPr lang="en-US" dirty="0"/>
              <a:t>60 to 120 mm </a:t>
            </a:r>
            <a:r>
              <a:rPr lang="en-US" dirty="0">
                <a:sym typeface="Wingdings" panose="05000000000000000000" pitchFamily="2" charset="2"/>
              </a:rPr>
              <a:t> </a:t>
            </a:r>
          </a:p>
          <a:p>
            <a:pPr lvl="2" hangingPunct="1"/>
            <a:r>
              <a:rPr lang="en-US" dirty="0"/>
              <a:t>~ factor 2 increase</a:t>
            </a:r>
          </a:p>
          <a:p>
            <a:pPr hangingPunct="1"/>
            <a:r>
              <a:rPr lang="en-US" dirty="0"/>
              <a:t>Larger cable?</a:t>
            </a:r>
          </a:p>
        </p:txBody>
      </p:sp>
    </p:spTree>
    <p:extLst>
      <p:ext uri="{BB962C8B-B14F-4D97-AF65-F5344CB8AC3E}">
        <p14:creationId xmlns:p14="http://schemas.microsoft.com/office/powerpoint/2010/main" val="3034545479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435BA-16D0-461F-8090-6DA81C6F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Hybrid II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Bi2212/REBCO insert (5 T) in 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 err="1"/>
              <a:t>outsert</a:t>
            </a:r>
            <a:r>
              <a:rPr lang="en-US" dirty="0"/>
              <a:t> (~11 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0F8ACD-1EE5-4DB3-9C51-A6DD792782C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89F74D-A938-4F83-865A-70817F1432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thoughts on </a:t>
            </a:r>
            <a:r>
              <a:rPr lang="en-US" dirty="0">
                <a:solidFill>
                  <a:schemeClr val="accent6"/>
                </a:solidFill>
              </a:rPr>
              <a:t>cos-</a:t>
            </a:r>
            <a:r>
              <a:rPr lang="en-US" dirty="0">
                <a:solidFill>
                  <a:schemeClr val="accent6"/>
                </a:solidFill>
                <a:sym typeface="Symbol" panose="05050102010706020507" pitchFamily="18" charset="2"/>
              </a:rPr>
              <a:t>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In parallel, comparative analysis between CCT and SMCT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6922F-5C87-4E5F-A696-6A1BD02825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8A40E64-A9D1-4C13-B615-D05D63A6C0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76" t="14086" r="38599" b="25855"/>
          <a:stretch/>
        </p:blipFill>
        <p:spPr>
          <a:xfrm>
            <a:off x="17247568" y="4727495"/>
            <a:ext cx="5337111" cy="78305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C8D192-4AA4-4EB5-B757-104D58DDA1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701" t="13447" r="31973" b="5102"/>
          <a:stretch/>
        </p:blipFill>
        <p:spPr>
          <a:xfrm>
            <a:off x="927834" y="4617526"/>
            <a:ext cx="6208600" cy="78305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5DDCD46-A743-47E8-96FF-5C1F1EDA47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055" t="13372" r="36968" b="27541"/>
          <a:stretch/>
        </p:blipFill>
        <p:spPr>
          <a:xfrm>
            <a:off x="8830033" y="4782480"/>
            <a:ext cx="6034210" cy="772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38023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758F-FFC4-422D-8EC4-431C1570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Hybrid II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Bi2212/REBCO insert (5 T) in 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 err="1"/>
              <a:t>outsert</a:t>
            </a:r>
            <a:r>
              <a:rPr lang="en-US" dirty="0"/>
              <a:t> (~11 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35323A-8431-4368-969E-33FE77C4A6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F8CFF-76FE-4FD9-8E29-7FE949A0D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4160688" cy="9051929"/>
          </a:xfrm>
        </p:spPr>
        <p:txBody>
          <a:bodyPr/>
          <a:lstStyle/>
          <a:p>
            <a:r>
              <a:rPr lang="en-US" dirty="0"/>
              <a:t>Some thoughts on </a:t>
            </a:r>
            <a:r>
              <a:rPr lang="en-US" dirty="0">
                <a:solidFill>
                  <a:schemeClr val="accent6"/>
                </a:solidFill>
              </a:rPr>
              <a:t>block</a:t>
            </a:r>
          </a:p>
          <a:p>
            <a:pPr lvl="1"/>
            <a:r>
              <a:rPr lang="en-US" dirty="0">
                <a:sym typeface="Symbol" panose="05050102010706020507" pitchFamily="18" charset="2"/>
              </a:rPr>
              <a:t>FRESCA2 (reached 14.6 T)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13-15 T in 100 mm bore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1 mm strand, 40 strand cables</a:t>
            </a:r>
          </a:p>
          <a:p>
            <a:pPr lvl="2"/>
            <a:r>
              <a:rPr lang="en-US" dirty="0">
                <a:sym typeface="Symbol" panose="05050102010706020507" pitchFamily="18" charset="2"/>
              </a:rPr>
              <a:t>~21 mm cable</a:t>
            </a:r>
          </a:p>
          <a:p>
            <a:pPr lvl="1"/>
            <a:endParaRPr lang="en-US" dirty="0">
              <a:sym typeface="Symbol" panose="05050102010706020507" pitchFamily="18" charset="2"/>
            </a:endParaRPr>
          </a:p>
          <a:p>
            <a:pPr lvl="1"/>
            <a:r>
              <a:rPr lang="en-US" dirty="0">
                <a:sym typeface="Symbol" panose="05050102010706020507" pitchFamily="18" charset="2"/>
              </a:rPr>
              <a:t>Is it conceivable a wider cable, for a 120 mm bore and an 11 T target field?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7C48E-6855-4269-91A5-CBD7E5EB3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1026" name="Picture 2" descr="FRESCA2_2d_coil-picture_label">
            <a:extLst>
              <a:ext uri="{FF2B5EF4-FFF2-40B4-BE49-F238E27FC236}">
                <a16:creationId xmlns:a16="http://schemas.microsoft.com/office/drawing/2014/main" id="{0A71A332-3AA3-4127-A9D1-5FCE72F57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883" y="2608643"/>
            <a:ext cx="8253391" cy="444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ross-section_coil-ends_axial-load_label">
            <a:extLst>
              <a:ext uri="{FF2B5EF4-FFF2-40B4-BE49-F238E27FC236}">
                <a16:creationId xmlns:a16="http://schemas.microsoft.com/office/drawing/2014/main" id="{032B5F0B-F363-46CA-88F3-08335AFDD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4243" y="7865148"/>
            <a:ext cx="9038189" cy="437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666261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0758F-FFC4-422D-8EC4-431C1570D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Hybrid II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Bi2212/REBCO insert (5 T) in 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 err="1"/>
              <a:t>outsert</a:t>
            </a:r>
            <a:r>
              <a:rPr lang="en-US" dirty="0"/>
              <a:t> (~11 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35323A-8431-4368-969E-33FE77C4A6A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1F8CFF-76FE-4FD9-8E29-7FE949A0D0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6499678" cy="95763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Some thoughts on </a:t>
            </a:r>
            <a:r>
              <a:rPr lang="en-US" dirty="0">
                <a:solidFill>
                  <a:schemeClr val="accent6"/>
                </a:solidFill>
              </a:rPr>
              <a:t>common-coil</a:t>
            </a:r>
          </a:p>
          <a:p>
            <a:pPr lvl="1"/>
            <a:r>
              <a:rPr lang="en-US" dirty="0"/>
              <a:t>So far, apertures for accelerator magnets (small)</a:t>
            </a:r>
          </a:p>
          <a:p>
            <a:pPr lvl="1"/>
            <a:r>
              <a:rPr lang="en-US" dirty="0"/>
              <a:t>How a 120 mm aperture common coil magnet would look like?</a:t>
            </a:r>
            <a:r>
              <a:rPr lang="en-US" dirty="0">
                <a:solidFill>
                  <a:schemeClr val="accent6"/>
                </a:solidFill>
              </a:rPr>
              <a:t> </a:t>
            </a:r>
          </a:p>
          <a:p>
            <a:pPr lvl="2"/>
            <a:r>
              <a:rPr lang="en-US" dirty="0"/>
              <a:t>Like the </a:t>
            </a:r>
            <a:r>
              <a:rPr lang="en-US" dirty="0" err="1"/>
              <a:t>outsert</a:t>
            </a:r>
            <a:r>
              <a:rPr lang="en-US" dirty="0"/>
              <a:t> of a 16 T magnet?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7C48E-6855-4269-91A5-CBD7E5EB3CA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2050" name="Picture 2" descr="Fig1">
            <a:extLst>
              <a:ext uri="{FF2B5EF4-FFF2-40B4-BE49-F238E27FC236}">
                <a16:creationId xmlns:a16="http://schemas.microsoft.com/office/drawing/2014/main" id="{71B9D691-8E2F-4419-9210-E18BC3C38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413" y="2286095"/>
            <a:ext cx="11165603" cy="778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38C66A-183D-43EB-B4BE-BF3431C333D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459" t="14172" r="37458" b="27778"/>
          <a:stretch/>
        </p:blipFill>
        <p:spPr>
          <a:xfrm>
            <a:off x="8077200" y="2405065"/>
            <a:ext cx="5343326" cy="6955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A9F0E2-586D-4938-8C14-D656E74056F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557" t="37211" r="52891" b="30136"/>
          <a:stretch/>
        </p:blipFill>
        <p:spPr>
          <a:xfrm>
            <a:off x="8194564" y="9332604"/>
            <a:ext cx="5038530" cy="3359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655625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B4895-76F7-4F83-9D85-62F732CC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F86F2C-A9C8-4AAE-B896-0926E59F475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2167A-9A83-47E6-93FD-5AF6EA10B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was presented at the collaboration meeting (in brief)</a:t>
            </a:r>
          </a:p>
          <a:p>
            <a:pPr lvl="1"/>
            <a:r>
              <a:rPr lang="en-US" dirty="0"/>
              <a:t>Three tasks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/>
              <a:t>Status and plan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A8BE8-99D4-4EAE-A80D-B1B3F6164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021192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4F598-E8ED-406E-8A4E-CE2AAA5B4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Hybrid II</a:t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dirty="0"/>
              <a:t>Bi2212/REBCO insert (5 T) in 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 err="1"/>
              <a:t>outsert</a:t>
            </a:r>
            <a:r>
              <a:rPr lang="en-US" dirty="0"/>
              <a:t> (~11 T)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AA8EB7C-29C1-40C0-B397-A5BA033D22E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B28ED-954D-4286-A560-E9EDE638D9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1488445" cy="905192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Preliminary criteria for comparison</a:t>
            </a:r>
          </a:p>
          <a:p>
            <a:pPr lvl="1"/>
            <a:r>
              <a:rPr lang="en-US" dirty="0"/>
              <a:t>Strand/cable design</a:t>
            </a:r>
          </a:p>
          <a:p>
            <a:pPr lvl="1"/>
            <a:r>
              <a:rPr lang="en-US" dirty="0"/>
              <a:t>Efficiency (quantity of conductor)</a:t>
            </a:r>
          </a:p>
          <a:p>
            <a:pPr lvl="1"/>
            <a:r>
              <a:rPr lang="en-US" dirty="0"/>
              <a:t>Coil parts</a:t>
            </a:r>
          </a:p>
          <a:p>
            <a:pPr lvl="1"/>
            <a:r>
              <a:rPr lang="en-US" dirty="0"/>
              <a:t>Coil ends</a:t>
            </a:r>
          </a:p>
          <a:p>
            <a:pPr lvl="1"/>
            <a:r>
              <a:rPr lang="en-US" dirty="0"/>
              <a:t>Winding</a:t>
            </a:r>
          </a:p>
          <a:p>
            <a:pPr lvl="1"/>
            <a:r>
              <a:rPr lang="en-US" dirty="0"/>
              <a:t>Coil fabrication tooling (W-C-R-I)</a:t>
            </a:r>
          </a:p>
          <a:p>
            <a:pPr lvl="1"/>
            <a:r>
              <a:rPr lang="en-US" dirty="0"/>
              <a:t>Lorentz stress / Peak stress</a:t>
            </a:r>
          </a:p>
          <a:p>
            <a:pPr lvl="1"/>
            <a:r>
              <a:rPr lang="en-US" dirty="0"/>
              <a:t>Assembly-loading</a:t>
            </a:r>
          </a:p>
          <a:p>
            <a:pPr lvl="1"/>
            <a:r>
              <a:rPr lang="en-US" dirty="0"/>
              <a:t>Support structure</a:t>
            </a:r>
          </a:p>
          <a:p>
            <a:pPr lvl="1"/>
            <a:r>
              <a:rPr lang="en-US" dirty="0"/>
              <a:t>Scale-up</a:t>
            </a:r>
          </a:p>
          <a:p>
            <a:pPr lvl="1"/>
            <a:r>
              <a:rPr lang="en-US" dirty="0"/>
              <a:t>Quench protection</a:t>
            </a:r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A8889C-CCC2-4FDF-BC24-CC8FD43C71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E69086-BF40-4815-A521-732CF6D36D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35643"/>
              </p:ext>
            </p:extLst>
          </p:nvPr>
        </p:nvGraphicFramePr>
        <p:xfrm>
          <a:off x="16333506" y="3289786"/>
          <a:ext cx="6890139" cy="76963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90139">
                  <a:extLst>
                    <a:ext uri="{9D8B030D-6E8A-4147-A177-3AD203B41FA5}">
                      <a16:colId xmlns:a16="http://schemas.microsoft.com/office/drawing/2014/main" val="3934781480"/>
                    </a:ext>
                  </a:extLst>
                </a:gridCol>
              </a:tblGrid>
              <a:tr h="153927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Strong/easy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195309"/>
                  </a:ext>
                </a:extLst>
              </a:tr>
              <a:tr h="1539277">
                <a:tc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366511"/>
                  </a:ext>
                </a:extLst>
              </a:tr>
              <a:tr h="153927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/>
                        <a:t>Medium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8250352"/>
                  </a:ext>
                </a:extLst>
              </a:tr>
              <a:tr h="1539277">
                <a:tc>
                  <a:txBody>
                    <a:bodyPr/>
                    <a:lstStyle/>
                    <a:p>
                      <a:pPr algn="ctr"/>
                      <a:endParaRPr lang="en-US" sz="4800" dirty="0"/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186858"/>
                  </a:ext>
                </a:extLst>
              </a:tr>
              <a:tr h="153927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bg1"/>
                          </a:solidFill>
                        </a:rPr>
                        <a:t>Weak/difficult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099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5040921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78541-B817-4F73-A9E9-CB6F70781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Also, later….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9728E2-EA25-4DB2-96F9-FB4E761172F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821237-623C-4535-8CB9-A3089459B7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Hybrid II</a:t>
            </a:r>
          </a:p>
          <a:p>
            <a:pPr lvl="1"/>
            <a:r>
              <a:rPr lang="en-US" dirty="0"/>
              <a:t>Bi2212/REBCO insert (5 T) in Nb</a:t>
            </a:r>
            <a:r>
              <a:rPr lang="en-US" baseline="-25000" dirty="0"/>
              <a:t>3</a:t>
            </a:r>
            <a:r>
              <a:rPr lang="en-US" dirty="0"/>
              <a:t>Sn </a:t>
            </a:r>
            <a:r>
              <a:rPr lang="en-US" dirty="0" err="1"/>
              <a:t>outsert</a:t>
            </a:r>
            <a:r>
              <a:rPr lang="en-US" dirty="0"/>
              <a:t> (~11 T)</a:t>
            </a:r>
          </a:p>
          <a:p>
            <a:pPr lvl="2"/>
            <a:r>
              <a:rPr lang="en-US" dirty="0"/>
              <a:t>Comparative analysis of insert design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Hybrid III</a:t>
            </a:r>
          </a:p>
          <a:p>
            <a:pPr lvl="1"/>
            <a:r>
              <a:rPr lang="en-US" dirty="0"/>
              <a:t>Hybrid magnets towards 20 T field level</a:t>
            </a:r>
          </a:p>
          <a:p>
            <a:pPr lvl="2"/>
            <a:r>
              <a:rPr lang="en-US" dirty="0"/>
              <a:t>Conceptual design</a:t>
            </a:r>
          </a:p>
          <a:p>
            <a:pPr lvl="3"/>
            <a:r>
              <a:rPr lang="en-US" dirty="0"/>
              <a:t>Review of CERN activities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37E31-FEA9-4B03-9086-C5AA9A9DCB7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35308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C2670-84AA-42C6-A88B-5262EC85C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7EAE93-EA15-48E5-8314-7783C7BFFB98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5909E-1A71-4410-ADA7-A765F25625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Finally, if there is time…..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C2B743-D99D-4B03-A4CF-7661D61986F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966634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Title 3"/>
          <p:cNvSpPr txBox="1">
            <a:spLocks noGrp="1"/>
          </p:cNvSpPr>
          <p:nvPr>
            <p:ph type="title"/>
          </p:nvPr>
        </p:nvSpPr>
        <p:spPr>
          <a:xfrm>
            <a:off x="3962399" y="466980"/>
            <a:ext cx="16453707" cy="1880888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FRESCA2c magnetic model standalone</a:t>
            </a:r>
          </a:p>
        </p:txBody>
      </p:sp>
      <p:pic>
        <p:nvPicPr>
          <p:cNvPr id="157" name="Picture 1" descr="Picture 1"/>
          <p:cNvPicPr>
            <a:picLocks noChangeAspect="1"/>
          </p:cNvPicPr>
          <p:nvPr/>
        </p:nvPicPr>
        <p:blipFill>
          <a:blip r:embed="rId2"/>
          <a:srcRect l="2676" t="3742" r="26777" b="5146"/>
          <a:stretch>
            <a:fillRect/>
          </a:stretch>
        </p:blipFill>
        <p:spPr>
          <a:xfrm>
            <a:off x="4978337" y="5506052"/>
            <a:ext cx="6671325" cy="6480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49660" y="5506055"/>
            <a:ext cx="8616001" cy="648000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Text Placeholder 4"/>
          <p:cNvSpPr txBox="1">
            <a:spLocks noGrp="1"/>
          </p:cNvSpPr>
          <p:nvPr>
            <p:ph type="body" idx="1"/>
          </p:nvPr>
        </p:nvSpPr>
        <p:spPr>
          <a:xfrm>
            <a:off x="3962399" y="2651212"/>
            <a:ext cx="16453707" cy="9334842"/>
          </a:xfrm>
          <a:prstGeom prst="rect">
            <a:avLst/>
          </a:prstGeom>
        </p:spPr>
        <p:txBody>
          <a:bodyPr/>
          <a:lstStyle/>
          <a:p>
            <a:pPr marL="962297" indent="-910861">
              <a:defRPr sz="3400"/>
            </a:pPr>
            <a:r>
              <a:t>Electric current from the standalone testing perfomed in 2018 at 4.3 K</a:t>
            </a:r>
          </a:p>
          <a:p>
            <a:pPr marL="2648994" lvl="5" indent="-514365" defTabSz="1828865">
              <a:spcBef>
                <a:spcPts val="1266"/>
              </a:spcBef>
              <a:buClr>
                <a:srgbClr val="0055A0"/>
              </a:buClr>
              <a:buFont typeface="Arial"/>
              <a:buChar char="-"/>
              <a:defRPr sz="2400">
                <a:solidFill>
                  <a:srgbClr val="0055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11.3 kA meaning an I/Iss ratio of 0.83</a:t>
            </a:r>
          </a:p>
          <a:p>
            <a:pPr marL="2648994" lvl="5" indent="-514365" defTabSz="1828865">
              <a:spcBef>
                <a:spcPts val="1266"/>
              </a:spcBef>
              <a:buClr>
                <a:srgbClr val="0055A0"/>
              </a:buClr>
              <a:buFont typeface="Arial"/>
              <a:buChar char="-"/>
              <a:defRPr sz="2400">
                <a:solidFill>
                  <a:srgbClr val="0055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Bore field (B(0.0,0.0)) of 13.4 T</a:t>
            </a:r>
          </a:p>
        </p:txBody>
      </p:sp>
      <p:sp>
        <p:nvSpPr>
          <p:cNvPr id="160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20094275" y="12831607"/>
            <a:ext cx="327328" cy="4924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 anchor="ctr">
            <a:spAutoFit/>
          </a:bodyPr>
          <a:lstStyle>
            <a:lvl1pPr algn="r" defTabSz="1828865">
              <a:defRPr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161" name="Date Placeholder 2"/>
          <p:cNvSpPr txBox="1"/>
          <p:nvPr/>
        </p:nvSpPr>
        <p:spPr>
          <a:xfrm>
            <a:off x="8986671" y="12824426"/>
            <a:ext cx="4267202" cy="530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ctr">
            <a:spAutoFit/>
          </a:bodyPr>
          <a:lstStyle>
            <a:lvl1pPr algn="l" defTabSz="1300480">
              <a:defRPr sz="1600" b="0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250"/>
              <a:t>14/03/19 - D. Martins Araujo</a:t>
            </a:r>
          </a:p>
        </p:txBody>
      </p:sp>
    </p:spTree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3"/>
          <p:cNvSpPr txBox="1">
            <a:spLocks noGrp="1"/>
          </p:cNvSpPr>
          <p:nvPr>
            <p:ph type="title"/>
          </p:nvPr>
        </p:nvSpPr>
        <p:spPr>
          <a:xfrm>
            <a:off x="3962399" y="466980"/>
            <a:ext cx="16453707" cy="1880888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FRESCA2c magnetic model standalone</a:t>
            </a:r>
          </a:p>
        </p:txBody>
      </p:sp>
      <p:sp>
        <p:nvSpPr>
          <p:cNvPr id="164" name="Text Placeholder 4"/>
          <p:cNvSpPr txBox="1">
            <a:spLocks noGrp="1"/>
          </p:cNvSpPr>
          <p:nvPr>
            <p:ph type="body" idx="1"/>
          </p:nvPr>
        </p:nvSpPr>
        <p:spPr>
          <a:xfrm>
            <a:off x="3962399" y="2651212"/>
            <a:ext cx="16453707" cy="9334842"/>
          </a:xfrm>
          <a:prstGeom prst="rect">
            <a:avLst/>
          </a:prstGeom>
        </p:spPr>
        <p:txBody>
          <a:bodyPr/>
          <a:lstStyle/>
          <a:p>
            <a:pPr marL="962297" indent="-910861">
              <a:defRPr sz="3400"/>
            </a:pPr>
            <a:r>
              <a:t>Max B field on coils</a:t>
            </a:r>
          </a:p>
          <a:p>
            <a:pPr marL="2648994" lvl="5" indent="-514365" defTabSz="1828865">
              <a:spcBef>
                <a:spcPts val="1266"/>
              </a:spcBef>
              <a:buClr>
                <a:srgbClr val="0055A0"/>
              </a:buClr>
              <a:buFont typeface="Arial"/>
              <a:buChar char="-"/>
              <a:defRPr sz="2400">
                <a:solidFill>
                  <a:srgbClr val="0055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Outer coil: 13.21 T (80% SS)</a:t>
            </a:r>
          </a:p>
          <a:p>
            <a:pPr marL="2648994" lvl="5" indent="-514365" defTabSz="1828865">
              <a:spcBef>
                <a:spcPts val="1266"/>
              </a:spcBef>
              <a:buClr>
                <a:srgbClr val="0055A0"/>
              </a:buClr>
              <a:buFont typeface="Arial"/>
              <a:buChar char="-"/>
              <a:defRPr sz="2400">
                <a:solidFill>
                  <a:srgbClr val="0055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Inner coil: 13.73 T (83%)</a:t>
            </a:r>
          </a:p>
        </p:txBody>
      </p:sp>
      <p:pic>
        <p:nvPicPr>
          <p:cNvPr id="165" name="Picture 2" descr="Picture 2"/>
          <p:cNvPicPr>
            <a:picLocks noChangeAspect="1"/>
          </p:cNvPicPr>
          <p:nvPr/>
        </p:nvPicPr>
        <p:blipFill>
          <a:blip r:embed="rId2"/>
          <a:srcRect r="26965"/>
          <a:stretch>
            <a:fillRect/>
          </a:stretch>
        </p:blipFill>
        <p:spPr>
          <a:xfrm>
            <a:off x="4583908" y="5233338"/>
            <a:ext cx="6292641" cy="64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6" descr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25255" y="7318631"/>
            <a:ext cx="6480001" cy="48735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5255" y="2293421"/>
            <a:ext cx="6480001" cy="4873541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Straight Arrow Connector 9"/>
          <p:cNvSpPr/>
          <p:nvPr/>
        </p:nvSpPr>
        <p:spPr>
          <a:xfrm flipV="1">
            <a:off x="12189253" y="5534525"/>
            <a:ext cx="1879674" cy="1784108"/>
          </a:xfrm>
          <a:prstGeom prst="line">
            <a:avLst/>
          </a:prstGeom>
          <a:ln w="25400">
            <a:solidFill>
              <a:srgbClr val="0055A0"/>
            </a:solidFill>
            <a:tailEnd type="triangle"/>
          </a:ln>
        </p:spPr>
        <p:txBody>
          <a:bodyPr lIns="91437" tIns="91437" rIns="91437" bIns="91437"/>
          <a:lstStyle/>
          <a:p>
            <a:pPr defTabSz="1828865">
              <a:defRPr b="0">
                <a:solidFill>
                  <a:srgbClr val="0055A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5063"/>
          </a:p>
        </p:txBody>
      </p:sp>
      <p:sp>
        <p:nvSpPr>
          <p:cNvPr id="169" name="Straight Arrow Connector 10"/>
          <p:cNvSpPr/>
          <p:nvPr/>
        </p:nvSpPr>
        <p:spPr>
          <a:xfrm>
            <a:off x="11804243" y="9755400"/>
            <a:ext cx="1991969" cy="446548"/>
          </a:xfrm>
          <a:prstGeom prst="line">
            <a:avLst/>
          </a:prstGeom>
          <a:ln w="25400">
            <a:solidFill>
              <a:srgbClr val="0055A0"/>
            </a:solidFill>
            <a:tailEnd type="triangle"/>
          </a:ln>
        </p:spPr>
        <p:txBody>
          <a:bodyPr lIns="91437" tIns="91437" rIns="91437" bIns="91437"/>
          <a:lstStyle/>
          <a:p>
            <a:pPr defTabSz="1828865">
              <a:defRPr b="0">
                <a:solidFill>
                  <a:srgbClr val="0055A0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 sz="5063"/>
          </a:p>
        </p:txBody>
      </p:sp>
      <p:sp>
        <p:nvSpPr>
          <p:cNvPr id="170" name="TextBox 14"/>
          <p:cNvSpPr txBox="1"/>
          <p:nvPr/>
        </p:nvSpPr>
        <p:spPr>
          <a:xfrm>
            <a:off x="11362500" y="5556978"/>
            <a:ext cx="1989641" cy="1742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defTabSz="1828865">
              <a:defRPr b="0">
                <a:solidFill>
                  <a:srgbClr val="0055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063"/>
              <a:t>Outer </a:t>
            </a:r>
          </a:p>
          <a:p>
            <a:pPr defTabSz="1828865">
              <a:defRPr b="0">
                <a:solidFill>
                  <a:srgbClr val="0055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063"/>
              <a:t>coil</a:t>
            </a:r>
          </a:p>
        </p:txBody>
      </p:sp>
      <p:sp>
        <p:nvSpPr>
          <p:cNvPr id="171" name="TextBox 15"/>
          <p:cNvSpPr txBox="1"/>
          <p:nvPr/>
        </p:nvSpPr>
        <p:spPr>
          <a:xfrm>
            <a:off x="12109675" y="8359685"/>
            <a:ext cx="1845371" cy="174290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>
            <a:spAutoFit/>
          </a:bodyPr>
          <a:lstStyle/>
          <a:p>
            <a:pPr defTabSz="1828865">
              <a:defRPr b="0">
                <a:solidFill>
                  <a:srgbClr val="0055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063"/>
              <a:t>Inner </a:t>
            </a:r>
          </a:p>
          <a:p>
            <a:pPr defTabSz="1828865">
              <a:defRPr b="0">
                <a:solidFill>
                  <a:srgbClr val="0055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5063"/>
              <a:t>coil</a:t>
            </a:r>
          </a:p>
        </p:txBody>
      </p:sp>
      <p:sp>
        <p:nvSpPr>
          <p:cNvPr id="172" name="Slide Number Placeholder 16"/>
          <p:cNvSpPr txBox="1">
            <a:spLocks noGrp="1"/>
          </p:cNvSpPr>
          <p:nvPr>
            <p:ph type="sldNum" sz="quarter" idx="4294967295"/>
          </p:nvPr>
        </p:nvSpPr>
        <p:spPr>
          <a:xfrm>
            <a:off x="20094275" y="12831607"/>
            <a:ext cx="327328" cy="4924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 anchor="ctr">
            <a:spAutoFit/>
          </a:bodyPr>
          <a:lstStyle>
            <a:lvl1pPr algn="r" defTabSz="1828865">
              <a:defRPr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24</a:t>
            </a:fld>
            <a:endParaRPr/>
          </a:p>
        </p:txBody>
      </p:sp>
      <p:sp>
        <p:nvSpPr>
          <p:cNvPr id="173" name="Date Placeholder 2"/>
          <p:cNvSpPr txBox="1"/>
          <p:nvPr/>
        </p:nvSpPr>
        <p:spPr>
          <a:xfrm>
            <a:off x="8986671" y="12824426"/>
            <a:ext cx="4267202" cy="530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ctr">
            <a:spAutoFit/>
          </a:bodyPr>
          <a:lstStyle>
            <a:lvl1pPr algn="l" defTabSz="1300480">
              <a:defRPr sz="1600" b="0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250"/>
              <a:t>14/03/19 - D. Martins Araujo</a:t>
            </a:r>
          </a:p>
        </p:txBody>
      </p: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Text Placeholder 4"/>
          <p:cNvSpPr txBox="1">
            <a:spLocks noGrp="1"/>
          </p:cNvSpPr>
          <p:nvPr>
            <p:ph type="body" idx="1"/>
          </p:nvPr>
        </p:nvSpPr>
        <p:spPr>
          <a:xfrm>
            <a:off x="3962399" y="2651212"/>
            <a:ext cx="16453707" cy="9334842"/>
          </a:xfrm>
          <a:prstGeom prst="rect">
            <a:avLst/>
          </a:prstGeom>
        </p:spPr>
        <p:txBody>
          <a:bodyPr/>
          <a:lstStyle/>
          <a:p>
            <a:pPr marL="962297" indent="-910861">
              <a:defRPr sz="3400"/>
            </a:pPr>
            <a:r>
              <a:t>Electric current of 11.7 kA on FRESCA to have I/Iss = 0.83 at 4.3 K considering 10 kA for FM2: </a:t>
            </a:r>
          </a:p>
          <a:p>
            <a:pPr marL="2648994" lvl="5" indent="-514365" defTabSz="1828865">
              <a:spcBef>
                <a:spcPts val="1266"/>
              </a:spcBef>
              <a:buClr>
                <a:srgbClr val="0055A0"/>
              </a:buClr>
              <a:buFont typeface="Arial"/>
              <a:buChar char="-"/>
              <a:defRPr sz="2400">
                <a:solidFill>
                  <a:srgbClr val="0055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Bore field (B(0.0,0.0)) of 17.48 T</a:t>
            </a:r>
          </a:p>
        </p:txBody>
      </p:sp>
      <p:sp>
        <p:nvSpPr>
          <p:cNvPr id="176" name="Title 3"/>
          <p:cNvSpPr txBox="1">
            <a:spLocks noGrp="1"/>
          </p:cNvSpPr>
          <p:nvPr>
            <p:ph type="title"/>
          </p:nvPr>
        </p:nvSpPr>
        <p:spPr>
          <a:xfrm>
            <a:off x="3962399" y="466980"/>
            <a:ext cx="16453707" cy="1880888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Case 1 of integration - magnetic model</a:t>
            </a:r>
          </a:p>
        </p:txBody>
      </p:sp>
      <p:sp>
        <p:nvSpPr>
          <p:cNvPr id="177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20094275" y="12831607"/>
            <a:ext cx="327328" cy="4924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 anchor="ctr">
            <a:spAutoFit/>
          </a:bodyPr>
          <a:lstStyle>
            <a:lvl1pPr algn="r" defTabSz="1828865">
              <a:defRPr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25</a:t>
            </a:fld>
            <a:endParaRPr/>
          </a:p>
        </p:txBody>
      </p:sp>
      <p:pic>
        <p:nvPicPr>
          <p:cNvPr id="178" name="2_11_7_10_0_10_0_FRESCA2FM234_NF_BSUM.jpg" descr="2_11_7_10_0_10_0_FRESCA2FM234_NF_BS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8" y="5179095"/>
            <a:ext cx="9117374" cy="6858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2_FRESCA2FM234_11_7_10_0_10_0_NF_BSUM_FRESCA2COIL.jpg" descr="2_FRESCA2FM234_11_7_10_0_10_0_NF_BSUM_FRESCA2CO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844" y="5179219"/>
            <a:ext cx="911721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Date Placeholder 2"/>
          <p:cNvSpPr txBox="1"/>
          <p:nvPr/>
        </p:nvSpPr>
        <p:spPr>
          <a:xfrm>
            <a:off x="8986671" y="12824426"/>
            <a:ext cx="4267202" cy="530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ctr">
            <a:spAutoFit/>
          </a:bodyPr>
          <a:lstStyle>
            <a:lvl1pPr algn="l" defTabSz="1300480">
              <a:defRPr sz="1600" b="0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250"/>
              <a:t>14/03/19 - D. Martins Araujo</a:t>
            </a:r>
          </a:p>
        </p:txBody>
      </p: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Text Placeholder 4"/>
          <p:cNvSpPr txBox="1">
            <a:spLocks noGrp="1"/>
          </p:cNvSpPr>
          <p:nvPr>
            <p:ph type="body" idx="1"/>
          </p:nvPr>
        </p:nvSpPr>
        <p:spPr>
          <a:xfrm>
            <a:off x="3962399" y="2651212"/>
            <a:ext cx="16453707" cy="9334842"/>
          </a:xfrm>
          <a:prstGeom prst="rect">
            <a:avLst/>
          </a:prstGeom>
        </p:spPr>
        <p:txBody>
          <a:bodyPr/>
          <a:lstStyle/>
          <a:p>
            <a:pPr marL="962297" indent="-910861">
              <a:defRPr sz="3400"/>
            </a:pPr>
            <a:r>
              <a:t>Electric current of 11.7 kA on FRESCA to have I/Iss = 0.83 at 4.3 K considering 10 kA for FM2: </a:t>
            </a:r>
          </a:p>
          <a:p>
            <a:pPr marL="2648994" lvl="5" indent="-514365" defTabSz="1828865">
              <a:spcBef>
                <a:spcPts val="1266"/>
              </a:spcBef>
              <a:buClr>
                <a:srgbClr val="0055A0"/>
              </a:buClr>
              <a:buFont typeface="Arial"/>
              <a:buChar char="-"/>
              <a:defRPr sz="2400">
                <a:solidFill>
                  <a:srgbClr val="0055A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Bore field (B(0.0,0.0)) of 17.48 T</a:t>
            </a:r>
          </a:p>
        </p:txBody>
      </p:sp>
      <p:sp>
        <p:nvSpPr>
          <p:cNvPr id="183" name="Title 3"/>
          <p:cNvSpPr txBox="1">
            <a:spLocks noGrp="1"/>
          </p:cNvSpPr>
          <p:nvPr>
            <p:ph type="title"/>
          </p:nvPr>
        </p:nvSpPr>
        <p:spPr>
          <a:xfrm>
            <a:off x="3962399" y="466980"/>
            <a:ext cx="16453707" cy="1880888"/>
          </a:xfrm>
          <a:prstGeom prst="rect">
            <a:avLst/>
          </a:prstGeom>
        </p:spPr>
        <p:txBody>
          <a:bodyPr/>
          <a:lstStyle>
            <a:lvl1pPr>
              <a:defRPr sz="5000"/>
            </a:lvl1pPr>
          </a:lstStyle>
          <a:p>
            <a:r>
              <a:t>Case 1 of integration - magnetic model</a:t>
            </a:r>
          </a:p>
        </p:txBody>
      </p:sp>
      <p:sp>
        <p:nvSpPr>
          <p:cNvPr id="184" name="Slide Number Placeholder 6"/>
          <p:cNvSpPr txBox="1">
            <a:spLocks noGrp="1"/>
          </p:cNvSpPr>
          <p:nvPr>
            <p:ph type="sldNum" sz="quarter" idx="4294967295"/>
          </p:nvPr>
        </p:nvSpPr>
        <p:spPr>
          <a:xfrm>
            <a:off x="20094275" y="12831607"/>
            <a:ext cx="327328" cy="49243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91437" tIns="91437" rIns="91437" bIns="91437" anchor="ctr">
            <a:spAutoFit/>
          </a:bodyPr>
          <a:lstStyle>
            <a:lvl1pPr algn="r" defTabSz="1828865">
              <a:defRPr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26</a:t>
            </a:fld>
            <a:endParaRPr/>
          </a:p>
        </p:txBody>
      </p:sp>
      <p:pic>
        <p:nvPicPr>
          <p:cNvPr id="185" name="2_11_7_10_0_10_0_FRESCA2FM234_NF_BSUM.jpg" descr="2_11_7_10_0_10_0_FRESCA2FM234_NF_BSU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8" y="5179095"/>
            <a:ext cx="9117374" cy="6858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2_FRESCA2FM234_11_7_10_0_10_0_NF_BSUM_FM234COIL.jpg" descr="2_FRESCA2FM234_11_7_10_0_10_0_NF_BSUM_FM234CO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4844" y="5179219"/>
            <a:ext cx="9117211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ate Placeholder 2"/>
          <p:cNvSpPr txBox="1"/>
          <p:nvPr/>
        </p:nvSpPr>
        <p:spPr>
          <a:xfrm>
            <a:off x="8986671" y="12824426"/>
            <a:ext cx="4267202" cy="5309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91437" tIns="91437" rIns="91437" bIns="91437" anchor="ctr">
            <a:spAutoFit/>
          </a:bodyPr>
          <a:lstStyle>
            <a:lvl1pPr algn="l" defTabSz="1300480">
              <a:defRPr sz="1600" b="0">
                <a:solidFill>
                  <a:srgbClr val="8897B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2250"/>
              <a:t>14/03/19 - D. Martins Araujo</a:t>
            </a:r>
          </a:p>
        </p:txBody>
      </p: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0CFA-5370-4F4B-B452-18DC06B5E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4FD1A4-9FE7-4DBE-9045-84DD9218314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00A43A-7971-4A59-AEF4-AEC70F13B2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41A89-8EA9-4CB7-B722-B354C60357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8586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program and goals of the design studies (II)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28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/>
            <a:endParaRPr lang="en-US" dirty="0"/>
          </a:p>
          <a:p>
            <a:r>
              <a:rPr lang="en-US" dirty="0"/>
              <a:t>Then, some personal thoughts on the comparative analysis….</a:t>
            </a:r>
          </a:p>
          <a:p>
            <a:pPr lvl="2"/>
            <a:r>
              <a:rPr lang="en-US" dirty="0"/>
              <a:t>The goal should not be, or does not necessarily have to be</a:t>
            </a:r>
          </a:p>
          <a:p>
            <a:pPr lvl="3"/>
            <a:r>
              <a:rPr lang="en-US" dirty="0"/>
              <a:t>reaching a consensus on a particular design</a:t>
            </a:r>
          </a:p>
          <a:p>
            <a:pPr lvl="4"/>
            <a:r>
              <a:rPr lang="en-US" dirty="0"/>
              <a:t>….historically, as far as I know, this goas has never been achieved before…</a:t>
            </a:r>
          </a:p>
          <a:p>
            <a:pPr lvl="2"/>
            <a:r>
              <a:rPr lang="en-US" dirty="0"/>
              <a:t>Instead, more realistically, the working group could aim at</a:t>
            </a:r>
          </a:p>
          <a:p>
            <a:pPr lvl="3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Discussing and reviewing </a:t>
            </a:r>
            <a:r>
              <a:rPr lang="en-US" dirty="0"/>
              <a:t>the different designs and listing pluses and minuses or open issues….grounding on “objective” criteria</a:t>
            </a:r>
          </a:p>
          <a:p>
            <a:pPr lvl="3"/>
            <a:r>
              <a:rPr lang="en-US" dirty="0"/>
              <a:t>Providing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inputs to the other areas </a:t>
            </a:r>
            <a:r>
              <a:rPr lang="en-US" dirty="0"/>
              <a:t>(in particular area I and area II) to better define their roadmaps and overall directions, and avoid inconsistencies</a:t>
            </a:r>
          </a:p>
          <a:p>
            <a:pPr marL="914400" lvl="2" indent="0">
              <a:buNone/>
            </a:pPr>
            <a:r>
              <a:rPr lang="en-US" dirty="0"/>
              <a:t>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422854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An example of comparative analysis from FCC/</a:t>
            </a:r>
            <a:r>
              <a:rPr lang="en-GB" dirty="0" err="1"/>
              <a:t>Eurocircol</a:t>
            </a:r>
            <a:r>
              <a:rPr lang="en-GB" dirty="0"/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20BDC3-3F9F-47C0-85FC-7B6EEAD38C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4036"/>
          <a:stretch/>
        </p:blipFill>
        <p:spPr>
          <a:xfrm>
            <a:off x="1612536" y="4840662"/>
            <a:ext cx="10475844" cy="49061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4D95274-8824-4F0E-A022-23B544F7D7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35" t="46177" b="5030"/>
          <a:stretch/>
        </p:blipFill>
        <p:spPr>
          <a:xfrm>
            <a:off x="12295622" y="4783157"/>
            <a:ext cx="9833113" cy="5208104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A0CD3B49-EFD8-42F7-AA0C-B5D471BDEE3B}"/>
              </a:ext>
            </a:extLst>
          </p:cNvPr>
          <p:cNvSpPr txBox="1">
            <a:spLocks/>
          </p:cNvSpPr>
          <p:nvPr/>
        </p:nvSpPr>
        <p:spPr>
          <a:xfrm>
            <a:off x="953115" y="2706129"/>
            <a:ext cx="22270530" cy="15478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/>
          </a:bodyPr>
          <a:lstStyle>
            <a:lvl1pPr marL="103603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5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dirty="0"/>
              <a:t>Magnets 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limits of Nb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superconductor</a:t>
            </a:r>
          </a:p>
          <a:p>
            <a:pPr hangingPunct="1"/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4ACFB4B-C92A-4B4D-8DE3-16AA3BF4B569}"/>
              </a:ext>
            </a:extLst>
          </p:cNvPr>
          <p:cNvSpPr txBox="1">
            <a:spLocks/>
          </p:cNvSpPr>
          <p:nvPr/>
        </p:nvSpPr>
        <p:spPr>
          <a:xfrm>
            <a:off x="1056735" y="10545306"/>
            <a:ext cx="22270530" cy="1922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 fontScale="92500" lnSpcReduction="10000"/>
          </a:bodyPr>
          <a:lstStyle>
            <a:lvl1pPr marL="103603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5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dirty="0"/>
              <a:t>Based simply on modelling, the selection is very difficult</a:t>
            </a:r>
          </a:p>
          <a:p>
            <a:pPr lvl="1" hangingPunct="1"/>
            <a:r>
              <a:rPr lang="en-US" dirty="0"/>
              <a:t>Better if we rely also on experimental data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9607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Proposed design studies roadmap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9752263"/>
          </a:xfrm>
        </p:spPr>
        <p:txBody>
          <a:bodyPr>
            <a:normAutofit/>
          </a:bodyPr>
          <a:lstStyle/>
          <a:p>
            <a:r>
              <a:rPr lang="en-US" dirty="0"/>
              <a:t>Title: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Design studies of LTS/HTS hybrid magnets</a:t>
            </a:r>
          </a:p>
          <a:p>
            <a:endParaRPr lang="en-US" dirty="0"/>
          </a:p>
          <a:p>
            <a:pPr lvl="1"/>
            <a:r>
              <a:rPr lang="en-US" dirty="0"/>
              <a:t>Focus on design of</a:t>
            </a:r>
          </a:p>
          <a:p>
            <a:pPr lvl="1"/>
            <a:endParaRPr lang="en-US" dirty="0"/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Outer (background) coils </a:t>
            </a:r>
            <a:r>
              <a:rPr lang="en-US" dirty="0"/>
              <a:t>based on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Nb</a:t>
            </a:r>
            <a:r>
              <a:rPr lang="en-US" sz="3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superconductor</a:t>
            </a:r>
          </a:p>
          <a:p>
            <a:pPr lvl="2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Inserts</a:t>
            </a:r>
            <a:r>
              <a:rPr lang="en-US" dirty="0"/>
              <a:t> based on </a:t>
            </a:r>
          </a:p>
          <a:p>
            <a:pPr lvl="3"/>
            <a:r>
              <a:rPr lang="en-US" dirty="0"/>
              <a:t>Both with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REBCO</a:t>
            </a:r>
            <a:r>
              <a:rPr lang="en-US" dirty="0"/>
              <a:t> and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Bi2212 superconductors</a:t>
            </a:r>
          </a:p>
          <a:p>
            <a:pPr lvl="2"/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Hybrid magnets </a:t>
            </a:r>
            <a:r>
              <a:rPr lang="en-US" dirty="0"/>
              <a:t>towards 20 T field level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324994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Resources needed and possible timeline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30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10100685"/>
          </a:xfrm>
        </p:spPr>
        <p:txBody>
          <a:bodyPr>
            <a:normAutofit fontScale="77500" lnSpcReduction="20000"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Resources</a:t>
            </a:r>
          </a:p>
          <a:p>
            <a:pPr lvl="1"/>
            <a:r>
              <a:rPr lang="en-GB" dirty="0"/>
              <a:t>1.5 Post-Doc full time (0.5 per lab)</a:t>
            </a:r>
          </a:p>
          <a:p>
            <a:pPr lvl="1"/>
            <a:r>
              <a:rPr lang="en-GB" dirty="0"/>
              <a:t>0.5 </a:t>
            </a:r>
            <a:r>
              <a:rPr lang="en-GB" dirty="0" err="1"/>
              <a:t>FTEy</a:t>
            </a:r>
            <a:r>
              <a:rPr lang="en-GB" dirty="0"/>
              <a:t> for supervision and biweekly meeting of the working group</a:t>
            </a:r>
          </a:p>
          <a:p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Timeframes and goals</a:t>
            </a:r>
          </a:p>
          <a:p>
            <a:pPr lvl="1"/>
            <a:r>
              <a:rPr lang="en-GB" dirty="0"/>
              <a:t>About 3-4 years in total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First six months </a:t>
            </a:r>
            <a:r>
              <a:rPr lang="en-GB" dirty="0"/>
              <a:t>(by Sept. 2020)</a:t>
            </a:r>
          </a:p>
          <a:p>
            <a:pPr lvl="2"/>
            <a:r>
              <a:rPr lang="en-GB" dirty="0"/>
              <a:t>Review of work so far, by MDP and internationally (FCC/</a:t>
            </a:r>
            <a:r>
              <a:rPr lang="en-GB" dirty="0" err="1"/>
              <a:t>Eurocircol</a:t>
            </a:r>
            <a:r>
              <a:rPr lang="en-GB" dirty="0"/>
              <a:t>)</a:t>
            </a:r>
          </a:p>
          <a:p>
            <a:pPr lvl="3"/>
            <a:r>
              <a:rPr lang="en-GB" dirty="0"/>
              <a:t>Nb</a:t>
            </a:r>
            <a:r>
              <a:rPr lang="en-GB" baseline="-25000" dirty="0"/>
              <a:t>3</a:t>
            </a:r>
            <a:r>
              <a:rPr lang="en-GB" dirty="0"/>
              <a:t>Sn dipole magnets,  HTS inserts, 15-20 T hybrid magnets</a:t>
            </a:r>
          </a:p>
          <a:p>
            <a:pPr lvl="2"/>
            <a:r>
              <a:rPr lang="en-GB" dirty="0"/>
              <a:t>Definition of a list of criteria and preliminary evaluation of MDP designs and/or proposed alternatives, always from the hybrid perspective</a:t>
            </a:r>
          </a:p>
          <a:p>
            <a:pPr lvl="2"/>
            <a:r>
              <a:rPr lang="en-GB" dirty="0"/>
              <a:t>Perform analysis in support of the test of the first hybrid magnet (9-10 T) with CCT5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First year </a:t>
            </a:r>
            <a:r>
              <a:rPr lang="en-GB" dirty="0"/>
              <a:t>(by March 2021)</a:t>
            </a:r>
          </a:p>
          <a:p>
            <a:pPr lvl="2"/>
            <a:r>
              <a:rPr lang="en-GB" dirty="0"/>
              <a:t>Design study of second hybrid magnet (14-15 T)</a:t>
            </a:r>
          </a:p>
          <a:p>
            <a:pPr lvl="3"/>
            <a:r>
              <a:rPr lang="en-GB" dirty="0"/>
              <a:t>Based on CCT, SMCT and HTS development results and first hybrid test with CCT5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Final goal</a:t>
            </a:r>
          </a:p>
          <a:p>
            <a:pPr lvl="2"/>
            <a:r>
              <a:rPr lang="en-GB" dirty="0"/>
              <a:t>Design study of a 20 T hybrid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7873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BB292-6806-44B3-8A20-1E14C49DF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the hybrid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FDD102-4593-4727-AC79-84D1D6D9B01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31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B629EB-4719-43D3-A295-FFECF6CD3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3151593" cy="5670959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FRESCA2 and Feather2</a:t>
            </a:r>
          </a:p>
          <a:p>
            <a:pPr lvl="1"/>
            <a:r>
              <a:rPr lang="en-US" dirty="0"/>
              <a:t>13-14 T + 3-5 T</a:t>
            </a:r>
          </a:p>
          <a:p>
            <a:pPr lvl="1"/>
            <a:r>
              <a:rPr lang="en-US" dirty="0"/>
              <a:t>work in progress at CERN</a:t>
            </a:r>
          </a:p>
          <a:p>
            <a:r>
              <a:rPr lang="en-US" dirty="0"/>
              <a:t>Significant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challenges</a:t>
            </a:r>
            <a:r>
              <a:rPr lang="en-US" dirty="0"/>
              <a:t> in mechanical integration</a:t>
            </a:r>
          </a:p>
          <a:p>
            <a:pPr lvl="1"/>
            <a:r>
              <a:rPr lang="en-US" dirty="0"/>
              <a:t>Self supporting insert or in contact with LTS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2D0DD-E7A6-44D5-97B1-350434DD99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0B1423BF-3BFF-428F-B59E-0E11CE6E5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817" y="2447974"/>
            <a:ext cx="10075330" cy="10075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A close up of a door&#10;&#10;Description automatically generated">
            <a:extLst>
              <a:ext uri="{FF2B5EF4-FFF2-40B4-BE49-F238E27FC236}">
                <a16:creationId xmlns:a16="http://schemas.microsoft.com/office/drawing/2014/main" id="{4B4AC441-0EF0-4E5F-8925-792E2698D4F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4" t="20675" r="19291" b="9267"/>
          <a:stretch/>
        </p:blipFill>
        <p:spPr>
          <a:xfrm>
            <a:off x="7982364" y="8472370"/>
            <a:ext cx="5872784" cy="4050934"/>
          </a:xfrm>
          <a:prstGeom prst="rect">
            <a:avLst/>
          </a:prstGeom>
        </p:spPr>
      </p:pic>
      <p:pic>
        <p:nvPicPr>
          <p:cNvPr id="10" name="Picture 9" descr="A close up of a device&#10;&#10;Description automatically generated">
            <a:extLst>
              <a:ext uri="{FF2B5EF4-FFF2-40B4-BE49-F238E27FC236}">
                <a16:creationId xmlns:a16="http://schemas.microsoft.com/office/drawing/2014/main" id="{9B4DCE33-EA53-47B2-AEBC-51C62D8E9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55" y="8460403"/>
            <a:ext cx="6927669" cy="4062901"/>
          </a:xfrm>
          <a:prstGeom prst="rect">
            <a:avLst/>
          </a:prstGeom>
          <a:noFill/>
          <a:ln w="12700">
            <a:solidFill>
              <a:srgbClr val="1F497D"/>
            </a:solidFill>
          </a:ln>
        </p:spPr>
      </p:pic>
    </p:spTree>
    <p:extLst>
      <p:ext uri="{BB962C8B-B14F-4D97-AF65-F5344CB8AC3E}">
        <p14:creationId xmlns:p14="http://schemas.microsoft.com/office/powerpoint/2010/main" val="311055269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BC65E-F54F-4DE0-8826-63700FB56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the hybrid challenges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8D46E8A-6944-449B-B5C2-9EB758863611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F262B7-A57F-4931-8B30-D828313421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A1D87-3C0E-41E8-AC06-8D8AE5D0D58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E8C80D9B-8DEF-47D8-AD43-1FD0DC439D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38" b="16078"/>
          <a:stretch/>
        </p:blipFill>
        <p:spPr>
          <a:xfrm>
            <a:off x="703555" y="2405268"/>
            <a:ext cx="23028912" cy="964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547727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Show how the proposed roadmap builds off of MDP and international efforts to-date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33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Magnets 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limits of Nb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superconductor</a:t>
            </a:r>
          </a:p>
          <a:p>
            <a:pPr lvl="1"/>
            <a:r>
              <a:rPr lang="en-US" dirty="0" err="1"/>
              <a:t>Eurocircol</a:t>
            </a:r>
            <a:r>
              <a:rPr lang="en-US" dirty="0"/>
              <a:t>/FCC design studies: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margin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052" y="4700017"/>
            <a:ext cx="7387156" cy="78618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66070" y="6630592"/>
            <a:ext cx="7125120" cy="329184"/>
          </a:xfrm>
          <a:prstGeom prst="rect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66070" y="6945989"/>
            <a:ext cx="7125120" cy="329184"/>
          </a:xfrm>
          <a:prstGeom prst="rect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6070" y="9363175"/>
            <a:ext cx="7125120" cy="329184"/>
          </a:xfrm>
          <a:prstGeom prst="rect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olid"/>
            <a:round/>
          </a:ln>
          <a:effectLst>
            <a:outerShdw blurRad="76200" dist="381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8" tIns="91438" rIns="91438" bIns="91438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7480" y="5010081"/>
            <a:ext cx="7979806" cy="7098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776975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Show how the proposed roadmap builds off of MDP and international efforts to-date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34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Magnets 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limits of Nb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superconductor</a:t>
            </a:r>
          </a:p>
          <a:p>
            <a:pPr lvl="1"/>
            <a:r>
              <a:rPr lang="en-US" dirty="0" err="1"/>
              <a:t>Eurocircle</a:t>
            </a:r>
            <a:r>
              <a:rPr lang="en-US" dirty="0"/>
              <a:t>/FCC design studies: </a:t>
            </a:r>
            <a:r>
              <a:rPr lang="en-US" i="1" dirty="0" err="1">
                <a:solidFill>
                  <a:schemeClr val="accent6">
                    <a:lumMod val="75000"/>
                  </a:schemeClr>
                </a:solidFill>
              </a:rPr>
              <a:t>Jc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2519899" y="5858556"/>
            <a:ext cx="7031987" cy="4547000"/>
            <a:chOff x="9099603" y="6809494"/>
            <a:chExt cx="7031987" cy="4547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99603" y="6809494"/>
              <a:ext cx="7031987" cy="4547000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402413" y="8132056"/>
              <a:ext cx="6520071" cy="329184"/>
            </a:xfrm>
            <a:prstGeom prst="rect">
              <a:avLst/>
            </a:prstGeom>
            <a:noFill/>
            <a:ln w="25400" cap="flat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887" y="5668254"/>
            <a:ext cx="7925622" cy="536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585123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Show how the proposed roadmap builds off of MDP and international efforts to-date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35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Magnets at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limits of Nb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 superconductor</a:t>
            </a:r>
          </a:p>
          <a:p>
            <a:pPr lvl="1"/>
            <a:r>
              <a:rPr lang="en-US" dirty="0" err="1"/>
              <a:t>Eurocircle</a:t>
            </a:r>
            <a:r>
              <a:rPr lang="en-US" dirty="0"/>
              <a:t>/FCC </a:t>
            </a:r>
            <a:r>
              <a:rPr lang="en-US" dirty="0">
                <a:solidFill>
                  <a:srgbClr val="FFFFFF"/>
                </a:solidFill>
              </a:rPr>
              <a:t>design</a:t>
            </a:r>
            <a:r>
              <a:rPr lang="en-US" dirty="0"/>
              <a:t> studies: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quantity of superconductor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5355" y="4588992"/>
            <a:ext cx="4958645" cy="787756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84371" y="5027348"/>
            <a:ext cx="17534273" cy="4214857"/>
            <a:chOff x="984371" y="5742965"/>
            <a:chExt cx="17534273" cy="421485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371" y="5742965"/>
              <a:ext cx="17534273" cy="4214857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341381" y="7181118"/>
              <a:ext cx="16836891" cy="536418"/>
            </a:xfrm>
            <a:prstGeom prst="rect">
              <a:avLst/>
            </a:prstGeom>
            <a:noFill/>
            <a:ln w="31750" cap="flat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3061" y="9204984"/>
              <a:ext cx="16836891" cy="536418"/>
            </a:xfrm>
            <a:prstGeom prst="rect">
              <a:avLst/>
            </a:prstGeom>
            <a:noFill/>
            <a:ln w="31750" cap="flat">
              <a:solidFill>
                <a:schemeClr val="accent6">
                  <a:lumMod val="75000"/>
                </a:schemeClr>
              </a:solidFill>
              <a:prstDash val="solid"/>
              <a:round/>
            </a:ln>
            <a:effectLst>
              <a:outerShdw blurRad="76200" dist="38100" dir="5400000" rotWithShape="0">
                <a:srgbClr val="000000">
                  <a:alpha val="35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8" tIns="91438" rIns="91438" bIns="91438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sp>
        <p:nvSpPr>
          <p:cNvPr id="10" name="Text Placeholder 3"/>
          <p:cNvSpPr txBox="1">
            <a:spLocks/>
          </p:cNvSpPr>
          <p:nvPr/>
        </p:nvSpPr>
        <p:spPr>
          <a:xfrm>
            <a:off x="716809" y="9242205"/>
            <a:ext cx="22270530" cy="2574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91438" tIns="91438" rIns="91438" bIns="91438">
            <a:normAutofit fontScale="92500" lnSpcReduction="20000"/>
          </a:bodyPr>
          <a:lstStyle>
            <a:lvl1pPr marL="103603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60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  <a:lvl2pPr marL="977648" marR="0" indent="-52044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5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2pPr>
            <a:lvl3pPr marL="1388423" marR="0" indent="-474023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8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3pPr>
            <a:lvl4pPr marL="1754777" marR="0" indent="-52200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Wingdings" panose="05000000000000000000" pitchFamily="2" charset="2"/>
              <a:buChar char="§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4pPr>
            <a:lvl5pPr marL="2281428" marR="0" indent="-452628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5pPr>
            <a:lvl6pPr marL="2788919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6pPr>
            <a:lvl7pPr marL="32461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7pPr>
            <a:lvl8pPr marL="3703320" marR="0" indent="-502919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8pPr>
            <a:lvl9pPr marL="4160520" marR="0" indent="-502920" algn="l" defTabSz="914400" rtl="0" latinLnBrk="0">
              <a:lnSpc>
                <a:spcPct val="100000"/>
              </a:lnSpc>
              <a:spcBef>
                <a:spcPts val="11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4400" b="0" i="0" u="none" strike="noStrike" cap="none" spc="0" baseline="0">
                <a:solidFill>
                  <a:srgbClr val="1F497D"/>
                </a:solidFill>
                <a:uFillTx/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9pPr>
          </a:lstStyle>
          <a:p>
            <a:pPr hangingPunct="1"/>
            <a:r>
              <a:rPr lang="en-US" dirty="0"/>
              <a:t>No show-stoppers found in any particular design</a:t>
            </a:r>
          </a:p>
          <a:p>
            <a:pPr lvl="1" hangingPunct="1"/>
            <a:r>
              <a:rPr lang="en-US" dirty="0"/>
              <a:t>Peak stress &lt;150 MPa at warm and &lt;200 MPa at cold</a:t>
            </a:r>
          </a:p>
          <a:p>
            <a:pPr hangingPunct="1"/>
            <a:r>
              <a:rPr lang="en-US" dirty="0"/>
              <a:t>No final selection (although CT as baseline)</a:t>
            </a:r>
            <a:r>
              <a:rPr lang="en-US" dirty="0">
                <a:solidFill>
                  <a:srgbClr val="FFFFFF"/>
                </a:solidFill>
              </a:rPr>
              <a:t>final choice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i="1" dirty="0">
              <a:solidFill>
                <a:schemeClr val="accent6">
                  <a:lumMod val="75000"/>
                </a:schemeClr>
              </a:solidFill>
            </a:endParaRPr>
          </a:p>
          <a:p>
            <a:pPr hangingPunct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04148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Proposed design studies roadmap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4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10842434" cy="905192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Time frame</a:t>
            </a:r>
            <a:r>
              <a:rPr lang="en-US" dirty="0"/>
              <a:t>: 2020 – 2023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Methods</a:t>
            </a:r>
          </a:p>
          <a:p>
            <a:pPr lvl="1"/>
            <a:r>
              <a:rPr lang="en-US" dirty="0"/>
              <a:t>Modeling effort</a:t>
            </a:r>
          </a:p>
          <a:p>
            <a:pPr lvl="2"/>
            <a:r>
              <a:rPr lang="en-US" dirty="0"/>
              <a:t>“classical 2D/3D” mechanical, magnetic and QH simulations</a:t>
            </a:r>
          </a:p>
          <a:p>
            <a:pPr lvl="3"/>
            <a:r>
              <a:rPr lang="en-US" dirty="0"/>
              <a:t>Developing new modeling techniques is not part of this task</a:t>
            </a:r>
          </a:p>
          <a:p>
            <a:pPr lvl="3"/>
            <a:r>
              <a:rPr lang="en-US" dirty="0"/>
              <a:t>However, if new tool/analysis is required </a:t>
            </a:r>
            <a:r>
              <a:rPr lang="en-US" dirty="0">
                <a:sym typeface="Wingdings" panose="05000000000000000000" pitchFamily="2" charset="2"/>
              </a:rPr>
              <a:t> feed-back to </a:t>
            </a:r>
            <a:r>
              <a:rPr lang="en-US" i="1" dirty="0">
                <a:solidFill>
                  <a:schemeClr val="accent6">
                    <a:lumMod val="75000"/>
                  </a:schemeClr>
                </a:solidFill>
              </a:rPr>
              <a:t>Technology area (III), modeling and simulations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5989" y="3770598"/>
            <a:ext cx="12521205" cy="701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9405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7317-AC6E-40E5-9F28-46E093E1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program and goals of the design studies (I)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221B8-2C81-4BCC-AE4E-99C336A59A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D8380-4421-4F88-8EE8-FAD5C05A6A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Hybrid program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“Near term” </a:t>
            </a:r>
            <a:r>
              <a:rPr lang="en-US" dirty="0"/>
              <a:t>(~2020-2022)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CCT5 </a:t>
            </a:r>
          </a:p>
          <a:p>
            <a:pPr lvl="3"/>
            <a:r>
              <a:rPr lang="en-US" dirty="0"/>
              <a:t>8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T in 90 mm aperture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 Bi2212 BIN5 </a:t>
            </a:r>
            <a:r>
              <a:rPr lang="en-US" dirty="0"/>
              <a:t>and/or some inner coils from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 REBCO C2</a:t>
            </a:r>
          </a:p>
          <a:p>
            <a:pPr lvl="3"/>
            <a:r>
              <a:rPr lang="en-US" dirty="0"/>
              <a:t>1-2 T field level</a:t>
            </a:r>
          </a:p>
          <a:p>
            <a:pPr lvl="2"/>
            <a:r>
              <a:rPr lang="en-US" dirty="0"/>
              <a:t>Target hybrid field: ~ 9 T</a:t>
            </a:r>
          </a:p>
          <a:p>
            <a:endParaRPr lang="en-US" dirty="0"/>
          </a:p>
          <a:p>
            <a:r>
              <a:rPr lang="en-US" dirty="0"/>
              <a:t>Goals of the design studies</a:t>
            </a:r>
          </a:p>
          <a:p>
            <a:pPr lvl="1"/>
            <a:r>
              <a:rPr lang="en-US" dirty="0"/>
              <a:t> Start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analysis of challenges </a:t>
            </a:r>
            <a:r>
              <a:rPr lang="en-US" dirty="0"/>
              <a:t>specifically of hybrid magnets</a:t>
            </a:r>
          </a:p>
          <a:p>
            <a:pPr lvl="2"/>
            <a:r>
              <a:rPr lang="en-US" dirty="0"/>
              <a:t>Integration of LTS/HTS, mechanics, protection, powering, diagnostics, test facility…..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D1B82-7145-4212-980B-9A45B01158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18438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7317-AC6E-40E5-9F28-46E093E1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program and goals of the design studies (II)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221B8-2C81-4BCC-AE4E-99C336A59A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D8380-4421-4F88-8EE8-FAD5C05A6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991128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Hybrid program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“Medium term” </a:t>
            </a:r>
            <a:r>
              <a:rPr lang="en-US" dirty="0"/>
              <a:t>(~2022-2024)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CCT6 </a:t>
            </a:r>
            <a:r>
              <a:rPr lang="en-US" dirty="0"/>
              <a:t>and/or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SMCT </a:t>
            </a:r>
          </a:p>
          <a:p>
            <a:pPr lvl="3"/>
            <a:r>
              <a:rPr lang="en-US" dirty="0"/>
              <a:t>11-12 T in 120 mm aperture</a:t>
            </a:r>
          </a:p>
          <a:p>
            <a:pPr lvl="2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 Bi2212 </a:t>
            </a:r>
            <a:r>
              <a:rPr lang="en-US" dirty="0"/>
              <a:t>and/or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SMCT Bi2212 </a:t>
            </a:r>
            <a:r>
              <a:rPr lang="en-US" dirty="0"/>
              <a:t>and/or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CCT REBCO</a:t>
            </a:r>
            <a:r>
              <a:rPr lang="en-US" dirty="0"/>
              <a:t> and/or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COMB REBCO</a:t>
            </a:r>
          </a:p>
          <a:p>
            <a:pPr lvl="3"/>
            <a:r>
              <a:rPr lang="en-US" dirty="0"/>
              <a:t>Towards 5 T field level</a:t>
            </a:r>
          </a:p>
          <a:p>
            <a:pPr lvl="2"/>
            <a:r>
              <a:rPr lang="en-US" dirty="0"/>
              <a:t>Target hybrid field: towards 14-15 T</a:t>
            </a:r>
          </a:p>
          <a:p>
            <a:endParaRPr lang="en-US" dirty="0"/>
          </a:p>
          <a:p>
            <a:r>
              <a:rPr lang="en-US" dirty="0"/>
              <a:t>Goals of the design studies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Evaluate </a:t>
            </a:r>
            <a:r>
              <a:rPr lang="en-GB" dirty="0"/>
              <a:t>different designs (both LTS and HTS)</a:t>
            </a:r>
          </a:p>
          <a:p>
            <a:pPr lvl="1"/>
            <a:r>
              <a:rPr lang="en-GB" dirty="0"/>
              <a:t>Investigate alternatives (common-coil and blocks)</a:t>
            </a:r>
          </a:p>
          <a:p>
            <a:pPr lvl="1"/>
            <a:r>
              <a:rPr lang="en-GB" dirty="0"/>
              <a:t>Perform a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comparative analysis </a:t>
            </a:r>
            <a:r>
              <a:rPr lang="en-GB" dirty="0"/>
              <a:t>in view of a 20 T hybrid magnet, considering both modelling and experimental results</a:t>
            </a:r>
          </a:p>
          <a:p>
            <a:pPr lvl="2"/>
            <a:r>
              <a:rPr lang="en-US" dirty="0"/>
              <a:t>Margin, mechanics, field quality, quench protection strategies, fabrication-assembly-loading, performance of previous models, scalability, cost……</a:t>
            </a:r>
          </a:p>
          <a:p>
            <a:pPr lvl="2"/>
            <a:r>
              <a:rPr lang="en-GB" dirty="0"/>
              <a:t>Basically, help converging on all the </a:t>
            </a:r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and/or</a:t>
            </a:r>
          </a:p>
          <a:p>
            <a:pPr lvl="1"/>
            <a:r>
              <a:rPr lang="en-US" dirty="0"/>
              <a:t>Continue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analysis of challenges </a:t>
            </a:r>
            <a:r>
              <a:rPr lang="en-US" dirty="0"/>
              <a:t>specifically of hybrid magnets</a:t>
            </a:r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D1B82-7145-4212-980B-9A45B01158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8627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7317-AC6E-40E5-9F28-46E093E16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Hybrid program and goals of the design studies (III)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F221B8-2C81-4BCC-AE4E-99C336A59A3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AD8380-4421-4F88-8EE8-FAD5C05A6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3555" y="2612015"/>
            <a:ext cx="22270530" cy="9911289"/>
          </a:xfrm>
        </p:spPr>
        <p:txBody>
          <a:bodyPr>
            <a:normAutofit/>
          </a:bodyPr>
          <a:lstStyle/>
          <a:p>
            <a:r>
              <a:rPr lang="en-US" dirty="0"/>
              <a:t>Hybrid program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“Long term” </a:t>
            </a:r>
            <a:r>
              <a:rPr lang="en-US" dirty="0"/>
              <a:t>(~2025 and beyond)</a:t>
            </a:r>
          </a:p>
          <a:p>
            <a:pPr lvl="2"/>
            <a:r>
              <a:rPr lang="en-US" dirty="0"/>
              <a:t>Target hybrid field: towards 20 T</a:t>
            </a:r>
          </a:p>
          <a:p>
            <a:endParaRPr lang="en-US" dirty="0"/>
          </a:p>
          <a:p>
            <a:r>
              <a:rPr lang="en-US" dirty="0"/>
              <a:t>Goals of the design studies</a:t>
            </a:r>
          </a:p>
          <a:p>
            <a:pPr lvl="1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How much field </a:t>
            </a:r>
            <a:r>
              <a:rPr lang="en-GB" dirty="0"/>
              <a:t>from LTS and HTS respectively?</a:t>
            </a:r>
          </a:p>
          <a:p>
            <a:pPr lvl="1"/>
            <a:r>
              <a:rPr lang="en-GB" dirty="0"/>
              <a:t>Which design? How a 20T hybrid may it look like?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Evaluation high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Jc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limitations in Nb</a:t>
            </a:r>
            <a:r>
              <a:rPr lang="en-US" baseline="-25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Sn</a:t>
            </a:r>
          </a:p>
          <a:p>
            <a:pPr lvl="2"/>
            <a:r>
              <a:rPr lang="en-US" dirty="0"/>
              <a:t>We are working on very high </a:t>
            </a:r>
            <a:r>
              <a:rPr lang="en-US" dirty="0" err="1"/>
              <a:t>Jc</a:t>
            </a:r>
            <a:r>
              <a:rPr lang="en-US" dirty="0"/>
              <a:t> strands: can we afford it?</a:t>
            </a:r>
          </a:p>
          <a:p>
            <a:pPr lvl="3"/>
            <a:r>
              <a:rPr lang="en-US" dirty="0"/>
              <a:t>Yes from the stress point of view (CCT and SMCT), but what about QP? </a:t>
            </a:r>
          </a:p>
          <a:p>
            <a:pPr lvl="1"/>
            <a:endParaRPr lang="en-GB" dirty="0"/>
          </a:p>
          <a:p>
            <a:pPr marL="914400" lvl="2" indent="0">
              <a:buNone/>
            </a:pP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D1B82-7145-4212-980B-9A45B011581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57534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B4895-76F7-4F83-9D85-62F732CCEA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F86F2C-A9C8-4AAE-B896-0926E59F475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22167A-9A83-47E6-93FD-5AF6EA10B3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What was presented at the collaboration meeting (in brief)</a:t>
            </a:r>
          </a:p>
          <a:p>
            <a:pPr lvl="1"/>
            <a:r>
              <a:rPr lang="en-US" dirty="0"/>
              <a:t>Three tasks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chemeClr val="accent6"/>
                </a:solidFill>
              </a:rPr>
              <a:t>Status and plan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A8BE8-99D4-4EAE-A80D-B1B3F61642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66986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524D-F93A-4739-A014-F553AA967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and plans task 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83C236-C4D1-478F-89DA-DA79DC31F5DE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746019-0CB5-4D19-8C70-5ECDAE174F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Hybrid I</a:t>
            </a:r>
          </a:p>
          <a:p>
            <a:pPr lvl="1"/>
            <a:r>
              <a:rPr lang="en-US" dirty="0"/>
              <a:t>Bi2212 insert (1-2 T) in CCT5 (8-9 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AE523-6020-4285-BDCC-642B71B1AA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/>
              <a:t>Comparative analysis of magnet design concepts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9985ED-06DD-4F85-9D4B-10E2AC9829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2" t="4486" r="29116" b="3302"/>
          <a:stretch/>
        </p:blipFill>
        <p:spPr>
          <a:xfrm>
            <a:off x="17050922" y="2812711"/>
            <a:ext cx="5923163" cy="96218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922214-3C5F-4C53-8AAD-792E40055B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695"/>
          <a:stretch/>
        </p:blipFill>
        <p:spPr>
          <a:xfrm>
            <a:off x="3875815" y="5162049"/>
            <a:ext cx="9297498" cy="631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9289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AP No Footer">
  <a:themeElements>
    <a:clrScheme name="ATAP No Footer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ATAP No Footer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TAP No Foote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8" tIns="91438" rIns="91438" bIns="9143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76200" dist="381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91438" tIns="91438" rIns="91438" bIns="9143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61740</TotalTime>
  <Words>1948</Words>
  <Application>Microsoft Office PowerPoint</Application>
  <PresentationFormat>Custom</PresentationFormat>
  <Paragraphs>314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Franklin Gothic Book</vt:lpstr>
      <vt:lpstr>Franklin Gothic Medium</vt:lpstr>
      <vt:lpstr>Symbol</vt:lpstr>
      <vt:lpstr>Wingdings</vt:lpstr>
      <vt:lpstr>ATAP No Footer</vt:lpstr>
      <vt:lpstr>PowerPoint Presentation</vt:lpstr>
      <vt:lpstr>Outline</vt:lpstr>
      <vt:lpstr>Proposed design studies roadmap</vt:lpstr>
      <vt:lpstr>Proposed design studies roadmap</vt:lpstr>
      <vt:lpstr>Hybrid program and goals of the design studies (I)</vt:lpstr>
      <vt:lpstr>Hybrid program and goals of the design studies (II)</vt:lpstr>
      <vt:lpstr>Hybrid program and goals of the design studies (III)</vt:lpstr>
      <vt:lpstr>Outline</vt:lpstr>
      <vt:lpstr>Status and plans task 1</vt:lpstr>
      <vt:lpstr>Status and plans task 1</vt:lpstr>
      <vt:lpstr>An example of the interface insert-outsert</vt:lpstr>
      <vt:lpstr>Status and plans task 2</vt:lpstr>
      <vt:lpstr>Hybrid II Bi2212/REBCO insert (5 T) in Nb3Sn outsert (~11 T)</vt:lpstr>
      <vt:lpstr>Hybrid II Bi2212/REBCO insert (5 T) in Nb3Sn outsert (~11 T)</vt:lpstr>
      <vt:lpstr>Hybrid II Bi2212/REBCO insert (5 T) in Nb3Sn outsert (~11 T)</vt:lpstr>
      <vt:lpstr>Hybrid II Bi2212/REBCO insert (5 T) in Nb3Sn outsert (~11 T)</vt:lpstr>
      <vt:lpstr>Hybrid II Bi2212/REBCO insert (5 T) in Nb3Sn outsert (~11 T)</vt:lpstr>
      <vt:lpstr>Hybrid II Bi2212/REBCO insert (5 T) in Nb3Sn outsert (~11 T)</vt:lpstr>
      <vt:lpstr>Hybrid II Bi2212/REBCO insert (5 T) in Nb3Sn outsert (~11 T)</vt:lpstr>
      <vt:lpstr>Hybrid II Bi2212/REBCO insert (5 T) in Nb3Sn outsert (~11 T)</vt:lpstr>
      <vt:lpstr>Also, later….</vt:lpstr>
      <vt:lpstr>PowerPoint Presentation</vt:lpstr>
      <vt:lpstr>FRESCA2c magnetic model standalone</vt:lpstr>
      <vt:lpstr>FRESCA2c magnetic model standalone</vt:lpstr>
      <vt:lpstr>Case 1 of integration - magnetic model</vt:lpstr>
      <vt:lpstr>Case 1 of integration - magnetic model</vt:lpstr>
      <vt:lpstr>Appendix</vt:lpstr>
      <vt:lpstr>Hybrid program and goals of the design studies (II)</vt:lpstr>
      <vt:lpstr>An example of comparative analysis from FCC/Eurocircol </vt:lpstr>
      <vt:lpstr>Resources needed and possible timeline</vt:lpstr>
      <vt:lpstr>An example of the hybrid challenges</vt:lpstr>
      <vt:lpstr>An example of the hybrid challenges</vt:lpstr>
      <vt:lpstr>Show how the proposed roadmap builds off of MDP and international efforts to-date</vt:lpstr>
      <vt:lpstr>Show how the proposed roadmap builds off of MDP and international efforts to-date</vt:lpstr>
      <vt:lpstr>Show how the proposed roadmap builds off of MDP and international efforts to-date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Alexander Zlobin x8192 11001N</dc:creator>
  <cp:lastModifiedBy>Paolo Ferracin</cp:lastModifiedBy>
  <cp:revision>459</cp:revision>
  <dcterms:modified xsi:type="dcterms:W3CDTF">2020-03-31T15:55:27Z</dcterms:modified>
</cp:coreProperties>
</file>