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720" r:id="rId3"/>
    <p:sldId id="734" r:id="rId4"/>
    <p:sldId id="721" r:id="rId5"/>
    <p:sldId id="735" r:id="rId6"/>
    <p:sldId id="736" r:id="rId7"/>
    <p:sldId id="737" r:id="rId8"/>
    <p:sldId id="739" r:id="rId9"/>
    <p:sldId id="724" r:id="rId10"/>
    <p:sldId id="723" r:id="rId11"/>
    <p:sldId id="738" r:id="rId12"/>
    <p:sldId id="740" r:id="rId13"/>
    <p:sldId id="730" r:id="rId14"/>
    <p:sldId id="741" r:id="rId15"/>
    <p:sldId id="722" r:id="rId16"/>
    <p:sldId id="727" r:id="rId17"/>
    <p:sldId id="72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FF"/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/>
    <p:restoredTop sz="94674"/>
  </p:normalViewPr>
  <p:slideViewPr>
    <p:cSldViewPr snapToGrid="0" snapToObjects="1">
      <p:cViewPr varScale="1">
        <p:scale>
          <a:sx n="39" d="100"/>
          <a:sy n="39" d="100"/>
        </p:scale>
        <p:origin x="13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6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indent="-522000">
              <a:defRPr sz="6000"/>
            </a:lvl1pPr>
            <a:lvl2pPr marL="977648" indent="-520448">
              <a:buFont typeface="Wingdings" panose="05000000000000000000" pitchFamily="2" charset="2"/>
              <a:buChar char="§"/>
              <a:defRPr sz="5400"/>
            </a:lvl2pPr>
            <a:lvl3pPr>
              <a:defRPr sz="4800"/>
            </a:lvl3pPr>
            <a:lvl4pPr marL="1754777" indent="-522000">
              <a:buFont typeface="Wingdings" panose="05000000000000000000" pitchFamily="2" charset="2"/>
              <a:buChar char="§"/>
              <a:defRPr sz="4400"/>
            </a:lvl4pPr>
            <a:lvl5pPr marL="2281428" indent="-452628"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" y="3"/>
            <a:ext cx="24383994" cy="17990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115" y="2"/>
            <a:ext cx="16830906" cy="1769328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7" y="124692"/>
            <a:ext cx="4113310" cy="1496932"/>
          </a:xfrm>
          <a:prstGeom prst="rect">
            <a:avLst/>
          </a:prstGeom>
        </p:spPr>
      </p:pic>
      <p:sp>
        <p:nvSpPr>
          <p:cNvPr id="8" name="Shape 71"/>
          <p:cNvSpPr/>
          <p:nvPr userDrawn="1"/>
        </p:nvSpPr>
        <p:spPr>
          <a:xfrm flipV="1">
            <a:off x="5293112" y="0"/>
            <a:ext cx="4248" cy="1828800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91438" rIns="91438"/>
          <a:lstStyle/>
          <a:p>
            <a:endParaRPr sz="3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46365" y="12963747"/>
            <a:ext cx="444348" cy="492438"/>
          </a:xfrm>
        </p:spPr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2" descr="Afbeeldingsresultaat voor lb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168" y="193288"/>
            <a:ext cx="1937412" cy="13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459184" y="12859967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M. </a:t>
            </a:r>
            <a:r>
              <a:rPr lang="en-US" sz="3200" dirty="0" err="1">
                <a:solidFill>
                  <a:schemeClr val="bg1"/>
                </a:solidFill>
              </a:rPr>
              <a:t>Marchevsky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29" y="249093"/>
            <a:ext cx="4645210" cy="166763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5032281" y="181651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310554" y="-25400"/>
            <a:ext cx="19107378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Paolo Ferracin, Giorgio Ambrosio, Lance Cooley, Ramesh Gupta, Vadim </a:t>
            </a:r>
            <a:r>
              <a:rPr lang="en-US" dirty="0" err="1"/>
              <a:t>Kashikhin</a:t>
            </a:r>
            <a:r>
              <a:rPr lang="en-US" dirty="0"/>
              <a:t>, Alexander Zlobin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466088" y="4947343"/>
            <a:ext cx="21451824" cy="3277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GB" b="1" dirty="0"/>
              <a:t>Area III: Technology</a:t>
            </a:r>
          </a:p>
          <a:p>
            <a:r>
              <a:rPr lang="en-GB" b="1" dirty="0"/>
              <a:t> </a:t>
            </a:r>
          </a:p>
          <a:p>
            <a:r>
              <a:rPr lang="en-GB" b="1" dirty="0" err="1"/>
              <a:t>IIIa</a:t>
            </a:r>
            <a:r>
              <a:rPr lang="en-GB" b="1" dirty="0"/>
              <a:t>: Comparative analysis of magnet design concepts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example of comparative analysis from FCC/</a:t>
            </a:r>
            <a:r>
              <a:rPr lang="en-GB" dirty="0" err="1"/>
              <a:t>Eurocircol</a:t>
            </a:r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0BDC3-3F9F-47C0-85FC-7B6EEAD38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36"/>
          <a:stretch/>
        </p:blipFill>
        <p:spPr>
          <a:xfrm>
            <a:off x="1612536" y="4840662"/>
            <a:ext cx="10475844" cy="4906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D95274-8824-4F0E-A022-23B544F7D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46177" b="5030"/>
          <a:stretch/>
        </p:blipFill>
        <p:spPr>
          <a:xfrm>
            <a:off x="12295622" y="4783157"/>
            <a:ext cx="9833113" cy="520810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0CD3B49-EFD8-42F7-AA0C-B5D471BDEE3B}"/>
              </a:ext>
            </a:extLst>
          </p:cNvPr>
          <p:cNvSpPr txBox="1">
            <a:spLocks/>
          </p:cNvSpPr>
          <p:nvPr/>
        </p:nvSpPr>
        <p:spPr>
          <a:xfrm>
            <a:off x="953115" y="2706129"/>
            <a:ext cx="22270530" cy="154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1pPr marL="103603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5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Magnets 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limits of Nb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superconductor</a:t>
            </a:r>
          </a:p>
          <a:p>
            <a:pPr hangingPunct="1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4ACFB4B-C92A-4B4D-8DE3-16AA3BF4B569}"/>
              </a:ext>
            </a:extLst>
          </p:cNvPr>
          <p:cNvSpPr txBox="1">
            <a:spLocks/>
          </p:cNvSpPr>
          <p:nvPr/>
        </p:nvSpPr>
        <p:spPr>
          <a:xfrm>
            <a:off x="1056735" y="10545306"/>
            <a:ext cx="22270530" cy="1922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 fontScale="92500" lnSpcReduction="10000"/>
          </a:bodyPr>
          <a:lstStyle>
            <a:lvl1pPr marL="103603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5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Based simply on modelling, the selection is very difficult</a:t>
            </a:r>
          </a:p>
          <a:p>
            <a:pPr lvl="1" hangingPunct="1"/>
            <a:r>
              <a:rPr lang="en-US" dirty="0"/>
              <a:t>Better if we rely also on experimental data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960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B292-6806-44B3-8A20-1E14C49D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hybrid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DD102-4593-4727-AC79-84D1D6D9B0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629EB-4719-43D3-A295-FFECF6CD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3151593" cy="5670959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FRESCA2 and Feather2</a:t>
            </a:r>
          </a:p>
          <a:p>
            <a:pPr lvl="1"/>
            <a:r>
              <a:rPr lang="en-US" dirty="0"/>
              <a:t>13-14 T + 3-5 T</a:t>
            </a:r>
          </a:p>
          <a:p>
            <a:pPr lvl="1"/>
            <a:r>
              <a:rPr lang="en-US" dirty="0"/>
              <a:t>work in progress at CERN</a:t>
            </a:r>
          </a:p>
          <a:p>
            <a:r>
              <a:rPr lang="en-US" dirty="0"/>
              <a:t>Significant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challenges</a:t>
            </a:r>
            <a:r>
              <a:rPr lang="en-US" dirty="0"/>
              <a:t> in mechanical integration</a:t>
            </a:r>
          </a:p>
          <a:p>
            <a:pPr lvl="1"/>
            <a:r>
              <a:rPr lang="en-US" dirty="0"/>
              <a:t>Self supporting insert or in contact with 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2D0DD-E7A6-44D5-97B1-350434DD9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B1423BF-3BFF-428F-B59E-0E11CE6E5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817" y="2447974"/>
            <a:ext cx="10075330" cy="1007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close up of a door&#10;&#10;Description automatically generated">
            <a:extLst>
              <a:ext uri="{FF2B5EF4-FFF2-40B4-BE49-F238E27FC236}">
                <a16:creationId xmlns:a16="http://schemas.microsoft.com/office/drawing/2014/main" id="{4B4AC441-0EF0-4E5F-8925-792E2698D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t="20675" r="19291" b="9267"/>
          <a:stretch/>
        </p:blipFill>
        <p:spPr>
          <a:xfrm>
            <a:off x="7982364" y="8472370"/>
            <a:ext cx="5872784" cy="4050934"/>
          </a:xfrm>
          <a:prstGeom prst="rect">
            <a:avLst/>
          </a:prstGeom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9B4DCE33-EA53-47B2-AEBC-51C62D8E9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5" y="8460403"/>
            <a:ext cx="6927669" cy="4062901"/>
          </a:xfrm>
          <a:prstGeom prst="rect">
            <a:avLst/>
          </a:prstGeom>
          <a:noFill/>
          <a:ln w="12700"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31105526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C65E-F54F-4DE0-8826-63700FB5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hybrid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46E8A-6944-449B-B5C2-9EB7588636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262B7-A57F-4931-8B30-D82831342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1D87-3C0E-41E8-AC06-8D8AE5D0D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8C80D9B-8DEF-47D8-AD43-1FD0DC439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b="16078"/>
          <a:stretch/>
        </p:blipFill>
        <p:spPr>
          <a:xfrm>
            <a:off x="703555" y="2405268"/>
            <a:ext cx="23028912" cy="96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477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needed and possible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10100685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Resources</a:t>
            </a:r>
          </a:p>
          <a:p>
            <a:pPr lvl="1"/>
            <a:r>
              <a:rPr lang="en-GB" dirty="0"/>
              <a:t>1.5 Post-Doc full time (0.5 per lab)</a:t>
            </a:r>
          </a:p>
          <a:p>
            <a:pPr lvl="1"/>
            <a:r>
              <a:rPr lang="en-GB" dirty="0"/>
              <a:t>0.5 </a:t>
            </a:r>
            <a:r>
              <a:rPr lang="en-GB" dirty="0" err="1"/>
              <a:t>FTEy</a:t>
            </a:r>
            <a:r>
              <a:rPr lang="en-GB" dirty="0"/>
              <a:t> for supervision and biweekly meeting of the working group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Timeframes and goals</a:t>
            </a:r>
          </a:p>
          <a:p>
            <a:pPr lvl="1"/>
            <a:r>
              <a:rPr lang="en-GB" dirty="0"/>
              <a:t>About 3-4 years in total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First six months </a:t>
            </a:r>
            <a:r>
              <a:rPr lang="en-GB" dirty="0"/>
              <a:t>(by Sept. 2020)</a:t>
            </a:r>
          </a:p>
          <a:p>
            <a:pPr lvl="2"/>
            <a:r>
              <a:rPr lang="en-GB" dirty="0"/>
              <a:t>Review of work so far, by MDP and internationally (FCC/</a:t>
            </a:r>
            <a:r>
              <a:rPr lang="en-GB" dirty="0" err="1"/>
              <a:t>Eurocircol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Nb</a:t>
            </a:r>
            <a:r>
              <a:rPr lang="en-GB" baseline="-25000" dirty="0"/>
              <a:t>3</a:t>
            </a:r>
            <a:r>
              <a:rPr lang="en-GB" dirty="0"/>
              <a:t>Sn dipole magnets,  HTS inserts, 15-20 T hybrid magnets</a:t>
            </a:r>
          </a:p>
          <a:p>
            <a:pPr lvl="2"/>
            <a:r>
              <a:rPr lang="en-GB" dirty="0"/>
              <a:t>Definition of a list of criteria and preliminary evaluation of MDP designs and/or proposed alternatives, always from the hybrid perspective</a:t>
            </a:r>
          </a:p>
          <a:p>
            <a:pPr lvl="2"/>
            <a:r>
              <a:rPr lang="en-GB" dirty="0"/>
              <a:t>Perform analysis in support of the test of the first hybrid magnet (9-10 T) with CCT5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First year </a:t>
            </a:r>
            <a:r>
              <a:rPr lang="en-GB" dirty="0"/>
              <a:t>(by March 2021)</a:t>
            </a:r>
          </a:p>
          <a:p>
            <a:pPr lvl="2"/>
            <a:r>
              <a:rPr lang="en-GB" dirty="0"/>
              <a:t>Design study of second hybrid magnet (14-15 T)</a:t>
            </a:r>
          </a:p>
          <a:p>
            <a:pPr lvl="3"/>
            <a:r>
              <a:rPr lang="en-GB" dirty="0"/>
              <a:t>Based on CCT, SMCT and HTS development results and first hybrid test with CCT5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Final goal</a:t>
            </a:r>
          </a:p>
          <a:p>
            <a:pPr lvl="2"/>
            <a:r>
              <a:rPr lang="en-GB" dirty="0"/>
              <a:t>Design study of a 20 T hybrid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78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7348E-E611-4648-BC0E-4E591A21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8FA61-AA88-4975-8404-66EFDB95AD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69DC6-6189-42B4-9C15-0165DE8FE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14B1-C514-4C79-A91B-294B0B9CF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404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how the proposed roadmap builds off of MDP and international efforts to-date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Magnets 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limits of Nb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superconductor</a:t>
            </a:r>
          </a:p>
          <a:p>
            <a:pPr lvl="1"/>
            <a:r>
              <a:rPr lang="en-US" dirty="0" err="1"/>
              <a:t>Eurocircol</a:t>
            </a:r>
            <a:r>
              <a:rPr lang="en-US" dirty="0"/>
              <a:t>/FCC design studies: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margin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52" y="4700017"/>
            <a:ext cx="7387156" cy="7861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6070" y="6630592"/>
            <a:ext cx="7125120" cy="329184"/>
          </a:xfrm>
          <a:prstGeom prst="rect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6070" y="6945989"/>
            <a:ext cx="7125120" cy="329184"/>
          </a:xfrm>
          <a:prstGeom prst="rect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6070" y="9363175"/>
            <a:ext cx="7125120" cy="329184"/>
          </a:xfrm>
          <a:prstGeom prst="rect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480" y="5010081"/>
            <a:ext cx="7979806" cy="70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769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how the proposed roadmap builds off of MDP and international efforts to-date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Magnets 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limits of Nb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superconductor</a:t>
            </a:r>
          </a:p>
          <a:p>
            <a:pPr lvl="1"/>
            <a:r>
              <a:rPr lang="en-US" dirty="0" err="1"/>
              <a:t>Eurocircle</a:t>
            </a:r>
            <a:r>
              <a:rPr lang="en-US" dirty="0"/>
              <a:t>/FCC design studies: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Jc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9899" y="5858556"/>
            <a:ext cx="7031987" cy="4547000"/>
            <a:chOff x="9099603" y="6809494"/>
            <a:chExt cx="7031987" cy="4547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9603" y="6809494"/>
              <a:ext cx="7031987" cy="4547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402413" y="8132056"/>
              <a:ext cx="6520071" cy="329184"/>
            </a:xfrm>
            <a:prstGeom prst="rect">
              <a:avLst/>
            </a:prstGeom>
            <a:noFill/>
            <a:ln w="25400" cap="flat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887" y="5668254"/>
            <a:ext cx="7925622" cy="53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8512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how the proposed roadmap builds off of MDP and international efforts to-date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Magnets 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limits of Nb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superconductor</a:t>
            </a:r>
          </a:p>
          <a:p>
            <a:pPr lvl="1"/>
            <a:r>
              <a:rPr lang="en-US" dirty="0" err="1"/>
              <a:t>Eurocircle</a:t>
            </a:r>
            <a:r>
              <a:rPr lang="en-US" dirty="0"/>
              <a:t>/FCC </a:t>
            </a:r>
            <a:r>
              <a:rPr lang="en-US" dirty="0">
                <a:solidFill>
                  <a:srgbClr val="FFFFFF"/>
                </a:solidFill>
              </a:rPr>
              <a:t>design</a:t>
            </a:r>
            <a:r>
              <a:rPr lang="en-US" dirty="0"/>
              <a:t> studies: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quantity of superconductor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355" y="4588992"/>
            <a:ext cx="4958645" cy="78775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84371" y="5027348"/>
            <a:ext cx="17534273" cy="4214857"/>
            <a:chOff x="984371" y="5742965"/>
            <a:chExt cx="17534273" cy="4214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371" y="5742965"/>
              <a:ext cx="17534273" cy="42148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341381" y="7181118"/>
              <a:ext cx="16836891" cy="536418"/>
            </a:xfrm>
            <a:prstGeom prst="rect">
              <a:avLst/>
            </a:prstGeom>
            <a:noFill/>
            <a:ln w="31750" cap="flat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3061" y="9204984"/>
              <a:ext cx="16836891" cy="536418"/>
            </a:xfrm>
            <a:prstGeom prst="rect">
              <a:avLst/>
            </a:prstGeom>
            <a:noFill/>
            <a:ln w="31750" cap="flat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0" name="Text Placeholder 3"/>
          <p:cNvSpPr txBox="1">
            <a:spLocks/>
          </p:cNvSpPr>
          <p:nvPr/>
        </p:nvSpPr>
        <p:spPr>
          <a:xfrm>
            <a:off x="716809" y="9242205"/>
            <a:ext cx="22270530" cy="257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 fontScale="92500" lnSpcReduction="20000"/>
          </a:bodyPr>
          <a:lstStyle>
            <a:lvl1pPr marL="103603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5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No show-stoppers found in any particular design</a:t>
            </a:r>
          </a:p>
          <a:p>
            <a:pPr lvl="1" hangingPunct="1"/>
            <a:r>
              <a:rPr lang="en-US" dirty="0"/>
              <a:t>Peak stress &lt;150 MPa at warm and &lt;200 MPa at cold</a:t>
            </a:r>
          </a:p>
          <a:p>
            <a:pPr hangingPunct="1"/>
            <a:r>
              <a:rPr lang="en-US" dirty="0"/>
              <a:t>No final selection (although CT as baseline)</a:t>
            </a:r>
            <a:r>
              <a:rPr lang="en-US" dirty="0">
                <a:solidFill>
                  <a:srgbClr val="FFFFFF"/>
                </a:solidFill>
              </a:rPr>
              <a:t>final choice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pPr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414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Proposed design studies roadmap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9752263"/>
          </a:xfrm>
        </p:spPr>
        <p:txBody>
          <a:bodyPr>
            <a:normAutofit/>
          </a:bodyPr>
          <a:lstStyle/>
          <a:p>
            <a:r>
              <a:rPr lang="en-US" dirty="0"/>
              <a:t>Title: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Design studies of LTS/HTS hybrid magnets</a:t>
            </a:r>
          </a:p>
          <a:p>
            <a:endParaRPr lang="en-US" dirty="0"/>
          </a:p>
          <a:p>
            <a:pPr lvl="1"/>
            <a:r>
              <a:rPr lang="en-US" dirty="0"/>
              <a:t>Focus on design of</a:t>
            </a:r>
          </a:p>
          <a:p>
            <a:pPr lvl="1"/>
            <a:endParaRPr lang="en-US" dirty="0"/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Outer (background) coils </a:t>
            </a:r>
            <a:r>
              <a:rPr lang="en-US" dirty="0"/>
              <a:t>based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Nb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superconductor</a:t>
            </a:r>
          </a:p>
          <a:p>
            <a:pPr lvl="2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Inserts</a:t>
            </a:r>
            <a:r>
              <a:rPr lang="en-US" dirty="0"/>
              <a:t> based on </a:t>
            </a:r>
          </a:p>
          <a:p>
            <a:pPr lvl="3"/>
            <a:r>
              <a:rPr lang="en-US" dirty="0"/>
              <a:t>Both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REBCO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Bi2212 superconductors</a:t>
            </a:r>
          </a:p>
          <a:p>
            <a:pPr lvl="2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Hybrid magnets </a:t>
            </a:r>
            <a:r>
              <a:rPr lang="en-US" dirty="0"/>
              <a:t>towards 20 T field level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249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design studies roadmap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8264067" cy="90519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Link with MDP areas and goals</a:t>
            </a:r>
            <a:endParaRPr lang="en-US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Task will be part of area III, </a:t>
            </a:r>
            <a:r>
              <a:rPr lang="en-US" dirty="0">
                <a:sym typeface="Wingdings" panose="05000000000000000000" pitchFamily="2" charset="2"/>
              </a:rPr>
              <a:t>with links to area I and II</a:t>
            </a:r>
          </a:p>
          <a:p>
            <a:pPr lvl="2"/>
            <a:r>
              <a:rPr lang="en-US" dirty="0"/>
              <a:t>Area I </a:t>
            </a:r>
            <a:r>
              <a:rPr lang="en-US" dirty="0">
                <a:sym typeface="Wingdings" panose="05000000000000000000" pitchFamily="2" charset="2"/>
              </a:rPr>
              <a:t> Nb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Sn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Area II  HTS insert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Area III  technology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Modeling, diagnostics, instrumentation material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The objectives will be in line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goal 2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particular the second part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338"/>
          <a:stretch/>
        </p:blipFill>
        <p:spPr>
          <a:xfrm>
            <a:off x="19066476" y="2239793"/>
            <a:ext cx="5351456" cy="103175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36F2CA-940F-4BDE-B482-D764E72DD562}"/>
              </a:ext>
            </a:extLst>
          </p:cNvPr>
          <p:cNvSpPr/>
          <p:nvPr/>
        </p:nvSpPr>
        <p:spPr>
          <a:xfrm>
            <a:off x="19251827" y="7129849"/>
            <a:ext cx="4819135" cy="741405"/>
          </a:xfrm>
          <a:prstGeom prst="rect">
            <a:avLst/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3520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design studies roadmap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0842434" cy="90519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 frame</a:t>
            </a:r>
            <a:r>
              <a:rPr lang="en-US" dirty="0"/>
              <a:t>: 2020 – 2023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Methods</a:t>
            </a:r>
          </a:p>
          <a:p>
            <a:pPr lvl="1"/>
            <a:r>
              <a:rPr lang="en-US" dirty="0"/>
              <a:t>Modeling effort</a:t>
            </a:r>
          </a:p>
          <a:p>
            <a:pPr lvl="2"/>
            <a:r>
              <a:rPr lang="en-US" dirty="0"/>
              <a:t>“classical 2D/3D” mechanical, magnetic and QH simulations</a:t>
            </a:r>
          </a:p>
          <a:p>
            <a:pPr lvl="3"/>
            <a:r>
              <a:rPr lang="en-US" dirty="0"/>
              <a:t>Developing new modeling techniques is not part of this task</a:t>
            </a:r>
          </a:p>
          <a:p>
            <a:pPr lvl="3"/>
            <a:r>
              <a:rPr lang="en-US" dirty="0"/>
              <a:t>However, if new tool/analysis is required </a:t>
            </a:r>
            <a:r>
              <a:rPr lang="en-US" dirty="0">
                <a:sym typeface="Wingdings" panose="05000000000000000000" pitchFamily="2" charset="2"/>
              </a:rPr>
              <a:t> feed-back to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Technology area (III), modeling and simulations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989" y="3770598"/>
            <a:ext cx="12521205" cy="701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940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B1E1-366E-4ED0-AC84-3D351152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LTS and HST roadmaps (presented yesterday)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E7491-7995-46C3-BAB9-7C41D7A0B6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E573B-B119-403D-9435-56F5D7752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4AF11-A7CA-4941-B429-C0F29D22C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62E55-D134-44DF-B697-15A21004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24" y="2452992"/>
            <a:ext cx="8543460" cy="4805697"/>
          </a:xfrm>
          <a:prstGeom prst="rect">
            <a:avLst/>
          </a:prstGeom>
          <a:ln w="12700">
            <a:solidFill>
              <a:srgbClr val="1F497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4FA64-A17E-48BC-AF87-9B6FB2680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237" y="2452992"/>
            <a:ext cx="8543461" cy="4805697"/>
          </a:xfrm>
          <a:prstGeom prst="rect">
            <a:avLst/>
          </a:prstGeom>
          <a:ln w="12700">
            <a:solidFill>
              <a:srgbClr val="1F497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89308D-F24D-4317-B2EC-CF1B265C2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924" y="7689310"/>
            <a:ext cx="8543459" cy="4805696"/>
          </a:xfrm>
          <a:prstGeom prst="rect">
            <a:avLst/>
          </a:prstGeom>
          <a:ln w="12700">
            <a:solidFill>
              <a:srgbClr val="1F497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12B3F-ABD0-49E3-8402-6AFE2BAB1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9236" y="7689309"/>
            <a:ext cx="8543461" cy="480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74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7317-AC6E-40E5-9F28-46E093E1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program and goals of the design studies (I)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221B8-2C81-4BCC-AE4E-99C336A59A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D8380-4421-4F88-8EE8-FAD5C05A6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Hybrid program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“Near term” </a:t>
            </a:r>
            <a:r>
              <a:rPr lang="en-US" dirty="0"/>
              <a:t>(~2020-2022)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CCT5 </a:t>
            </a:r>
          </a:p>
          <a:p>
            <a:pPr lvl="3"/>
            <a:r>
              <a:rPr lang="en-US" dirty="0"/>
              <a:t>8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 in 90 mm aperture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 Bi2212 BIN5 </a:t>
            </a:r>
            <a:r>
              <a:rPr lang="en-US" dirty="0"/>
              <a:t>and/or some inner coils from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 REBCO C2</a:t>
            </a:r>
          </a:p>
          <a:p>
            <a:pPr lvl="3"/>
            <a:r>
              <a:rPr lang="en-US" dirty="0"/>
              <a:t>1-2 T field level</a:t>
            </a:r>
          </a:p>
          <a:p>
            <a:pPr lvl="2"/>
            <a:r>
              <a:rPr lang="en-US" dirty="0"/>
              <a:t>Target hybrid field: ~ 9 T</a:t>
            </a:r>
          </a:p>
          <a:p>
            <a:endParaRPr lang="en-US" dirty="0"/>
          </a:p>
          <a:p>
            <a:r>
              <a:rPr lang="en-US" dirty="0"/>
              <a:t>Goals of the design studies</a:t>
            </a:r>
          </a:p>
          <a:p>
            <a:pPr lvl="1"/>
            <a:r>
              <a:rPr lang="en-US" dirty="0"/>
              <a:t> Start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 of challenges </a:t>
            </a:r>
            <a:r>
              <a:rPr lang="en-US" dirty="0"/>
              <a:t>specifically of hybrid magnets</a:t>
            </a:r>
          </a:p>
          <a:p>
            <a:pPr lvl="2"/>
            <a:r>
              <a:rPr lang="en-US" dirty="0"/>
              <a:t>Integration of LTS/HTS, mechanics, protection, powering, diagnostics, test facility…..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1B82-7145-4212-980B-9A45B0115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843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7317-AC6E-40E5-9F28-46E093E1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program and goals of the design studies (II)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221B8-2C81-4BCC-AE4E-99C336A59A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D8380-4421-4F88-8EE8-FAD5C05A6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99112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Hybrid program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“Medium term” </a:t>
            </a:r>
            <a:r>
              <a:rPr lang="en-US" dirty="0"/>
              <a:t>(~2022-2024)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CCT6 </a:t>
            </a:r>
            <a:r>
              <a:rPr lang="en-US" dirty="0"/>
              <a:t>and/or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SMCT </a:t>
            </a:r>
          </a:p>
          <a:p>
            <a:pPr lvl="3"/>
            <a:r>
              <a:rPr lang="en-US" dirty="0"/>
              <a:t>11-12 T in 120 mm aperture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 Bi2212 </a:t>
            </a:r>
            <a:r>
              <a:rPr lang="en-US" dirty="0"/>
              <a:t>and/or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SMCT Bi2212 </a:t>
            </a:r>
            <a:r>
              <a:rPr lang="en-US" dirty="0"/>
              <a:t>and/or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 REBCO</a:t>
            </a:r>
            <a:r>
              <a:rPr lang="en-US" dirty="0"/>
              <a:t> and/or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COMB REBCO</a:t>
            </a:r>
          </a:p>
          <a:p>
            <a:pPr lvl="3"/>
            <a:r>
              <a:rPr lang="en-US" dirty="0"/>
              <a:t>Towards 5 T field level</a:t>
            </a:r>
          </a:p>
          <a:p>
            <a:pPr lvl="2"/>
            <a:r>
              <a:rPr lang="en-US" dirty="0"/>
              <a:t>Target hybrid field: towards 14-15 T</a:t>
            </a:r>
          </a:p>
          <a:p>
            <a:endParaRPr lang="en-US" dirty="0"/>
          </a:p>
          <a:p>
            <a:r>
              <a:rPr lang="en-US" dirty="0"/>
              <a:t>Goals of the design studies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Evaluate </a:t>
            </a:r>
            <a:r>
              <a:rPr lang="en-GB" dirty="0"/>
              <a:t>different designs (both LTS and HTS)</a:t>
            </a:r>
          </a:p>
          <a:p>
            <a:pPr lvl="1"/>
            <a:r>
              <a:rPr lang="en-GB" dirty="0"/>
              <a:t>Investigate alternatives (common-coil and blocks)</a:t>
            </a:r>
          </a:p>
          <a:p>
            <a:pPr lvl="1"/>
            <a:r>
              <a:rPr lang="en-GB" dirty="0"/>
              <a:t>Perform a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comparative analysis </a:t>
            </a:r>
            <a:r>
              <a:rPr lang="en-GB" dirty="0"/>
              <a:t>in view of a 20 T hybrid magnet, considering both modelling and experimental results</a:t>
            </a:r>
          </a:p>
          <a:p>
            <a:pPr lvl="2"/>
            <a:r>
              <a:rPr lang="en-US" dirty="0"/>
              <a:t>Margin, mechanics, field quality, quench protection strategies, fabrication-assembly-loading, performance of previous models, scalability, cost……</a:t>
            </a:r>
          </a:p>
          <a:p>
            <a:pPr lvl="2"/>
            <a:r>
              <a:rPr lang="en-GB" dirty="0"/>
              <a:t>Basically, help converging on all the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and/or</a:t>
            </a:r>
          </a:p>
          <a:p>
            <a:pPr lvl="1"/>
            <a:r>
              <a:rPr lang="en-US" dirty="0"/>
              <a:t>Continue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 of challenges </a:t>
            </a:r>
            <a:r>
              <a:rPr lang="en-US" dirty="0"/>
              <a:t>specifically of hybrid magnets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1B82-7145-4212-980B-9A45B0115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104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7317-AC6E-40E5-9F28-46E093E1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program and goals of the design studies (III)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221B8-2C81-4BCC-AE4E-99C336A59A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D8380-4421-4F88-8EE8-FAD5C05A6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9911289"/>
          </a:xfrm>
        </p:spPr>
        <p:txBody>
          <a:bodyPr>
            <a:normAutofit/>
          </a:bodyPr>
          <a:lstStyle/>
          <a:p>
            <a:r>
              <a:rPr lang="en-US" dirty="0"/>
              <a:t>Hybrid program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“Long term” </a:t>
            </a:r>
            <a:r>
              <a:rPr lang="en-US" dirty="0"/>
              <a:t>(~2025 and beyond)</a:t>
            </a:r>
          </a:p>
          <a:p>
            <a:pPr lvl="2"/>
            <a:r>
              <a:rPr lang="en-US" dirty="0"/>
              <a:t>Target hybrid field: towards 20 T</a:t>
            </a:r>
          </a:p>
          <a:p>
            <a:endParaRPr lang="en-US" dirty="0"/>
          </a:p>
          <a:p>
            <a:r>
              <a:rPr lang="en-US" dirty="0"/>
              <a:t>Goals of the design studies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How much field </a:t>
            </a:r>
            <a:r>
              <a:rPr lang="en-GB" dirty="0"/>
              <a:t>from LTS and HTS respectively?</a:t>
            </a:r>
          </a:p>
          <a:p>
            <a:pPr lvl="1"/>
            <a:r>
              <a:rPr lang="en-GB" dirty="0"/>
              <a:t>Which design? How a 20T hybrid may it look like?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Evaluation high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Jc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limitations in Nb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</a:t>
            </a:r>
          </a:p>
          <a:p>
            <a:pPr lvl="2"/>
            <a:r>
              <a:rPr lang="en-US" dirty="0"/>
              <a:t>We are working on very high </a:t>
            </a:r>
            <a:r>
              <a:rPr lang="en-US" dirty="0" err="1"/>
              <a:t>Jc</a:t>
            </a:r>
            <a:r>
              <a:rPr lang="en-US" dirty="0"/>
              <a:t> strands: can we afford it?</a:t>
            </a:r>
          </a:p>
          <a:p>
            <a:pPr lvl="3"/>
            <a:r>
              <a:rPr lang="en-US" dirty="0"/>
              <a:t>Yes from the stress point of view (CCT and SMCT), but what about QP? </a:t>
            </a:r>
          </a:p>
          <a:p>
            <a:pPr lvl="1"/>
            <a:endParaRPr lang="en-GB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1B82-7145-4212-980B-9A45B0115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585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program and goals of the design studies (II)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r>
              <a:rPr lang="en-US" dirty="0"/>
              <a:t>Then, some personal thoughts on the comparative analysis….</a:t>
            </a:r>
          </a:p>
          <a:p>
            <a:pPr lvl="2"/>
            <a:r>
              <a:rPr lang="en-US" dirty="0"/>
              <a:t>The goal should not be, or does not necessarily have to be</a:t>
            </a:r>
          </a:p>
          <a:p>
            <a:pPr lvl="3"/>
            <a:r>
              <a:rPr lang="en-US" dirty="0"/>
              <a:t>reaching a consensus on a particular design</a:t>
            </a:r>
          </a:p>
          <a:p>
            <a:pPr lvl="4"/>
            <a:r>
              <a:rPr lang="en-US" dirty="0"/>
              <a:t>….historically, as far as I know, this goas has never been achieved before…</a:t>
            </a:r>
          </a:p>
          <a:p>
            <a:pPr lvl="2"/>
            <a:r>
              <a:rPr lang="en-US" dirty="0"/>
              <a:t>Instead, more realistically, the working group could aim at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Discussing and reviewing </a:t>
            </a:r>
            <a:r>
              <a:rPr lang="en-US" dirty="0"/>
              <a:t>the different designs and listing pluses and minuses or open issues….grounding on “objective” criteria</a:t>
            </a:r>
          </a:p>
          <a:p>
            <a:pPr lvl="3"/>
            <a:r>
              <a:rPr lang="en-US" dirty="0"/>
              <a:t>Providing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inputs to the other areas </a:t>
            </a:r>
            <a:r>
              <a:rPr lang="en-US" dirty="0"/>
              <a:t>(in particular area I and area II) to better define their roadmaps and overall directions, and avoid inconsistencies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228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61069</TotalTime>
  <Words>1083</Words>
  <Application>Microsoft Office PowerPoint</Application>
  <PresentationFormat>Custom</PresentationFormat>
  <Paragraphs>160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Wingdings</vt:lpstr>
      <vt:lpstr>ATAP No Footer</vt:lpstr>
      <vt:lpstr>PowerPoint Presentation</vt:lpstr>
      <vt:lpstr>Proposed design studies roadmap</vt:lpstr>
      <vt:lpstr>Proposed design studies roadmap</vt:lpstr>
      <vt:lpstr>Proposed design studies roadmap</vt:lpstr>
      <vt:lpstr>The LTS and HST roadmaps (presented yesterday)</vt:lpstr>
      <vt:lpstr>Hybrid program and goals of the design studies (I)</vt:lpstr>
      <vt:lpstr>Hybrid program and goals of the design studies (II)</vt:lpstr>
      <vt:lpstr>Hybrid program and goals of the design studies (III)</vt:lpstr>
      <vt:lpstr>Hybrid program and goals of the design studies (II)</vt:lpstr>
      <vt:lpstr>An example of comparative analysis from FCC/Eurocircol </vt:lpstr>
      <vt:lpstr>An example of the hybrid challenges</vt:lpstr>
      <vt:lpstr>An example of the hybrid challenges</vt:lpstr>
      <vt:lpstr>Resources needed and possible timeline</vt:lpstr>
      <vt:lpstr>Appendix</vt:lpstr>
      <vt:lpstr>Show how the proposed roadmap builds off of MDP and international efforts to-date</vt:lpstr>
      <vt:lpstr>Show how the proposed roadmap builds off of MDP and international efforts to-date</vt:lpstr>
      <vt:lpstr>Show how the proposed roadmap builds off of MDP and international efforts to-date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Paolo Ferracin</cp:lastModifiedBy>
  <cp:revision>410</cp:revision>
  <dcterms:modified xsi:type="dcterms:W3CDTF">2020-02-25T15:55:42Z</dcterms:modified>
</cp:coreProperties>
</file>