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7" r:id="rId5"/>
  </p:sldMasterIdLst>
  <p:notesMasterIdLst>
    <p:notesMasterId r:id="rId22"/>
  </p:notesMasterIdLst>
  <p:handoutMasterIdLst>
    <p:handoutMasterId r:id="rId23"/>
  </p:handoutMasterIdLst>
  <p:sldIdLst>
    <p:sldId id="1266" r:id="rId6"/>
    <p:sldId id="1317" r:id="rId7"/>
    <p:sldId id="1318" r:id="rId8"/>
    <p:sldId id="1290" r:id="rId9"/>
    <p:sldId id="1292" r:id="rId10"/>
    <p:sldId id="1301" r:id="rId11"/>
    <p:sldId id="1306" r:id="rId12"/>
    <p:sldId id="1310" r:id="rId13"/>
    <p:sldId id="1319" r:id="rId14"/>
    <p:sldId id="1311" r:id="rId15"/>
    <p:sldId id="1312" r:id="rId16"/>
    <p:sldId id="1313" r:id="rId17"/>
    <p:sldId id="1314" r:id="rId18"/>
    <p:sldId id="1289" r:id="rId19"/>
    <p:sldId id="1291" r:id="rId20"/>
    <p:sldId id="53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2BDAFA-E961-45AA-8E34-76944E7F5140}">
          <p14:sldIdLst>
            <p14:sldId id="1266"/>
            <p14:sldId id="1317"/>
            <p14:sldId id="1318"/>
            <p14:sldId id="1290"/>
            <p14:sldId id="1292"/>
            <p14:sldId id="1301"/>
            <p14:sldId id="1306"/>
            <p14:sldId id="1310"/>
            <p14:sldId id="1319"/>
            <p14:sldId id="1311"/>
            <p14:sldId id="1312"/>
            <p14:sldId id="1313"/>
            <p14:sldId id="1314"/>
            <p14:sldId id="1289"/>
            <p14:sldId id="1291"/>
            <p14:sldId id="539"/>
          </p14:sldIdLst>
        </p14:section>
        <p14:section name="Untitled Section" id="{BA336F6A-9CE9-43BE-8B66-2D27497DC5C4}">
          <p14:sldIdLst/>
        </p14:section>
      </p14:sectionLst>
    </p:ext>
    <p:ext uri="{EFAFB233-063F-42B5-8137-9DF3F51BA10A}">
      <p15:sldGuideLst xmlns:p15="http://schemas.microsoft.com/office/powerpoint/2012/main">
        <p15:guide id="1" orient="horz" pos="2560" userDrawn="1">
          <p15:clr>
            <a:srgbClr val="A4A3A4"/>
          </p15:clr>
        </p15:guide>
        <p15:guide id="2" orient="horz" pos="1010" userDrawn="1">
          <p15:clr>
            <a:srgbClr val="A4A3A4"/>
          </p15:clr>
        </p15:guide>
        <p15:guide id="3" orient="horz" pos="3630" userDrawn="1">
          <p15:clr>
            <a:srgbClr val="A4A3A4"/>
          </p15:clr>
        </p15:guide>
        <p15:guide id="4" orient="horz" pos="2309" userDrawn="1">
          <p15:clr>
            <a:srgbClr val="A4A3A4"/>
          </p15:clr>
        </p15:guide>
        <p15:guide id="5" pos="5471" userDrawn="1">
          <p15:clr>
            <a:srgbClr val="A4A3A4"/>
          </p15:clr>
        </p15:guide>
        <p15:guide id="6" pos="295" userDrawn="1">
          <p15:clr>
            <a:srgbClr val="A4A3A4"/>
          </p15:clr>
        </p15:guide>
        <p15:guide id="7" userDrawn="1">
          <p15:clr>
            <a:srgbClr val="A4A3A4"/>
          </p15:clr>
        </p15:guide>
        <p15:guide id="8" pos="2075" userDrawn="1">
          <p15:clr>
            <a:srgbClr val="A4A3A4"/>
          </p15:clr>
        </p15:guide>
        <p15:guide id="9" pos="3889" userDrawn="1">
          <p15:clr>
            <a:srgbClr val="A4A3A4"/>
          </p15:clr>
        </p15:guide>
        <p15:guide id="10" pos="3679" userDrawn="1">
          <p15:clr>
            <a:srgbClr val="A4A3A4"/>
          </p15:clr>
        </p15:guide>
        <p15:guide id="11" pos="2852" userDrawn="1">
          <p15:clr>
            <a:srgbClr val="A4A3A4"/>
          </p15:clr>
        </p15:guide>
        <p15:guide id="12" pos="1871"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BE2"/>
    <a:srgbClr val="663300"/>
    <a:srgbClr val="FF33CC"/>
    <a:srgbClr val="FF9900"/>
    <a:srgbClr val="006600"/>
    <a:srgbClr val="1F497D"/>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9E102A-9508-4A1D-ABFF-DD9326EDC789}" v="10" dt="2020-04-15T19:34:14.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04"/>
    <p:restoredTop sz="93077"/>
  </p:normalViewPr>
  <p:slideViewPr>
    <p:cSldViewPr snapToGrid="0" snapToObjects="1">
      <p:cViewPr varScale="1">
        <p:scale>
          <a:sx n="67" d="100"/>
          <a:sy n="67" d="100"/>
        </p:scale>
        <p:origin x="942" y="66"/>
      </p:cViewPr>
      <p:guideLst>
        <p:guide orient="horz" pos="2560"/>
        <p:guide orient="horz" pos="1010"/>
        <p:guide orient="horz" pos="3630"/>
        <p:guide orient="horz" pos="2309"/>
        <p:guide pos="5471"/>
        <p:guide pos="295"/>
        <p:guide/>
        <p:guide pos="2075"/>
        <p:guide pos="3889"/>
        <p:guide pos="3679"/>
        <p:guide pos="2852"/>
        <p:guide pos="1871"/>
      </p:guideLst>
    </p:cSldViewPr>
  </p:slideViewPr>
  <p:notesTextViewPr>
    <p:cViewPr>
      <p:scale>
        <a:sx n="100" d="100"/>
        <a:sy n="100" d="100"/>
      </p:scale>
      <p:origin x="0" y="0"/>
    </p:cViewPr>
  </p:notesTextViewPr>
  <p:sorterViewPr>
    <p:cViewPr varScale="1">
      <p:scale>
        <a:sx n="1" d="1"/>
        <a:sy n="1" d="1"/>
      </p:scale>
      <p:origin x="0" y="-168"/>
    </p:cViewPr>
  </p:sorterViewPr>
  <p:notesViewPr>
    <p:cSldViewPr snapToGrid="0" snapToObjects="1">
      <p:cViewPr varScale="1">
        <p:scale>
          <a:sx n="114" d="100"/>
          <a:sy n="114" d="100"/>
        </p:scale>
        <p:origin x="-419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9D2C41-C2D0-FF45-8B99-3885B7F78EB1}" type="datetimeFigureOut">
              <a:rPr lang="en-US" smtClean="0"/>
              <a:t>4/15/2020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AC406-2681-664E-BB07-370330405AEA}" type="slidenum">
              <a:rPr lang="en-US" smtClean="0"/>
              <a:t>‹#›</a:t>
            </a:fld>
            <a:endParaRPr lang="en-US" dirty="0"/>
          </a:p>
        </p:txBody>
      </p:sp>
    </p:spTree>
    <p:extLst>
      <p:ext uri="{BB962C8B-B14F-4D97-AF65-F5344CB8AC3E}">
        <p14:creationId xmlns:p14="http://schemas.microsoft.com/office/powerpoint/2010/main" val="46136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48ED6-3360-EB40-9D40-476C2156E9E8}" type="datetimeFigureOut">
              <a:rPr lang="en-US" smtClean="0"/>
              <a:t>4/15/2020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10DA6-9909-7D4F-83A2-7593F71DDB5D}" type="slidenum">
              <a:rPr lang="en-US" smtClean="0"/>
              <a:t>‹#›</a:t>
            </a:fld>
            <a:endParaRPr lang="en-US" dirty="0"/>
          </a:p>
        </p:txBody>
      </p:sp>
    </p:spTree>
    <p:extLst>
      <p:ext uri="{BB962C8B-B14F-4D97-AF65-F5344CB8AC3E}">
        <p14:creationId xmlns:p14="http://schemas.microsoft.com/office/powerpoint/2010/main" val="3250252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10DA6-9909-7D4F-83A2-7593F71DDB5D}" type="slidenum">
              <a:rPr lang="en-US" smtClean="0"/>
              <a:t>1</a:t>
            </a:fld>
            <a:endParaRPr lang="en-US" dirty="0"/>
          </a:p>
        </p:txBody>
      </p:sp>
    </p:spTree>
    <p:extLst>
      <p:ext uri="{BB962C8B-B14F-4D97-AF65-F5344CB8AC3E}">
        <p14:creationId xmlns:p14="http://schemas.microsoft.com/office/powerpoint/2010/main" val="425905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fld id="{057A4EAA-4854-4CA3-B89B-8B920871540F}" type="slidenum">
              <a:rPr lang="en-US" altLang="en-US" smtClean="0"/>
              <a:pPr/>
              <a:t>16</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463550" y="5808663"/>
            <a:ext cx="6330950" cy="2689225"/>
          </a:xfrm>
          <a:noFill/>
        </p:spPr>
        <p:txBody>
          <a:bodyPr/>
          <a:lstStyle/>
          <a:p>
            <a:r>
              <a:rPr lang="en-US" altLang="en-US" b="1"/>
              <a:t>Spend some time on this slide</a:t>
            </a:r>
          </a:p>
          <a:p>
            <a:r>
              <a:rPr lang="en-US" altLang="en-US" b="1"/>
              <a:t>Explain above picture</a:t>
            </a:r>
          </a:p>
          <a:p>
            <a:r>
              <a:rPr lang="en-US" altLang="en-US" b="1"/>
              <a:t>Emphasize modular R&amp;D</a:t>
            </a:r>
            <a:endParaRPr lang="en-US" altLang="en-US"/>
          </a:p>
          <a:p>
            <a:r>
              <a:rPr lang="en-US" altLang="en-US"/>
              <a:t>Critical to objectively understanding technology</a:t>
            </a:r>
          </a:p>
          <a:p>
            <a:r>
              <a:rPr lang="en-US" altLang="en-US"/>
              <a:t>    Advancing technology in a realistic time frame</a:t>
            </a:r>
          </a:p>
          <a:p>
            <a:r>
              <a:rPr lang="en-US" altLang="en-US" b="1"/>
              <a:t>Two slide projectors</a:t>
            </a:r>
            <a:endParaRPr lang="en-US" altLang="en-US"/>
          </a:p>
        </p:txBody>
      </p:sp>
    </p:spTree>
    <p:extLst>
      <p:ext uri="{BB962C8B-B14F-4D97-AF65-F5344CB8AC3E}">
        <p14:creationId xmlns:p14="http://schemas.microsoft.com/office/powerpoint/2010/main" val="3572509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3"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707572" y="0"/>
            <a:ext cx="6436428"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60E43B-7F43-FA45-AAB7-E054FD6CC4E3}" type="slidenum">
              <a:rPr lang="en-US" smtClean="0"/>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1643" y="123515"/>
            <a:ext cx="2064288" cy="889536"/>
          </a:xfrm>
          <a:prstGeom prst="rect">
            <a:avLst/>
          </a:prstGeom>
        </p:spPr>
      </p:pic>
    </p:spTree>
    <p:extLst>
      <p:ext uri="{BB962C8B-B14F-4D97-AF65-F5344CB8AC3E}">
        <p14:creationId xmlns:p14="http://schemas.microsoft.com/office/powerpoint/2010/main" val="220510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
            <a:ext cx="9144000" cy="6313727"/>
          </a:xfrm>
          <a:prstGeom prst="rect">
            <a:avLst/>
          </a:prstGeom>
        </p:spPr>
      </p:pic>
      <p:sp>
        <p:nvSpPr>
          <p:cNvPr id="11" name="Rectangle 10"/>
          <p:cNvSpPr/>
          <p:nvPr userDrawn="1"/>
        </p:nvSpPr>
        <p:spPr>
          <a:xfrm>
            <a:off x="0" y="4891939"/>
            <a:ext cx="9144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458791" y="4891939"/>
            <a:ext cx="8226425"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9144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5"/>
          <p:cNvSpPr>
            <a:spLocks noGrp="1"/>
          </p:cNvSpPr>
          <p:nvPr>
            <p:ph type="body" sz="quarter" idx="10"/>
          </p:nvPr>
        </p:nvSpPr>
        <p:spPr>
          <a:xfrm>
            <a:off x="458788" y="2538981"/>
            <a:ext cx="8226426" cy="15748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8594" y="186643"/>
            <a:ext cx="2842337" cy="1020399"/>
          </a:xfrm>
          <a:prstGeom prst="rect">
            <a:avLst/>
          </a:prstGeom>
        </p:spPr>
      </p:pic>
    </p:spTree>
    <p:extLst>
      <p:ext uri="{BB962C8B-B14F-4D97-AF65-F5344CB8AC3E}">
        <p14:creationId xmlns:p14="http://schemas.microsoft.com/office/powerpoint/2010/main" val="13233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313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642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43200" y="90488"/>
            <a:ext cx="6094413" cy="808037"/>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5811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43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
            <a:ext cx="9144000" cy="6313727"/>
          </a:xfrm>
          <a:prstGeom prst="rect">
            <a:avLst/>
          </a:prstGeom>
        </p:spPr>
      </p:pic>
      <p:sp>
        <p:nvSpPr>
          <p:cNvPr id="11" name="Rectangle 10"/>
          <p:cNvSpPr/>
          <p:nvPr userDrawn="1"/>
        </p:nvSpPr>
        <p:spPr>
          <a:xfrm>
            <a:off x="0" y="4891939"/>
            <a:ext cx="9144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 name="Subtitle 2"/>
          <p:cNvSpPr>
            <a:spLocks noGrp="1"/>
          </p:cNvSpPr>
          <p:nvPr>
            <p:ph type="subTitle" idx="1"/>
          </p:nvPr>
        </p:nvSpPr>
        <p:spPr>
          <a:xfrm>
            <a:off x="458791" y="4891939"/>
            <a:ext cx="8226425"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9144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Text Placeholder 5"/>
          <p:cNvSpPr>
            <a:spLocks noGrp="1"/>
          </p:cNvSpPr>
          <p:nvPr>
            <p:ph type="body" sz="quarter" idx="10"/>
          </p:nvPr>
        </p:nvSpPr>
        <p:spPr>
          <a:xfrm>
            <a:off x="458788" y="2538981"/>
            <a:ext cx="8226426" cy="15748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8594" y="186643"/>
            <a:ext cx="2842337" cy="1020399"/>
          </a:xfrm>
          <a:prstGeom prst="rect">
            <a:avLst/>
          </a:prstGeom>
        </p:spPr>
      </p:pic>
    </p:spTree>
    <p:extLst>
      <p:ext uri="{BB962C8B-B14F-4D97-AF65-F5344CB8AC3E}">
        <p14:creationId xmlns:p14="http://schemas.microsoft.com/office/powerpoint/2010/main" val="427418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6" y="2130852"/>
            <a:ext cx="7773293" cy="1470049"/>
          </a:xfrm>
        </p:spPr>
        <p:txBody>
          <a:bodyPr/>
          <a:lstStyle/>
          <a:p>
            <a:r>
              <a:rPr lang="en-US"/>
              <a:t>Click to edit Master title style</a:t>
            </a:r>
          </a:p>
        </p:txBody>
      </p:sp>
      <p:sp>
        <p:nvSpPr>
          <p:cNvPr id="3" name="Subtitle 2"/>
          <p:cNvSpPr>
            <a:spLocks noGrp="1"/>
          </p:cNvSpPr>
          <p:nvPr>
            <p:ph type="subTitle" idx="1"/>
          </p:nvPr>
        </p:nvSpPr>
        <p:spPr>
          <a:xfrm>
            <a:off x="1371825" y="3886651"/>
            <a:ext cx="6400354" cy="1752451"/>
          </a:xfrm>
        </p:spPr>
        <p:txBody>
          <a:bodyPr/>
          <a:lstStyle>
            <a:lvl1pPr marL="0" indent="0" algn="ctr">
              <a:buNone/>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p>
        </p:txBody>
      </p:sp>
    </p:spTree>
    <p:extLst>
      <p:ext uri="{BB962C8B-B14F-4D97-AF65-F5344CB8AC3E}">
        <p14:creationId xmlns:p14="http://schemas.microsoft.com/office/powerpoint/2010/main" val="241299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70127" y="6356354"/>
            <a:ext cx="516675" cy="365125"/>
          </a:xfrm>
          <a:prstGeom prst="rect">
            <a:avLst/>
          </a:prstGeom>
        </p:spPr>
        <p:txBody>
          <a:bodyPr vert="horz" lIns="91440" tIns="45720" rIns="91440" bIns="45720" rtlCol="0" anchor="ctr"/>
          <a:lstStyle>
            <a:lvl1pPr algn="r">
              <a:defRPr sz="750">
                <a:solidFill>
                  <a:srgbClr val="898989"/>
                </a:solidFill>
              </a:defRPr>
            </a:lvl1pPr>
          </a:lstStyle>
          <a:p>
            <a:fld id="{D260E43B-7F43-FA45-AAB7-E054FD6CC4E3}" type="slidenum">
              <a:rPr lang="en-US" smtClean="0"/>
              <a:pPr/>
              <a:t>‹#›</a:t>
            </a:fld>
            <a:endParaRPr lang="en-US" dirty="0"/>
          </a:p>
        </p:txBody>
      </p:sp>
      <p:grpSp>
        <p:nvGrpSpPr>
          <p:cNvPr id="10" name="Group 9"/>
          <p:cNvGrpSpPr/>
          <p:nvPr userDrawn="1"/>
        </p:nvGrpSpPr>
        <p:grpSpPr>
          <a:xfrm>
            <a:off x="-158720" y="-142629"/>
            <a:ext cx="9447494"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461" y="6323778"/>
            <a:ext cx="91661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12">
              <a:defRPr/>
            </a:pPr>
            <a:endParaRPr lang="en-US" sz="1350" dirty="0">
              <a:solidFill>
                <a:srgbClr val="FFFFFF"/>
              </a:solidFill>
              <a:latin typeface="Arial" charset="0"/>
              <a:ea typeface="ＭＳ Ｐゴシック" charset="0"/>
              <a:cs typeface="ＭＳ Ｐゴシック" charset="0"/>
            </a:endParaRPr>
          </a:p>
          <a:p>
            <a:pPr algn="ctr" defTabSz="342812">
              <a:defRPr/>
            </a:pPr>
            <a:endParaRPr lang="en-US" sz="1350" dirty="0">
              <a:solidFill>
                <a:srgbClr val="FFFFFF"/>
              </a:solidFill>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66644" y="6457861"/>
            <a:ext cx="1570468" cy="263614"/>
          </a:xfrm>
          <a:prstGeom prst="rect">
            <a:avLst/>
          </a:prstGeom>
        </p:spPr>
      </p:pic>
      <p:sp>
        <p:nvSpPr>
          <p:cNvPr id="49" name="Rectangle 48">
            <a:extLst>
              <a:ext uri="{FF2B5EF4-FFF2-40B4-BE49-F238E27FC236}">
                <a16:creationId xmlns:a16="http://schemas.microsoft.com/office/drawing/2014/main" id="{B08FBF34-4E67-6C47-A78A-9C135843AE40}"/>
              </a:ext>
            </a:extLst>
          </p:cNvPr>
          <p:cNvSpPr/>
          <p:nvPr userDrawn="1"/>
        </p:nvSpPr>
        <p:spPr>
          <a:xfrm>
            <a:off x="3"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0" name="Title 1">
            <a:extLst>
              <a:ext uri="{FF2B5EF4-FFF2-40B4-BE49-F238E27FC236}">
                <a16:creationId xmlns:a16="http://schemas.microsoft.com/office/drawing/2014/main" id="{24CD79B7-4787-7344-A8E3-991F38CC2D9C}"/>
              </a:ext>
            </a:extLst>
          </p:cNvPr>
          <p:cNvSpPr txBox="1">
            <a:spLocks/>
          </p:cNvSpPr>
          <p:nvPr userDrawn="1"/>
        </p:nvSpPr>
        <p:spPr>
          <a:xfrm>
            <a:off x="2707572" y="0"/>
            <a:ext cx="6436428" cy="1143000"/>
          </a:xfrm>
          <a:prstGeom prst="rect">
            <a:avLst/>
          </a:prstGeom>
        </p:spPr>
        <p:txBody>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t>Click to edit Master title style</a:t>
            </a:r>
            <a:endParaRPr lang="en-US" dirty="0"/>
          </a:p>
        </p:txBody>
      </p:sp>
      <p:pic>
        <p:nvPicPr>
          <p:cNvPr id="51" name="Picture 50">
            <a:extLst>
              <a:ext uri="{FF2B5EF4-FFF2-40B4-BE49-F238E27FC236}">
                <a16:creationId xmlns:a16="http://schemas.microsoft.com/office/drawing/2014/main" id="{11AF6C34-0601-C649-8859-7C59EC754F8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21643" y="123515"/>
            <a:ext cx="2064288" cy="889536"/>
          </a:xfrm>
          <a:prstGeom prst="rect">
            <a:avLst/>
          </a:prstGeom>
        </p:spPr>
      </p:pic>
    </p:spTree>
    <p:extLst>
      <p:ext uri="{BB962C8B-B14F-4D97-AF65-F5344CB8AC3E}">
        <p14:creationId xmlns:p14="http://schemas.microsoft.com/office/powerpoint/2010/main" val="1905364349"/>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84" r:id="rId3"/>
    <p:sldLayoutId id="2147483685" r:id="rId4"/>
    <p:sldLayoutId id="2147483686" r:id="rId5"/>
  </p:sldLayoutIdLst>
  <p:hf sldNum="0" hd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70127" y="6356354"/>
            <a:ext cx="516675" cy="365125"/>
          </a:xfrm>
          <a:prstGeom prst="rect">
            <a:avLst/>
          </a:prstGeom>
        </p:spPr>
        <p:txBody>
          <a:bodyPr vert="horz" lIns="91440" tIns="45720" rIns="91440" bIns="45720" rtlCol="0" anchor="ctr"/>
          <a:lstStyle>
            <a:lvl1pPr algn="r">
              <a:defRPr sz="750">
                <a:solidFill>
                  <a:srgbClr val="898989"/>
                </a:solidFill>
              </a:defRPr>
            </a:lvl1pPr>
          </a:lstStyle>
          <a:p>
            <a:pPr>
              <a:defRPr/>
            </a:pPr>
            <a:fld id="{D260E43B-7F43-FA45-AAB7-E054FD6CC4E3}" type="slidenum">
              <a:rPr lang="en-US" smtClean="0"/>
              <a:pPr>
                <a:defRPr/>
              </a:pPr>
              <a:t>‹#›</a:t>
            </a:fld>
            <a:endParaRPr lang="en-US" dirty="0"/>
          </a:p>
        </p:txBody>
      </p:sp>
      <p:grpSp>
        <p:nvGrpSpPr>
          <p:cNvPr id="10" name="Group 9"/>
          <p:cNvGrpSpPr/>
          <p:nvPr userDrawn="1"/>
        </p:nvGrpSpPr>
        <p:grpSpPr>
          <a:xfrm>
            <a:off x="-158720" y="-142629"/>
            <a:ext cx="9447494"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461" y="6323778"/>
            <a:ext cx="91661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6644" y="6457861"/>
            <a:ext cx="1570468" cy="263614"/>
          </a:xfrm>
          <a:prstGeom prst="rect">
            <a:avLst/>
          </a:prstGeom>
        </p:spPr>
      </p:pic>
    </p:spTree>
    <p:extLst>
      <p:ext uri="{BB962C8B-B14F-4D97-AF65-F5344CB8AC3E}">
        <p14:creationId xmlns:p14="http://schemas.microsoft.com/office/powerpoint/2010/main" val="14489794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Lst>
  <p:hf sldNum="0" hd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87090" y="5018033"/>
            <a:ext cx="6169819" cy="1048428"/>
          </a:xfrm>
        </p:spPr>
        <p:txBody>
          <a:bodyPr>
            <a:normAutofit/>
          </a:bodyPr>
          <a:lstStyle/>
          <a:p>
            <a:r>
              <a:rPr lang="en-US" sz="2800" b="1" dirty="0"/>
              <a:t>Ramesh Gupta</a:t>
            </a:r>
          </a:p>
          <a:p>
            <a:r>
              <a:rPr lang="en-US" sz="2800" b="1" dirty="0"/>
              <a:t>for Magnet Division at BNL</a:t>
            </a:r>
          </a:p>
        </p:txBody>
      </p:sp>
      <p:sp>
        <p:nvSpPr>
          <p:cNvPr id="3" name="Rectangle 2"/>
          <p:cNvSpPr/>
          <p:nvPr/>
        </p:nvSpPr>
        <p:spPr>
          <a:xfrm>
            <a:off x="243840" y="2319016"/>
            <a:ext cx="8503920" cy="1938992"/>
          </a:xfrm>
          <a:prstGeom prst="rect">
            <a:avLst/>
          </a:prstGeom>
        </p:spPr>
        <p:txBody>
          <a:bodyPr wrap="square">
            <a:spAutoFit/>
          </a:bodyPr>
          <a:lstStyle/>
          <a:p>
            <a:pPr algn="ctr"/>
            <a:r>
              <a:rPr lang="en-US" sz="3600" b="1" dirty="0">
                <a:solidFill>
                  <a:schemeClr val="bg1"/>
                </a:solidFill>
              </a:rPr>
              <a:t>Quench Studies CORC® Cable Coil </a:t>
            </a:r>
          </a:p>
          <a:p>
            <a:pPr algn="ctr"/>
            <a:r>
              <a:rPr lang="en-US" sz="3600" b="1" dirty="0">
                <a:solidFill>
                  <a:schemeClr val="bg1"/>
                </a:solidFill>
              </a:rPr>
              <a:t>at 10</a:t>
            </a:r>
            <a:r>
              <a:rPr lang="en-US" sz="3600" b="1" baseline="30000" dirty="0">
                <a:solidFill>
                  <a:schemeClr val="bg1"/>
                </a:solidFill>
              </a:rPr>
              <a:t>+</a:t>
            </a:r>
            <a:r>
              <a:rPr lang="en-US" sz="3600" b="1" dirty="0">
                <a:solidFill>
                  <a:schemeClr val="bg1"/>
                </a:solidFill>
              </a:rPr>
              <a:t> T in HTS/LTS Hybrid Dipole</a:t>
            </a:r>
          </a:p>
          <a:p>
            <a:pPr algn="ctr"/>
            <a:endParaRPr lang="en-US" sz="2000" dirty="0">
              <a:solidFill>
                <a:schemeClr val="bg1"/>
              </a:solidFill>
            </a:endParaRPr>
          </a:p>
          <a:p>
            <a:pPr algn="ctr"/>
            <a:r>
              <a:rPr lang="en-US" sz="2800" dirty="0">
                <a:solidFill>
                  <a:schemeClr val="bg1"/>
                </a:solidFill>
              </a:rPr>
              <a:t>MDP Videoconference on April 15, 2020</a:t>
            </a:r>
          </a:p>
        </p:txBody>
      </p:sp>
    </p:spTree>
    <p:extLst>
      <p:ext uri="{BB962C8B-B14F-4D97-AF65-F5344CB8AC3E}">
        <p14:creationId xmlns:p14="http://schemas.microsoft.com/office/powerpoint/2010/main" val="74081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988A-9466-4957-A7C6-24300C87DC23}"/>
              </a:ext>
            </a:extLst>
          </p:cNvPr>
          <p:cNvSpPr>
            <a:spLocks noGrp="1"/>
          </p:cNvSpPr>
          <p:nvPr>
            <p:ph type="title"/>
          </p:nvPr>
        </p:nvSpPr>
        <p:spPr>
          <a:xfrm>
            <a:off x="2466108" y="0"/>
            <a:ext cx="6677891" cy="1143000"/>
          </a:xfrm>
        </p:spPr>
        <p:txBody>
          <a:bodyPr>
            <a:normAutofit fontScale="90000"/>
          </a:bodyPr>
          <a:lstStyle/>
          <a:p>
            <a:r>
              <a:rPr lang="en-US" sz="4400" dirty="0"/>
              <a:t>Initial Discussions (1)</a:t>
            </a:r>
            <a:br>
              <a:rPr lang="en-US" sz="3200" dirty="0"/>
            </a:br>
            <a:r>
              <a:rPr lang="en-US" sz="3200" dirty="0"/>
              <a:t>(Last year, minutes from Xiaorong)</a:t>
            </a:r>
          </a:p>
        </p:txBody>
      </p:sp>
      <p:sp>
        <p:nvSpPr>
          <p:cNvPr id="3" name="TextBox 2">
            <a:extLst>
              <a:ext uri="{FF2B5EF4-FFF2-40B4-BE49-F238E27FC236}">
                <a16:creationId xmlns:a16="http://schemas.microsoft.com/office/drawing/2014/main" id="{08F0F152-8C62-4C64-8C57-6E431177C5CF}"/>
              </a:ext>
            </a:extLst>
          </p:cNvPr>
          <p:cNvSpPr txBox="1"/>
          <p:nvPr/>
        </p:nvSpPr>
        <p:spPr>
          <a:xfrm>
            <a:off x="1" y="1137458"/>
            <a:ext cx="9033164" cy="5117363"/>
          </a:xfrm>
          <a:prstGeom prst="rect">
            <a:avLst/>
          </a:prstGeom>
          <a:noFill/>
        </p:spPr>
        <p:txBody>
          <a:bodyPr wrap="square" rtlCol="0">
            <a:spAutoFit/>
          </a:bodyPr>
          <a:lstStyle/>
          <a:p>
            <a:pPr marL="342900" marR="0" lvl="0" indent="-342900" algn="just">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Powering scheme</a:t>
            </a:r>
          </a:p>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Baseline: the CORC® coil will be connected in series with the power supply for the Nb</a:t>
            </a:r>
            <a:r>
              <a:rPr lang="en-US" baseline="-25000" dirty="0">
                <a:latin typeface="Calibri" panose="020F0502020204030204" pitchFamily="34" charset="0"/>
                <a:ea typeface="Calibri" panose="020F0502020204030204" pitchFamily="34" charset="0"/>
                <a:cs typeface="Times New Roman" panose="02020603050405020304" pitchFamily="18" charset="0"/>
              </a:rPr>
              <a:t>3</a:t>
            </a:r>
            <a:r>
              <a:rPr lang="en-US" dirty="0">
                <a:latin typeface="Calibri" panose="020F0502020204030204" pitchFamily="34" charset="0"/>
                <a:ea typeface="Calibri" panose="020F0502020204030204" pitchFamily="34" charset="0"/>
                <a:cs typeface="Times New Roman" panose="02020603050405020304" pitchFamily="18" charset="0"/>
              </a:rPr>
              <a:t>Sn magnet up to 10 kA. </a:t>
            </a:r>
          </a:p>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BNL is working to set up a 17 kA power supply to power the CORC® coil separately. </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Driving questions for the quench experiments</a:t>
            </a:r>
          </a:p>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Can we study the transition behavior of the coil with the series-powering scheme? [see required information below] If yes, how does the coil transition in 10 T background field? Is the transition smooth with the capability to ramp the current up and down along the transition? </a:t>
            </a:r>
          </a:p>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Considering the margin of the CORC® coil at various fields, can we induce a quench with a heater? What is the total power generated by the heater to induce a quench at various background fields? Does the normal zone propagate during a quench at various background fields? Can we measure the propagation velocity? </a:t>
            </a:r>
          </a:p>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How does current distribute between tapes at the front of growing normal zone? </a:t>
            </a:r>
          </a:p>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Can we detect the local temperature rise due to the heater with different instrumentations such as acoustic and fiber-optic sensors? How does different instrumentations compare with each other? </a:t>
            </a:r>
          </a:p>
        </p:txBody>
      </p:sp>
    </p:spTree>
    <p:extLst>
      <p:ext uri="{BB962C8B-B14F-4D97-AF65-F5344CB8AC3E}">
        <p14:creationId xmlns:p14="http://schemas.microsoft.com/office/powerpoint/2010/main" val="3375446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988A-9466-4957-A7C6-24300C87DC23}"/>
              </a:ext>
            </a:extLst>
          </p:cNvPr>
          <p:cNvSpPr>
            <a:spLocks noGrp="1"/>
          </p:cNvSpPr>
          <p:nvPr>
            <p:ph type="title"/>
          </p:nvPr>
        </p:nvSpPr>
        <p:spPr>
          <a:xfrm>
            <a:off x="2466108" y="0"/>
            <a:ext cx="6677891" cy="1143000"/>
          </a:xfrm>
        </p:spPr>
        <p:txBody>
          <a:bodyPr>
            <a:normAutofit fontScale="90000"/>
          </a:bodyPr>
          <a:lstStyle/>
          <a:p>
            <a:r>
              <a:rPr lang="en-US" sz="4400" dirty="0"/>
              <a:t>Initial Discussions (2)</a:t>
            </a:r>
            <a:br>
              <a:rPr lang="en-US" sz="3200" dirty="0"/>
            </a:br>
            <a:r>
              <a:rPr lang="en-US" sz="3200" dirty="0"/>
              <a:t>(Notes from last year)</a:t>
            </a:r>
          </a:p>
        </p:txBody>
      </p:sp>
      <p:sp>
        <p:nvSpPr>
          <p:cNvPr id="3" name="TextBox 2">
            <a:extLst>
              <a:ext uri="{FF2B5EF4-FFF2-40B4-BE49-F238E27FC236}">
                <a16:creationId xmlns:a16="http://schemas.microsoft.com/office/drawing/2014/main" id="{08F0F152-8C62-4C64-8C57-6E431177C5CF}"/>
              </a:ext>
            </a:extLst>
          </p:cNvPr>
          <p:cNvSpPr txBox="1"/>
          <p:nvPr/>
        </p:nvSpPr>
        <p:spPr>
          <a:xfrm>
            <a:off x="49877" y="1208116"/>
            <a:ext cx="8955578" cy="4729821"/>
          </a:xfrm>
          <a:prstGeom prst="rect">
            <a:avLst/>
          </a:prstGeom>
          <a:noFill/>
        </p:spPr>
        <p:txBody>
          <a:bodyPr wrap="square" rtlCol="0">
            <a:spAutoFit/>
          </a:bodyPr>
          <a:lstStyle/>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With the fiber-optic sensor, can we tell if the coil starts the transition in the peak field region? </a:t>
            </a:r>
          </a:p>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Does the transition current of the CORC® coil depend on the number of ramping? Any impact of the current/Lorentz force cycling? Similarly, does the quench energy reduce after cycling? Does the normal zone propagates faster after cycling? Does the current sharing behavior change after cycling? Does the transition current of the CORC® coil depend on the ramp rate? </a:t>
            </a:r>
          </a:p>
          <a:p>
            <a:pPr marL="742950" marR="0" lvl="1" indent="-285750" algn="just">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Can we probe the MIITs limit for the CORC® coil at 10 T? This can potentially degrade the CORC® coil and should be performed toward the end of the test campaign. </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Information needed to design the experiments and plan the required instrumentation:</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Coil design or dimensions to determine locations of potential instrumentation </a:t>
            </a:r>
          </a:p>
          <a:p>
            <a:pPr marL="742950" marR="0" lvl="1" indent="-285750" algn="just">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Predicted short-sample performance for the CORC® coil at 4.2 K, different fields up to 10 T. The peak field region in the CORC® coil and the fields at other specific locations. This information can help to optimize the location(s) of the spot heater(s). </a:t>
            </a:r>
          </a:p>
          <a:p>
            <a:pPr marR="0" lvl="1" algn="just">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624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988A-9466-4957-A7C6-24300C87DC23}"/>
              </a:ext>
            </a:extLst>
          </p:cNvPr>
          <p:cNvSpPr>
            <a:spLocks noGrp="1"/>
          </p:cNvSpPr>
          <p:nvPr>
            <p:ph type="title"/>
          </p:nvPr>
        </p:nvSpPr>
        <p:spPr>
          <a:xfrm>
            <a:off x="2466108" y="0"/>
            <a:ext cx="6677891" cy="1143000"/>
          </a:xfrm>
        </p:spPr>
        <p:txBody>
          <a:bodyPr>
            <a:normAutofit fontScale="90000"/>
          </a:bodyPr>
          <a:lstStyle/>
          <a:p>
            <a:r>
              <a:rPr lang="en-US" sz="4400" dirty="0"/>
              <a:t>Initial Discussions (3)</a:t>
            </a:r>
            <a:br>
              <a:rPr lang="en-US" sz="3200" dirty="0"/>
            </a:br>
            <a:r>
              <a:rPr lang="en-US" sz="3200" dirty="0"/>
              <a:t>(Notes from last year)</a:t>
            </a:r>
          </a:p>
        </p:txBody>
      </p:sp>
      <p:sp>
        <p:nvSpPr>
          <p:cNvPr id="3" name="TextBox 2">
            <a:extLst>
              <a:ext uri="{FF2B5EF4-FFF2-40B4-BE49-F238E27FC236}">
                <a16:creationId xmlns:a16="http://schemas.microsoft.com/office/drawing/2014/main" id="{08F0F152-8C62-4C64-8C57-6E431177C5CF}"/>
              </a:ext>
            </a:extLst>
          </p:cNvPr>
          <p:cNvSpPr txBox="1"/>
          <p:nvPr/>
        </p:nvSpPr>
        <p:spPr>
          <a:xfrm>
            <a:off x="49877" y="1208116"/>
            <a:ext cx="8955578" cy="2256323"/>
          </a:xfrm>
          <a:prstGeom prst="rect">
            <a:avLst/>
          </a:prstGeom>
          <a:noFill/>
        </p:spPr>
        <p:txBody>
          <a:bodyPr wrap="square" rtlCol="0">
            <a:spAutoFit/>
          </a:bodyPr>
          <a:lstStyle/>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Desired instrumentation:</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Acoustic sensors to detect temperature rise and quench (coordinate with Maxim)</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Hall sensor array to detect local current sharing between tapes and propagation of normal zone (Maxim)</a:t>
            </a:r>
          </a:p>
          <a:p>
            <a:pPr marL="742950" marR="0" lvl="1" indent="-285750">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Fiber optic sensor to measure temperature profile along the conductor (coordinate with Justin)</a:t>
            </a:r>
          </a:p>
          <a:p>
            <a:pPr marL="742950" marR="0" lvl="1" indent="-285750">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Voltage taps in the conductor terminal (installed by ACT or during coil fabrication)</a:t>
            </a:r>
          </a:p>
        </p:txBody>
      </p:sp>
      <p:sp>
        <p:nvSpPr>
          <p:cNvPr id="4" name="TextBox 3">
            <a:extLst>
              <a:ext uri="{FF2B5EF4-FFF2-40B4-BE49-F238E27FC236}">
                <a16:creationId xmlns:a16="http://schemas.microsoft.com/office/drawing/2014/main" id="{58E9AC3B-7C2D-4809-BFCD-90EE7214E309}"/>
              </a:ext>
            </a:extLst>
          </p:cNvPr>
          <p:cNvSpPr txBox="1"/>
          <p:nvPr/>
        </p:nvSpPr>
        <p:spPr>
          <a:xfrm>
            <a:off x="49878" y="3692505"/>
            <a:ext cx="9094122"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spcBef>
                <a:spcPts val="1200"/>
              </a:spcBef>
              <a:buFont typeface="Wingdings" panose="05000000000000000000" pitchFamily="2" charset="2"/>
              <a:buChar char="Ø"/>
            </a:pPr>
            <a:r>
              <a:rPr lang="en-US" sz="2400" dirty="0">
                <a:solidFill>
                  <a:srgbClr val="203BE2"/>
                </a:solidFill>
              </a:rPr>
              <a:t>From such general group meeting, we can get input for high level planning in terms of what is technically important, what can be done with the resources we have, what space is needed to do various experiments, who will do what, etc. etc., etc.,…</a:t>
            </a:r>
          </a:p>
          <a:p>
            <a:pPr marL="285750" indent="-285750">
              <a:spcBef>
                <a:spcPts val="1200"/>
              </a:spcBef>
              <a:buFont typeface="Wingdings" panose="05000000000000000000" pitchFamily="2" charset="2"/>
              <a:buChar char="Ø"/>
            </a:pPr>
            <a:r>
              <a:rPr lang="en-US" sz="2400" dirty="0">
                <a:solidFill>
                  <a:srgbClr val="203BE2"/>
                </a:solidFill>
              </a:rPr>
              <a:t>For detailed planning and implementation, we have started a separate smaller group working meeting. </a:t>
            </a:r>
          </a:p>
        </p:txBody>
      </p:sp>
    </p:spTree>
    <p:extLst>
      <p:ext uri="{BB962C8B-B14F-4D97-AF65-F5344CB8AC3E}">
        <p14:creationId xmlns:p14="http://schemas.microsoft.com/office/powerpoint/2010/main" val="58422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62D-8EA5-4F2B-B783-C3572B05800A}"/>
              </a:ext>
            </a:extLst>
          </p:cNvPr>
          <p:cNvSpPr>
            <a:spLocks noGrp="1"/>
          </p:cNvSpPr>
          <p:nvPr>
            <p:ph type="title"/>
          </p:nvPr>
        </p:nvSpPr>
        <p:spPr>
          <a:xfrm>
            <a:off x="2857500" y="0"/>
            <a:ext cx="6286500" cy="1143000"/>
          </a:xfrm>
        </p:spPr>
        <p:txBody>
          <a:bodyPr>
            <a:normAutofit/>
          </a:bodyPr>
          <a:lstStyle/>
          <a:p>
            <a:r>
              <a:rPr lang="en-US" sz="4000" dirty="0"/>
              <a:t>Current Plan and Status</a:t>
            </a:r>
          </a:p>
        </p:txBody>
      </p:sp>
      <p:sp>
        <p:nvSpPr>
          <p:cNvPr id="3" name="Content Placeholder 2">
            <a:extLst>
              <a:ext uri="{FF2B5EF4-FFF2-40B4-BE49-F238E27FC236}">
                <a16:creationId xmlns:a16="http://schemas.microsoft.com/office/drawing/2014/main" id="{A53365E6-0265-456C-A015-B06DF9F25D56}"/>
              </a:ext>
            </a:extLst>
          </p:cNvPr>
          <p:cNvSpPr txBox="1">
            <a:spLocks/>
          </p:cNvSpPr>
          <p:nvPr/>
        </p:nvSpPr>
        <p:spPr>
          <a:xfrm>
            <a:off x="0" y="1271588"/>
            <a:ext cx="9144000" cy="4957762"/>
          </a:xfrm>
          <a:prstGeom prst="rect">
            <a:avLst/>
          </a:prstGeom>
        </p:spPr>
        <p:txBody>
          <a:bodyPr>
            <a:noAutofit/>
          </a:bodyPr>
          <a:lst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74320" indent="-274320">
              <a:spcBef>
                <a:spcPts val="1800"/>
              </a:spcBef>
            </a:pPr>
            <a:r>
              <a:rPr lang="en-US" sz="2200" b="1" dirty="0">
                <a:solidFill>
                  <a:schemeClr val="tx1"/>
                </a:solidFill>
              </a:rPr>
              <a:t>While overall design and cable parameters remain the same for both STTR and MDP coils, initially we considered of investigating two variations of the detailed designs for the two programs.</a:t>
            </a:r>
          </a:p>
          <a:p>
            <a:pPr marL="274320" indent="-274320">
              <a:spcBef>
                <a:spcPts val="1800"/>
              </a:spcBef>
            </a:pPr>
            <a:r>
              <a:rPr lang="en-US" sz="2200" b="1" dirty="0">
                <a:solidFill>
                  <a:schemeClr val="tx1"/>
                </a:solidFill>
              </a:rPr>
              <a:t>However, the current plan is to make two designs as similar as possible for direct applicability and to apply lessons learnt from one to another.</a:t>
            </a:r>
          </a:p>
          <a:p>
            <a:pPr marL="274320" indent="-274320">
              <a:spcBef>
                <a:spcPts val="1800"/>
              </a:spcBef>
            </a:pPr>
            <a:r>
              <a:rPr lang="en-US" sz="2200" b="1" dirty="0">
                <a:solidFill>
                  <a:schemeClr val="tx1"/>
                </a:solidFill>
              </a:rPr>
              <a:t>ACT is budgeted and responsible for the STTR coil. BNL will work with that initial design and adapt it for MDP, of course, BNL will provide its feedback for both. BNL is budgeted and responsible for the MDP coil.</a:t>
            </a:r>
          </a:p>
          <a:p>
            <a:pPr marL="274320" indent="-274320">
              <a:spcBef>
                <a:spcPts val="1800"/>
              </a:spcBef>
            </a:pPr>
            <a:r>
              <a:rPr lang="en-US" sz="2200" b="1" dirty="0">
                <a:solidFill>
                  <a:schemeClr val="tx1"/>
                </a:solidFill>
              </a:rPr>
              <a:t>ACT is likely to wind both coils but BNL may also do one or both. ACT recently successfully wound and tested its solenoidal coil in the background field at Florida. However, unlike the solenoid coil, the dipole coil will have a structure between the turns to deal with large stresses.</a:t>
            </a:r>
          </a:p>
        </p:txBody>
      </p:sp>
    </p:spTree>
    <p:extLst>
      <p:ext uri="{BB962C8B-B14F-4D97-AF65-F5344CB8AC3E}">
        <p14:creationId xmlns:p14="http://schemas.microsoft.com/office/powerpoint/2010/main" val="2208647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FBC7-5656-4671-8C5F-C0C868AE91C4}"/>
              </a:ext>
            </a:extLst>
          </p:cNvPr>
          <p:cNvSpPr>
            <a:spLocks noGrp="1"/>
          </p:cNvSpPr>
          <p:nvPr>
            <p:ph type="title"/>
          </p:nvPr>
        </p:nvSpPr>
        <p:spPr>
          <a:xfrm>
            <a:off x="310342" y="2643447"/>
            <a:ext cx="8007927" cy="1143000"/>
          </a:xfrm>
        </p:spPr>
        <p:txBody>
          <a:bodyPr>
            <a:normAutofit/>
          </a:bodyPr>
          <a:lstStyle/>
          <a:p>
            <a:r>
              <a:rPr lang="en-US" sz="6600" dirty="0"/>
              <a:t>Extra Slides</a:t>
            </a:r>
          </a:p>
        </p:txBody>
      </p:sp>
    </p:spTree>
    <p:extLst>
      <p:ext uri="{BB962C8B-B14F-4D97-AF65-F5344CB8AC3E}">
        <p14:creationId xmlns:p14="http://schemas.microsoft.com/office/powerpoint/2010/main" val="146593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2834640" y="92710"/>
            <a:ext cx="6237306" cy="808037"/>
          </a:xfrm>
        </p:spPr>
        <p:txBody>
          <a:bodyPr/>
          <a:lstStyle/>
          <a:p>
            <a:r>
              <a:rPr lang="en-US" altLang="en-US" sz="2800" dirty="0"/>
              <a:t>Parameters of BNL Dipole DCC017</a:t>
            </a:r>
          </a:p>
        </p:txBody>
      </p:sp>
      <p:sp>
        <p:nvSpPr>
          <p:cNvPr id="17413" name="Text Box 1031"/>
          <p:cNvSpPr txBox="1">
            <a:spLocks noChangeArrowheads="1"/>
          </p:cNvSpPr>
          <p:nvPr/>
        </p:nvSpPr>
        <p:spPr bwMode="auto">
          <a:xfrm>
            <a:off x="4343400" y="1143000"/>
            <a:ext cx="4724400" cy="52322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har char="•"/>
              <a:defRPr sz="3200">
                <a:solidFill>
                  <a:schemeClr val="tx1"/>
                </a:solidFill>
                <a:latin typeface="Times New Roman" pitchFamily="18" charset="0"/>
              </a:defRPr>
            </a:lvl1pPr>
            <a:lvl2pPr>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182880" indent="-182880">
              <a:spcBef>
                <a:spcPct val="0"/>
              </a:spcBef>
            </a:pPr>
            <a:r>
              <a:rPr lang="en-US" altLang="en-US" sz="2200" dirty="0"/>
              <a:t> Two layer, 2-in-1 common coil design</a:t>
            </a:r>
          </a:p>
          <a:p>
            <a:pPr marL="182880" indent="-182880">
              <a:spcBef>
                <a:spcPct val="0"/>
              </a:spcBef>
            </a:pPr>
            <a:r>
              <a:rPr lang="en-US" altLang="en-US" sz="2200" dirty="0"/>
              <a:t> 10.2 T bore field, 10.7 T peak field at 10.8 kA short sample current</a:t>
            </a:r>
            <a:endParaRPr lang="en-US" altLang="en-US" sz="2200" dirty="0">
              <a:solidFill>
                <a:srgbClr val="FF0000"/>
              </a:solidFill>
            </a:endParaRPr>
          </a:p>
          <a:p>
            <a:pPr marL="182880" indent="-182880">
              <a:spcBef>
                <a:spcPct val="0"/>
              </a:spcBef>
            </a:pPr>
            <a:r>
              <a:rPr lang="en-US" altLang="en-US" sz="2200" dirty="0">
                <a:solidFill>
                  <a:srgbClr val="FF0000"/>
                </a:solidFill>
              </a:rPr>
              <a:t> </a:t>
            </a:r>
            <a:r>
              <a:rPr lang="en-US" altLang="en-US" sz="2200" b="1" dirty="0">
                <a:solidFill>
                  <a:srgbClr val="FF0000"/>
                </a:solidFill>
              </a:rPr>
              <a:t>31 mm horizontal aperture</a:t>
            </a:r>
          </a:p>
          <a:p>
            <a:pPr marL="182880" indent="-182880">
              <a:spcBef>
                <a:spcPct val="0"/>
              </a:spcBef>
            </a:pPr>
            <a:r>
              <a:rPr lang="en-US" altLang="en-US" sz="2200" b="1" dirty="0">
                <a:solidFill>
                  <a:srgbClr val="FF0000"/>
                </a:solidFill>
              </a:rPr>
              <a:t> 335 mm vertical aperture</a:t>
            </a:r>
          </a:p>
          <a:p>
            <a:pPr marL="971550" lvl="2" indent="-285750">
              <a:spcBef>
                <a:spcPct val="0"/>
              </a:spcBef>
              <a:buFont typeface="Wingdings" panose="05000000000000000000" pitchFamily="2" charset="2"/>
              <a:buChar char="Ø"/>
            </a:pPr>
            <a:r>
              <a:rPr lang="en-US" altLang="en-US" sz="1800" b="1" dirty="0">
                <a:solidFill>
                  <a:srgbClr val="FF0000"/>
                </a:solidFill>
              </a:rPr>
              <a:t>  </a:t>
            </a:r>
            <a:r>
              <a:rPr lang="en-US" altLang="en-US" b="1" dirty="0">
                <a:solidFill>
                  <a:srgbClr val="FF0000"/>
                </a:solidFill>
              </a:rPr>
              <a:t>A unique feature for insert  coil or cable testing</a:t>
            </a:r>
            <a:endParaRPr lang="en-US" altLang="en-US" dirty="0"/>
          </a:p>
          <a:p>
            <a:pPr marL="182880" indent="-182880">
              <a:spcBef>
                <a:spcPct val="0"/>
              </a:spcBef>
            </a:pPr>
            <a:r>
              <a:rPr lang="en-US" altLang="en-US" sz="2200" dirty="0"/>
              <a:t> 0.8 mm, 30 strand Rutherford cable</a:t>
            </a:r>
          </a:p>
          <a:p>
            <a:pPr marL="182880" indent="-182880">
              <a:spcBef>
                <a:spcPct val="0"/>
              </a:spcBef>
            </a:pPr>
            <a:r>
              <a:rPr lang="en-US" altLang="en-US" sz="2200" dirty="0"/>
              <a:t> 70 mm minimum bend radius </a:t>
            </a:r>
          </a:p>
          <a:p>
            <a:pPr marL="182880" indent="-182880">
              <a:spcBef>
                <a:spcPct val="0"/>
              </a:spcBef>
            </a:pPr>
            <a:r>
              <a:rPr lang="en-US" altLang="en-US" sz="2200" dirty="0"/>
              <a:t> 85 mm coil height </a:t>
            </a:r>
          </a:p>
          <a:p>
            <a:pPr marL="182880" indent="-182880">
              <a:spcBef>
                <a:spcPct val="0"/>
              </a:spcBef>
            </a:pPr>
            <a:r>
              <a:rPr lang="en-US" altLang="en-US" sz="2200" dirty="0"/>
              <a:t>614 mm coil length </a:t>
            </a:r>
          </a:p>
          <a:p>
            <a:pPr marL="182880" indent="-182880">
              <a:spcBef>
                <a:spcPct val="0"/>
              </a:spcBef>
            </a:pPr>
            <a:r>
              <a:rPr lang="en-US" altLang="en-US" sz="2200" dirty="0"/>
              <a:t> One spacer in body and one in ends</a:t>
            </a:r>
          </a:p>
          <a:p>
            <a:pPr marL="182880" indent="-182880">
              <a:spcBef>
                <a:spcPct val="0"/>
              </a:spcBef>
            </a:pPr>
            <a:r>
              <a:rPr lang="en-US" altLang="en-US" sz="2200" dirty="0"/>
              <a:t> Iron over ends</a:t>
            </a:r>
          </a:p>
          <a:p>
            <a:pPr marL="182880" indent="-182880">
              <a:spcBef>
                <a:spcPct val="0"/>
              </a:spcBef>
            </a:pPr>
            <a:r>
              <a:rPr lang="en-US" altLang="en-US" sz="2200" dirty="0"/>
              <a:t> Iron bobbin</a:t>
            </a:r>
          </a:p>
          <a:p>
            <a:pPr marL="182880" indent="-182880">
              <a:spcBef>
                <a:spcPct val="0"/>
              </a:spcBef>
            </a:pPr>
            <a:r>
              <a:rPr lang="en-US" altLang="en-US" sz="2200" dirty="0"/>
              <a:t> Stored </a:t>
            </a:r>
            <a:r>
              <a:rPr lang="en-US" altLang="en-US" sz="2200" dirty="0" err="1"/>
              <a:t>Energy@Quench</a:t>
            </a:r>
            <a:r>
              <a:rPr lang="en-US" altLang="en-US" sz="2200" dirty="0"/>
              <a:t> ~0.2 MJ</a:t>
            </a:r>
          </a:p>
        </p:txBody>
      </p:sp>
      <p:pic>
        <p:nvPicPr>
          <p:cNvPr id="9" name="Picture 8">
            <a:extLst>
              <a:ext uri="{FF2B5EF4-FFF2-40B4-BE49-F238E27FC236}">
                <a16:creationId xmlns:a16="http://schemas.microsoft.com/office/drawing/2014/main" id="{62FD9FA0-AFB0-4699-8141-34288CE1520A}"/>
              </a:ext>
            </a:extLst>
          </p:cNvPr>
          <p:cNvPicPr>
            <a:picLocks noChangeAspect="1"/>
          </p:cNvPicPr>
          <p:nvPr/>
        </p:nvPicPr>
        <p:blipFill>
          <a:blip r:embed="rId2"/>
          <a:stretch>
            <a:fillRect/>
          </a:stretch>
        </p:blipFill>
        <p:spPr>
          <a:xfrm>
            <a:off x="136157" y="1067948"/>
            <a:ext cx="3950550" cy="5486876"/>
          </a:xfrm>
          <a:prstGeom prst="rect">
            <a:avLst/>
          </a:prstGeom>
        </p:spPr>
      </p:pic>
    </p:spTree>
    <p:extLst>
      <p:ext uri="{BB962C8B-B14F-4D97-AF65-F5344CB8AC3E}">
        <p14:creationId xmlns:p14="http://schemas.microsoft.com/office/powerpoint/2010/main" val="268543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Object 3"/>
          <p:cNvGraphicFramePr>
            <a:graphicFrameLocks noChangeAspect="1"/>
          </p:cNvGraphicFramePr>
          <p:nvPr>
            <p:extLst>
              <p:ext uri="{D42A27DB-BD31-4B8C-83A1-F6EECF244321}">
                <p14:modId xmlns:p14="http://schemas.microsoft.com/office/powerpoint/2010/main" val="3111499749"/>
              </p:ext>
            </p:extLst>
          </p:nvPr>
        </p:nvGraphicFramePr>
        <p:xfrm>
          <a:off x="2311400" y="1743851"/>
          <a:ext cx="4064000" cy="4064000"/>
        </p:xfrm>
        <a:graphic>
          <a:graphicData uri="http://schemas.openxmlformats.org/presentationml/2006/ole">
            <mc:AlternateContent xmlns:mc="http://schemas.openxmlformats.org/markup-compatibility/2006">
              <mc:Choice xmlns:v="urn:schemas-microsoft-com:vml" Requires="v">
                <p:oleObj spid="_x0000_s1028" name="Photo Editor Photo" r:id="rId4" imgW="23247619" imgH="23247619" progId="MSPhotoEd.3">
                  <p:embed/>
                </p:oleObj>
              </mc:Choice>
              <mc:Fallback>
                <p:oleObj name="Photo Editor Photo" r:id="rId4" imgW="23247619" imgH="23247619" progId="MSPhotoEd.3">
                  <p:embed/>
                  <p:pic>
                    <p:nvPicPr>
                      <p:cNvPr id="717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400" y="1743851"/>
                        <a:ext cx="4064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Text Box 4"/>
          <p:cNvSpPr txBox="1">
            <a:spLocks noChangeArrowheads="1"/>
          </p:cNvSpPr>
          <p:nvPr/>
        </p:nvSpPr>
        <p:spPr bwMode="auto">
          <a:xfrm>
            <a:off x="3847911" y="4820426"/>
            <a:ext cx="990977" cy="55399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0" bIns="0">
            <a:spAutoFit/>
          </a:bodyP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dirty="0">
                <a:solidFill>
                  <a:srgbClr val="203BE2"/>
                </a:solidFill>
              </a:rPr>
              <a:t>Modular </a:t>
            </a:r>
          </a:p>
          <a:p>
            <a:pPr algn="ctr">
              <a:spcBef>
                <a:spcPct val="0"/>
              </a:spcBef>
              <a:buFontTx/>
              <a:buNone/>
            </a:pPr>
            <a:r>
              <a:rPr lang="en-US" altLang="en-US" sz="1800" b="1" dirty="0">
                <a:solidFill>
                  <a:srgbClr val="203BE2"/>
                </a:solidFill>
              </a:rPr>
              <a:t>Structure</a:t>
            </a:r>
            <a:endParaRPr lang="en-US" altLang="en-US" sz="1800" dirty="0">
              <a:solidFill>
                <a:srgbClr val="203BE2"/>
              </a:solidFill>
            </a:endParaRPr>
          </a:p>
        </p:txBody>
      </p:sp>
      <p:sp>
        <p:nvSpPr>
          <p:cNvPr id="7174" name="Text Box 6"/>
          <p:cNvSpPr txBox="1">
            <a:spLocks noChangeArrowheads="1"/>
          </p:cNvSpPr>
          <p:nvPr/>
        </p:nvSpPr>
        <p:spPr bwMode="auto">
          <a:xfrm>
            <a:off x="2386582" y="3579102"/>
            <a:ext cx="825162" cy="4308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0" bIns="0">
            <a:spAutoFit/>
          </a:bodyP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400" b="1" dirty="0"/>
              <a:t>Structure </a:t>
            </a:r>
          </a:p>
          <a:p>
            <a:pPr algn="ctr">
              <a:spcBef>
                <a:spcPct val="0"/>
              </a:spcBef>
              <a:buFontTx/>
              <a:buNone/>
            </a:pPr>
            <a:r>
              <a:rPr lang="en-US" altLang="en-US" sz="1400" b="1" dirty="0"/>
              <a:t>Module</a:t>
            </a:r>
            <a:endParaRPr lang="en-US" altLang="en-US" sz="2400" dirty="0"/>
          </a:p>
        </p:txBody>
      </p:sp>
      <p:sp>
        <p:nvSpPr>
          <p:cNvPr id="7175" name="Line 7"/>
          <p:cNvSpPr>
            <a:spLocks noChangeShapeType="1"/>
          </p:cNvSpPr>
          <p:nvPr/>
        </p:nvSpPr>
        <p:spPr bwMode="auto">
          <a:xfrm flipV="1">
            <a:off x="3073400" y="3794544"/>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Text Box 8"/>
          <p:cNvSpPr txBox="1">
            <a:spLocks noChangeArrowheads="1"/>
          </p:cNvSpPr>
          <p:nvPr/>
        </p:nvSpPr>
        <p:spPr bwMode="auto">
          <a:xfrm>
            <a:off x="3317240" y="2074964"/>
            <a:ext cx="1005840" cy="43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 tIns="0" rIns="18288" bIns="0">
            <a:spAutoFit/>
          </a:bodyP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400" b="1" dirty="0"/>
              <a:t>Lower Field </a:t>
            </a:r>
          </a:p>
          <a:p>
            <a:pPr>
              <a:spcBef>
                <a:spcPct val="0"/>
              </a:spcBef>
              <a:buFontTx/>
              <a:buNone/>
            </a:pPr>
            <a:r>
              <a:rPr lang="en-US" altLang="en-US" sz="1400" b="1" dirty="0" err="1"/>
              <a:t>NbTi</a:t>
            </a:r>
            <a:r>
              <a:rPr lang="en-US" altLang="en-US" sz="1400" b="1" dirty="0"/>
              <a:t>/Nb</a:t>
            </a:r>
            <a:r>
              <a:rPr lang="en-US" altLang="en-US" sz="1400" b="1" baseline="-25000" dirty="0"/>
              <a:t>3</a:t>
            </a:r>
            <a:r>
              <a:rPr lang="en-US" altLang="en-US" sz="1400" b="1" dirty="0"/>
              <a:t>Sn</a:t>
            </a:r>
          </a:p>
        </p:txBody>
      </p:sp>
      <p:sp>
        <p:nvSpPr>
          <p:cNvPr id="7177" name="Line 9"/>
          <p:cNvSpPr>
            <a:spLocks noChangeShapeType="1"/>
          </p:cNvSpPr>
          <p:nvPr/>
        </p:nvSpPr>
        <p:spPr bwMode="auto">
          <a:xfrm flipH="1">
            <a:off x="3759200" y="2505851"/>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Line 10"/>
          <p:cNvSpPr>
            <a:spLocks noChangeShapeType="1"/>
          </p:cNvSpPr>
          <p:nvPr/>
        </p:nvSpPr>
        <p:spPr bwMode="auto">
          <a:xfrm>
            <a:off x="3911600" y="2505851"/>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Text Box 12"/>
          <p:cNvSpPr txBox="1">
            <a:spLocks noChangeArrowheads="1"/>
          </p:cNvSpPr>
          <p:nvPr/>
        </p:nvSpPr>
        <p:spPr bwMode="auto">
          <a:xfrm>
            <a:off x="4437857" y="2124850"/>
            <a:ext cx="1005840" cy="43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 tIns="0" rIns="9144" bIns="0">
            <a:spAutoFit/>
          </a:bodyP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400" b="1" dirty="0">
                <a:solidFill>
                  <a:srgbClr val="FF0000"/>
                </a:solidFill>
                <a:highlight>
                  <a:srgbClr val="FFFF00"/>
                </a:highlight>
              </a:rPr>
              <a:t>Higher Field</a:t>
            </a:r>
          </a:p>
          <a:p>
            <a:pPr algn="ctr">
              <a:spcBef>
                <a:spcPct val="0"/>
              </a:spcBef>
              <a:buFontTx/>
              <a:buNone/>
            </a:pPr>
            <a:r>
              <a:rPr lang="en-US" altLang="en-US" sz="1400" b="1" dirty="0">
                <a:solidFill>
                  <a:srgbClr val="FF0000"/>
                </a:solidFill>
                <a:highlight>
                  <a:srgbClr val="FFFF00"/>
                </a:highlight>
              </a:rPr>
              <a:t>HTS/Nb</a:t>
            </a:r>
            <a:r>
              <a:rPr lang="en-US" altLang="en-US" sz="1400" b="1" baseline="-25000" dirty="0">
                <a:solidFill>
                  <a:srgbClr val="FF0000"/>
                </a:solidFill>
                <a:highlight>
                  <a:srgbClr val="FFFF00"/>
                </a:highlight>
              </a:rPr>
              <a:t>3</a:t>
            </a:r>
            <a:r>
              <a:rPr lang="en-US" altLang="en-US" sz="1400" b="1" dirty="0">
                <a:solidFill>
                  <a:srgbClr val="FF0000"/>
                </a:solidFill>
                <a:highlight>
                  <a:srgbClr val="FFFF00"/>
                </a:highlight>
              </a:rPr>
              <a:t>Sn</a:t>
            </a:r>
            <a:endParaRPr lang="en-US" altLang="en-US" sz="2400" dirty="0">
              <a:solidFill>
                <a:srgbClr val="FF0000"/>
              </a:solidFill>
              <a:highlight>
                <a:srgbClr val="FFFF00"/>
              </a:highlight>
            </a:endParaRPr>
          </a:p>
        </p:txBody>
      </p:sp>
      <p:sp>
        <p:nvSpPr>
          <p:cNvPr id="7181" name="Line 13"/>
          <p:cNvSpPr>
            <a:spLocks noChangeShapeType="1"/>
          </p:cNvSpPr>
          <p:nvPr/>
        </p:nvSpPr>
        <p:spPr bwMode="auto">
          <a:xfrm flipH="1">
            <a:off x="4622800" y="2574114"/>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749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057525" y="76200"/>
            <a:ext cx="5934074" cy="966788"/>
          </a:xfrm>
        </p:spPr>
        <p:txBody>
          <a:bodyPr>
            <a:noAutofit/>
          </a:bodyPr>
          <a:lstStyle/>
          <a:p>
            <a:r>
              <a:rPr lang="en-US" altLang="en-US" sz="3200" dirty="0"/>
              <a:t>HTS/LTS Hybrid Test and </a:t>
            </a:r>
            <a:br>
              <a:rPr lang="en-US" altLang="en-US" sz="3200" dirty="0"/>
            </a:br>
            <a:r>
              <a:rPr lang="en-US" altLang="en-US" sz="3200" dirty="0"/>
              <a:t>HTS Standalone Test (Feb 2020)</a:t>
            </a:r>
            <a:endParaRPr lang="en-US" altLang="en-US" sz="2400" dirty="0"/>
          </a:p>
        </p:txBody>
      </p:sp>
      <p:sp>
        <p:nvSpPr>
          <p:cNvPr id="29699" name="Rectangle 3" descr="Water droplets"/>
          <p:cNvSpPr>
            <a:spLocks noGrp="1" noChangeArrowheads="1"/>
          </p:cNvSpPr>
          <p:nvPr>
            <p:ph type="body" idx="4294967295"/>
          </p:nvPr>
        </p:nvSpPr>
        <p:spPr>
          <a:xfrm>
            <a:off x="152402" y="1127226"/>
            <a:ext cx="3633786" cy="900111"/>
          </a:xfrm>
        </p:spPr>
        <p:txBody>
          <a:bodyPr>
            <a:noAutofit/>
          </a:bodyPr>
          <a:lstStyle/>
          <a:p>
            <a:pPr marL="0" indent="0">
              <a:spcBef>
                <a:spcPts val="0"/>
              </a:spcBef>
              <a:buNone/>
            </a:pPr>
            <a:r>
              <a:rPr lang="en-US" altLang="en-US" sz="2400" b="1" dirty="0">
                <a:solidFill>
                  <a:srgbClr val="002060"/>
                </a:solidFill>
              </a:rPr>
              <a:t>Presented at LTSW2020 (one of several test runs)</a:t>
            </a:r>
          </a:p>
          <a:p>
            <a:pPr>
              <a:spcBef>
                <a:spcPts val="0"/>
              </a:spcBef>
            </a:pPr>
            <a:endParaRPr lang="en-US" altLang="en-US" sz="2400" b="1" dirty="0">
              <a:solidFill>
                <a:srgbClr val="0000CC"/>
              </a:solidFill>
            </a:endParaRPr>
          </a:p>
        </p:txBody>
      </p:sp>
      <p:pic>
        <p:nvPicPr>
          <p:cNvPr id="4" name="Picture 3">
            <a:extLst>
              <a:ext uri="{FF2B5EF4-FFF2-40B4-BE49-F238E27FC236}">
                <a16:creationId xmlns:a16="http://schemas.microsoft.com/office/drawing/2014/main" id="{0DFEFFD2-508E-45A2-B0E3-0B3C86999F39}"/>
              </a:ext>
            </a:extLst>
          </p:cNvPr>
          <p:cNvPicPr>
            <a:picLocks noChangeAspect="1"/>
          </p:cNvPicPr>
          <p:nvPr/>
        </p:nvPicPr>
        <p:blipFill>
          <a:blip r:embed="rId2"/>
          <a:stretch>
            <a:fillRect/>
          </a:stretch>
        </p:blipFill>
        <p:spPr>
          <a:xfrm>
            <a:off x="91440" y="1863567"/>
            <a:ext cx="4480560" cy="3360420"/>
          </a:xfrm>
          <a:prstGeom prst="rect">
            <a:avLst/>
          </a:prstGeom>
        </p:spPr>
      </p:pic>
      <p:pic>
        <p:nvPicPr>
          <p:cNvPr id="2" name="Picture 1">
            <a:extLst>
              <a:ext uri="{FF2B5EF4-FFF2-40B4-BE49-F238E27FC236}">
                <a16:creationId xmlns:a16="http://schemas.microsoft.com/office/drawing/2014/main" id="{BC54FAA9-9133-4414-A80B-85E455B8917B}"/>
              </a:ext>
            </a:extLst>
          </p:cNvPr>
          <p:cNvPicPr>
            <a:picLocks noChangeAspect="1"/>
          </p:cNvPicPr>
          <p:nvPr/>
        </p:nvPicPr>
        <p:blipFill>
          <a:blip r:embed="rId3"/>
          <a:stretch>
            <a:fillRect/>
          </a:stretch>
        </p:blipFill>
        <p:spPr>
          <a:xfrm>
            <a:off x="4480560" y="2027337"/>
            <a:ext cx="4700423" cy="2743438"/>
          </a:xfrm>
          <a:prstGeom prst="rect">
            <a:avLst/>
          </a:prstGeom>
        </p:spPr>
      </p:pic>
      <p:sp>
        <p:nvSpPr>
          <p:cNvPr id="6" name="Rectangle 3" descr="Water droplets">
            <a:extLst>
              <a:ext uri="{FF2B5EF4-FFF2-40B4-BE49-F238E27FC236}">
                <a16:creationId xmlns:a16="http://schemas.microsoft.com/office/drawing/2014/main" id="{BCB60C96-0F3C-4A68-8A12-9FF094591BDE}"/>
              </a:ext>
            </a:extLst>
          </p:cNvPr>
          <p:cNvSpPr txBox="1">
            <a:spLocks noChangeArrowheads="1"/>
          </p:cNvSpPr>
          <p:nvPr/>
        </p:nvSpPr>
        <p:spPr>
          <a:xfrm>
            <a:off x="5643563" y="1184911"/>
            <a:ext cx="3348036" cy="966788"/>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Bef>
                <a:spcPct val="30000"/>
              </a:spcBef>
              <a:buFont typeface="Arial"/>
              <a:buNone/>
            </a:pPr>
            <a:r>
              <a:rPr lang="en-US" altLang="en-US" sz="2400" b="1" dirty="0">
                <a:solidFill>
                  <a:srgbClr val="002060"/>
                </a:solidFill>
              </a:rPr>
              <a:t>Standalone HTS coil field reached : ~4.2 T</a:t>
            </a:r>
            <a:endParaRPr lang="en-US" altLang="en-US" sz="2400" b="1" dirty="0">
              <a:solidFill>
                <a:srgbClr val="0000CC"/>
              </a:solidFill>
            </a:endParaRPr>
          </a:p>
        </p:txBody>
      </p:sp>
      <p:sp>
        <p:nvSpPr>
          <p:cNvPr id="7" name="Rectangle 3" descr="Water droplets">
            <a:extLst>
              <a:ext uri="{FF2B5EF4-FFF2-40B4-BE49-F238E27FC236}">
                <a16:creationId xmlns:a16="http://schemas.microsoft.com/office/drawing/2014/main" id="{B5D5381E-6C26-4369-AD02-E755B37363C2}"/>
              </a:ext>
            </a:extLst>
          </p:cNvPr>
          <p:cNvSpPr txBox="1">
            <a:spLocks noChangeArrowheads="1"/>
          </p:cNvSpPr>
          <p:nvPr/>
        </p:nvSpPr>
        <p:spPr>
          <a:xfrm>
            <a:off x="6243637" y="4726306"/>
            <a:ext cx="2808923" cy="660082"/>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Bef>
                <a:spcPct val="30000"/>
              </a:spcBef>
              <a:buFont typeface="Arial"/>
              <a:buNone/>
            </a:pPr>
            <a:r>
              <a:rPr lang="en-US" altLang="en-US" sz="2000" b="1" dirty="0">
                <a:solidFill>
                  <a:srgbClr val="002060"/>
                </a:solidFill>
              </a:rPr>
              <a:t>(limited by PS current; interrupted by PS trip)</a:t>
            </a:r>
            <a:endParaRPr lang="en-US" altLang="en-US" sz="2000" b="1" dirty="0">
              <a:solidFill>
                <a:srgbClr val="0000CC"/>
              </a:solidFill>
            </a:endParaRPr>
          </a:p>
        </p:txBody>
      </p:sp>
      <p:sp>
        <p:nvSpPr>
          <p:cNvPr id="8" name="Rectangle 3" descr="Water droplets">
            <a:extLst>
              <a:ext uri="{FF2B5EF4-FFF2-40B4-BE49-F238E27FC236}">
                <a16:creationId xmlns:a16="http://schemas.microsoft.com/office/drawing/2014/main" id="{BE199759-CDA4-48D2-A382-C3F2A410E61B}"/>
              </a:ext>
            </a:extLst>
          </p:cNvPr>
          <p:cNvSpPr txBox="1">
            <a:spLocks noChangeArrowheads="1"/>
          </p:cNvSpPr>
          <p:nvPr/>
        </p:nvSpPr>
        <p:spPr>
          <a:xfrm>
            <a:off x="91439" y="5223987"/>
            <a:ext cx="5613085" cy="966788"/>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Bef>
                <a:spcPct val="30000"/>
              </a:spcBef>
              <a:buFont typeface="Arial"/>
              <a:buNone/>
            </a:pPr>
            <a:r>
              <a:rPr lang="en-US" altLang="en-US" sz="2000" b="1" dirty="0">
                <a:solidFill>
                  <a:srgbClr val="002060"/>
                </a:solidFill>
              </a:rPr>
              <a:t>(hybrid field limited by pinching strain on Nb</a:t>
            </a:r>
            <a:r>
              <a:rPr lang="en-US" altLang="en-US" sz="2000" b="1" baseline="-25000" dirty="0">
                <a:solidFill>
                  <a:srgbClr val="002060"/>
                </a:solidFill>
              </a:rPr>
              <a:t>3</a:t>
            </a:r>
            <a:r>
              <a:rPr lang="en-US" altLang="en-US" sz="2000" b="1" dirty="0">
                <a:solidFill>
                  <a:srgbClr val="002060"/>
                </a:solidFill>
              </a:rPr>
              <a:t>Sn coils from HTS coils due to lack of structure on them; all CORC coil designs have structure)</a:t>
            </a:r>
            <a:endParaRPr lang="en-US" altLang="en-US" sz="2000" b="1" dirty="0">
              <a:solidFill>
                <a:srgbClr val="0000CC"/>
              </a:solidFill>
            </a:endParaRPr>
          </a:p>
        </p:txBody>
      </p:sp>
    </p:spTree>
    <p:extLst>
      <p:ext uri="{BB962C8B-B14F-4D97-AF65-F5344CB8AC3E}">
        <p14:creationId xmlns:p14="http://schemas.microsoft.com/office/powerpoint/2010/main" val="92588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4598-F242-4702-B6D3-10CC2C42E1F0}"/>
              </a:ext>
            </a:extLst>
          </p:cNvPr>
          <p:cNvSpPr>
            <a:spLocks noGrp="1"/>
          </p:cNvSpPr>
          <p:nvPr>
            <p:ph type="title"/>
          </p:nvPr>
        </p:nvSpPr>
        <p:spPr/>
        <p:txBody>
          <a:bodyPr>
            <a:normAutofit/>
          </a:bodyPr>
          <a:lstStyle/>
          <a:p>
            <a:r>
              <a:rPr lang="en-US" sz="4000" dirty="0"/>
              <a:t>Overview</a:t>
            </a:r>
          </a:p>
        </p:txBody>
      </p:sp>
      <p:sp>
        <p:nvSpPr>
          <p:cNvPr id="3" name="Content Placeholder 2">
            <a:extLst>
              <a:ext uri="{FF2B5EF4-FFF2-40B4-BE49-F238E27FC236}">
                <a16:creationId xmlns:a16="http://schemas.microsoft.com/office/drawing/2014/main" id="{45AFEC5C-77AD-4901-9A49-245645AB997C}"/>
              </a:ext>
            </a:extLst>
          </p:cNvPr>
          <p:cNvSpPr>
            <a:spLocks noGrp="1"/>
          </p:cNvSpPr>
          <p:nvPr>
            <p:ph idx="1"/>
          </p:nvPr>
        </p:nvSpPr>
        <p:spPr>
          <a:xfrm>
            <a:off x="0" y="1295400"/>
            <a:ext cx="9015413" cy="4691063"/>
          </a:xfrm>
        </p:spPr>
        <p:txBody>
          <a:bodyPr>
            <a:normAutofit fontScale="92500"/>
          </a:bodyPr>
          <a:lstStyle/>
          <a:p>
            <a:pPr marL="274320" indent="-274320">
              <a:spcBef>
                <a:spcPts val="1800"/>
              </a:spcBef>
            </a:pPr>
            <a:r>
              <a:rPr lang="en-US" sz="2400" b="1" dirty="0">
                <a:solidFill>
                  <a:schemeClr val="tx1"/>
                </a:solidFill>
              </a:rPr>
              <a:t>Common coil dipole DCC017 is being used as a test facility magnet to perform rapid-turn-around, lower cost R&amp;D. </a:t>
            </a:r>
          </a:p>
          <a:p>
            <a:pPr marL="274320" indent="-274320">
              <a:spcBef>
                <a:spcPts val="1800"/>
              </a:spcBef>
            </a:pPr>
            <a:r>
              <a:rPr lang="en-US" sz="2400" b="1" dirty="0">
                <a:solidFill>
                  <a:schemeClr val="tx1"/>
                </a:solidFill>
              </a:rPr>
              <a:t>The purpose of the ACT/BNL STTR is to design, built &amp; test high current (&gt;10 kA) CORC</a:t>
            </a:r>
            <a:r>
              <a:rPr lang="en-US" sz="2400" b="1" baseline="30000" dirty="0">
                <a:solidFill>
                  <a:schemeClr val="tx1"/>
                </a:solidFill>
              </a:rPr>
              <a:t>®</a:t>
            </a:r>
            <a:r>
              <a:rPr lang="en-US" sz="2400" b="1" dirty="0">
                <a:solidFill>
                  <a:schemeClr val="tx1"/>
                </a:solidFill>
              </a:rPr>
              <a:t> coil and to operate it in series with LTS coil to demonstrate an accelerator type high field HTS/LTS hybrid configuration. Current plan to have a total of 28 (8+6+6+8) turns </a:t>
            </a:r>
          </a:p>
          <a:p>
            <a:pPr marL="274320" indent="-274320">
              <a:spcBef>
                <a:spcPts val="1800"/>
              </a:spcBef>
            </a:pPr>
            <a:r>
              <a:rPr lang="en-US" sz="2400" b="1" dirty="0">
                <a:solidFill>
                  <a:schemeClr val="tx1"/>
                </a:solidFill>
              </a:rPr>
              <a:t>The purpose of MDP program is to perform scientific studies on CORC</a:t>
            </a:r>
            <a:r>
              <a:rPr lang="en-US" sz="2400" b="1" baseline="30000" dirty="0">
                <a:solidFill>
                  <a:schemeClr val="tx1"/>
                </a:solidFill>
              </a:rPr>
              <a:t>®</a:t>
            </a:r>
            <a:r>
              <a:rPr lang="en-US" sz="2400" b="1" dirty="0">
                <a:solidFill>
                  <a:schemeClr val="tx1"/>
                </a:solidFill>
              </a:rPr>
              <a:t> coil, in particular related to the quench detection, quench propagation and quench protection. Current plan to have 8 (4 + 4) turns </a:t>
            </a:r>
          </a:p>
          <a:p>
            <a:pPr marL="274320" indent="-274320">
              <a:spcBef>
                <a:spcPts val="1800"/>
              </a:spcBef>
            </a:pPr>
            <a:r>
              <a:rPr lang="en-US" sz="2400" b="1" dirty="0">
                <a:solidFill>
                  <a:schemeClr val="tx1"/>
                </a:solidFill>
              </a:rPr>
              <a:t>This presentation will give status and seek input for planning and guidance to get maximum scientific data out of the MDP test</a:t>
            </a:r>
          </a:p>
          <a:p>
            <a:pPr marL="274320" indent="-274320">
              <a:spcBef>
                <a:spcPts val="1800"/>
              </a:spcBef>
            </a:pPr>
            <a:endParaRPr lang="en-US" sz="2400" b="1" dirty="0">
              <a:solidFill>
                <a:schemeClr val="tx1"/>
              </a:solidFill>
            </a:endParaRPr>
          </a:p>
        </p:txBody>
      </p:sp>
    </p:spTree>
    <p:extLst>
      <p:ext uri="{BB962C8B-B14F-4D97-AF65-F5344CB8AC3E}">
        <p14:creationId xmlns:p14="http://schemas.microsoft.com/office/powerpoint/2010/main" val="274543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819369" cy="1149534"/>
          </a:xfrm>
          <a:effectLst>
            <a:outerShdw blurRad="50800" dist="38100" dir="2700000" algn="tl" rotWithShape="0">
              <a:prstClr val="black">
                <a:alpha val="40000"/>
              </a:prstClr>
            </a:outerShdw>
          </a:effectLst>
        </p:spPr>
        <p:txBody>
          <a:bodyPr>
            <a:noAutofit/>
          </a:bodyPr>
          <a:lstStyle/>
          <a:p>
            <a:pPr>
              <a:lnSpc>
                <a:spcPts val="4000"/>
              </a:lnSpc>
              <a:spcBef>
                <a:spcPts val="1200"/>
              </a:spcBef>
            </a:pPr>
            <a:r>
              <a:rPr lang="en-US" sz="3600" dirty="0"/>
              <a:t>Test Modules in DCC017 for MDP and STTR using CORC</a:t>
            </a:r>
            <a:r>
              <a:rPr lang="en-US" sz="3600" baseline="30000" dirty="0"/>
              <a:t>®  </a:t>
            </a:r>
            <a:r>
              <a:rPr lang="en-US" sz="3600" dirty="0"/>
              <a:t>Cable</a:t>
            </a:r>
          </a:p>
        </p:txBody>
      </p:sp>
      <p:sp>
        <p:nvSpPr>
          <p:cNvPr id="7" name="Text Box 4"/>
          <p:cNvSpPr txBox="1">
            <a:spLocks noChangeArrowheads="1"/>
          </p:cNvSpPr>
          <p:nvPr/>
        </p:nvSpPr>
        <p:spPr bwMode="auto">
          <a:xfrm>
            <a:off x="0" y="1172263"/>
            <a:ext cx="9105369"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457200" indent="-457200">
              <a:buFont typeface="Wingdings" panose="05000000000000000000" pitchFamily="2" charset="2"/>
              <a:buChar char="Ø"/>
            </a:pPr>
            <a:r>
              <a:rPr lang="en-US" altLang="en-US" sz="2400" b="1" dirty="0">
                <a:solidFill>
                  <a:srgbClr val="006600"/>
                </a:solidFill>
                <a:latin typeface="Arial" charset="0"/>
              </a:rPr>
              <a:t>MDP test will have a single cassette with ~15 mm space for instrumentations between two four-turn coils </a:t>
            </a:r>
          </a:p>
          <a:p>
            <a:pPr marL="457200" indent="-457200">
              <a:buFont typeface="Wingdings" panose="05000000000000000000" pitchFamily="2" charset="2"/>
              <a:buChar char="Ø"/>
            </a:pPr>
            <a:r>
              <a:rPr lang="en-US" altLang="en-US" sz="2400" b="1" dirty="0">
                <a:solidFill>
                  <a:srgbClr val="006600"/>
                </a:solidFill>
                <a:latin typeface="Arial" charset="0"/>
              </a:rPr>
              <a:t>STTR test will have minimum space for maximum field with 2-4 cassettes (depending on the details of the design)</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13755" t="12593" r="12910" b="-1483"/>
          <a:stretch/>
        </p:blipFill>
        <p:spPr>
          <a:xfrm rot="5400000">
            <a:off x="3112835" y="2975031"/>
            <a:ext cx="2816352" cy="2560320"/>
          </a:xfrm>
          <a:prstGeom prst="rect">
            <a:avLst/>
          </a:prstGeom>
          <a:solidFill>
            <a:srgbClr val="FFFF00"/>
          </a:solidFill>
        </p:spPr>
      </p:pic>
      <p:sp>
        <p:nvSpPr>
          <p:cNvPr id="20" name="TextBox 19"/>
          <p:cNvSpPr txBox="1"/>
          <p:nvPr/>
        </p:nvSpPr>
        <p:spPr>
          <a:xfrm>
            <a:off x="3240851" y="5708466"/>
            <a:ext cx="2680546" cy="584775"/>
          </a:xfrm>
          <a:prstGeom prst="rect">
            <a:avLst/>
          </a:prstGeom>
          <a:noFill/>
        </p:spPr>
        <p:txBody>
          <a:bodyPr wrap="square" rtlCol="0">
            <a:spAutoFit/>
          </a:bodyPr>
          <a:lstStyle/>
          <a:p>
            <a:r>
              <a:rPr lang="en-US" sz="1600" b="1" dirty="0"/>
              <a:t>Nb</a:t>
            </a:r>
            <a:r>
              <a:rPr lang="en-US" sz="1600" b="1" baseline="-25000" dirty="0"/>
              <a:t>3</a:t>
            </a:r>
            <a:r>
              <a:rPr lang="en-US" sz="1600" b="1" dirty="0"/>
              <a:t>Sn common coil dipole DCC017 without insert coils</a:t>
            </a:r>
          </a:p>
        </p:txBody>
      </p:sp>
      <p:sp>
        <p:nvSpPr>
          <p:cNvPr id="3" name="TextBox 2"/>
          <p:cNvSpPr txBox="1"/>
          <p:nvPr/>
        </p:nvSpPr>
        <p:spPr>
          <a:xfrm>
            <a:off x="4847808" y="3848437"/>
            <a:ext cx="800918" cy="584775"/>
          </a:xfrm>
          <a:prstGeom prst="rect">
            <a:avLst/>
          </a:prstGeom>
          <a:noFill/>
        </p:spPr>
        <p:txBody>
          <a:bodyPr wrap="square" rtlCol="0">
            <a:spAutoFit/>
          </a:bodyPr>
          <a:lstStyle/>
          <a:p>
            <a:r>
              <a:rPr lang="en-US" sz="1600" b="1" dirty="0">
                <a:solidFill>
                  <a:srgbClr val="FFFF00"/>
                </a:solidFill>
              </a:rPr>
              <a:t>Empty Space</a:t>
            </a:r>
          </a:p>
        </p:txBody>
      </p:sp>
      <p:sp>
        <p:nvSpPr>
          <p:cNvPr id="4" name="Notched Right Arrow 3"/>
          <p:cNvSpPr/>
          <p:nvPr/>
        </p:nvSpPr>
        <p:spPr bwMode="auto">
          <a:xfrm rot="10800000">
            <a:off x="4619208" y="4014806"/>
            <a:ext cx="304800" cy="209878"/>
          </a:xfrm>
          <a:prstGeom prst="notched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48" charset="-128"/>
            </a:endParaRPr>
          </a:p>
        </p:txBody>
      </p:sp>
      <p:grpSp>
        <p:nvGrpSpPr>
          <p:cNvPr id="8" name="Group 7"/>
          <p:cNvGrpSpPr/>
          <p:nvPr/>
        </p:nvGrpSpPr>
        <p:grpSpPr>
          <a:xfrm>
            <a:off x="5859826" y="2839501"/>
            <a:ext cx="3284174" cy="3431011"/>
            <a:chOff x="2711267" y="2843141"/>
            <a:chExt cx="3284174" cy="3431011"/>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29349" t="4348" r="2173" b="4348"/>
            <a:stretch/>
          </p:blipFill>
          <p:spPr>
            <a:xfrm rot="5400000">
              <a:off x="2830484" y="2853275"/>
              <a:ext cx="2834640" cy="2834640"/>
            </a:xfrm>
            <a:prstGeom prst="rect">
              <a:avLst/>
            </a:prstGeom>
          </p:spPr>
        </p:pic>
        <p:sp>
          <p:nvSpPr>
            <p:cNvPr id="21" name="TextBox 20"/>
            <p:cNvSpPr txBox="1"/>
            <p:nvPr/>
          </p:nvSpPr>
          <p:spPr>
            <a:xfrm>
              <a:off x="2711267" y="5689377"/>
              <a:ext cx="3284174" cy="584775"/>
            </a:xfrm>
            <a:prstGeom prst="rect">
              <a:avLst/>
            </a:prstGeom>
            <a:noFill/>
          </p:spPr>
          <p:txBody>
            <a:bodyPr wrap="square" rtlCol="0">
              <a:spAutoFit/>
            </a:bodyPr>
            <a:lstStyle/>
            <a:p>
              <a:pPr algn="ctr"/>
              <a:r>
                <a:rPr lang="en-US" sz="1600" b="1" dirty="0"/>
                <a:t>HTS coils inside Nb</a:t>
              </a:r>
              <a:r>
                <a:rPr lang="en-US" sz="1600" b="1" baseline="-25000" dirty="0"/>
                <a:t>3</a:t>
              </a:r>
              <a:r>
                <a:rPr lang="en-US" sz="1600" b="1" dirty="0"/>
                <a:t>Sn dipole making HTS/LTS hybrid dipole</a:t>
              </a:r>
            </a:p>
          </p:txBody>
        </p:sp>
        <p:sp>
          <p:nvSpPr>
            <p:cNvPr id="12" name="TextBox 11"/>
            <p:cNvSpPr txBox="1"/>
            <p:nvPr/>
          </p:nvSpPr>
          <p:spPr>
            <a:xfrm>
              <a:off x="3681550" y="2843141"/>
              <a:ext cx="1343608" cy="584775"/>
            </a:xfrm>
            <a:prstGeom prst="rect">
              <a:avLst/>
            </a:prstGeom>
            <a:noFill/>
          </p:spPr>
          <p:txBody>
            <a:bodyPr wrap="square" rtlCol="0">
              <a:spAutoFit/>
            </a:bodyPr>
            <a:lstStyle/>
            <a:p>
              <a:r>
                <a:rPr lang="en-US" sz="1600" b="1" dirty="0">
                  <a:solidFill>
                    <a:srgbClr val="FFFF00"/>
                  </a:solidFill>
                </a:rPr>
                <a:t>Insert coils in Empty Space</a:t>
              </a:r>
            </a:p>
          </p:txBody>
        </p:sp>
        <p:sp>
          <p:nvSpPr>
            <p:cNvPr id="13" name="Notched Right Arrow 12"/>
            <p:cNvSpPr/>
            <p:nvPr/>
          </p:nvSpPr>
          <p:spPr bwMode="auto">
            <a:xfrm rot="5400000">
              <a:off x="4041600" y="3369134"/>
              <a:ext cx="304800" cy="209878"/>
            </a:xfrm>
            <a:prstGeom prst="notched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48" charset="-128"/>
              </a:endParaRPr>
            </a:p>
          </p:txBody>
        </p:sp>
      </p:grpSp>
      <p:sp>
        <p:nvSpPr>
          <p:cNvPr id="25" name="TextBox 24">
            <a:extLst>
              <a:ext uri="{FF2B5EF4-FFF2-40B4-BE49-F238E27FC236}">
                <a16:creationId xmlns:a16="http://schemas.microsoft.com/office/drawing/2014/main" id="{67396A91-DFB9-4102-9461-5C0475D7D8FF}"/>
              </a:ext>
            </a:extLst>
          </p:cNvPr>
          <p:cNvSpPr txBox="1"/>
          <p:nvPr/>
        </p:nvSpPr>
        <p:spPr>
          <a:xfrm>
            <a:off x="306025" y="5761200"/>
            <a:ext cx="2800278" cy="584775"/>
          </a:xfrm>
          <a:prstGeom prst="rect">
            <a:avLst/>
          </a:prstGeom>
          <a:noFill/>
        </p:spPr>
        <p:txBody>
          <a:bodyPr wrap="square" rtlCol="0">
            <a:spAutoFit/>
          </a:bodyPr>
          <a:lstStyle/>
          <a:p>
            <a:pPr algn="ctr"/>
            <a:r>
              <a:rPr lang="en-US" sz="1600" b="1" dirty="0">
                <a:solidFill>
                  <a:srgbClr val="FF0000"/>
                </a:solidFill>
              </a:rPr>
              <a:t>Modular Design </a:t>
            </a:r>
          </a:p>
          <a:p>
            <a:pPr algn="ctr"/>
            <a:r>
              <a:rPr lang="en-US" sz="1600" b="1" dirty="0">
                <a:solidFill>
                  <a:srgbClr val="FF0000"/>
                </a:solidFill>
              </a:rPr>
              <a:t>(insert coils as test cassettes)</a:t>
            </a:r>
          </a:p>
        </p:txBody>
      </p:sp>
      <p:pic>
        <p:nvPicPr>
          <p:cNvPr id="5" name="Picture 4">
            <a:extLst>
              <a:ext uri="{FF2B5EF4-FFF2-40B4-BE49-F238E27FC236}">
                <a16:creationId xmlns:a16="http://schemas.microsoft.com/office/drawing/2014/main" id="{A0CCEA78-1681-4E46-B852-5DA06905174D}"/>
              </a:ext>
            </a:extLst>
          </p:cNvPr>
          <p:cNvPicPr>
            <a:picLocks noChangeAspect="1"/>
          </p:cNvPicPr>
          <p:nvPr/>
        </p:nvPicPr>
        <p:blipFill>
          <a:blip r:embed="rId4"/>
          <a:stretch>
            <a:fillRect/>
          </a:stretch>
        </p:blipFill>
        <p:spPr>
          <a:xfrm>
            <a:off x="78969" y="2668419"/>
            <a:ext cx="3205206" cy="3200400"/>
          </a:xfrm>
          <a:prstGeom prst="rect">
            <a:avLst/>
          </a:prstGeom>
        </p:spPr>
      </p:pic>
    </p:spTree>
    <p:extLst>
      <p:ext uri="{BB962C8B-B14F-4D97-AF65-F5344CB8AC3E}">
        <p14:creationId xmlns:p14="http://schemas.microsoft.com/office/powerpoint/2010/main" val="237853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62D-8EA5-4F2B-B783-C3572B05800A}"/>
              </a:ext>
            </a:extLst>
          </p:cNvPr>
          <p:cNvSpPr>
            <a:spLocks noGrp="1"/>
          </p:cNvSpPr>
          <p:nvPr>
            <p:ph type="title"/>
          </p:nvPr>
        </p:nvSpPr>
        <p:spPr>
          <a:xfrm>
            <a:off x="2449484" y="0"/>
            <a:ext cx="6694516" cy="1143000"/>
          </a:xfrm>
        </p:spPr>
        <p:txBody>
          <a:bodyPr>
            <a:normAutofit/>
          </a:bodyPr>
          <a:lstStyle/>
          <a:p>
            <a:r>
              <a:rPr lang="en-US" sz="3200" dirty="0"/>
              <a:t>CORC Coils in the STTR Program</a:t>
            </a:r>
          </a:p>
        </p:txBody>
      </p:sp>
      <p:pic>
        <p:nvPicPr>
          <p:cNvPr id="5" name="Picture 4">
            <a:extLst>
              <a:ext uri="{FF2B5EF4-FFF2-40B4-BE49-F238E27FC236}">
                <a16:creationId xmlns:a16="http://schemas.microsoft.com/office/drawing/2014/main" id="{67E4EFAD-E617-48F4-81EA-4AD3BFA8E56F}"/>
              </a:ext>
            </a:extLst>
          </p:cNvPr>
          <p:cNvPicPr>
            <a:picLocks noChangeAspect="1"/>
          </p:cNvPicPr>
          <p:nvPr/>
        </p:nvPicPr>
        <p:blipFill>
          <a:blip r:embed="rId2"/>
          <a:stretch>
            <a:fillRect/>
          </a:stretch>
        </p:blipFill>
        <p:spPr>
          <a:xfrm>
            <a:off x="0" y="3528752"/>
            <a:ext cx="4501662" cy="2743200"/>
          </a:xfrm>
          <a:prstGeom prst="rect">
            <a:avLst/>
          </a:prstGeom>
        </p:spPr>
      </p:pic>
      <p:pic>
        <p:nvPicPr>
          <p:cNvPr id="3" name="Picture 2">
            <a:extLst>
              <a:ext uri="{FF2B5EF4-FFF2-40B4-BE49-F238E27FC236}">
                <a16:creationId xmlns:a16="http://schemas.microsoft.com/office/drawing/2014/main" id="{E0A2AAC8-8CD9-4D61-AAC4-CE41ABC9E520}"/>
              </a:ext>
            </a:extLst>
          </p:cNvPr>
          <p:cNvPicPr>
            <a:picLocks noChangeAspect="1"/>
          </p:cNvPicPr>
          <p:nvPr/>
        </p:nvPicPr>
        <p:blipFill rotWithShape="1">
          <a:blip r:embed="rId3"/>
          <a:srcRect l="5" r="23547"/>
          <a:stretch/>
        </p:blipFill>
        <p:spPr>
          <a:xfrm>
            <a:off x="3000644" y="1192876"/>
            <a:ext cx="6079928" cy="4846320"/>
          </a:xfrm>
          <a:prstGeom prst="rect">
            <a:avLst/>
          </a:prstGeom>
        </p:spPr>
      </p:pic>
      <p:sp>
        <p:nvSpPr>
          <p:cNvPr id="6" name="TextBox 5">
            <a:extLst>
              <a:ext uri="{FF2B5EF4-FFF2-40B4-BE49-F238E27FC236}">
                <a16:creationId xmlns:a16="http://schemas.microsoft.com/office/drawing/2014/main" id="{562A1CB7-E946-4205-B9F0-CDA276C42DDB}"/>
              </a:ext>
            </a:extLst>
          </p:cNvPr>
          <p:cNvSpPr txBox="1"/>
          <p:nvPr/>
        </p:nvSpPr>
        <p:spPr>
          <a:xfrm rot="-5400000">
            <a:off x="3542347" y="2621678"/>
            <a:ext cx="1024063" cy="307777"/>
          </a:xfrm>
          <a:prstGeom prst="rect">
            <a:avLst/>
          </a:prstGeom>
          <a:noFill/>
        </p:spPr>
        <p:txBody>
          <a:bodyPr wrap="none" rtlCol="0">
            <a:spAutoFit/>
          </a:bodyPr>
          <a:lstStyle/>
          <a:p>
            <a:r>
              <a:rPr lang="en-US" sz="1400" b="1" dirty="0">
                <a:solidFill>
                  <a:srgbClr val="663300"/>
                </a:solidFill>
              </a:rPr>
              <a:t>CORC Coils</a:t>
            </a:r>
          </a:p>
        </p:txBody>
      </p:sp>
      <p:sp>
        <p:nvSpPr>
          <p:cNvPr id="7" name="TextBox 6">
            <a:extLst>
              <a:ext uri="{FF2B5EF4-FFF2-40B4-BE49-F238E27FC236}">
                <a16:creationId xmlns:a16="http://schemas.microsoft.com/office/drawing/2014/main" id="{3A0FEAD7-D3CA-4209-B033-A36288B0426F}"/>
              </a:ext>
            </a:extLst>
          </p:cNvPr>
          <p:cNvSpPr txBox="1"/>
          <p:nvPr/>
        </p:nvSpPr>
        <p:spPr>
          <a:xfrm rot="-5400000">
            <a:off x="4065781" y="2359055"/>
            <a:ext cx="714261" cy="523220"/>
          </a:xfrm>
          <a:prstGeom prst="rect">
            <a:avLst/>
          </a:prstGeom>
          <a:noFill/>
        </p:spPr>
        <p:txBody>
          <a:bodyPr wrap="square" rtlCol="0">
            <a:spAutoFit/>
          </a:bodyPr>
          <a:lstStyle/>
          <a:p>
            <a:r>
              <a:rPr lang="en-US" sz="1400" b="1" dirty="0">
                <a:solidFill>
                  <a:srgbClr val="FF33CC"/>
                </a:solidFill>
              </a:rPr>
              <a:t>Nb</a:t>
            </a:r>
            <a:r>
              <a:rPr lang="en-US" sz="1400" b="1" baseline="-25000" dirty="0">
                <a:solidFill>
                  <a:srgbClr val="FF33CC"/>
                </a:solidFill>
              </a:rPr>
              <a:t>3</a:t>
            </a:r>
            <a:r>
              <a:rPr lang="en-US" sz="1400" b="1" dirty="0">
                <a:solidFill>
                  <a:srgbClr val="FF33CC"/>
                </a:solidFill>
              </a:rPr>
              <a:t>Sn Coils</a:t>
            </a:r>
          </a:p>
        </p:txBody>
      </p:sp>
      <p:sp>
        <p:nvSpPr>
          <p:cNvPr id="8" name="TextBox 7">
            <a:extLst>
              <a:ext uri="{FF2B5EF4-FFF2-40B4-BE49-F238E27FC236}">
                <a16:creationId xmlns:a16="http://schemas.microsoft.com/office/drawing/2014/main" id="{613540CD-4B1F-4F26-ABA1-27016127E557}"/>
              </a:ext>
            </a:extLst>
          </p:cNvPr>
          <p:cNvSpPr txBox="1"/>
          <p:nvPr/>
        </p:nvSpPr>
        <p:spPr>
          <a:xfrm>
            <a:off x="63428" y="1224505"/>
            <a:ext cx="3142211" cy="2246769"/>
          </a:xfrm>
          <a:prstGeom prst="rect">
            <a:avLst/>
          </a:prstGeom>
          <a:noFill/>
        </p:spPr>
        <p:txBody>
          <a:bodyPr wrap="square" rtlCol="0">
            <a:spAutoFit/>
          </a:bodyPr>
          <a:lstStyle/>
          <a:p>
            <a:r>
              <a:rPr lang="en-US" sz="2000" b="1" dirty="0">
                <a:solidFill>
                  <a:srgbClr val="663300"/>
                </a:solidFill>
              </a:rPr>
              <a:t>CORC STTR coils:</a:t>
            </a:r>
          </a:p>
          <a:p>
            <a:pPr lvl="1"/>
            <a:r>
              <a:rPr lang="en-US" sz="2000" b="1" dirty="0">
                <a:solidFill>
                  <a:srgbClr val="663300"/>
                </a:solidFill>
              </a:rPr>
              <a:t>6 &amp; 8 turns, in series with Nb</a:t>
            </a:r>
            <a:r>
              <a:rPr lang="en-US" sz="2000" b="1" baseline="-25000" dirty="0">
                <a:solidFill>
                  <a:srgbClr val="663300"/>
                </a:solidFill>
              </a:rPr>
              <a:t>3</a:t>
            </a:r>
            <a:r>
              <a:rPr lang="en-US" sz="2000" b="1" dirty="0">
                <a:solidFill>
                  <a:srgbClr val="663300"/>
                </a:solidFill>
              </a:rPr>
              <a:t>Sn coils</a:t>
            </a:r>
          </a:p>
          <a:p>
            <a:endParaRPr lang="en-US" sz="2000" b="1" dirty="0"/>
          </a:p>
          <a:p>
            <a:r>
              <a:rPr lang="en-US" sz="2000" b="1" dirty="0"/>
              <a:t>Hybrid field: 13.1 T @10 kA</a:t>
            </a:r>
          </a:p>
          <a:p>
            <a:r>
              <a:rPr lang="en-US" sz="2000" b="1" dirty="0"/>
              <a:t>(peak field in Nb</a:t>
            </a:r>
            <a:r>
              <a:rPr lang="en-US" sz="2000" b="1" baseline="-25000" dirty="0"/>
              <a:t>3</a:t>
            </a:r>
            <a:r>
              <a:rPr lang="en-US" sz="2000" b="1" dirty="0"/>
              <a:t>Sn coils reduced by CORC coils)</a:t>
            </a:r>
          </a:p>
        </p:txBody>
      </p:sp>
      <p:sp>
        <p:nvSpPr>
          <p:cNvPr id="9" name="TextBox 8">
            <a:extLst>
              <a:ext uri="{FF2B5EF4-FFF2-40B4-BE49-F238E27FC236}">
                <a16:creationId xmlns:a16="http://schemas.microsoft.com/office/drawing/2014/main" id="{7B59475B-1BFE-45DA-9F48-B144087223C0}"/>
              </a:ext>
            </a:extLst>
          </p:cNvPr>
          <p:cNvSpPr txBox="1"/>
          <p:nvPr/>
        </p:nvSpPr>
        <p:spPr>
          <a:xfrm>
            <a:off x="6711142" y="1367089"/>
            <a:ext cx="1710725"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800" b="1" dirty="0">
                <a:solidFill>
                  <a:srgbClr val="FFFF00"/>
                </a:solidFill>
              </a:rPr>
              <a:t>2-d model</a:t>
            </a:r>
          </a:p>
        </p:txBody>
      </p:sp>
    </p:spTree>
    <p:extLst>
      <p:ext uri="{BB962C8B-B14F-4D97-AF65-F5344CB8AC3E}">
        <p14:creationId xmlns:p14="http://schemas.microsoft.com/office/powerpoint/2010/main" val="342919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0010-021A-4A9A-A763-8297591168B6}"/>
              </a:ext>
            </a:extLst>
          </p:cNvPr>
          <p:cNvSpPr>
            <a:spLocks noGrp="1"/>
          </p:cNvSpPr>
          <p:nvPr>
            <p:ph type="title"/>
          </p:nvPr>
        </p:nvSpPr>
        <p:spPr>
          <a:xfrm>
            <a:off x="2743200" y="0"/>
            <a:ext cx="6400800" cy="1143000"/>
          </a:xfrm>
        </p:spPr>
        <p:txBody>
          <a:bodyPr>
            <a:normAutofit/>
          </a:bodyPr>
          <a:lstStyle/>
          <a:p>
            <a:r>
              <a:rPr lang="en-US" sz="2800" dirty="0"/>
              <a:t>CORC Coils (with 6 and 8 turns) </a:t>
            </a:r>
            <a:br>
              <a:rPr lang="en-US" sz="2800" dirty="0"/>
            </a:br>
            <a:r>
              <a:rPr lang="en-US" sz="2800" dirty="0"/>
              <a:t>inside the Nb</a:t>
            </a:r>
            <a:r>
              <a:rPr lang="en-US" sz="2800" baseline="-25000" dirty="0"/>
              <a:t>3</a:t>
            </a:r>
            <a:r>
              <a:rPr lang="en-US" sz="2800" dirty="0"/>
              <a:t>Sn coils in DCC017</a:t>
            </a:r>
          </a:p>
        </p:txBody>
      </p:sp>
      <p:pic>
        <p:nvPicPr>
          <p:cNvPr id="4" name="Picture 3">
            <a:extLst>
              <a:ext uri="{FF2B5EF4-FFF2-40B4-BE49-F238E27FC236}">
                <a16:creationId xmlns:a16="http://schemas.microsoft.com/office/drawing/2014/main" id="{44F87AC8-C8D3-4BC1-9DC0-92AF2CE3D4CF}"/>
              </a:ext>
            </a:extLst>
          </p:cNvPr>
          <p:cNvPicPr>
            <a:picLocks noChangeAspect="1"/>
          </p:cNvPicPr>
          <p:nvPr/>
        </p:nvPicPr>
        <p:blipFill rotWithShape="1">
          <a:blip r:embed="rId2"/>
          <a:srcRect l="26997" t="13725" r="42004" b="4884"/>
          <a:stretch/>
        </p:blipFill>
        <p:spPr>
          <a:xfrm>
            <a:off x="0" y="0"/>
            <a:ext cx="2449051" cy="3634075"/>
          </a:xfrm>
          <a:prstGeom prst="rect">
            <a:avLst/>
          </a:prstGeom>
        </p:spPr>
      </p:pic>
      <p:pic>
        <p:nvPicPr>
          <p:cNvPr id="3" name="Picture 2">
            <a:extLst>
              <a:ext uri="{FF2B5EF4-FFF2-40B4-BE49-F238E27FC236}">
                <a16:creationId xmlns:a16="http://schemas.microsoft.com/office/drawing/2014/main" id="{AAF4B5BB-E86A-4D04-916F-EB3AE0325AB7}"/>
              </a:ext>
            </a:extLst>
          </p:cNvPr>
          <p:cNvPicPr>
            <a:picLocks noChangeAspect="1"/>
          </p:cNvPicPr>
          <p:nvPr/>
        </p:nvPicPr>
        <p:blipFill rotWithShape="1">
          <a:blip r:embed="rId3"/>
          <a:srcRect l="1" r="25997"/>
          <a:stretch/>
        </p:blipFill>
        <p:spPr>
          <a:xfrm>
            <a:off x="187970" y="3452478"/>
            <a:ext cx="4457700" cy="3405522"/>
          </a:xfrm>
          <a:prstGeom prst="rect">
            <a:avLst/>
          </a:prstGeom>
        </p:spPr>
      </p:pic>
      <p:pic>
        <p:nvPicPr>
          <p:cNvPr id="5" name="Picture 4">
            <a:extLst>
              <a:ext uri="{FF2B5EF4-FFF2-40B4-BE49-F238E27FC236}">
                <a16:creationId xmlns:a16="http://schemas.microsoft.com/office/drawing/2014/main" id="{9BBAEF16-7160-408F-A7FE-A91FD0123145}"/>
              </a:ext>
            </a:extLst>
          </p:cNvPr>
          <p:cNvPicPr>
            <a:picLocks noChangeAspect="1"/>
          </p:cNvPicPr>
          <p:nvPr/>
        </p:nvPicPr>
        <p:blipFill rotWithShape="1">
          <a:blip r:embed="rId4"/>
          <a:srcRect l="2" r="21997"/>
          <a:stretch/>
        </p:blipFill>
        <p:spPr>
          <a:xfrm>
            <a:off x="4900613" y="3922158"/>
            <a:ext cx="4055417" cy="2935841"/>
          </a:xfrm>
          <a:prstGeom prst="rect">
            <a:avLst/>
          </a:prstGeom>
        </p:spPr>
      </p:pic>
      <p:pic>
        <p:nvPicPr>
          <p:cNvPr id="8" name="Picture 7">
            <a:extLst>
              <a:ext uri="{FF2B5EF4-FFF2-40B4-BE49-F238E27FC236}">
                <a16:creationId xmlns:a16="http://schemas.microsoft.com/office/drawing/2014/main" id="{B73B4AB6-0C40-45BA-B1D7-0B31EA855C6D}"/>
              </a:ext>
            </a:extLst>
          </p:cNvPr>
          <p:cNvPicPr>
            <a:picLocks noChangeAspect="1"/>
          </p:cNvPicPr>
          <p:nvPr/>
        </p:nvPicPr>
        <p:blipFill>
          <a:blip r:embed="rId5"/>
          <a:stretch>
            <a:fillRect/>
          </a:stretch>
        </p:blipFill>
        <p:spPr>
          <a:xfrm>
            <a:off x="4752051" y="1106405"/>
            <a:ext cx="4367770" cy="2834867"/>
          </a:xfrm>
          <a:prstGeom prst="rect">
            <a:avLst/>
          </a:prstGeom>
        </p:spPr>
      </p:pic>
    </p:spTree>
    <p:extLst>
      <p:ext uri="{BB962C8B-B14F-4D97-AF65-F5344CB8AC3E}">
        <p14:creationId xmlns:p14="http://schemas.microsoft.com/office/powerpoint/2010/main" val="59612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5E81-91C6-47ED-BF4F-9801BCF8D925}"/>
              </a:ext>
            </a:extLst>
          </p:cNvPr>
          <p:cNvSpPr>
            <a:spLocks noGrp="1"/>
          </p:cNvSpPr>
          <p:nvPr>
            <p:ph type="title"/>
          </p:nvPr>
        </p:nvSpPr>
        <p:spPr>
          <a:xfrm>
            <a:off x="3471864" y="0"/>
            <a:ext cx="5314950" cy="1100667"/>
          </a:xfrm>
        </p:spPr>
        <p:txBody>
          <a:bodyPr>
            <a:normAutofit fontScale="90000"/>
          </a:bodyPr>
          <a:lstStyle/>
          <a:p>
            <a:r>
              <a:rPr lang="en-US" sz="4000" dirty="0"/>
              <a:t>Double Pancake Module (or Cassette) for STTR </a:t>
            </a:r>
          </a:p>
        </p:txBody>
      </p:sp>
      <p:pic>
        <p:nvPicPr>
          <p:cNvPr id="3" name="Content Placeholder 7">
            <a:extLst>
              <a:ext uri="{FF2B5EF4-FFF2-40B4-BE49-F238E27FC236}">
                <a16:creationId xmlns:a16="http://schemas.microsoft.com/office/drawing/2014/main" id="{382D375E-F0FA-486E-9492-D4B33A2AC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88" y="4193848"/>
            <a:ext cx="8829834" cy="2035384"/>
          </a:xfrm>
          <a:prstGeom prst="rect">
            <a:avLst/>
          </a:prstGeom>
        </p:spPr>
      </p:pic>
      <p:pic>
        <p:nvPicPr>
          <p:cNvPr id="5" name="Picture 4">
            <a:extLst>
              <a:ext uri="{FF2B5EF4-FFF2-40B4-BE49-F238E27FC236}">
                <a16:creationId xmlns:a16="http://schemas.microsoft.com/office/drawing/2014/main" id="{7D5AB335-F92C-44C9-8332-14C207F83E16}"/>
              </a:ext>
            </a:extLst>
          </p:cNvPr>
          <p:cNvPicPr>
            <a:picLocks noChangeAspect="1"/>
          </p:cNvPicPr>
          <p:nvPr/>
        </p:nvPicPr>
        <p:blipFill>
          <a:blip r:embed="rId3"/>
          <a:stretch>
            <a:fillRect/>
          </a:stretch>
        </p:blipFill>
        <p:spPr>
          <a:xfrm>
            <a:off x="0" y="1143000"/>
            <a:ext cx="7315200" cy="3050848"/>
          </a:xfrm>
          <a:prstGeom prst="rect">
            <a:avLst/>
          </a:prstGeom>
        </p:spPr>
      </p:pic>
      <p:sp>
        <p:nvSpPr>
          <p:cNvPr id="6" name="TextBox 5">
            <a:extLst>
              <a:ext uri="{FF2B5EF4-FFF2-40B4-BE49-F238E27FC236}">
                <a16:creationId xmlns:a16="http://schemas.microsoft.com/office/drawing/2014/main" id="{3B80DF2A-9D1F-4C95-84F9-B40DFF8C7A55}"/>
              </a:ext>
            </a:extLst>
          </p:cNvPr>
          <p:cNvSpPr txBox="1"/>
          <p:nvPr/>
        </p:nvSpPr>
        <p:spPr>
          <a:xfrm>
            <a:off x="6148021" y="2218181"/>
            <a:ext cx="2907591" cy="1015663"/>
          </a:xfrm>
          <a:prstGeom prst="rect">
            <a:avLst/>
          </a:prstGeom>
          <a:noFill/>
        </p:spPr>
        <p:txBody>
          <a:bodyPr wrap="none" rtlCol="0">
            <a:spAutoFit/>
          </a:bodyPr>
          <a:lstStyle/>
          <a:p>
            <a:r>
              <a:rPr lang="en-US" sz="2000" b="1" dirty="0">
                <a:solidFill>
                  <a:srgbClr val="203BE2"/>
                </a:solidFill>
              </a:rPr>
              <a:t>Horizontal Gap: 31 mm</a:t>
            </a:r>
          </a:p>
          <a:p>
            <a:r>
              <a:rPr lang="en-US" sz="2000" b="1" dirty="0">
                <a:solidFill>
                  <a:srgbClr val="203BE2"/>
                </a:solidFill>
              </a:rPr>
              <a:t>Space for Hall Probe, etc.</a:t>
            </a:r>
          </a:p>
          <a:p>
            <a:r>
              <a:rPr lang="en-US" sz="2000" b="1" dirty="0">
                <a:solidFill>
                  <a:srgbClr val="203BE2"/>
                </a:solidFill>
              </a:rPr>
              <a:t>		: ~1 mm</a:t>
            </a:r>
          </a:p>
        </p:txBody>
      </p:sp>
      <p:sp>
        <p:nvSpPr>
          <p:cNvPr id="7" name="TextBox 6">
            <a:extLst>
              <a:ext uri="{FF2B5EF4-FFF2-40B4-BE49-F238E27FC236}">
                <a16:creationId xmlns:a16="http://schemas.microsoft.com/office/drawing/2014/main" id="{594728DE-8986-4D31-96D3-D2EE70D8EB88}"/>
              </a:ext>
            </a:extLst>
          </p:cNvPr>
          <p:cNvSpPr txBox="1"/>
          <p:nvPr/>
        </p:nvSpPr>
        <p:spPr>
          <a:xfrm>
            <a:off x="3861225" y="5878155"/>
            <a:ext cx="5194387" cy="83099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b="1" dirty="0">
                <a:solidFill>
                  <a:srgbClr val="FFFF00"/>
                </a:solidFill>
              </a:rPr>
              <a:t>Two such packages will be inserted inside the common coil dipole DCC017</a:t>
            </a:r>
          </a:p>
        </p:txBody>
      </p:sp>
    </p:spTree>
    <p:extLst>
      <p:ext uri="{BB962C8B-B14F-4D97-AF65-F5344CB8AC3E}">
        <p14:creationId xmlns:p14="http://schemas.microsoft.com/office/powerpoint/2010/main" val="3129487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A4EA-FA7E-4B84-BF10-B060549710D1}"/>
              </a:ext>
            </a:extLst>
          </p:cNvPr>
          <p:cNvSpPr>
            <a:spLocks noGrp="1"/>
          </p:cNvSpPr>
          <p:nvPr>
            <p:ph type="title"/>
          </p:nvPr>
        </p:nvSpPr>
        <p:spPr>
          <a:xfrm>
            <a:off x="2895600" y="118534"/>
            <a:ext cx="6248400" cy="801511"/>
          </a:xfrm>
        </p:spPr>
        <p:txBody>
          <a:bodyPr>
            <a:normAutofit/>
          </a:bodyPr>
          <a:lstStyle/>
          <a:p>
            <a:r>
              <a:rPr lang="en-US" sz="3600" dirty="0"/>
              <a:t>CORC Coil for MDP</a:t>
            </a:r>
          </a:p>
        </p:txBody>
      </p:sp>
      <p:sp>
        <p:nvSpPr>
          <p:cNvPr id="4" name="TextBox 3">
            <a:extLst>
              <a:ext uri="{FF2B5EF4-FFF2-40B4-BE49-F238E27FC236}">
                <a16:creationId xmlns:a16="http://schemas.microsoft.com/office/drawing/2014/main" id="{FC40F0CF-27C2-4D74-AE01-C5629B6E0254}"/>
              </a:ext>
            </a:extLst>
          </p:cNvPr>
          <p:cNvSpPr txBox="1"/>
          <p:nvPr/>
        </p:nvSpPr>
        <p:spPr>
          <a:xfrm>
            <a:off x="157163" y="1282007"/>
            <a:ext cx="8872537" cy="2246769"/>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b="1" dirty="0"/>
              <a:t>CORC coil for MDP will have a total 8 turns (4 + 4), instead of 28 in the STTR coil.</a:t>
            </a:r>
          </a:p>
          <a:p>
            <a:pPr marL="285750" indent="-285750">
              <a:spcBef>
                <a:spcPts val="1200"/>
              </a:spcBef>
              <a:buFont typeface="Arial" panose="020B0604020202020204" pitchFamily="34" charset="0"/>
              <a:buChar char="•"/>
            </a:pPr>
            <a:r>
              <a:rPr lang="en-US" sz="2400" b="1" dirty="0"/>
              <a:t>Two 4 turns form a double pancake with S-transition to reverse the direction of current with ~15 mm gap for instrumentation.</a:t>
            </a:r>
          </a:p>
          <a:p>
            <a:pPr marL="285750" indent="-285750">
              <a:spcBef>
                <a:spcPts val="1200"/>
              </a:spcBef>
              <a:buFont typeface="Arial" panose="020B0604020202020204" pitchFamily="34" charset="0"/>
              <a:buChar char="•"/>
            </a:pPr>
            <a:r>
              <a:rPr lang="en-US" sz="2400" b="1" dirty="0">
                <a:solidFill>
                  <a:srgbClr val="FF0000"/>
                </a:solidFill>
              </a:rPr>
              <a:t>A significant amount of cable (~13 meters) for quench studies.</a:t>
            </a:r>
          </a:p>
        </p:txBody>
      </p:sp>
      <p:pic>
        <p:nvPicPr>
          <p:cNvPr id="5" name="Content Placeholder 4">
            <a:extLst>
              <a:ext uri="{FF2B5EF4-FFF2-40B4-BE49-F238E27FC236}">
                <a16:creationId xmlns:a16="http://schemas.microsoft.com/office/drawing/2014/main" id="{17601698-7CF3-4FC3-9E23-0520ED0BDAA8}"/>
              </a:ext>
            </a:extLst>
          </p:cNvPr>
          <p:cNvPicPr>
            <a:picLocks noChangeAspect="1"/>
          </p:cNvPicPr>
          <p:nvPr/>
        </p:nvPicPr>
        <p:blipFill rotWithShape="1">
          <a:blip r:embed="rId2">
            <a:extLst>
              <a:ext uri="{28A0092B-C50C-407E-A947-70E740481C1C}">
                <a14:useLocalDpi xmlns:a14="http://schemas.microsoft.com/office/drawing/2010/main" val="0"/>
              </a:ext>
            </a:extLst>
          </a:blip>
          <a:srcRect l="3160" t="9295" r="435" b="5156"/>
          <a:stretch/>
        </p:blipFill>
        <p:spPr>
          <a:xfrm>
            <a:off x="934403" y="3634740"/>
            <a:ext cx="7589520" cy="2560320"/>
          </a:xfrm>
          <a:prstGeom prst="rect">
            <a:avLst/>
          </a:prstGeom>
        </p:spPr>
      </p:pic>
    </p:spTree>
    <p:extLst>
      <p:ext uri="{BB962C8B-B14F-4D97-AF65-F5344CB8AC3E}">
        <p14:creationId xmlns:p14="http://schemas.microsoft.com/office/powerpoint/2010/main" val="153276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D3E2-538A-4E72-A6CD-036498307AA4}"/>
              </a:ext>
            </a:extLst>
          </p:cNvPr>
          <p:cNvSpPr>
            <a:spLocks noGrp="1"/>
          </p:cNvSpPr>
          <p:nvPr>
            <p:ph type="title"/>
          </p:nvPr>
        </p:nvSpPr>
        <p:spPr>
          <a:xfrm>
            <a:off x="142876" y="2743200"/>
            <a:ext cx="8629650" cy="1143000"/>
          </a:xfrm>
        </p:spPr>
        <p:txBody>
          <a:bodyPr>
            <a:normAutofit/>
          </a:bodyPr>
          <a:lstStyle/>
          <a:p>
            <a:r>
              <a:rPr lang="en-US" sz="3200" dirty="0"/>
              <a:t>What do we want to learn from the  MDP Test?</a:t>
            </a:r>
          </a:p>
        </p:txBody>
      </p:sp>
    </p:spTree>
    <p:extLst>
      <p:ext uri="{BB962C8B-B14F-4D97-AF65-F5344CB8AC3E}">
        <p14:creationId xmlns:p14="http://schemas.microsoft.com/office/powerpoint/2010/main" val="3973766817"/>
      </p:ext>
    </p:extLst>
  </p:cSld>
  <p:clrMapOvr>
    <a:masterClrMapping/>
  </p:clrMapOvr>
</p:sld>
</file>

<file path=ppt/theme/theme1.xml><?xml version="1.0" encoding="utf-8"?>
<a:theme xmlns:a="http://schemas.openxmlformats.org/drawingml/2006/main" name="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93C50077B73F4081A727CE26F7297D" ma:contentTypeVersion="13" ma:contentTypeDescription="Create a new document." ma:contentTypeScope="" ma:versionID="2887ed5c8769778c2c9042043abc1fa2">
  <xsd:schema xmlns:xsd="http://www.w3.org/2001/XMLSchema" xmlns:xs="http://www.w3.org/2001/XMLSchema" xmlns:p="http://schemas.microsoft.com/office/2006/metadata/properties" xmlns:ns3="d198decf-2ff7-46b8-bd1c-477e40bd1f45" xmlns:ns4="c66da833-743e-4877-8ff4-bd7d31564978" targetNamespace="http://schemas.microsoft.com/office/2006/metadata/properties" ma:root="true" ma:fieldsID="f00ec8ca4b46bd8ce83f223f5c0d66ee" ns3:_="" ns4:_="">
    <xsd:import namespace="d198decf-2ff7-46b8-bd1c-477e40bd1f45"/>
    <xsd:import namespace="c66da833-743e-4877-8ff4-bd7d3156497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8decf-2ff7-46b8-bd1c-477e40bd1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6da833-743e-4877-8ff4-bd7d3156497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F63082-8699-4638-BF76-A39BA5CDF344}">
  <ds:schemaRefs>
    <ds:schemaRef ds:uri="http://schemas.microsoft.com/sharepoint/v3/contenttype/forms"/>
  </ds:schemaRefs>
</ds:datastoreItem>
</file>

<file path=customXml/itemProps2.xml><?xml version="1.0" encoding="utf-8"?>
<ds:datastoreItem xmlns:ds="http://schemas.openxmlformats.org/officeDocument/2006/customXml" ds:itemID="{08131D5D-0904-45C8-BE4A-71FE38081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8decf-2ff7-46b8-bd1c-477e40bd1f45"/>
    <ds:schemaRef ds:uri="c66da833-743e-4877-8ff4-bd7d315649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58650A-696D-43C0-AF0A-8D325C0B01A8}">
  <ds:schemaRef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 ds:uri="http://purl.org/dc/dcmitype/"/>
    <ds:schemaRef ds:uri="c66da833-743e-4877-8ff4-bd7d31564978"/>
    <ds:schemaRef ds:uri="d198decf-2ff7-46b8-bd1c-477e40bd1f4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64206</TotalTime>
  <Words>1280</Words>
  <Application>Microsoft Office PowerPoint</Application>
  <PresentationFormat>On-screen Show (4:3)</PresentationFormat>
  <Paragraphs>105</Paragraphs>
  <Slides>16</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7" baseType="lpstr">
      <vt:lpstr>Arial</vt:lpstr>
      <vt:lpstr>Calibri</vt:lpstr>
      <vt:lpstr>Courier New</vt:lpstr>
      <vt:lpstr>Franklin Gothic Book</vt:lpstr>
      <vt:lpstr>Franklin Gothic Medium</vt:lpstr>
      <vt:lpstr>Symbol</vt:lpstr>
      <vt:lpstr>Times New Roman</vt:lpstr>
      <vt:lpstr>Wingdings</vt:lpstr>
      <vt:lpstr>ATAP No Footer</vt:lpstr>
      <vt:lpstr>1_ATAP No Footer</vt:lpstr>
      <vt:lpstr>Photo Editor Photo</vt:lpstr>
      <vt:lpstr>PowerPoint Presentation</vt:lpstr>
      <vt:lpstr>HTS/LTS Hybrid Test and  HTS Standalone Test (Feb 2020)</vt:lpstr>
      <vt:lpstr>Overview</vt:lpstr>
      <vt:lpstr>Test Modules in DCC017 for MDP and STTR using CORC®  Cable</vt:lpstr>
      <vt:lpstr>CORC Coils in the STTR Program</vt:lpstr>
      <vt:lpstr>CORC Coils (with 6 and 8 turns)  inside the Nb3Sn coils in DCC017</vt:lpstr>
      <vt:lpstr>Double Pancake Module (or Cassette) for STTR </vt:lpstr>
      <vt:lpstr>CORC Coil for MDP</vt:lpstr>
      <vt:lpstr>What do we want to learn from the  MDP Test?</vt:lpstr>
      <vt:lpstr>Initial Discussions (1) (Last year, minutes from Xiaorong)</vt:lpstr>
      <vt:lpstr>Initial Discussions (2) (Notes from last year)</vt:lpstr>
      <vt:lpstr>Initial Discussions (3) (Notes from last year)</vt:lpstr>
      <vt:lpstr>Current Plan and Status</vt:lpstr>
      <vt:lpstr>Extra Slides</vt:lpstr>
      <vt:lpstr>Parameters of BNL Dipole DCC017</vt:lpstr>
      <vt:lpstr>PowerPoint Presentation</vt:lpstr>
    </vt:vector>
  </TitlesOfParts>
  <Company>Lawrence Berkekley Nationl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teid05</dc:creator>
  <cp:lastModifiedBy>Gupta, Ramesh C</cp:lastModifiedBy>
  <cp:revision>791</cp:revision>
  <cp:lastPrinted>2019-05-15T18:36:20Z</cp:lastPrinted>
  <dcterms:created xsi:type="dcterms:W3CDTF">2015-07-10T17:44:33Z</dcterms:created>
  <dcterms:modified xsi:type="dcterms:W3CDTF">2020-04-15T19:34:38Z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0x010100AE93C50077B73F4081A727CE26F7297D</vt:lpwstr>
  </property>
</Properties>
</file>