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2" r:id="rId2"/>
  </p:sldMasterIdLst>
  <p:notesMasterIdLst>
    <p:notesMasterId r:id="rId7"/>
  </p:notesMasterIdLst>
  <p:handoutMasterIdLst>
    <p:handoutMasterId r:id="rId8"/>
  </p:handoutMasterIdLst>
  <p:sldIdLst>
    <p:sldId id="298" r:id="rId3"/>
    <p:sldId id="287" r:id="rId4"/>
    <p:sldId id="295" r:id="rId5"/>
    <p:sldId id="299" r:id="rId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C97"/>
    <a:srgbClr val="0F2D62"/>
    <a:srgbClr val="404040"/>
    <a:srgbClr val="D6F1C5"/>
    <a:srgbClr val="505050"/>
    <a:srgbClr val="63666A"/>
    <a:srgbClr val="A7A8AA"/>
    <a:srgbClr val="003087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 snapToObjects="1">
      <p:cViewPr varScale="1">
        <p:scale>
          <a:sx n="165" d="100"/>
          <a:sy n="165" d="100"/>
        </p:scale>
        <p:origin x="1628" y="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80DBBE75-B897-4C2D-851E-711B34683BA3}" type="datetimeFigureOut">
              <a:rPr lang="en-US" altLang="en-US"/>
              <a:pPr/>
              <a:t>4/13/2020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CABB725D-266A-4787-B290-EA1B210292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67617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4050BF1F-29FD-4232-8E96-B3FD1DCB3ADE}" type="datetimeFigureOut">
              <a:rPr lang="en-US" altLang="en-US"/>
              <a:pPr/>
              <a:t>4/13/2020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60BFB643-3B51-4A23-96A6-8ED93A064C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94760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00798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 altLang="en-US"/>
              <a:t>04/15/2020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/>
              <a:t>General MDP meeting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52E9C158-AEF1-41A2-A6CE-6F0BAB305E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8226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US" altLang="en-US"/>
              <a:t>04/15/2020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General MDP meeting</a:t>
            </a:r>
            <a:endParaRPr lang="en-US" b="1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 sz="1200"/>
            </a:lvl1pPr>
          </a:lstStyle>
          <a:p>
            <a:fld id="{47C05DF5-FB48-4D3F-AF82-EC74A689CA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993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US" altLang="en-US"/>
              <a:t>04/15/2020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General MDP meeting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/>
            </a:lvl1pPr>
          </a:lstStyle>
          <a:p>
            <a:fld id="{071AFBCB-9629-4487-8658-FCC7F72DA4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3796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US" altLang="en-US"/>
              <a:t>04/15/2020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General MDP meeting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077094B4-CDBE-4107-9E6E-D38410A9E4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7332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r>
              <a:rPr lang="en-US" altLang="en-US"/>
              <a:t>04/15/2020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General MDP meeting</a:t>
            </a:r>
            <a:endParaRPr lang="en-US" b="1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71519E6-F709-4990-B973-B339820CA7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9524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r>
              <a:rPr lang="en-US" altLang="en-US"/>
              <a:t>04/15/2020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General MDP meeting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C2BC038B-CA57-479E-BFA9-9E819877A5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3382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r>
              <a:rPr lang="en-US" altLang="en-US"/>
              <a:t>04/15/2020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General MDP meeting</a:t>
            </a:r>
            <a:endParaRPr lang="en-US" b="1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5585131-D98E-4CC9-8879-1D32CC470D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7779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r>
              <a:rPr lang="en-US" altLang="en-US"/>
              <a:t>04/15/2020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General MDP meeting</a:t>
            </a:r>
            <a:endParaRPr lang="en-US" b="1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2C85A5DC-9CCB-48FE-8FD9-B52B9FD574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7552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r>
              <a:rPr lang="en-US" altLang="en-US"/>
              <a:t>04/15/2020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General MDP meeting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6827BE81-7C2D-481B-BBCE-23778685B2BA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97" r:id="rId1"/>
    <p:sldLayoutId id="2147484098" r:id="rId2"/>
    <p:sldLayoutId id="2147484099" r:id="rId3"/>
    <p:sldLayoutId id="2147484100" r:id="rId4"/>
    <p:sldLayoutId id="2147484101" r:id="rId5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r>
              <a:rPr lang="en-US" altLang="en-US"/>
              <a:t>04/15/2020</a:t>
            </a:r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General MDP meeting</a:t>
            </a:r>
            <a:endParaRPr lang="en-US" b="1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319E6341-E9E7-4128-9402-327DA8681509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7173" name="Picture 1" descr="Footer_060314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02" r:id="rId1"/>
    <p:sldLayoutId id="2147484103" r:id="rId2"/>
    <p:sldLayoutId id="2147484104" r:id="rId3"/>
    <p:sldLayoutId id="2147484105" r:id="rId4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5B9CC-72BF-44A9-B180-3CF88BF0C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449" y="3249567"/>
            <a:ext cx="7828731" cy="1139271"/>
          </a:xfrm>
        </p:spPr>
        <p:txBody>
          <a:bodyPr/>
          <a:lstStyle/>
          <a:p>
            <a:r>
              <a:rPr lang="en-US" dirty="0"/>
              <a:t>Plans for COMB magnet technology development with CORC cables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0AD38C-6001-4F84-89FB-EE7F8FD771B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06450" y="4983632"/>
            <a:ext cx="7526338" cy="1489952"/>
          </a:xfrm>
        </p:spPr>
        <p:txBody>
          <a:bodyPr/>
          <a:lstStyle/>
          <a:p>
            <a:r>
              <a:rPr lang="en-US" dirty="0"/>
              <a:t>Vadim Kashikhin, Vito Lombardo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C880D91-B4E6-420C-AA5D-4B26D2579D55}"/>
              </a:ext>
            </a:extLst>
          </p:cNvPr>
          <p:cNvSpPr/>
          <p:nvPr/>
        </p:nvSpPr>
        <p:spPr>
          <a:xfrm>
            <a:off x="700413" y="6011919"/>
            <a:ext cx="19207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April 15, 2020</a:t>
            </a:r>
          </a:p>
        </p:txBody>
      </p:sp>
    </p:spTree>
    <p:extLst>
      <p:ext uri="{BB962C8B-B14F-4D97-AF65-F5344CB8AC3E}">
        <p14:creationId xmlns:p14="http://schemas.microsoft.com/office/powerpoint/2010/main" val="2862054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ECF6356-F968-4ACD-8815-DE16C464407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14221" y="1124939"/>
            <a:ext cx="5151550" cy="427083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1B88F6C-0491-4E25-94D6-BEC034015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Conductor On Molded Barrel (COMB) magnet technology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C9CD4D-8089-4764-8A0B-E3DF2EB44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04/15/2020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2CA290-7D9C-4FFD-BF98-C5526EA80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General MDP meeting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81C0D3-6695-434F-841B-A4B4E7197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2</a:t>
            </a:fld>
            <a:endParaRPr lang="en-US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74D5528-982A-431E-B2BC-D561B279B23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127"/>
          <a:stretch/>
        </p:blipFill>
        <p:spPr>
          <a:xfrm rot="167198">
            <a:off x="5375082" y="952317"/>
            <a:ext cx="3576484" cy="214036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0A37BFA-0E75-4EAE-A3BE-85F6EE9FAF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66804">
            <a:off x="3150245" y="3405824"/>
            <a:ext cx="3688295" cy="2074666"/>
          </a:xfrm>
          <a:prstGeom prst="rect">
            <a:avLst/>
          </a:prstGeom>
        </p:spPr>
      </p:pic>
      <p:pic>
        <p:nvPicPr>
          <p:cNvPr id="13" name="Picture 12" descr="D:\Project\HFM\COMB\IPAC pictures\F2_2.png">
            <a:extLst>
              <a:ext uri="{FF2B5EF4-FFF2-40B4-BE49-F238E27FC236}">
                <a16:creationId xmlns:a16="http://schemas.microsoft.com/office/drawing/2014/main" id="{F735B8FE-6208-4F2D-83DD-E9C62A73A7FC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4376" y="3934949"/>
            <a:ext cx="2777130" cy="22634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5E41674-EE3C-45C7-890A-AFBCDFC37335}"/>
              </a:ext>
            </a:extLst>
          </p:cNvPr>
          <p:cNvSpPr txBox="1"/>
          <p:nvPr/>
        </p:nvSpPr>
        <p:spPr>
          <a:xfrm>
            <a:off x="354154" y="866644"/>
            <a:ext cx="1837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Magnetic field (T)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D8BA393-D002-466D-88B4-43E48BDB1904}"/>
              </a:ext>
            </a:extLst>
          </p:cNvPr>
          <p:cNvSpPr txBox="1"/>
          <p:nvPr/>
        </p:nvSpPr>
        <p:spPr>
          <a:xfrm>
            <a:off x="124376" y="3565617"/>
            <a:ext cx="2370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Equivalent stress (MPa)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F238CD3-10B3-4CCC-A7EA-3465B1CB310E}"/>
              </a:ext>
            </a:extLst>
          </p:cNvPr>
          <p:cNvGrpSpPr/>
          <p:nvPr/>
        </p:nvGrpSpPr>
        <p:grpSpPr>
          <a:xfrm>
            <a:off x="124375" y="1180516"/>
            <a:ext cx="2701083" cy="2319320"/>
            <a:chOff x="124375" y="1180516"/>
            <a:chExt cx="2701083" cy="2319320"/>
          </a:xfrm>
        </p:grpSpPr>
        <p:pic>
          <p:nvPicPr>
            <p:cNvPr id="12" name="Picture 11" descr="D:\Project\HFM\COMB\IPAC pictures\F1_2.png">
              <a:extLst>
                <a:ext uri="{FF2B5EF4-FFF2-40B4-BE49-F238E27FC236}">
                  <a16:creationId xmlns:a16="http://schemas.microsoft.com/office/drawing/2014/main" id="{21DD1D74-DD81-433B-89D0-36DA1BC4183A}"/>
                </a:ext>
              </a:extLst>
            </p:cNvPr>
            <p:cNvPicPr/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24375" y="1212739"/>
              <a:ext cx="2297304" cy="2254874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7" name="Picture 16" descr="D:\Project\HFM\COMB\IPAC pictures\F1_4.png">
              <a:extLst>
                <a:ext uri="{FF2B5EF4-FFF2-40B4-BE49-F238E27FC236}">
                  <a16:creationId xmlns:a16="http://schemas.microsoft.com/office/drawing/2014/main" id="{BC880D22-34CE-4E7B-98BC-180328CBB5A2}"/>
                </a:ext>
              </a:extLst>
            </p:cNvPr>
            <p:cNvPicPr/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468965" y="1180516"/>
              <a:ext cx="356493" cy="231932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12576C67-9848-4EA4-9B46-6E186993191A}"/>
              </a:ext>
            </a:extLst>
          </p:cNvPr>
          <p:cNvSpPr/>
          <p:nvPr/>
        </p:nvSpPr>
        <p:spPr>
          <a:xfrm>
            <a:off x="7192649" y="5554106"/>
            <a:ext cx="18269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/>
              <a:t>Double-COMB </a:t>
            </a:r>
          </a:p>
          <a:p>
            <a:r>
              <a:rPr lang="en-US" sz="1800" dirty="0"/>
              <a:t>support structure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D2F933E-8608-44CB-9824-6802DE496D59}"/>
              </a:ext>
            </a:extLst>
          </p:cNvPr>
          <p:cNvSpPr/>
          <p:nvPr/>
        </p:nvSpPr>
        <p:spPr>
          <a:xfrm>
            <a:off x="3108009" y="5313741"/>
            <a:ext cx="19386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/>
              <a:t>Mock-up coil built to demonstrate manufacturability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7B5FB13-DBA6-4701-A671-55582F13508D}"/>
              </a:ext>
            </a:extLst>
          </p:cNvPr>
          <p:cNvCxnSpPr>
            <a:cxnSpLocks/>
            <a:stCxn id="26" idx="2"/>
          </p:cNvCxnSpPr>
          <p:nvPr/>
        </p:nvCxnSpPr>
        <p:spPr>
          <a:xfrm>
            <a:off x="1118863" y="1875461"/>
            <a:ext cx="167356" cy="517097"/>
          </a:xfrm>
          <a:prstGeom prst="straightConnector1">
            <a:avLst/>
          </a:prstGeom>
          <a:ln w="15875">
            <a:solidFill>
              <a:schemeClr val="accent6"/>
            </a:solidFill>
            <a:tailEnd type="triangle" w="sm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C9B8BEE-7C22-41ED-8FF1-CCA053B39456}"/>
              </a:ext>
            </a:extLst>
          </p:cNvPr>
          <p:cNvCxnSpPr>
            <a:cxnSpLocks/>
            <a:stCxn id="26" idx="2"/>
          </p:cNvCxnSpPr>
          <p:nvPr/>
        </p:nvCxnSpPr>
        <p:spPr>
          <a:xfrm>
            <a:off x="1118863" y="1875461"/>
            <a:ext cx="649671" cy="464715"/>
          </a:xfrm>
          <a:prstGeom prst="straightConnector1">
            <a:avLst/>
          </a:prstGeom>
          <a:ln w="15875">
            <a:solidFill>
              <a:schemeClr val="accent6"/>
            </a:solidFill>
            <a:tailEnd type="triangle" w="sm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0F7E09CE-42F2-4CE2-B9DE-7BDEFE164922}"/>
              </a:ext>
            </a:extLst>
          </p:cNvPr>
          <p:cNvSpPr txBox="1"/>
          <p:nvPr/>
        </p:nvSpPr>
        <p:spPr>
          <a:xfrm>
            <a:off x="778831" y="1672328"/>
            <a:ext cx="680063" cy="203133"/>
          </a:xfrm>
          <a:prstGeom prst="rect">
            <a:avLst/>
          </a:prstGeom>
          <a:solidFill>
            <a:schemeClr val="bg1"/>
          </a:solidFill>
        </p:spPr>
        <p:txBody>
          <a:bodyPr wrap="square" lIns="9144" tIns="9144" rIns="9144" bIns="9144" rtlCol="0">
            <a:spAutoFit/>
          </a:bodyPr>
          <a:lstStyle/>
          <a:p>
            <a:r>
              <a:rPr lang="en-US" sz="1200" b="1" dirty="0">
                <a:solidFill>
                  <a:schemeClr val="accent4"/>
                </a:solidFill>
              </a:rPr>
              <a:t>Nb</a:t>
            </a:r>
            <a:r>
              <a:rPr lang="en-US" sz="1200" b="1" baseline="-25000" dirty="0">
                <a:solidFill>
                  <a:schemeClr val="accent4"/>
                </a:solidFill>
              </a:rPr>
              <a:t>3</a:t>
            </a:r>
            <a:r>
              <a:rPr lang="en-US" sz="1200" b="1" dirty="0">
                <a:solidFill>
                  <a:schemeClr val="accent4"/>
                </a:solidFill>
              </a:rPr>
              <a:t>Sn coil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FBA6CB9-5D2C-407C-B8AC-7ACB7603C71C}"/>
              </a:ext>
            </a:extLst>
          </p:cNvPr>
          <p:cNvSpPr txBox="1"/>
          <p:nvPr/>
        </p:nvSpPr>
        <p:spPr>
          <a:xfrm>
            <a:off x="186694" y="1889285"/>
            <a:ext cx="551499" cy="203133"/>
          </a:xfrm>
          <a:prstGeom prst="rect">
            <a:avLst/>
          </a:prstGeom>
          <a:solidFill>
            <a:schemeClr val="bg1"/>
          </a:solidFill>
        </p:spPr>
        <p:txBody>
          <a:bodyPr wrap="square" lIns="9144" tIns="9144" rIns="9144" bIns="9144" rtlCol="0">
            <a:spAutoFit/>
          </a:bodyPr>
          <a:lstStyle/>
          <a:p>
            <a:r>
              <a:rPr lang="en-US" sz="1200" b="1" dirty="0">
                <a:solidFill>
                  <a:schemeClr val="accent4"/>
                </a:solidFill>
              </a:rPr>
              <a:t>HTS coil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610E18E-CE1C-4A79-8783-F4807F13C64F}"/>
              </a:ext>
            </a:extLst>
          </p:cNvPr>
          <p:cNvCxnSpPr>
            <a:cxnSpLocks/>
          </p:cNvCxnSpPr>
          <p:nvPr/>
        </p:nvCxnSpPr>
        <p:spPr>
          <a:xfrm>
            <a:off x="697556" y="2076139"/>
            <a:ext cx="81275" cy="316419"/>
          </a:xfrm>
          <a:prstGeom prst="straightConnector1">
            <a:avLst/>
          </a:prstGeom>
          <a:ln w="15875">
            <a:solidFill>
              <a:schemeClr val="accent6"/>
            </a:solidFill>
            <a:tailEnd type="triangle" w="sm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F17ABA39-E40D-4992-B8D0-D146D1E0CAE2}"/>
              </a:ext>
            </a:extLst>
          </p:cNvPr>
          <p:cNvCxnSpPr>
            <a:cxnSpLocks/>
          </p:cNvCxnSpPr>
          <p:nvPr/>
        </p:nvCxnSpPr>
        <p:spPr>
          <a:xfrm>
            <a:off x="697556" y="2092418"/>
            <a:ext cx="238182" cy="253758"/>
          </a:xfrm>
          <a:prstGeom prst="straightConnector1">
            <a:avLst/>
          </a:prstGeom>
          <a:ln w="15875">
            <a:solidFill>
              <a:schemeClr val="accent6"/>
            </a:solidFill>
            <a:tailEnd type="triangle" w="sm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6BCA6B18-6E9E-444E-8AF1-92962E433531}"/>
              </a:ext>
            </a:extLst>
          </p:cNvPr>
          <p:cNvCxnSpPr>
            <a:cxnSpLocks/>
          </p:cNvCxnSpPr>
          <p:nvPr/>
        </p:nvCxnSpPr>
        <p:spPr>
          <a:xfrm>
            <a:off x="676275" y="5508017"/>
            <a:ext cx="624565" cy="196673"/>
          </a:xfrm>
          <a:prstGeom prst="straightConnector1">
            <a:avLst/>
          </a:prstGeom>
          <a:ln w="15875">
            <a:solidFill>
              <a:schemeClr val="accent6"/>
            </a:solidFill>
            <a:tailEnd type="triangle" w="sm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47650E4E-3CBC-4418-B4D6-761A5E946097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730023" y="5761456"/>
            <a:ext cx="930385" cy="190106"/>
          </a:xfrm>
          <a:prstGeom prst="straightConnector1">
            <a:avLst/>
          </a:prstGeom>
          <a:ln w="15875">
            <a:solidFill>
              <a:schemeClr val="accent6"/>
            </a:solidFill>
            <a:tailEnd type="triangle" w="sm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008A0B1B-670E-4FBB-A24B-EE3159A30954}"/>
              </a:ext>
            </a:extLst>
          </p:cNvPr>
          <p:cNvSpPr txBox="1"/>
          <p:nvPr/>
        </p:nvSpPr>
        <p:spPr>
          <a:xfrm>
            <a:off x="140716" y="5388024"/>
            <a:ext cx="597477" cy="203133"/>
          </a:xfrm>
          <a:prstGeom prst="rect">
            <a:avLst/>
          </a:prstGeom>
          <a:solidFill>
            <a:schemeClr val="bg1"/>
          </a:solidFill>
        </p:spPr>
        <p:txBody>
          <a:bodyPr wrap="square" lIns="9144" tIns="9144" rIns="9144" bIns="9144" rtlCol="0">
            <a:spAutoFit/>
          </a:bodyPr>
          <a:lstStyle/>
          <a:p>
            <a:r>
              <a:rPr lang="en-US" sz="1200" b="1" dirty="0">
                <a:solidFill>
                  <a:schemeClr val="accent4"/>
                </a:solidFill>
              </a:rPr>
              <a:t>110 MPa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9BC5C39-8E37-4392-8E72-522F1B722EBE}"/>
              </a:ext>
            </a:extLst>
          </p:cNvPr>
          <p:cNvSpPr txBox="1"/>
          <p:nvPr/>
        </p:nvSpPr>
        <p:spPr>
          <a:xfrm>
            <a:off x="132546" y="5659889"/>
            <a:ext cx="597477" cy="203133"/>
          </a:xfrm>
          <a:prstGeom prst="rect">
            <a:avLst/>
          </a:prstGeom>
          <a:solidFill>
            <a:schemeClr val="bg1"/>
          </a:solidFill>
        </p:spPr>
        <p:txBody>
          <a:bodyPr wrap="square" lIns="9144" tIns="9144" rIns="9144" bIns="9144" rtlCol="0">
            <a:spAutoFit/>
          </a:bodyPr>
          <a:lstStyle/>
          <a:p>
            <a:r>
              <a:rPr lang="en-US" sz="1200" b="1" dirty="0">
                <a:solidFill>
                  <a:schemeClr val="accent4"/>
                </a:solidFill>
              </a:rPr>
              <a:t>160 MPa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1E38EE9-AEC1-4DCA-B210-33ACDE73DA55}"/>
              </a:ext>
            </a:extLst>
          </p:cNvPr>
          <p:cNvSpPr txBox="1"/>
          <p:nvPr/>
        </p:nvSpPr>
        <p:spPr>
          <a:xfrm>
            <a:off x="183624" y="3046548"/>
            <a:ext cx="1084450" cy="387798"/>
          </a:xfrm>
          <a:prstGeom prst="rect">
            <a:avLst/>
          </a:prstGeom>
          <a:solidFill>
            <a:schemeClr val="bg1"/>
          </a:solidFill>
        </p:spPr>
        <p:txBody>
          <a:bodyPr wrap="square" lIns="9144" tIns="9144" rIns="9144" bIns="9144" rtlCol="0">
            <a:spAutoFit/>
          </a:bodyPr>
          <a:lstStyle/>
          <a:p>
            <a:r>
              <a:rPr lang="en-US" sz="1200" b="1" dirty="0">
                <a:solidFill>
                  <a:schemeClr val="accent4"/>
                </a:solidFill>
              </a:rPr>
              <a:t>+1.25 T in Nb</a:t>
            </a:r>
            <a:r>
              <a:rPr lang="en-US" sz="1200" b="1" baseline="-25000" dirty="0">
                <a:solidFill>
                  <a:schemeClr val="accent4"/>
                </a:solidFill>
              </a:rPr>
              <a:t>3</a:t>
            </a:r>
            <a:r>
              <a:rPr lang="en-US" sz="1200" b="1" dirty="0">
                <a:solidFill>
                  <a:schemeClr val="accent4"/>
                </a:solidFill>
              </a:rPr>
              <a:t>Sn 4.4 T standalone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0C274AE-E316-486F-B36A-92024046F2B5}"/>
              </a:ext>
            </a:extLst>
          </p:cNvPr>
          <p:cNvSpPr txBox="1"/>
          <p:nvPr/>
        </p:nvSpPr>
        <p:spPr>
          <a:xfrm>
            <a:off x="124375" y="5960489"/>
            <a:ext cx="1143699" cy="203133"/>
          </a:xfrm>
          <a:prstGeom prst="rect">
            <a:avLst/>
          </a:prstGeom>
          <a:solidFill>
            <a:schemeClr val="bg1"/>
          </a:solidFill>
        </p:spPr>
        <p:txBody>
          <a:bodyPr wrap="square" lIns="9144" tIns="9144" rIns="9144" bIns="9144" rtlCol="0">
            <a:spAutoFit/>
          </a:bodyPr>
          <a:lstStyle/>
          <a:p>
            <a:r>
              <a:rPr lang="en-US" sz="1200" b="1" dirty="0">
                <a:solidFill>
                  <a:schemeClr val="accent4"/>
                </a:solidFill>
              </a:rPr>
              <a:t>Within safe limits</a:t>
            </a:r>
          </a:p>
        </p:txBody>
      </p:sp>
    </p:spTree>
    <p:extLst>
      <p:ext uri="{BB962C8B-B14F-4D97-AF65-F5344CB8AC3E}">
        <p14:creationId xmlns:p14="http://schemas.microsoft.com/office/powerpoint/2010/main" val="3863362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88F6C-0491-4E25-94D6-BEC034015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HTS/COMB development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C9CD4D-8089-4764-8A0B-E3DF2EB44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04/15/2020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2CA290-7D9C-4FFD-BF98-C5526EA80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General MDP meeting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81C0D3-6695-434F-841B-A4B4E7197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3</a:t>
            </a:fld>
            <a:endParaRPr lang="en-US" alt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9800427-F723-4C7D-B913-FD78B2845B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86111"/>
            <a:ext cx="8686800" cy="528828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en-US" dirty="0"/>
              <a:t>The COMB magnet development goes </a:t>
            </a:r>
            <a:r>
              <a:rPr lang="en-US" dirty="0">
                <a:solidFill>
                  <a:schemeClr val="accent6"/>
                </a:solidFill>
              </a:rPr>
              <a:t>along two paths:</a:t>
            </a:r>
          </a:p>
          <a:p>
            <a:pPr lvl="1">
              <a:lnSpc>
                <a:spcPct val="120000"/>
              </a:lnSpc>
              <a:spcBef>
                <a:spcPts val="300"/>
              </a:spcBef>
            </a:pPr>
            <a:r>
              <a:rPr lang="en-US" dirty="0">
                <a:solidFill>
                  <a:schemeClr val="accent6"/>
                </a:solidFill>
              </a:rPr>
              <a:t>Technology demonstration: </a:t>
            </a:r>
          </a:p>
          <a:p>
            <a:pPr lvl="2">
              <a:lnSpc>
                <a:spcPct val="120000"/>
              </a:lnSpc>
              <a:spcBef>
                <a:spcPts val="300"/>
              </a:spcBef>
            </a:pPr>
            <a:r>
              <a:rPr lang="en-US" dirty="0"/>
              <a:t>Procurement of CORC cable based on the presently available REBCO tapes (with the </a:t>
            </a:r>
            <a:r>
              <a:rPr lang="en-US" dirty="0" err="1"/>
              <a:t>I</a:t>
            </a:r>
            <a:r>
              <a:rPr lang="en-US" baseline="-25000" dirty="0" err="1"/>
              <a:t>c</a:t>
            </a:r>
            <a:r>
              <a:rPr lang="en-US" dirty="0"/>
              <a:t> spec at 77 K and self-field to have a quick turn-around). </a:t>
            </a:r>
            <a:r>
              <a:rPr lang="en-US" dirty="0">
                <a:solidFill>
                  <a:schemeClr val="tx1"/>
                </a:solidFill>
              </a:rPr>
              <a:t>2x10 m of the CORC cable with 29 tapes was delivered to FNAL </a:t>
            </a:r>
            <a:r>
              <a:rPr lang="en-US" dirty="0">
                <a:solidFill>
                  <a:schemeClr val="accent6"/>
                </a:solidFill>
              </a:rPr>
              <a:t>– enough for 2 dipole half-coils</a:t>
            </a:r>
            <a:r>
              <a:rPr lang="en-US" dirty="0"/>
              <a:t>. </a:t>
            </a:r>
          </a:p>
          <a:p>
            <a:pPr lvl="2">
              <a:lnSpc>
                <a:spcPct val="120000"/>
              </a:lnSpc>
              <a:spcBef>
                <a:spcPts val="300"/>
              </a:spcBef>
            </a:pPr>
            <a:r>
              <a:rPr lang="en-US" dirty="0"/>
              <a:t>Winding experiments on short pieces of CORC wire (provided by LBL) and tests at 77 K to assess the bending degradation.</a:t>
            </a:r>
          </a:p>
          <a:p>
            <a:pPr lvl="2">
              <a:lnSpc>
                <a:spcPct val="120000"/>
              </a:lnSpc>
              <a:spcBef>
                <a:spcPts val="300"/>
              </a:spcBef>
            </a:pPr>
            <a:r>
              <a:rPr lang="en-US" dirty="0">
                <a:solidFill>
                  <a:srgbClr val="0F2D62"/>
                </a:solidFill>
              </a:rPr>
              <a:t>Fabrication of </a:t>
            </a:r>
            <a:r>
              <a:rPr lang="en-US" dirty="0">
                <a:solidFill>
                  <a:schemeClr val="tx1"/>
                </a:solidFill>
              </a:rPr>
              <a:t>two dipole half-coils</a:t>
            </a:r>
            <a:r>
              <a:rPr lang="en-US" dirty="0"/>
              <a:t> and tests in a </a:t>
            </a:r>
            <a:r>
              <a:rPr lang="en-US" dirty="0">
                <a:solidFill>
                  <a:schemeClr val="tx1"/>
                </a:solidFill>
              </a:rPr>
              <a:t>standalone condition at 1.9 K – 77 K</a:t>
            </a:r>
            <a:r>
              <a:rPr lang="en-US" dirty="0"/>
              <a:t>. Expected field is </a:t>
            </a:r>
            <a:r>
              <a:rPr lang="en-US" dirty="0">
                <a:solidFill>
                  <a:srgbClr val="004C97"/>
                </a:solidFill>
              </a:rPr>
              <a:t>~4 T in 100 mm bore</a:t>
            </a:r>
            <a:r>
              <a:rPr lang="en-US" dirty="0"/>
              <a:t>.</a:t>
            </a:r>
          </a:p>
          <a:p>
            <a:pPr lvl="2">
              <a:lnSpc>
                <a:spcPct val="120000"/>
              </a:lnSpc>
              <a:spcBef>
                <a:spcPts val="300"/>
              </a:spcBef>
            </a:pPr>
            <a:r>
              <a:rPr lang="en-US" dirty="0"/>
              <a:t>Assembly of the </a:t>
            </a:r>
            <a:r>
              <a:rPr lang="en-US" dirty="0">
                <a:solidFill>
                  <a:schemeClr val="tx2"/>
                </a:solidFill>
              </a:rPr>
              <a:t>COMB coils with the outer Nb</a:t>
            </a:r>
            <a:r>
              <a:rPr lang="en-US" baseline="-25000" dirty="0">
                <a:solidFill>
                  <a:schemeClr val="tx2"/>
                </a:solidFill>
              </a:rPr>
              <a:t>3</a:t>
            </a:r>
            <a:r>
              <a:rPr lang="en-US" dirty="0">
                <a:solidFill>
                  <a:schemeClr val="tx2"/>
                </a:solidFill>
              </a:rPr>
              <a:t>Sn coils </a:t>
            </a:r>
            <a:r>
              <a:rPr lang="en-US" dirty="0"/>
              <a:t>from the 15 T dipole and testing them </a:t>
            </a:r>
            <a:r>
              <a:rPr lang="en-US" dirty="0">
                <a:solidFill>
                  <a:schemeClr val="tx2"/>
                </a:solidFill>
              </a:rPr>
              <a:t>in series </a:t>
            </a:r>
            <a:r>
              <a:rPr lang="en-US" dirty="0">
                <a:solidFill>
                  <a:schemeClr val="tx1"/>
                </a:solidFill>
              </a:rPr>
              <a:t>at 1.9 K – 4.2 K</a:t>
            </a:r>
            <a:r>
              <a:rPr lang="en-US" dirty="0"/>
              <a:t>. </a:t>
            </a:r>
          </a:p>
          <a:p>
            <a:pPr lvl="1">
              <a:lnSpc>
                <a:spcPct val="120000"/>
              </a:lnSpc>
              <a:spcBef>
                <a:spcPts val="300"/>
              </a:spcBef>
            </a:pPr>
            <a:r>
              <a:rPr lang="en-US" dirty="0">
                <a:solidFill>
                  <a:schemeClr val="accent6"/>
                </a:solidFill>
              </a:rPr>
              <a:t>Performance demonstration: </a:t>
            </a:r>
          </a:p>
          <a:p>
            <a:pPr lvl="2">
              <a:lnSpc>
                <a:spcPct val="120000"/>
              </a:lnSpc>
              <a:spcBef>
                <a:spcPts val="300"/>
              </a:spcBef>
            </a:pPr>
            <a:r>
              <a:rPr lang="en-US" dirty="0"/>
              <a:t>Procurement of the CORC cable based on the next generation of REBCO tapes with a </a:t>
            </a:r>
            <a:r>
              <a:rPr lang="en-US" dirty="0">
                <a:solidFill>
                  <a:srgbClr val="004C97"/>
                </a:solidFill>
              </a:rPr>
              <a:t>thinner substrate and the </a:t>
            </a:r>
            <a:r>
              <a:rPr lang="en-US" dirty="0" err="1">
                <a:solidFill>
                  <a:srgbClr val="004C97"/>
                </a:solidFill>
              </a:rPr>
              <a:t>I</a:t>
            </a:r>
            <a:r>
              <a:rPr lang="en-US" baseline="-25000" dirty="0" err="1">
                <a:solidFill>
                  <a:srgbClr val="004C97"/>
                </a:solidFill>
              </a:rPr>
              <a:t>c</a:t>
            </a:r>
            <a:r>
              <a:rPr lang="en-US" dirty="0">
                <a:solidFill>
                  <a:srgbClr val="004C97"/>
                </a:solidFill>
              </a:rPr>
              <a:t> spec at 6 T, 4.2 K</a:t>
            </a:r>
            <a:r>
              <a:rPr lang="en-US" dirty="0"/>
              <a:t>. </a:t>
            </a:r>
          </a:p>
          <a:p>
            <a:pPr lvl="2">
              <a:lnSpc>
                <a:spcPct val="120000"/>
              </a:lnSpc>
              <a:spcBef>
                <a:spcPts val="300"/>
              </a:spcBef>
            </a:pPr>
            <a:r>
              <a:rPr lang="en-US" dirty="0"/>
              <a:t>Fabrication of </a:t>
            </a:r>
            <a:r>
              <a:rPr lang="en-US" dirty="0">
                <a:solidFill>
                  <a:srgbClr val="004C97"/>
                </a:solidFill>
              </a:rPr>
              <a:t>two dipole half-coils </a:t>
            </a:r>
            <a:r>
              <a:rPr lang="en-US" dirty="0"/>
              <a:t>and tests in a </a:t>
            </a:r>
            <a:r>
              <a:rPr lang="en-US" dirty="0">
                <a:solidFill>
                  <a:srgbClr val="004C97"/>
                </a:solidFill>
              </a:rPr>
              <a:t>standalone condition at 1.9 K – 77 K</a:t>
            </a:r>
            <a:r>
              <a:rPr lang="en-US" dirty="0"/>
              <a:t>. Expected field is </a:t>
            </a:r>
            <a:r>
              <a:rPr lang="en-US" dirty="0">
                <a:solidFill>
                  <a:srgbClr val="004C97"/>
                </a:solidFill>
              </a:rPr>
              <a:t>&gt;5 T in 100 mm bore</a:t>
            </a:r>
            <a:r>
              <a:rPr lang="en-US" dirty="0"/>
              <a:t>.</a:t>
            </a:r>
          </a:p>
          <a:p>
            <a:pPr lvl="2">
              <a:lnSpc>
                <a:spcPct val="120000"/>
              </a:lnSpc>
              <a:spcBef>
                <a:spcPts val="300"/>
              </a:spcBef>
            </a:pPr>
            <a:r>
              <a:rPr lang="en-US" dirty="0"/>
              <a:t>Assembly of the </a:t>
            </a:r>
            <a:r>
              <a:rPr lang="en-US" dirty="0">
                <a:solidFill>
                  <a:schemeClr val="tx2"/>
                </a:solidFill>
              </a:rPr>
              <a:t>COMB coils with the outer Nb</a:t>
            </a:r>
            <a:r>
              <a:rPr lang="en-US" baseline="-25000" dirty="0">
                <a:solidFill>
                  <a:schemeClr val="tx2"/>
                </a:solidFill>
              </a:rPr>
              <a:t>3</a:t>
            </a:r>
            <a:r>
              <a:rPr lang="en-US" dirty="0">
                <a:solidFill>
                  <a:schemeClr val="tx2"/>
                </a:solidFill>
              </a:rPr>
              <a:t>Sn coils </a:t>
            </a:r>
            <a:r>
              <a:rPr lang="en-US" dirty="0"/>
              <a:t>from the 15 T dipole and testing them </a:t>
            </a:r>
            <a:r>
              <a:rPr lang="en-US" dirty="0">
                <a:solidFill>
                  <a:schemeClr val="tx2"/>
                </a:solidFill>
              </a:rPr>
              <a:t>powered separately (up to ~12 T background field)</a:t>
            </a:r>
            <a:r>
              <a:rPr lang="en-US" dirty="0"/>
              <a:t> at 1.9 K – 4.2 K. </a:t>
            </a:r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en-US" dirty="0"/>
              <a:t>The </a:t>
            </a:r>
            <a:r>
              <a:rPr lang="en-US" dirty="0">
                <a:solidFill>
                  <a:schemeClr val="tx2"/>
                </a:solidFill>
              </a:rPr>
              <a:t>4-year goal </a:t>
            </a:r>
            <a:r>
              <a:rPr lang="en-US" dirty="0"/>
              <a:t>is to fabricate and test </a:t>
            </a:r>
            <a:r>
              <a:rPr lang="en-US" dirty="0">
                <a:solidFill>
                  <a:schemeClr val="tx2"/>
                </a:solidFill>
              </a:rPr>
              <a:t>two complete COMB dipole coils with the CORC conductors </a:t>
            </a:r>
            <a:r>
              <a:rPr lang="en-US" dirty="0"/>
              <a:t>to demonstrate </a:t>
            </a:r>
            <a:r>
              <a:rPr lang="en-US" dirty="0">
                <a:solidFill>
                  <a:schemeClr val="tx2"/>
                </a:solidFill>
              </a:rPr>
              <a:t>4-5 T self field in 100 mm </a:t>
            </a:r>
            <a:r>
              <a:rPr lang="en-US" dirty="0">
                <a:solidFill>
                  <a:schemeClr val="tx1"/>
                </a:solidFill>
              </a:rPr>
              <a:t>bore</a:t>
            </a:r>
            <a:r>
              <a:rPr lang="en-US" dirty="0"/>
              <a:t> and the </a:t>
            </a:r>
            <a:r>
              <a:rPr lang="en-US" dirty="0">
                <a:solidFill>
                  <a:schemeClr val="tx2"/>
                </a:solidFill>
              </a:rPr>
              <a:t>HTS/LTS hybrid magnet operation with 100 mm bore and accelerator field quality.</a:t>
            </a:r>
            <a:endParaRPr lang="en-US" dirty="0"/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3E5AD265-6496-4FFA-9FB3-EC87B2FEF5BA}"/>
              </a:ext>
            </a:extLst>
          </p:cNvPr>
          <p:cNvSpPr/>
          <p:nvPr/>
        </p:nvSpPr>
        <p:spPr>
          <a:xfrm>
            <a:off x="46299" y="2299504"/>
            <a:ext cx="1068729" cy="343382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b="1" dirty="0"/>
              <a:t>Current stage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1D87A167-AA51-4994-A9FC-D216316A22AD}"/>
              </a:ext>
            </a:extLst>
          </p:cNvPr>
          <p:cNvSpPr/>
          <p:nvPr/>
        </p:nvSpPr>
        <p:spPr>
          <a:xfrm>
            <a:off x="46298" y="3956279"/>
            <a:ext cx="1111170" cy="343382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b="1" dirty="0"/>
              <a:t>Stimulus funding</a:t>
            </a:r>
          </a:p>
        </p:txBody>
      </p:sp>
    </p:spTree>
    <p:extLst>
      <p:ext uri="{BB962C8B-B14F-4D97-AF65-F5344CB8AC3E}">
        <p14:creationId xmlns:p14="http://schemas.microsoft.com/office/powerpoint/2010/main" val="30605596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7E731-72F6-4A13-AE66-014733B16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LN</a:t>
            </a:r>
            <a:r>
              <a:rPr lang="en-US" baseline="-25000" dirty="0"/>
              <a:t>2</a:t>
            </a:r>
            <a:r>
              <a:rPr lang="en-US" dirty="0"/>
              <a:t> test setup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6BDCE1-FF99-4679-B4A7-3B511DE3D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04/15/2020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73E3C5-D1FC-4A84-8458-272815797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General MDP meeting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94326F-2C90-4602-A0F5-586145ECE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4</a:t>
            </a:fld>
            <a:endParaRPr lang="en-US" alt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CCAAFBD-8442-40AB-BFAA-EFCE09EE9B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3321" y="1217893"/>
            <a:ext cx="2770207" cy="4822785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en-US" sz="1600" dirty="0"/>
              <a:t>Short-term plans: use </a:t>
            </a:r>
            <a:r>
              <a:rPr lang="en-US" sz="1600" dirty="0">
                <a:solidFill>
                  <a:srgbClr val="004C97"/>
                </a:solidFill>
              </a:rPr>
              <a:t>2.5 m of CORC cable provided by LBL</a:t>
            </a:r>
            <a:r>
              <a:rPr lang="en-US" sz="1600" dirty="0"/>
              <a:t> to assess the bending degradation.</a:t>
            </a:r>
          </a:p>
          <a:p>
            <a:pPr lvl="1">
              <a:lnSpc>
                <a:spcPct val="120000"/>
              </a:lnSpc>
              <a:spcBef>
                <a:spcPts val="300"/>
              </a:spcBef>
            </a:pPr>
            <a:r>
              <a:rPr lang="en-US" sz="1200" dirty="0"/>
              <a:t>The wire was split into two pieces for redundancy.</a:t>
            </a:r>
          </a:p>
          <a:p>
            <a:pPr lvl="1">
              <a:lnSpc>
                <a:spcPct val="120000"/>
              </a:lnSpc>
              <a:spcBef>
                <a:spcPts val="300"/>
              </a:spcBef>
            </a:pPr>
            <a:r>
              <a:rPr lang="en-US" sz="1200" dirty="0"/>
              <a:t>Each piece will be </a:t>
            </a:r>
            <a:r>
              <a:rPr lang="en-US" sz="1200" dirty="0">
                <a:solidFill>
                  <a:srgbClr val="004C97"/>
                </a:solidFill>
              </a:rPr>
              <a:t>first tested in a large U-shape</a:t>
            </a:r>
            <a:r>
              <a:rPr lang="en-US" sz="1200" dirty="0"/>
              <a:t> (~0.5 m bending diameter) to measure the </a:t>
            </a:r>
            <a:r>
              <a:rPr lang="en-US" sz="1200" dirty="0">
                <a:solidFill>
                  <a:srgbClr val="004C97"/>
                </a:solidFill>
              </a:rPr>
              <a:t>undisturbed wire performance</a:t>
            </a:r>
            <a:r>
              <a:rPr lang="en-US" sz="1200" dirty="0"/>
              <a:t>.</a:t>
            </a:r>
          </a:p>
          <a:p>
            <a:pPr lvl="1">
              <a:lnSpc>
                <a:spcPct val="120000"/>
              </a:lnSpc>
              <a:spcBef>
                <a:spcPts val="300"/>
              </a:spcBef>
            </a:pPr>
            <a:r>
              <a:rPr lang="en-US" sz="1200" dirty="0"/>
              <a:t>Then ~2.5 turns will be wound into the </a:t>
            </a:r>
            <a:r>
              <a:rPr lang="en-US" sz="1200" dirty="0">
                <a:solidFill>
                  <a:srgbClr val="004C97"/>
                </a:solidFill>
              </a:rPr>
              <a:t>pole groves of the COMB structure </a:t>
            </a:r>
            <a:r>
              <a:rPr lang="en-US" sz="1200" dirty="0"/>
              <a:t>(~52 mm minimum bending diameter) and retested.</a:t>
            </a:r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en-US" sz="1400" dirty="0"/>
              <a:t>If the </a:t>
            </a:r>
            <a:r>
              <a:rPr lang="en-US" sz="1400" dirty="0">
                <a:solidFill>
                  <a:srgbClr val="004C97"/>
                </a:solidFill>
              </a:rPr>
              <a:t>bending degradation is acceptable</a:t>
            </a:r>
            <a:r>
              <a:rPr lang="en-US" sz="1400" dirty="0"/>
              <a:t>, we will proceed with the </a:t>
            </a:r>
            <a:r>
              <a:rPr lang="en-US" sz="1400" dirty="0">
                <a:solidFill>
                  <a:srgbClr val="004C97"/>
                </a:solidFill>
              </a:rPr>
              <a:t>full coil fabrication</a:t>
            </a:r>
            <a:r>
              <a:rPr lang="en-US" sz="1400" dirty="0"/>
              <a:t>.</a:t>
            </a:r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en-US" sz="1400" dirty="0"/>
              <a:t>Otherwise, the coil will have to be </a:t>
            </a:r>
            <a:r>
              <a:rPr lang="en-US" sz="1400" dirty="0">
                <a:solidFill>
                  <a:srgbClr val="004C97"/>
                </a:solidFill>
              </a:rPr>
              <a:t>redesigned with a larger bending diameter</a:t>
            </a:r>
            <a:r>
              <a:rPr lang="en-US" sz="1400" dirty="0"/>
              <a:t> (may no longer fit into the 123 mm bore of the available Nb</a:t>
            </a:r>
            <a:r>
              <a:rPr lang="en-US" sz="1400" baseline="-25000" dirty="0"/>
              <a:t>3</a:t>
            </a:r>
            <a:r>
              <a:rPr lang="en-US" sz="1400" dirty="0"/>
              <a:t>Sn magnet).</a:t>
            </a:r>
          </a:p>
          <a:p>
            <a:pPr lvl="1">
              <a:lnSpc>
                <a:spcPct val="120000"/>
              </a:lnSpc>
              <a:spcBef>
                <a:spcPts val="300"/>
              </a:spcBef>
            </a:pPr>
            <a:endParaRPr lang="en-US" sz="1200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0C5D998-B79A-475C-ABB4-4C5192ED40AC}"/>
              </a:ext>
            </a:extLst>
          </p:cNvPr>
          <p:cNvGrpSpPr/>
          <p:nvPr/>
        </p:nvGrpSpPr>
        <p:grpSpPr>
          <a:xfrm>
            <a:off x="81777" y="1376336"/>
            <a:ext cx="6065664" cy="4424445"/>
            <a:chOff x="81777" y="1376336"/>
            <a:chExt cx="6065664" cy="442444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A5EF889-38E2-47B8-A049-4A8DE41CF8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1777" y="1376336"/>
              <a:ext cx="5991074" cy="4424445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2B64D4B-F1DA-48E9-A85F-1E798D1AE69D}"/>
                </a:ext>
              </a:extLst>
            </p:cNvPr>
            <p:cNvSpPr txBox="1"/>
            <p:nvPr/>
          </p:nvSpPr>
          <p:spPr>
            <a:xfrm>
              <a:off x="4723754" y="1554383"/>
              <a:ext cx="142368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u="sng" dirty="0">
                  <a:highlight>
                    <a:srgbClr val="FFFF00"/>
                  </a:highlight>
                </a:rPr>
                <a:t>LBL cable sample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3150172-5741-4506-B3E9-0065B6D160C5}"/>
                </a:ext>
              </a:extLst>
            </p:cNvPr>
            <p:cNvSpPr txBox="1"/>
            <p:nvPr/>
          </p:nvSpPr>
          <p:spPr>
            <a:xfrm>
              <a:off x="4197108" y="2838534"/>
              <a:ext cx="87260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highlight>
                    <a:srgbClr val="FFFF00"/>
                  </a:highlight>
                </a:rPr>
                <a:t>Copper </a:t>
              </a:r>
              <a:r>
                <a:rPr lang="en-US" sz="1400" u="sng" dirty="0">
                  <a:highlight>
                    <a:srgbClr val="FFFF00"/>
                  </a:highlight>
                </a:rPr>
                <a:t>adapters</a:t>
              </a:r>
              <a:r>
                <a:rPr lang="en-US" sz="1400" dirty="0">
                  <a:highlight>
                    <a:srgbClr val="FFFF00"/>
                  </a:highlight>
                </a:rPr>
                <a:t> and wire </a:t>
              </a:r>
              <a:r>
                <a:rPr lang="en-US" sz="1400" u="sng" dirty="0">
                  <a:highlight>
                    <a:srgbClr val="FFFF00"/>
                  </a:highlight>
                </a:rPr>
                <a:t>terminals</a:t>
              </a:r>
              <a:r>
                <a:rPr lang="en-US" sz="1400" dirty="0">
                  <a:highlight>
                    <a:srgbClr val="FFFF00"/>
                  </a:highlight>
                </a:rPr>
                <a:t> provided by ACT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651EB28B-0D7F-418F-89D5-90EDA5957B8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353281" y="1911432"/>
              <a:ext cx="910061" cy="1298614"/>
            </a:xfrm>
            <a:prstGeom prst="straightConnector1">
              <a:avLst/>
            </a:prstGeom>
            <a:ln w="15875" cap="flat" cmpd="sng" algn="ctr">
              <a:solidFill>
                <a:srgbClr val="0F2D62"/>
              </a:solidFill>
              <a:prstDash val="solid"/>
              <a:round/>
              <a:headEnd type="none" w="med" len="med"/>
              <a:tailEnd type="triangle" w="sm" len="lg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D91E5139-F3D5-45D0-A611-8027497ABD0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79808" y="3647955"/>
              <a:ext cx="883534" cy="1522070"/>
            </a:xfrm>
            <a:prstGeom prst="straightConnector1">
              <a:avLst/>
            </a:prstGeom>
            <a:ln w="15875" cap="flat" cmpd="sng" algn="ctr">
              <a:solidFill>
                <a:srgbClr val="0F2D62"/>
              </a:solidFill>
              <a:prstDash val="solid"/>
              <a:round/>
              <a:headEnd type="none" w="med" len="med"/>
              <a:tailEnd type="triangle" w="sm" len="lg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4399FCAC-2420-471E-B61C-81954208DC2F}"/>
                </a:ext>
              </a:extLst>
            </p:cNvPr>
            <p:cNvCxnSpPr>
              <a:cxnSpLocks/>
              <a:stCxn id="9" idx="2"/>
            </p:cNvCxnSpPr>
            <p:nvPr/>
          </p:nvCxnSpPr>
          <p:spPr>
            <a:xfrm flipH="1">
              <a:off x="5069713" y="1862160"/>
              <a:ext cx="365885" cy="362706"/>
            </a:xfrm>
            <a:prstGeom prst="straightConnector1">
              <a:avLst/>
            </a:prstGeom>
            <a:ln w="15875" cap="flat" cmpd="sng" algn="ctr">
              <a:solidFill>
                <a:srgbClr val="0F2D62"/>
              </a:solidFill>
              <a:prstDash val="solid"/>
              <a:round/>
              <a:headEnd type="none" w="med" len="med"/>
              <a:tailEnd type="triangle" w="sm" len="lg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87231"/>
      </p:ext>
    </p:extLst>
  </p:cSld>
  <p:clrMapOvr>
    <a:masterClrMapping/>
  </p:clrMapOvr>
</p:sld>
</file>

<file path=ppt/theme/theme1.xml><?xml version="1.0" encoding="utf-8"?>
<a:theme xmlns:a="http://schemas.openxmlformats.org/drawingml/2006/main" name="FNAL_TemplateMac_060514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A6561EA-5476-4052-84D7-7BCA5B4A2A6E}" vid="{B6CED81E-951A-4DFA-9287-6DC86C25A1D3}"/>
    </a:ext>
  </a:extLst>
</a:theme>
</file>

<file path=ppt/theme/theme2.xml><?xml version="1.0" encoding="utf-8"?>
<a:theme xmlns:a="http://schemas.openxmlformats.org/drawingml/2006/main" name="Fermilab: Footer Only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A6561EA-5476-4052-84D7-7BCA5B4A2A6E}" vid="{3CED6F7E-0C40-4358-9557-CEEF733EC32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28267</TotalTime>
  <Words>503</Words>
  <Application>Microsoft Office PowerPoint</Application>
  <PresentationFormat>On-screen Show (4:3)</PresentationFormat>
  <Paragraphs>47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Helvetica</vt:lpstr>
      <vt:lpstr>FNAL_TemplateMac_060514</vt:lpstr>
      <vt:lpstr>Fermilab: Footer Only</vt:lpstr>
      <vt:lpstr>Plans for COMB magnet technology development with CORC cables</vt:lpstr>
      <vt:lpstr>Conductor On Molded Barrel (COMB) magnet technology </vt:lpstr>
      <vt:lpstr>HTS/COMB development</vt:lpstr>
      <vt:lpstr>LN2 test setup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HTS inserts</dc:title>
  <dc:creator>Vadim Kashikhin x6546 12305N</dc:creator>
  <cp:lastModifiedBy>Vadim Kashikhin</cp:lastModifiedBy>
  <cp:revision>307</cp:revision>
  <cp:lastPrinted>2014-01-20T19:40:21Z</cp:lastPrinted>
  <dcterms:created xsi:type="dcterms:W3CDTF">2018-01-02T17:29:26Z</dcterms:created>
  <dcterms:modified xsi:type="dcterms:W3CDTF">2020-04-13T20:11:34Z</dcterms:modified>
</cp:coreProperties>
</file>