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handoutMasterIdLst>
    <p:handoutMasterId r:id="rId19"/>
  </p:handoutMasterIdLst>
  <p:sldIdLst>
    <p:sldId id="585" r:id="rId2"/>
    <p:sldId id="624" r:id="rId3"/>
    <p:sldId id="621" r:id="rId4"/>
    <p:sldId id="604" r:id="rId5"/>
    <p:sldId id="588" r:id="rId6"/>
    <p:sldId id="622" r:id="rId7"/>
    <p:sldId id="625" r:id="rId8"/>
    <p:sldId id="627" r:id="rId9"/>
    <p:sldId id="626" r:id="rId10"/>
    <p:sldId id="628" r:id="rId11"/>
    <p:sldId id="631" r:id="rId12"/>
    <p:sldId id="632" r:id="rId13"/>
    <p:sldId id="633" r:id="rId14"/>
    <p:sldId id="629" r:id="rId15"/>
    <p:sldId id="634" r:id="rId16"/>
    <p:sldId id="635" r:id="rId17"/>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4103" userDrawn="1">
          <p15:clr>
            <a:srgbClr val="A4A3A4"/>
          </p15:clr>
        </p15:guide>
        <p15:guide id="6" pos="221" userDrawn="1">
          <p15:clr>
            <a:srgbClr val="A4A3A4"/>
          </p15:clr>
        </p15:guide>
        <p15:guide id="7" userDrawn="1">
          <p15:clr>
            <a:srgbClr val="A4A3A4"/>
          </p15:clr>
        </p15:guide>
        <p15:guide id="8" pos="1556" userDrawn="1">
          <p15:clr>
            <a:srgbClr val="A4A3A4"/>
          </p15:clr>
        </p15:guide>
        <p15:guide id="9" pos="2917" userDrawn="1">
          <p15:clr>
            <a:srgbClr val="A4A3A4"/>
          </p15:clr>
        </p15:guide>
        <p15:guide id="10" pos="2759" userDrawn="1">
          <p15:clr>
            <a:srgbClr val="A4A3A4"/>
          </p15:clr>
        </p15:guide>
        <p15:guide id="11" pos="2139" userDrawn="1">
          <p15:clr>
            <a:srgbClr val="A4A3A4"/>
          </p15:clr>
        </p15:guide>
        <p15:guide id="12" pos="1403" userDrawn="1">
          <p15:clr>
            <a:srgbClr val="A4A3A4"/>
          </p15:clr>
        </p15:guide>
        <p15:guide id="13" orient="horz" pos="1920" userDrawn="1">
          <p15:clr>
            <a:srgbClr val="A4A3A4"/>
          </p15:clr>
        </p15:guide>
        <p15:guide id="14" orient="horz" pos="758" userDrawn="1">
          <p15:clr>
            <a:srgbClr val="A4A3A4"/>
          </p15:clr>
        </p15:guide>
        <p15:guide id="15" orient="horz" pos="2723" userDrawn="1">
          <p15:clr>
            <a:srgbClr val="A4A3A4"/>
          </p15:clr>
        </p15:guide>
        <p15:guide id="16" orient="horz" pos="17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2"/>
    <a:srgbClr val="004C97"/>
    <a:srgbClr val="FDB515"/>
    <a:srgbClr val="203BE2"/>
    <a:srgbClr val="1F497D"/>
    <a:srgbClr val="0033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1"/>
    <p:restoredTop sz="85591" autoAdjust="0"/>
  </p:normalViewPr>
  <p:slideViewPr>
    <p:cSldViewPr snapToGrid="0" snapToObjects="1">
      <p:cViewPr varScale="1">
        <p:scale>
          <a:sx n="185" d="100"/>
          <a:sy n="185" d="100"/>
        </p:scale>
        <p:origin x="2880" y="144"/>
      </p:cViewPr>
      <p:guideLst>
        <p:guide orient="horz" pos="2560"/>
        <p:guide orient="horz" pos="1010"/>
        <p:guide orient="horz" pos="3630"/>
        <p:guide orient="horz" pos="2309"/>
        <p:guide pos="4103"/>
        <p:guide pos="221"/>
        <p:guide/>
        <p:guide pos="1556"/>
        <p:guide pos="2917"/>
        <p:guide pos="2759"/>
        <p:guide pos="2139"/>
        <p:guide pos="1403"/>
        <p:guide orient="horz" pos="1920"/>
        <p:guide orient="horz" pos="758"/>
        <p:guide orient="horz" pos="2723"/>
        <p:guide orient="horz" pos="1732"/>
      </p:guideLst>
    </p:cSldViewPr>
  </p:slideViewPr>
  <p:notesTextViewPr>
    <p:cViewPr>
      <p:scale>
        <a:sx n="100" d="100"/>
        <a:sy n="100" d="100"/>
      </p:scale>
      <p:origin x="0" y="0"/>
    </p:cViewPr>
  </p:notesTextViewPr>
  <p:sorterViewPr>
    <p:cViewPr varScale="1">
      <p:scale>
        <a:sx n="1" d="1"/>
        <a:sy n="1" d="1"/>
      </p:scale>
      <p:origin x="0" y="-558"/>
    </p:cViewPr>
  </p:sorterViewPr>
  <p:notesViewPr>
    <p:cSldViewPr snapToGrid="0" snapToObjects="1">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t>4/15/2020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t>4/15/2020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166904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AB3A2-931F-414B-9978-CD1BAA4C1CA9}" type="slidenum">
              <a:rPr lang="en-US" smtClean="0"/>
              <a:t>11</a:t>
            </a:fld>
            <a:endParaRPr lang="en-US"/>
          </a:p>
        </p:txBody>
      </p:sp>
    </p:spTree>
    <p:extLst>
      <p:ext uri="{BB962C8B-B14F-4D97-AF65-F5344CB8AC3E}">
        <p14:creationId xmlns:p14="http://schemas.microsoft.com/office/powerpoint/2010/main" val="223426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031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
            <a:ext cx="6858000" cy="4735295"/>
          </a:xfrm>
          <a:prstGeom prst="rect">
            <a:avLst/>
          </a:prstGeom>
        </p:spPr>
      </p:pic>
      <p:sp>
        <p:nvSpPr>
          <p:cNvPr id="11" name="Rectangle 10"/>
          <p:cNvSpPr/>
          <p:nvPr userDrawn="1"/>
        </p:nvSpPr>
        <p:spPr>
          <a:xfrm>
            <a:off x="0" y="3668955"/>
            <a:ext cx="6858000" cy="1066341"/>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344094" y="3668955"/>
            <a:ext cx="6169819" cy="603789"/>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905280"/>
            <a:ext cx="6858000" cy="1447480"/>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344094" y="1038470"/>
            <a:ext cx="6169820" cy="1181100"/>
          </a:xfrm>
        </p:spPr>
        <p:txBody>
          <a:bodyPr anchor="ctr" anchorCtr="1">
            <a:normAutofit/>
          </a:bodyPr>
          <a:lstStyle>
            <a:lvl1pPr marL="0" indent="0" algn="ctr">
              <a:buNone/>
              <a:defRPr sz="2700">
                <a:solidFill>
                  <a:schemeClr val="bg1"/>
                </a:solidFill>
                <a:latin typeface="+mj-lt"/>
              </a:defRPr>
            </a:lvl1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6448" y="139981"/>
            <a:ext cx="2124192" cy="765299"/>
          </a:xfrm>
          <a:prstGeom prst="rect">
            <a:avLst/>
          </a:prstGeom>
        </p:spPr>
      </p:pic>
    </p:spTree>
    <p:extLst>
      <p:ext uri="{BB962C8B-B14F-4D97-AF65-F5344CB8AC3E}">
        <p14:creationId xmlns:p14="http://schemas.microsoft.com/office/powerpoint/2010/main" val="1323335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4" y="0"/>
            <a:ext cx="6857999" cy="857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619410" y="0"/>
            <a:ext cx="5238590" cy="857250"/>
          </a:xfrm>
        </p:spPr>
        <p:txBody>
          <a:bodyPr>
            <a:normAutofit/>
          </a:bodyPr>
          <a:lstStyle>
            <a:lvl1pPr>
              <a:defRPr sz="1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127594" y="4800602"/>
            <a:ext cx="387506" cy="273844"/>
          </a:xfrm>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94" y="92636"/>
            <a:ext cx="1534216" cy="547992"/>
          </a:xfrm>
          <a:prstGeom prst="rect">
            <a:avLst/>
          </a:prstGeom>
        </p:spPr>
      </p:pic>
      <p:sp>
        <p:nvSpPr>
          <p:cNvPr id="7" name="TextBox 6"/>
          <p:cNvSpPr txBox="1"/>
          <p:nvPr userDrawn="1"/>
        </p:nvSpPr>
        <p:spPr>
          <a:xfrm>
            <a:off x="1889155" y="4829802"/>
            <a:ext cx="2685351" cy="215444"/>
          </a:xfrm>
          <a:prstGeom prst="rect">
            <a:avLst/>
          </a:prstGeom>
          <a:noFill/>
        </p:spPr>
        <p:txBody>
          <a:bodyPr wrap="none" rtlCol="0">
            <a:spAutoFit/>
          </a:bodyPr>
          <a:lstStyle/>
          <a:p>
            <a:r>
              <a:rPr lang="en-US" sz="800" dirty="0" smtClean="0">
                <a:solidFill>
                  <a:schemeClr val="bg1">
                    <a:lumMod val="65000"/>
                  </a:schemeClr>
                </a:solidFill>
                <a:latin typeface="+mj-lt"/>
              </a:rPr>
              <a:t>REBCO status update, MDP weekly</a:t>
            </a:r>
            <a:r>
              <a:rPr lang="en-US" sz="800" baseline="0" dirty="0" smtClean="0">
                <a:solidFill>
                  <a:schemeClr val="bg1">
                    <a:lumMod val="65000"/>
                  </a:schemeClr>
                </a:solidFill>
                <a:latin typeface="+mj-lt"/>
              </a:rPr>
              <a:t> meeting, 4/15/2020</a:t>
            </a:r>
            <a:endParaRPr lang="en-US" sz="800" dirty="0">
              <a:solidFill>
                <a:schemeClr val="bg1">
                  <a:lumMod val="65000"/>
                </a:schemeClr>
              </a:solidFill>
              <a:latin typeface="+mj-lt"/>
            </a:endParaRPr>
          </a:p>
        </p:txBody>
      </p:sp>
    </p:spTree>
    <p:extLst>
      <p:ext uri="{BB962C8B-B14F-4D97-AF65-F5344CB8AC3E}">
        <p14:creationId xmlns:p14="http://schemas.microsoft.com/office/powerpoint/2010/main" val="2205109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018" y="1598138"/>
            <a:ext cx="5829970" cy="1102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868" y="2914987"/>
            <a:ext cx="4800266" cy="1314338"/>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221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xfrm>
            <a:off x="444104" y="4767264"/>
            <a:ext cx="2171700" cy="273844"/>
          </a:xfrm>
          <a:prstGeom prst="rect">
            <a:avLst/>
          </a:prstGeom>
        </p:spPr>
        <p:txBody>
          <a:bodyPr/>
          <a:lstStyle>
            <a:lvl1pPr>
              <a:defRPr/>
            </a:lvl1pPr>
          </a:lstStyle>
          <a:p>
            <a:pPr>
              <a:defRPr/>
            </a:pPr>
            <a:r>
              <a:rPr lang="en-US" altLang="en-US" smtClean="0"/>
              <a:t>c2 update</a:t>
            </a: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DF3A14D7-8449-4DA0-9772-C31010F36776}" type="slidenum">
              <a:rPr lang="en-US" altLang="en-US"/>
              <a:pPr>
                <a:defRPr/>
              </a:pPr>
              <a:t>‹#›</a:t>
            </a:fld>
            <a:endParaRPr lang="en-US" altLang="en-US"/>
          </a:p>
        </p:txBody>
      </p:sp>
    </p:spTree>
    <p:extLst>
      <p:ext uri="{BB962C8B-B14F-4D97-AF65-F5344CB8AC3E}">
        <p14:creationId xmlns:p14="http://schemas.microsoft.com/office/powerpoint/2010/main" val="100647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128C41A-7A0A-A74C-A765-4BF8AA94B2BC}" type="slidenum">
              <a:rPr lang="en-US" altLang="en-US" smtClean="0"/>
              <a:pPr/>
              <a:t>‹#›</a:t>
            </a:fld>
            <a:endParaRPr lang="en-US" altLang="en-US"/>
          </a:p>
        </p:txBody>
      </p:sp>
      <p:sp>
        <p:nvSpPr>
          <p:cNvPr id="4" name="Footer Placeholder 3"/>
          <p:cNvSpPr>
            <a:spLocks noGrp="1"/>
          </p:cNvSpPr>
          <p:nvPr>
            <p:ph type="ftr" sz="quarter" idx="11"/>
          </p:nvPr>
        </p:nvSpPr>
        <p:spPr>
          <a:xfrm>
            <a:off x="2343150" y="4767263"/>
            <a:ext cx="2171700" cy="273844"/>
          </a:xfrm>
          <a:prstGeom prst="rect">
            <a:avLst/>
          </a:prstGeom>
        </p:spPr>
        <p:txBody>
          <a:bodyPr/>
          <a:lstStyle/>
          <a:p>
            <a:r>
              <a:rPr lang="en-US" smtClean="0"/>
              <a:t>c2 update</a:t>
            </a:r>
            <a:endParaRPr lang="en-US" dirty="0"/>
          </a:p>
        </p:txBody>
      </p:sp>
      <p:sp>
        <p:nvSpPr>
          <p:cNvPr id="6" name="Content Placeholder 5"/>
          <p:cNvSpPr>
            <a:spLocks noGrp="1"/>
          </p:cNvSpPr>
          <p:nvPr>
            <p:ph sz="quarter" idx="12"/>
          </p:nvPr>
        </p:nvSpPr>
        <p:spPr>
          <a:xfrm>
            <a:off x="185738" y="1045370"/>
            <a:ext cx="6459141" cy="33920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6629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6858000" cy="85725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127597" y="4767264"/>
            <a:ext cx="387506" cy="273844"/>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19040" y="-106972"/>
            <a:ext cx="7085621" cy="5353494"/>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347" y="4742833"/>
            <a:ext cx="6874649" cy="4095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24982" y="4843398"/>
            <a:ext cx="1177851" cy="197711"/>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 id="2147483689" r:id="rId5"/>
    <p:sldLayoutId id="2147483690" r:id="rId6"/>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4094" y="2945558"/>
            <a:ext cx="6169819" cy="1141249"/>
          </a:xfrm>
        </p:spPr>
        <p:txBody>
          <a:bodyPr>
            <a:normAutofit/>
          </a:bodyPr>
          <a:lstStyle/>
          <a:p>
            <a:r>
              <a:rPr lang="en-US" sz="1500" dirty="0" smtClean="0">
                <a:latin typeface="+mj-lt"/>
              </a:rPr>
              <a:t>REBCO Working Group</a:t>
            </a:r>
          </a:p>
          <a:p>
            <a:r>
              <a:rPr lang="en-US" sz="1500" dirty="0" smtClean="0">
                <a:latin typeface="+mj-lt"/>
              </a:rPr>
              <a:t>E. Bosque, </a:t>
            </a:r>
            <a:r>
              <a:rPr lang="en-US" sz="1500" dirty="0" smtClean="0">
                <a:latin typeface="+mj-lt"/>
              </a:rPr>
              <a:t>A</a:t>
            </a:r>
            <a:r>
              <a:rPr lang="en-US" sz="1500" dirty="0">
                <a:latin typeface="+mj-lt"/>
              </a:rPr>
              <a:t>. Ben </a:t>
            </a:r>
            <a:r>
              <a:rPr lang="en-US" sz="1500" dirty="0" err="1" smtClean="0">
                <a:latin typeface="+mj-lt"/>
              </a:rPr>
              <a:t>Yahia</a:t>
            </a:r>
            <a:r>
              <a:rPr lang="en-US" sz="1500" dirty="0" smtClean="0">
                <a:latin typeface="+mj-lt"/>
              </a:rPr>
              <a:t>, </a:t>
            </a:r>
            <a:r>
              <a:rPr lang="en-US" sz="1500" dirty="0"/>
              <a:t>R. Gupta, </a:t>
            </a:r>
            <a:r>
              <a:rPr lang="en-US" sz="1500" dirty="0" smtClean="0">
                <a:latin typeface="+mj-lt"/>
              </a:rPr>
              <a:t>V</a:t>
            </a:r>
            <a:r>
              <a:rPr lang="en-US" sz="1500" dirty="0" smtClean="0">
                <a:latin typeface="+mj-lt"/>
              </a:rPr>
              <a:t>. Kashikhin, V. Lombardo, X. Wang</a:t>
            </a:r>
            <a:endParaRPr lang="en-US" sz="1600" dirty="0" smtClean="0">
              <a:latin typeface="+mj-lt"/>
            </a:endParaRPr>
          </a:p>
          <a:p>
            <a:r>
              <a:rPr lang="en-US" sz="1600" dirty="0" smtClean="0">
                <a:solidFill>
                  <a:srgbClr val="FFFFFF"/>
                </a:solidFill>
                <a:latin typeface="+mj-lt"/>
              </a:rPr>
              <a:t>MDP weekly meeting, </a:t>
            </a:r>
            <a:r>
              <a:rPr lang="en-US" sz="1600" dirty="0" smtClean="0">
                <a:solidFill>
                  <a:srgbClr val="FFFFFF"/>
                </a:solidFill>
                <a:latin typeface="+mj-lt"/>
              </a:rPr>
              <a:t>4/15/2020 </a:t>
            </a:r>
            <a:endParaRPr lang="en-US" sz="1600" dirty="0">
              <a:solidFill>
                <a:srgbClr val="FFFFFF"/>
              </a:solidFill>
              <a:latin typeface="+mj-lt"/>
            </a:endParaRPr>
          </a:p>
        </p:txBody>
      </p:sp>
      <p:sp>
        <p:nvSpPr>
          <p:cNvPr id="3" name="Rectangle 2"/>
          <p:cNvSpPr/>
          <p:nvPr/>
        </p:nvSpPr>
        <p:spPr>
          <a:xfrm>
            <a:off x="172046" y="1428478"/>
            <a:ext cx="6513913" cy="484748"/>
          </a:xfrm>
          <a:prstGeom prst="rect">
            <a:avLst/>
          </a:prstGeom>
        </p:spPr>
        <p:txBody>
          <a:bodyPr wrap="square">
            <a:spAutoFit/>
          </a:bodyPr>
          <a:lstStyle/>
          <a:p>
            <a:pPr algn="ctr"/>
            <a:r>
              <a:rPr lang="en-US" sz="2550" dirty="0" smtClean="0">
                <a:solidFill>
                  <a:srgbClr val="FFFFFF"/>
                </a:solidFill>
                <a:latin typeface="+mj-lt"/>
              </a:rPr>
              <a:t>REBCO status update</a:t>
            </a:r>
          </a:p>
        </p:txBody>
      </p:sp>
    </p:spTree>
    <p:extLst>
      <p:ext uri="{BB962C8B-B14F-4D97-AF65-F5344CB8AC3E}">
        <p14:creationId xmlns:p14="http://schemas.microsoft.com/office/powerpoint/2010/main" val="326649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CORC</a:t>
            </a:r>
            <a:r>
              <a:rPr lang="en-US" baseline="30000" dirty="0" smtClean="0"/>
              <a:t>®</a:t>
            </a:r>
            <a:r>
              <a:rPr lang="en-US" dirty="0" smtClean="0"/>
              <a:t> CCT C3 will attempt to address several key questions for high-field applications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Conductor</a:t>
            </a:r>
          </a:p>
          <a:p>
            <a:pPr lvl="1"/>
            <a:r>
              <a:rPr lang="en-US" dirty="0" smtClean="0"/>
              <a:t>What </a:t>
            </a:r>
            <a:r>
              <a:rPr lang="en-US" dirty="0"/>
              <a:t>is the optimal wire architecture to improve the </a:t>
            </a:r>
            <a:r>
              <a:rPr lang="en-US" i="1" dirty="0" err="1"/>
              <a:t>I</a:t>
            </a:r>
            <a:r>
              <a:rPr lang="en-US" baseline="-25000" dirty="0" err="1"/>
              <a:t>c</a:t>
            </a:r>
            <a:r>
              <a:rPr lang="en-US" dirty="0"/>
              <a:t> retention? How does the minimum </a:t>
            </a:r>
            <a:r>
              <a:rPr lang="en-US" i="1" dirty="0" err="1"/>
              <a:t>I</a:t>
            </a:r>
            <a:r>
              <a:rPr lang="en-US" baseline="-25000" dirty="0" err="1"/>
              <a:t>c</a:t>
            </a:r>
            <a:r>
              <a:rPr lang="en-US" dirty="0"/>
              <a:t> </a:t>
            </a:r>
            <a:r>
              <a:rPr lang="en-US" dirty="0" smtClean="0"/>
              <a:t>specification work? </a:t>
            </a:r>
            <a:r>
              <a:rPr lang="en-US" dirty="0"/>
              <a:t>What is the wire performance? </a:t>
            </a:r>
            <a:endParaRPr lang="en-US" dirty="0" smtClean="0"/>
          </a:p>
          <a:p>
            <a:endParaRPr lang="en-US" dirty="0" smtClean="0"/>
          </a:p>
          <a:p>
            <a:r>
              <a:rPr lang="en-US" dirty="0" smtClean="0"/>
              <a:t>Magnet fabrication</a:t>
            </a:r>
          </a:p>
          <a:p>
            <a:pPr lvl="1"/>
            <a:r>
              <a:rPr lang="en-US" dirty="0" smtClean="0"/>
              <a:t>Do </a:t>
            </a:r>
            <a:r>
              <a:rPr lang="en-US" dirty="0"/>
              <a:t>we need full-depth radial groove? </a:t>
            </a:r>
            <a:r>
              <a:rPr lang="en-US" dirty="0" smtClean="0"/>
              <a:t>Is it feasible to </a:t>
            </a:r>
            <a:r>
              <a:rPr lang="en-US" dirty="0"/>
              <a:t>wind with the full-depth radial groove? How to vacuum impregnate the magnet? How to arrange the </a:t>
            </a:r>
            <a:r>
              <a:rPr lang="en-US" dirty="0" smtClean="0"/>
              <a:t>joints?</a:t>
            </a:r>
          </a:p>
          <a:p>
            <a:endParaRPr lang="en-US" dirty="0" smtClean="0"/>
          </a:p>
          <a:p>
            <a:r>
              <a:rPr lang="en-US" dirty="0" smtClean="0"/>
              <a:t>Magnet performance</a:t>
            </a:r>
          </a:p>
          <a:p>
            <a:pPr lvl="1"/>
            <a:r>
              <a:rPr lang="en-US" dirty="0" smtClean="0"/>
              <a:t>Can </a:t>
            </a:r>
            <a:r>
              <a:rPr lang="en-US" dirty="0"/>
              <a:t>we reach </a:t>
            </a:r>
            <a:r>
              <a:rPr lang="en-US" dirty="0" smtClean="0"/>
              <a:t>the 5 </a:t>
            </a:r>
            <a:r>
              <a:rPr lang="en-US" dirty="0"/>
              <a:t>T dipole field? What is the transition behavior when the conductors are impregnated? What is the mechanical behavior of the magnet as we approach 5 T? How can we pin point the normal zones and understand the causes? What is the field quality? </a:t>
            </a:r>
          </a:p>
        </p:txBody>
      </p:sp>
      <p:sp>
        <p:nvSpPr>
          <p:cNvPr id="4" name="Slide Number Placeholder 3"/>
          <p:cNvSpPr>
            <a:spLocks noGrp="1"/>
          </p:cNvSpPr>
          <p:nvPr>
            <p:ph type="sldNum" sz="quarter" idx="12"/>
          </p:nvPr>
        </p:nvSpPr>
        <p:spPr/>
        <p:txBody>
          <a:bodyPr/>
          <a:lstStyle/>
          <a:p>
            <a:fld id="{D260E43B-7F43-FA45-AAB7-E054FD6CC4E3}" type="slidenum">
              <a:rPr lang="en-US" smtClean="0"/>
              <a:t>10</a:t>
            </a:fld>
            <a:endParaRPr lang="en-US" dirty="0"/>
          </a:p>
        </p:txBody>
      </p:sp>
    </p:spTree>
    <p:extLst>
      <p:ext uri="{BB962C8B-B14F-4D97-AF65-F5344CB8AC3E}">
        <p14:creationId xmlns:p14="http://schemas.microsoft.com/office/powerpoint/2010/main" val="356398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baseline design is a 6-layer CORC</a:t>
            </a:r>
            <a:r>
              <a:rPr lang="en-US" baseline="30000" dirty="0" smtClean="0"/>
              <a:t>®</a:t>
            </a:r>
            <a:r>
              <a:rPr lang="en-US" dirty="0" smtClean="0"/>
              <a:t> CCT</a:t>
            </a:r>
            <a:endParaRPr lang="en-US" dirty="0"/>
          </a:p>
        </p:txBody>
      </p:sp>
      <p:sp>
        <p:nvSpPr>
          <p:cNvPr id="5" name="Slide Number Placeholder 4"/>
          <p:cNvSpPr>
            <a:spLocks noGrp="1"/>
          </p:cNvSpPr>
          <p:nvPr>
            <p:ph type="sldNum" sz="quarter" idx="12"/>
          </p:nvPr>
        </p:nvSpPr>
        <p:spPr/>
        <p:txBody>
          <a:bodyPr/>
          <a:lstStyle/>
          <a:p>
            <a:pPr>
              <a:defRPr/>
            </a:pPr>
            <a:fld id="{DCDE46C8-D7B6-48D0-918E-B6AAEBDD6876}" type="slidenum">
              <a:rPr lang="en-US" altLang="en-US" smtClean="0"/>
              <a:pPr>
                <a:defRPr/>
              </a:pPr>
              <a:t>11</a:t>
            </a:fld>
            <a:endParaRPr lang="en-US" altLang="en-US"/>
          </a:p>
        </p:txBody>
      </p:sp>
      <p:sp>
        <p:nvSpPr>
          <p:cNvPr id="4" name="Footer Placeholder 3"/>
          <p:cNvSpPr>
            <a:spLocks noGrp="1"/>
          </p:cNvSpPr>
          <p:nvPr>
            <p:ph type="ftr" sz="quarter" idx="4294967295"/>
          </p:nvPr>
        </p:nvSpPr>
        <p:spPr/>
        <p:txBody>
          <a:bodyPr/>
          <a:lstStyle/>
          <a:p>
            <a:pPr>
              <a:defRPr/>
            </a:pPr>
            <a:endParaRPr lang="en-US" altLang="en-US" dirty="0"/>
          </a:p>
        </p:txBody>
      </p:sp>
      <p:pic>
        <p:nvPicPr>
          <p:cNvPr id="9" name="Picture 8"/>
          <p:cNvPicPr>
            <a:picLocks noChangeAspect="1"/>
          </p:cNvPicPr>
          <p:nvPr/>
        </p:nvPicPr>
        <p:blipFill>
          <a:blip r:embed="rId3"/>
          <a:stretch>
            <a:fillRect/>
          </a:stretch>
        </p:blipFill>
        <p:spPr>
          <a:xfrm>
            <a:off x="745206" y="3248573"/>
            <a:ext cx="5188170" cy="1257300"/>
          </a:xfrm>
          <a:prstGeom prst="rect">
            <a:avLst/>
          </a:prstGeom>
        </p:spPr>
      </p:pic>
      <p:sp>
        <p:nvSpPr>
          <p:cNvPr id="12" name="Rectangle 11"/>
          <p:cNvSpPr/>
          <p:nvPr/>
        </p:nvSpPr>
        <p:spPr>
          <a:xfrm>
            <a:off x="321469" y="1129326"/>
            <a:ext cx="3691731" cy="646331"/>
          </a:xfrm>
          <a:prstGeom prst="rect">
            <a:avLst/>
          </a:prstGeom>
        </p:spPr>
        <p:txBody>
          <a:bodyPr wrap="square">
            <a:spAutoFit/>
          </a:bodyPr>
          <a:lstStyle/>
          <a:p>
            <a:pPr marL="214313" indent="-214313">
              <a:buFont typeface="Arial" panose="020B0604020202020204" pitchFamily="34" charset="0"/>
              <a:buChar char="•"/>
            </a:pPr>
            <a:r>
              <a:rPr lang="en-US" kern="0" dirty="0">
                <a:solidFill>
                  <a:srgbClr val="003366"/>
                </a:solidFill>
                <a:latin typeface="Franklin Gothic Medium" panose="020B0603020102020204" pitchFamily="34" charset="0"/>
              </a:rPr>
              <a:t>Magnet ID is </a:t>
            </a:r>
            <a:r>
              <a:rPr lang="en-US" kern="0" dirty="0" smtClean="0">
                <a:solidFill>
                  <a:srgbClr val="003366"/>
                </a:solidFill>
                <a:latin typeface="Franklin Gothic Medium" panose="020B0603020102020204" pitchFamily="34" charset="0"/>
              </a:rPr>
              <a:t>70 mm</a:t>
            </a:r>
            <a:endParaRPr lang="en-US" kern="0" dirty="0">
              <a:solidFill>
                <a:srgbClr val="003366"/>
              </a:solidFill>
              <a:latin typeface="Franklin Gothic Medium" panose="020B0603020102020204" pitchFamily="34" charset="0"/>
            </a:endParaRPr>
          </a:p>
          <a:p>
            <a:pPr marL="214313" indent="-214313">
              <a:buFont typeface="Arial" panose="020B0604020202020204" pitchFamily="34" charset="0"/>
              <a:buChar char="•"/>
            </a:pPr>
            <a:r>
              <a:rPr lang="en-US" kern="0" dirty="0">
                <a:solidFill>
                  <a:srgbClr val="003366"/>
                </a:solidFill>
                <a:latin typeface="Franklin Gothic Medium" panose="020B0603020102020204" pitchFamily="34" charset="0"/>
              </a:rPr>
              <a:t>OD approaching 160 mm</a:t>
            </a:r>
          </a:p>
        </p:txBody>
      </p:sp>
      <p:graphicFrame>
        <p:nvGraphicFramePr>
          <p:cNvPr id="3" name="Table 2"/>
          <p:cNvGraphicFramePr>
            <a:graphicFrameLocks noGrp="1"/>
          </p:cNvGraphicFramePr>
          <p:nvPr>
            <p:extLst>
              <p:ext uri="{D42A27DB-BD31-4B8C-83A1-F6EECF244321}">
                <p14:modId xmlns:p14="http://schemas.microsoft.com/office/powerpoint/2010/main" val="2721625156"/>
              </p:ext>
            </p:extLst>
          </p:nvPr>
        </p:nvGraphicFramePr>
        <p:xfrm>
          <a:off x="1318753" y="2057116"/>
          <a:ext cx="4041076" cy="942975"/>
        </p:xfrm>
        <a:graphic>
          <a:graphicData uri="http://schemas.openxmlformats.org/drawingml/2006/table">
            <a:tbl>
              <a:tblPr>
                <a:tableStyleId>{8EC20E35-A176-4012-BC5E-935CFFF8708E}</a:tableStyleId>
              </a:tblPr>
              <a:tblGrid>
                <a:gridCol w="854942">
                  <a:extLst>
                    <a:ext uri="{9D8B030D-6E8A-4147-A177-3AD203B41FA5}">
                      <a16:colId xmlns:a16="http://schemas.microsoft.com/office/drawing/2014/main" val="1381556667"/>
                    </a:ext>
                  </a:extLst>
                </a:gridCol>
                <a:gridCol w="1383040">
                  <a:extLst>
                    <a:ext uri="{9D8B030D-6E8A-4147-A177-3AD203B41FA5}">
                      <a16:colId xmlns:a16="http://schemas.microsoft.com/office/drawing/2014/main" val="1901469758"/>
                    </a:ext>
                  </a:extLst>
                </a:gridCol>
                <a:gridCol w="856803">
                  <a:extLst>
                    <a:ext uri="{9D8B030D-6E8A-4147-A177-3AD203B41FA5}">
                      <a16:colId xmlns:a16="http://schemas.microsoft.com/office/drawing/2014/main" val="2500028961"/>
                    </a:ext>
                  </a:extLst>
                </a:gridCol>
                <a:gridCol w="946291">
                  <a:extLst>
                    <a:ext uri="{9D8B030D-6E8A-4147-A177-3AD203B41FA5}">
                      <a16:colId xmlns:a16="http://schemas.microsoft.com/office/drawing/2014/main" val="2497278418"/>
                    </a:ext>
                  </a:extLst>
                </a:gridCol>
              </a:tblGrid>
              <a:tr h="190500">
                <a:tc gridSpan="3">
                  <a:txBody>
                    <a:bodyPr/>
                    <a:lstStyle/>
                    <a:p>
                      <a:pPr algn="ctr" fontAlgn="b"/>
                      <a:r>
                        <a:rPr lang="en-US" sz="2000" kern="0" dirty="0" smtClean="0">
                          <a:solidFill>
                            <a:srgbClr val="003366"/>
                          </a:solidFill>
                          <a:latin typeface="Franklin Gothic Medium" panose="020B0603020102020204" pitchFamily="34" charset="0"/>
                          <a:ea typeface="+mn-ea"/>
                          <a:cs typeface="+mn-cs"/>
                        </a:rPr>
                        <a:t>Angle (degree)</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tc>
                <a:tc hMerge="1">
                  <a:txBody>
                    <a:bodyPr/>
                    <a:lstStyle/>
                    <a:p>
                      <a:pPr algn="ctr" fontAlgn="b"/>
                      <a:endParaRPr lang="en-US" sz="2000" kern="0" dirty="0">
                        <a:solidFill>
                          <a:srgbClr val="003366"/>
                        </a:solidFill>
                        <a:latin typeface="Franklin Gothic Medium" panose="020B0603020102020204" pitchFamily="34" charset="0"/>
                        <a:ea typeface="+mn-ea"/>
                        <a:cs typeface="+mn-cs"/>
                      </a:endParaRPr>
                    </a:p>
                  </a:txBody>
                  <a:tcPr marL="9525" marR="9525" marT="9525" marB="0" anchor="b"/>
                </a:tc>
                <a:tc hMerge="1">
                  <a:txBody>
                    <a:bodyPr/>
                    <a:lstStyle/>
                    <a:p>
                      <a:pPr algn="ctr" fontAlgn="b"/>
                      <a:endParaRPr lang="en-US" sz="2000" kern="0" dirty="0">
                        <a:solidFill>
                          <a:srgbClr val="003366"/>
                        </a:solidFill>
                        <a:latin typeface="Franklin Gothic Medium" panose="020B0603020102020204" pitchFamily="34" charset="0"/>
                        <a:ea typeface="+mn-ea"/>
                        <a:cs typeface="+mn-cs"/>
                      </a:endParaRPr>
                    </a:p>
                  </a:txBody>
                  <a:tcPr marL="9525" marR="9525" marT="9525" marB="0" anchor="b"/>
                </a:tc>
                <a:tc>
                  <a:txBody>
                    <a:bodyPr/>
                    <a:lstStyle/>
                    <a:p>
                      <a:pPr algn="ctr" fontAlgn="b"/>
                      <a:r>
                        <a:rPr lang="en-US" sz="2000" kern="0" dirty="0">
                          <a:solidFill>
                            <a:srgbClr val="003366"/>
                          </a:solidFill>
                          <a:latin typeface="Franklin Gothic Medium" panose="020B0603020102020204" pitchFamily="34" charset="0"/>
                          <a:ea typeface="+mn-ea"/>
                          <a:cs typeface="+mn-cs"/>
                        </a:rPr>
                        <a:t>TF</a:t>
                      </a:r>
                    </a:p>
                  </a:txBody>
                  <a:tcPr marL="9525" marR="9525" marT="9525" marB="0" anchor="b"/>
                </a:tc>
                <a:extLst>
                  <a:ext uri="{0D108BD9-81ED-4DB2-BD59-A6C34878D82A}">
                    <a16:rowId xmlns:a16="http://schemas.microsoft.com/office/drawing/2014/main" val="1179684504"/>
                  </a:ext>
                </a:extLst>
              </a:tr>
              <a:tr h="190500">
                <a:tc>
                  <a:txBody>
                    <a:bodyPr/>
                    <a:lstStyle/>
                    <a:p>
                      <a:pPr algn="ctr" fontAlgn="b"/>
                      <a:r>
                        <a:rPr lang="en-US" sz="2000" kern="0" dirty="0" smtClean="0">
                          <a:solidFill>
                            <a:srgbClr val="003366"/>
                          </a:solidFill>
                          <a:latin typeface="Franklin Gothic Medium" panose="020B0603020102020204" pitchFamily="34" charset="0"/>
                          <a:ea typeface="+mn-ea"/>
                          <a:cs typeface="+mn-cs"/>
                        </a:rPr>
                        <a:t>Pair 1</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kern="0" dirty="0" smtClean="0">
                          <a:solidFill>
                            <a:srgbClr val="003366"/>
                          </a:solidFill>
                          <a:latin typeface="Franklin Gothic Medium" panose="020B0603020102020204" pitchFamily="34" charset="0"/>
                          <a:ea typeface="+mn-ea"/>
                          <a:cs typeface="+mn-cs"/>
                        </a:rPr>
                        <a:t>Pair 2</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kern="0" dirty="0" smtClean="0">
                          <a:solidFill>
                            <a:srgbClr val="003366"/>
                          </a:solidFill>
                          <a:latin typeface="Franklin Gothic Medium" panose="020B0603020102020204" pitchFamily="34" charset="0"/>
                          <a:ea typeface="+mn-ea"/>
                          <a:cs typeface="+mn-cs"/>
                        </a:rPr>
                        <a:t>Pair 3</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kern="0">
                          <a:solidFill>
                            <a:srgbClr val="003366"/>
                          </a:solidFill>
                          <a:latin typeface="Franklin Gothic Medium" panose="020B0603020102020204" pitchFamily="34" charset="0"/>
                          <a:ea typeface="+mn-ea"/>
                          <a:cs typeface="+mn-cs"/>
                        </a:rPr>
                        <a:t>T/kA</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094994"/>
                  </a:ext>
                </a:extLst>
              </a:tr>
              <a:tr h="190500">
                <a:tc>
                  <a:txBody>
                    <a:bodyPr/>
                    <a:lstStyle/>
                    <a:p>
                      <a:pPr algn="ctr" fontAlgn="b"/>
                      <a:r>
                        <a:rPr lang="en-US" sz="2000" kern="0" dirty="0" smtClean="0">
                          <a:solidFill>
                            <a:srgbClr val="003366"/>
                          </a:solidFill>
                          <a:latin typeface="Franklin Gothic Medium" panose="020B0603020102020204" pitchFamily="34" charset="0"/>
                          <a:ea typeface="+mn-ea"/>
                          <a:cs typeface="+mn-cs"/>
                        </a:rPr>
                        <a:t>50</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kern="0" dirty="0" smtClean="0">
                          <a:solidFill>
                            <a:srgbClr val="003366"/>
                          </a:solidFill>
                          <a:latin typeface="Franklin Gothic Medium" panose="020B0603020102020204" pitchFamily="34" charset="0"/>
                          <a:ea typeface="+mn-ea"/>
                          <a:cs typeface="+mn-cs"/>
                        </a:rPr>
                        <a:t>35</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kern="0" dirty="0" smtClean="0">
                          <a:solidFill>
                            <a:srgbClr val="003366"/>
                          </a:solidFill>
                          <a:latin typeface="Franklin Gothic Medium" panose="020B0603020102020204" pitchFamily="34" charset="0"/>
                          <a:ea typeface="+mn-ea"/>
                          <a:cs typeface="+mn-cs"/>
                        </a:rPr>
                        <a:t>27</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kern="0" dirty="0" smtClean="0">
                          <a:solidFill>
                            <a:srgbClr val="003366"/>
                          </a:solidFill>
                          <a:latin typeface="Franklin Gothic Medium" panose="020B0603020102020204" pitchFamily="34" charset="0"/>
                          <a:ea typeface="+mn-ea"/>
                          <a:cs typeface="+mn-cs"/>
                        </a:rPr>
                        <a:t>0.72</a:t>
                      </a:r>
                      <a:endParaRPr lang="en-US" sz="2000" kern="0" dirty="0">
                        <a:solidFill>
                          <a:srgbClr val="003366"/>
                        </a:solidFill>
                        <a:latin typeface="Franklin Gothic Medium" panose="020B0603020102020204" pitchFamily="34" charset="0"/>
                        <a:ea typeface="+mn-ea"/>
                        <a:cs typeface="+mn-cs"/>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2249086"/>
                  </a:ext>
                </a:extLst>
              </a:tr>
            </a:tbl>
          </a:graphicData>
        </a:graphic>
      </p:graphicFrame>
    </p:spTree>
    <p:extLst>
      <p:ext uri="{BB962C8B-B14F-4D97-AF65-F5344CB8AC3E}">
        <p14:creationId xmlns:p14="http://schemas.microsoft.com/office/powerpoint/2010/main" val="96497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We will start with a 3-turn subscale magnet to gain experience with the conductor, magnet fabrication and test</a:t>
            </a:r>
            <a:endParaRPr lang="en-US" sz="1400" dirty="0"/>
          </a:p>
        </p:txBody>
      </p:sp>
      <p:sp>
        <p:nvSpPr>
          <p:cNvPr id="4" name="Slide Number Placeholder 3"/>
          <p:cNvSpPr>
            <a:spLocks noGrp="1"/>
          </p:cNvSpPr>
          <p:nvPr>
            <p:ph type="sldNum" sz="quarter" idx="12"/>
          </p:nvPr>
        </p:nvSpPr>
        <p:spPr/>
        <p:txBody>
          <a:bodyPr/>
          <a:lstStyle/>
          <a:p>
            <a:fld id="{D260E43B-7F43-FA45-AAB7-E054FD6CC4E3}" type="slidenum">
              <a:rPr lang="en-US" smtClean="0"/>
              <a:t>12</a:t>
            </a:fld>
            <a:endParaRPr lang="en-US" dirty="0"/>
          </a:p>
        </p:txBody>
      </p:sp>
      <p:pic>
        <p:nvPicPr>
          <p:cNvPr id="5" name="Content Placeholder 8"/>
          <p:cNvPicPr>
            <a:picLocks noGrp="1" noChangeAspect="1"/>
          </p:cNvPicPr>
          <p:nvPr>
            <p:ph idx="1"/>
          </p:nvPr>
        </p:nvPicPr>
        <p:blipFill>
          <a:blip r:embed="rId2"/>
          <a:stretch>
            <a:fillRect/>
          </a:stretch>
        </p:blipFill>
        <p:spPr>
          <a:xfrm>
            <a:off x="740557" y="1131888"/>
            <a:ext cx="5387037" cy="3394075"/>
          </a:xfrm>
          <a:prstGeom prst="rect">
            <a:avLst/>
          </a:prstGeom>
        </p:spPr>
      </p:pic>
    </p:spTree>
    <p:extLst>
      <p:ext uri="{BB962C8B-B14F-4D97-AF65-F5344CB8AC3E}">
        <p14:creationId xmlns:p14="http://schemas.microsoft.com/office/powerpoint/2010/main" val="2556894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test of the fiber-optic sensor in a CORC</a:t>
            </a:r>
            <a:r>
              <a:rPr lang="en-US" baseline="30000" dirty="0" smtClean="0"/>
              <a:t>®</a:t>
            </a:r>
            <a:r>
              <a:rPr lang="en-US" dirty="0" smtClean="0"/>
              <a:t> CCT subscale coil showed that </a:t>
            </a:r>
            <a:r>
              <a:rPr lang="en-US" dirty="0" smtClean="0"/>
              <a:t>the </a:t>
            </a:r>
            <a:r>
              <a:rPr lang="en-US" dirty="0" smtClean="0"/>
              <a:t>measurement sensitivity </a:t>
            </a:r>
            <a:r>
              <a:rPr lang="en-US" dirty="0" smtClean="0"/>
              <a:t>needs significant </a:t>
            </a:r>
            <a:r>
              <a:rPr lang="en-US" dirty="0" smtClean="0"/>
              <a:t>improvement</a:t>
            </a:r>
            <a:endParaRPr lang="en-US" dirty="0"/>
          </a:p>
        </p:txBody>
      </p:sp>
      <p:sp>
        <p:nvSpPr>
          <p:cNvPr id="4" name="Slide Number Placeholder 3"/>
          <p:cNvSpPr>
            <a:spLocks noGrp="1"/>
          </p:cNvSpPr>
          <p:nvPr>
            <p:ph type="sldNum" sz="quarter" idx="12"/>
          </p:nvPr>
        </p:nvSpPr>
        <p:spPr/>
        <p:txBody>
          <a:bodyPr/>
          <a:lstStyle/>
          <a:p>
            <a:fld id="{D260E43B-7F43-FA45-AAB7-E054FD6CC4E3}" type="slidenum">
              <a:rPr lang="en-US" smtClean="0"/>
              <a:t>13</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1455" y="2131791"/>
            <a:ext cx="2905041" cy="1298880"/>
          </a:xfrm>
          <a:prstGeom prst="rect">
            <a:avLst/>
          </a:prstGeom>
        </p:spPr>
      </p:pic>
      <p:sp>
        <p:nvSpPr>
          <p:cNvPr id="6" name="TextBox 5"/>
          <p:cNvSpPr txBox="1"/>
          <p:nvPr/>
        </p:nvSpPr>
        <p:spPr>
          <a:xfrm>
            <a:off x="129257" y="1079022"/>
            <a:ext cx="6557838"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3262"/>
                </a:solidFill>
                <a:latin typeface="+mj-lt"/>
              </a:rPr>
              <a:t>Optical fiber co-wound with the CORC</a:t>
            </a:r>
            <a:r>
              <a:rPr lang="en-US" sz="1600" baseline="30000" dirty="0" smtClean="0">
                <a:solidFill>
                  <a:srgbClr val="003262"/>
                </a:solidFill>
                <a:latin typeface="+mj-lt"/>
              </a:rPr>
              <a:t>® </a:t>
            </a:r>
            <a:r>
              <a:rPr lang="en-US" sz="1600" dirty="0" smtClean="0">
                <a:solidFill>
                  <a:srgbClr val="003262"/>
                </a:solidFill>
                <a:latin typeface="+mj-lt"/>
              </a:rPr>
              <a:t>wire</a:t>
            </a:r>
          </a:p>
          <a:p>
            <a:pPr marL="285750" indent="-285750">
              <a:buFont typeface="Arial" panose="020B0604020202020204" pitchFamily="34" charset="0"/>
              <a:buChar char="•"/>
            </a:pPr>
            <a:r>
              <a:rPr lang="en-US" sz="1600" dirty="0" smtClean="0">
                <a:solidFill>
                  <a:srgbClr val="003262"/>
                </a:solidFill>
                <a:latin typeface="+mj-lt"/>
              </a:rPr>
              <a:t>Impregnate the coil with </a:t>
            </a:r>
            <a:r>
              <a:rPr lang="en-US" sz="1600" dirty="0" err="1" smtClean="0">
                <a:solidFill>
                  <a:srgbClr val="003262"/>
                </a:solidFill>
                <a:latin typeface="+mj-lt"/>
              </a:rPr>
              <a:t>Stycast</a:t>
            </a:r>
            <a:endParaRPr lang="en-US" sz="1600" dirty="0" smtClean="0">
              <a:solidFill>
                <a:srgbClr val="003262"/>
              </a:solidFill>
              <a:latin typeface="+mj-lt"/>
            </a:endParaRPr>
          </a:p>
          <a:p>
            <a:pPr marL="285750" indent="-285750">
              <a:buFont typeface="Arial" panose="020B0604020202020204" pitchFamily="34" charset="0"/>
              <a:buChar char="•"/>
            </a:pPr>
            <a:r>
              <a:rPr lang="en-US" sz="1600" dirty="0" smtClean="0">
                <a:solidFill>
                  <a:srgbClr val="003262"/>
                </a:solidFill>
                <a:latin typeface="+mj-lt"/>
              </a:rPr>
              <a:t>Test at 77 K and monitor the optic-fiber signal by ramping the current</a:t>
            </a:r>
            <a:endParaRPr lang="en-US" sz="1600" dirty="0">
              <a:solidFill>
                <a:srgbClr val="003262"/>
              </a:solidFill>
              <a:latin typeface="+mj-lt"/>
            </a:endParaRPr>
          </a:p>
        </p:txBody>
      </p:sp>
      <p:pic>
        <p:nvPicPr>
          <p:cNvPr id="9"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r="29282" b="54261"/>
          <a:stretch/>
        </p:blipFill>
        <p:spPr>
          <a:xfrm>
            <a:off x="3296032" y="2944165"/>
            <a:ext cx="3391063" cy="1404113"/>
          </a:xfrm>
          <a:prstGeom prst="rect">
            <a:avLst/>
          </a:prstGeom>
        </p:spPr>
      </p:pic>
      <p:sp>
        <p:nvSpPr>
          <p:cNvPr id="12" name="TextBox 11"/>
          <p:cNvSpPr txBox="1"/>
          <p:nvPr/>
        </p:nvSpPr>
        <p:spPr>
          <a:xfrm>
            <a:off x="4195223" y="4411453"/>
            <a:ext cx="2662777" cy="307777"/>
          </a:xfrm>
          <a:prstGeom prst="rect">
            <a:avLst/>
          </a:prstGeom>
          <a:noFill/>
        </p:spPr>
        <p:txBody>
          <a:bodyPr wrap="square" rtlCol="0">
            <a:spAutoFit/>
          </a:bodyPr>
          <a:lstStyle/>
          <a:p>
            <a:r>
              <a:rPr lang="en-US" sz="1400" dirty="0" smtClean="0">
                <a:solidFill>
                  <a:srgbClr val="003262"/>
                </a:solidFill>
                <a:latin typeface="+mj-lt"/>
              </a:rPr>
              <a:t>In collaboration with Penn State</a:t>
            </a:r>
            <a:endParaRPr lang="en-US" sz="1400" dirty="0">
              <a:solidFill>
                <a:srgbClr val="003262"/>
              </a:solidFill>
              <a:latin typeface="+mj-lt"/>
            </a:endParaRPr>
          </a:p>
        </p:txBody>
      </p:sp>
      <p:sp>
        <p:nvSpPr>
          <p:cNvPr id="11" name="TextBox 10"/>
          <p:cNvSpPr txBox="1"/>
          <p:nvPr/>
        </p:nvSpPr>
        <p:spPr>
          <a:xfrm>
            <a:off x="3515523" y="2131791"/>
            <a:ext cx="3068250" cy="738664"/>
          </a:xfrm>
          <a:prstGeom prst="rect">
            <a:avLst/>
          </a:prstGeom>
          <a:noFill/>
        </p:spPr>
        <p:txBody>
          <a:bodyPr wrap="square" rtlCol="0">
            <a:spAutoFit/>
          </a:bodyPr>
          <a:lstStyle/>
          <a:p>
            <a:r>
              <a:rPr lang="en-US" sz="1400" dirty="0" smtClean="0">
                <a:solidFill>
                  <a:srgbClr val="003262"/>
                </a:solidFill>
                <a:latin typeface="+mj-lt"/>
              </a:rPr>
              <a:t>Multiple normal zones in the coil showed up at 150 W heating power. Interesting but not sensitive enough</a:t>
            </a:r>
            <a:endParaRPr lang="en-US" sz="1400" dirty="0">
              <a:solidFill>
                <a:srgbClr val="003262"/>
              </a:solidFill>
              <a:latin typeface="+mj-lt"/>
            </a:endParaRPr>
          </a:p>
        </p:txBody>
      </p:sp>
      <p:sp>
        <p:nvSpPr>
          <p:cNvPr id="21" name="TextBox 20"/>
          <p:cNvSpPr txBox="1"/>
          <p:nvPr/>
        </p:nvSpPr>
        <p:spPr>
          <a:xfrm>
            <a:off x="213500" y="3430671"/>
            <a:ext cx="2982996" cy="954107"/>
          </a:xfrm>
          <a:prstGeom prst="rect">
            <a:avLst/>
          </a:prstGeom>
          <a:noFill/>
        </p:spPr>
        <p:txBody>
          <a:bodyPr wrap="square" rtlCol="0">
            <a:spAutoFit/>
          </a:bodyPr>
          <a:lstStyle/>
          <a:p>
            <a:r>
              <a:rPr lang="en-US" sz="1400" dirty="0" smtClean="0">
                <a:solidFill>
                  <a:srgbClr val="003262"/>
                </a:solidFill>
                <a:latin typeface="+mj-lt"/>
              </a:rPr>
              <a:t>Tested two configurations:</a:t>
            </a:r>
          </a:p>
          <a:p>
            <a:pPr marL="285750" indent="-285750">
              <a:buFont typeface="Arial" panose="020B0604020202020204" pitchFamily="34" charset="0"/>
              <a:buChar char="•"/>
            </a:pPr>
            <a:r>
              <a:rPr lang="en-US" sz="1400" dirty="0" smtClean="0">
                <a:solidFill>
                  <a:srgbClr val="003262"/>
                </a:solidFill>
                <a:latin typeface="+mj-lt"/>
              </a:rPr>
              <a:t>Bare fiber (more sensitive) </a:t>
            </a:r>
          </a:p>
          <a:p>
            <a:pPr marL="285750" indent="-285750">
              <a:buFont typeface="Arial" panose="020B0604020202020204" pitchFamily="34" charset="0"/>
              <a:buChar char="•"/>
            </a:pPr>
            <a:r>
              <a:rPr lang="en-US" sz="1400" dirty="0" smtClean="0">
                <a:solidFill>
                  <a:srgbClr val="003262"/>
                </a:solidFill>
                <a:latin typeface="+mj-lt"/>
              </a:rPr>
              <a:t>Fiber in a tube (minimize the impact from mechanical strain)</a:t>
            </a:r>
            <a:endParaRPr lang="en-US" sz="1400" dirty="0">
              <a:solidFill>
                <a:srgbClr val="003262"/>
              </a:solidFill>
              <a:latin typeface="+mj-lt"/>
            </a:endParaRPr>
          </a:p>
        </p:txBody>
      </p:sp>
      <p:sp>
        <p:nvSpPr>
          <p:cNvPr id="22" name="Oval 21"/>
          <p:cNvSpPr/>
          <p:nvPr/>
        </p:nvSpPr>
        <p:spPr>
          <a:xfrm>
            <a:off x="4127640" y="3042730"/>
            <a:ext cx="563180" cy="6694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probe the </a:t>
            </a:r>
            <a:r>
              <a:rPr lang="en-US" dirty="0" smtClean="0"/>
              <a:t>impact of transverse stress on CORC</a:t>
            </a:r>
            <a:r>
              <a:rPr lang="en-US" baseline="30000" dirty="0" smtClean="0"/>
              <a:t>®</a:t>
            </a:r>
            <a:r>
              <a:rPr lang="en-US" dirty="0" smtClean="0"/>
              <a:t> wires </a:t>
            </a:r>
            <a:r>
              <a:rPr lang="en-US" dirty="0" smtClean="0"/>
              <a:t>using the </a:t>
            </a:r>
            <a:r>
              <a:rPr lang="en-US" dirty="0" smtClean="0"/>
              <a:t>160-mm aperture </a:t>
            </a:r>
            <a:r>
              <a:rPr lang="en-US" dirty="0" smtClean="0"/>
              <a:t>solenoid </a:t>
            </a:r>
            <a:r>
              <a:rPr lang="en-US" dirty="0" smtClean="0"/>
              <a:t>magnet?</a:t>
            </a:r>
            <a:endParaRPr lang="en-US" dirty="0"/>
          </a:p>
        </p:txBody>
      </p:sp>
      <p:pic>
        <p:nvPicPr>
          <p:cNvPr id="5" name="Content Placeholder 4"/>
          <p:cNvPicPr>
            <a:picLocks noGrp="1" noChangeAspect="1"/>
          </p:cNvPicPr>
          <p:nvPr>
            <p:ph idx="1"/>
          </p:nvPr>
        </p:nvPicPr>
        <p:blipFill>
          <a:blip r:embed="rId2"/>
          <a:stretch>
            <a:fillRect/>
          </a:stretch>
        </p:blipFill>
        <p:spPr>
          <a:xfrm>
            <a:off x="481844" y="1131888"/>
            <a:ext cx="6111287" cy="3394075"/>
          </a:xfrm>
          <a:prstGeom prst="rect">
            <a:avLst/>
          </a:prstGeom>
        </p:spPr>
      </p:pic>
      <p:sp>
        <p:nvSpPr>
          <p:cNvPr id="4" name="Slide Number Placeholder 3"/>
          <p:cNvSpPr>
            <a:spLocks noGrp="1"/>
          </p:cNvSpPr>
          <p:nvPr>
            <p:ph type="sldNum" sz="quarter" idx="12"/>
          </p:nvPr>
        </p:nvSpPr>
        <p:spPr/>
        <p:txBody>
          <a:bodyPr/>
          <a:lstStyle/>
          <a:p>
            <a:fld id="{D260E43B-7F43-FA45-AAB7-E054FD6CC4E3}" type="slidenum">
              <a:rPr lang="en-US" smtClean="0"/>
              <a:t>14</a:t>
            </a:fld>
            <a:endParaRPr lang="en-US" dirty="0"/>
          </a:p>
        </p:txBody>
      </p:sp>
      <p:pic>
        <p:nvPicPr>
          <p:cNvPr id="7" name="Picture 6">
            <a:extLst>
              <a:ext uri="{FF2B5EF4-FFF2-40B4-BE49-F238E27FC236}">
                <a16:creationId xmlns:a16="http://schemas.microsoft.com/office/drawing/2014/main" id="{72EC730E-B178-7A40-A11A-F30EB5D44A67}"/>
              </a:ext>
            </a:extLst>
          </p:cNvPr>
          <p:cNvPicPr>
            <a:picLocks noChangeAspect="1"/>
          </p:cNvPicPr>
          <p:nvPr/>
        </p:nvPicPr>
        <p:blipFill>
          <a:blip r:embed="rId3"/>
          <a:stretch>
            <a:fillRect/>
          </a:stretch>
        </p:blipFill>
        <p:spPr>
          <a:xfrm>
            <a:off x="373356" y="4162028"/>
            <a:ext cx="1533008" cy="432197"/>
          </a:xfrm>
          <a:prstGeom prst="rect">
            <a:avLst/>
          </a:prstGeom>
        </p:spPr>
      </p:pic>
    </p:spTree>
    <p:extLst>
      <p:ext uri="{BB962C8B-B14F-4D97-AF65-F5344CB8AC3E}">
        <p14:creationId xmlns:p14="http://schemas.microsoft.com/office/powerpoint/2010/main" val="140863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592" y="1440669"/>
            <a:ext cx="3117346" cy="2825854"/>
          </a:xfrm>
          <a:prstGeom prst="rect">
            <a:avLst/>
          </a:prstGeom>
        </p:spPr>
      </p:pic>
      <p:sp>
        <p:nvSpPr>
          <p:cNvPr id="5" name="TextBox 4"/>
          <p:cNvSpPr txBox="1"/>
          <p:nvPr/>
        </p:nvSpPr>
        <p:spPr>
          <a:xfrm>
            <a:off x="345994" y="914902"/>
            <a:ext cx="2138901" cy="559961"/>
          </a:xfrm>
          <a:prstGeom prst="rect">
            <a:avLst/>
          </a:prstGeom>
          <a:noFill/>
        </p:spPr>
        <p:txBody>
          <a:bodyPr wrap="square" rtlCol="0">
            <a:spAutoFit/>
          </a:bodyPr>
          <a:lstStyle/>
          <a:p>
            <a:r>
              <a:rPr lang="en-US" sz="1013" dirty="0"/>
              <a:t>Depicted is the available insert:</a:t>
            </a:r>
            <a:br>
              <a:rPr lang="en-US" sz="1013" dirty="0"/>
            </a:br>
            <a:r>
              <a:rPr lang="en-US" sz="1013" dirty="0"/>
              <a:t>   160 mm </a:t>
            </a:r>
            <a:r>
              <a:rPr lang="en-US" sz="1013" dirty="0" smtClean="0"/>
              <a:t>diameter, 100 </a:t>
            </a:r>
            <a:r>
              <a:rPr lang="en-US" sz="1013" dirty="0"/>
              <a:t>mm tall</a:t>
            </a:r>
          </a:p>
          <a:p>
            <a:r>
              <a:rPr lang="en-US" sz="1013" dirty="0"/>
              <a:t>inside the Cryogenic 14T testbed.</a:t>
            </a:r>
            <a:endParaRPr lang="en-US" sz="1013" dirty="0"/>
          </a:p>
        </p:txBody>
      </p:sp>
      <p:pic>
        <p:nvPicPr>
          <p:cNvPr id="12" name="Picture 11"/>
          <p:cNvPicPr>
            <a:picLocks noChangeAspect="1"/>
          </p:cNvPicPr>
          <p:nvPr/>
        </p:nvPicPr>
        <p:blipFill rotWithShape="1">
          <a:blip r:embed="rId3"/>
          <a:srcRect b="7765"/>
          <a:stretch/>
        </p:blipFill>
        <p:spPr>
          <a:xfrm>
            <a:off x="3623353" y="3068876"/>
            <a:ext cx="2764014" cy="1110219"/>
          </a:xfrm>
          <a:prstGeom prst="rect">
            <a:avLst/>
          </a:prstGeom>
        </p:spPr>
      </p:pic>
      <p:pic>
        <p:nvPicPr>
          <p:cNvPr id="13" name="Picture 12"/>
          <p:cNvPicPr>
            <a:picLocks noChangeAspect="1"/>
          </p:cNvPicPr>
          <p:nvPr/>
        </p:nvPicPr>
        <p:blipFill rotWithShape="1">
          <a:blip r:embed="rId4"/>
          <a:srcRect b="8013"/>
          <a:stretch/>
        </p:blipFill>
        <p:spPr>
          <a:xfrm>
            <a:off x="3630212" y="1590786"/>
            <a:ext cx="2757155" cy="1081997"/>
          </a:xfrm>
          <a:prstGeom prst="rect">
            <a:avLst/>
          </a:prstGeom>
        </p:spPr>
      </p:pic>
      <p:sp>
        <p:nvSpPr>
          <p:cNvPr id="14" name="TextBox 13"/>
          <p:cNvSpPr txBox="1"/>
          <p:nvPr/>
        </p:nvSpPr>
        <p:spPr>
          <a:xfrm>
            <a:off x="3719853" y="2636806"/>
            <a:ext cx="2773816" cy="334835"/>
          </a:xfrm>
          <a:prstGeom prst="rect">
            <a:avLst/>
          </a:prstGeom>
          <a:noFill/>
        </p:spPr>
        <p:txBody>
          <a:bodyPr wrap="square" rtlCol="0">
            <a:spAutoFit/>
          </a:bodyPr>
          <a:lstStyle/>
          <a:p>
            <a:r>
              <a:rPr lang="en-US" sz="788" dirty="0"/>
              <a:t>-50				                     50</a:t>
            </a:r>
          </a:p>
          <a:p>
            <a:pPr algn="ctr"/>
            <a:r>
              <a:rPr lang="en-US" sz="788" dirty="0"/>
              <a:t>z</a:t>
            </a:r>
            <a:r>
              <a:rPr lang="en-US" sz="788" dirty="0"/>
              <a:t> [mm]</a:t>
            </a:r>
            <a:endParaRPr lang="en-US" sz="788" dirty="0"/>
          </a:p>
        </p:txBody>
      </p:sp>
      <p:sp>
        <p:nvSpPr>
          <p:cNvPr id="16" name="TextBox 15"/>
          <p:cNvSpPr txBox="1"/>
          <p:nvPr/>
        </p:nvSpPr>
        <p:spPr>
          <a:xfrm>
            <a:off x="3885181" y="2014442"/>
            <a:ext cx="2415608" cy="507831"/>
          </a:xfrm>
          <a:prstGeom prst="rect">
            <a:avLst/>
          </a:prstGeom>
          <a:solidFill>
            <a:schemeClr val="bg1"/>
          </a:solidFill>
        </p:spPr>
        <p:txBody>
          <a:bodyPr wrap="square" rtlCol="0">
            <a:spAutoFit/>
          </a:bodyPr>
          <a:lstStyle/>
          <a:p>
            <a:r>
              <a:rPr lang="en-US" sz="900" dirty="0" err="1"/>
              <a:t>Bz</a:t>
            </a:r>
            <a:r>
              <a:rPr lang="en-US" sz="900" dirty="0"/>
              <a:t> along central axis, from z = -50 mm to 50 mm</a:t>
            </a:r>
          </a:p>
          <a:p>
            <a:r>
              <a:rPr lang="en-US" sz="900" dirty="0"/>
              <a:t> </a:t>
            </a:r>
            <a:r>
              <a:rPr lang="en-US" sz="900" dirty="0"/>
              <a:t>  </a:t>
            </a:r>
            <a:r>
              <a:rPr lang="en-US" sz="900" dirty="0" err="1"/>
              <a:t>Outsert</a:t>
            </a:r>
            <a:r>
              <a:rPr lang="en-US" sz="900" dirty="0"/>
              <a:t> running at </a:t>
            </a:r>
            <a:r>
              <a:rPr lang="en-US" sz="900" b="1" dirty="0">
                <a:solidFill>
                  <a:srgbClr val="BDC8FB"/>
                </a:solidFill>
              </a:rPr>
              <a:t>14 T (blue)</a:t>
            </a:r>
            <a:r>
              <a:rPr lang="en-US" sz="900" dirty="0"/>
              <a:t> and </a:t>
            </a:r>
            <a:r>
              <a:rPr lang="en-US" sz="900" b="1" dirty="0">
                <a:solidFill>
                  <a:srgbClr val="C8ECCE"/>
                </a:solidFill>
              </a:rPr>
              <a:t>12 T (red)</a:t>
            </a:r>
          </a:p>
        </p:txBody>
      </p:sp>
      <p:sp>
        <p:nvSpPr>
          <p:cNvPr id="17" name="TextBox 16"/>
          <p:cNvSpPr txBox="1"/>
          <p:nvPr/>
        </p:nvSpPr>
        <p:spPr>
          <a:xfrm>
            <a:off x="3885181" y="3459517"/>
            <a:ext cx="2415608" cy="369332"/>
          </a:xfrm>
          <a:prstGeom prst="rect">
            <a:avLst/>
          </a:prstGeom>
          <a:solidFill>
            <a:schemeClr val="bg1"/>
          </a:solidFill>
        </p:spPr>
        <p:txBody>
          <a:bodyPr wrap="square" rtlCol="0">
            <a:spAutoFit/>
          </a:bodyPr>
          <a:lstStyle/>
          <a:p>
            <a:r>
              <a:rPr lang="en-US" sz="900" dirty="0" err="1"/>
              <a:t>Bz</a:t>
            </a:r>
            <a:r>
              <a:rPr lang="en-US" sz="900" dirty="0"/>
              <a:t> along z = 0, from r = -80 mm to 80 mm</a:t>
            </a:r>
          </a:p>
          <a:p>
            <a:r>
              <a:rPr lang="en-US" sz="900" dirty="0"/>
              <a:t> </a:t>
            </a:r>
            <a:r>
              <a:rPr lang="en-US" sz="900" dirty="0"/>
              <a:t>  </a:t>
            </a:r>
            <a:r>
              <a:rPr lang="en-US" sz="900" dirty="0" err="1"/>
              <a:t>Outsert</a:t>
            </a:r>
            <a:r>
              <a:rPr lang="en-US" sz="900" dirty="0"/>
              <a:t> running at </a:t>
            </a:r>
            <a:r>
              <a:rPr lang="en-US" sz="900" b="1" dirty="0">
                <a:solidFill>
                  <a:srgbClr val="BDC8FB"/>
                </a:solidFill>
              </a:rPr>
              <a:t>14 T (blue)</a:t>
            </a:r>
            <a:r>
              <a:rPr lang="en-US" sz="900" dirty="0"/>
              <a:t> and </a:t>
            </a:r>
            <a:r>
              <a:rPr lang="en-US" sz="900" b="1" dirty="0">
                <a:solidFill>
                  <a:srgbClr val="C8ECCE"/>
                </a:solidFill>
              </a:rPr>
              <a:t>12 T (red)</a:t>
            </a:r>
          </a:p>
        </p:txBody>
      </p:sp>
      <p:sp>
        <p:nvSpPr>
          <p:cNvPr id="18" name="TextBox 17"/>
          <p:cNvSpPr txBox="1"/>
          <p:nvPr/>
        </p:nvSpPr>
        <p:spPr>
          <a:xfrm>
            <a:off x="3706076" y="4142143"/>
            <a:ext cx="2773816" cy="334835"/>
          </a:xfrm>
          <a:prstGeom prst="rect">
            <a:avLst/>
          </a:prstGeom>
          <a:noFill/>
        </p:spPr>
        <p:txBody>
          <a:bodyPr wrap="square" rtlCol="0">
            <a:spAutoFit/>
          </a:bodyPr>
          <a:lstStyle/>
          <a:p>
            <a:r>
              <a:rPr lang="en-US" sz="788" dirty="0"/>
              <a:t>-80				                     80</a:t>
            </a:r>
          </a:p>
          <a:p>
            <a:pPr algn="ctr"/>
            <a:r>
              <a:rPr lang="en-US" sz="788" dirty="0"/>
              <a:t>r [mm]</a:t>
            </a:r>
            <a:endParaRPr lang="en-US" sz="788" dirty="0"/>
          </a:p>
        </p:txBody>
      </p:sp>
      <p:sp>
        <p:nvSpPr>
          <p:cNvPr id="2" name="Title 1"/>
          <p:cNvSpPr>
            <a:spLocks noGrp="1"/>
          </p:cNvSpPr>
          <p:nvPr>
            <p:ph type="title"/>
          </p:nvPr>
        </p:nvSpPr>
        <p:spPr/>
        <p:txBody>
          <a:bodyPr/>
          <a:lstStyle/>
          <a:p>
            <a:r>
              <a:rPr lang="en-US" dirty="0" smtClean="0"/>
              <a:t>The background solenoidal field is good approximate to a dipole field</a:t>
            </a:r>
            <a:endParaRPr lang="en-US" dirty="0"/>
          </a:p>
        </p:txBody>
      </p:sp>
      <p:pic>
        <p:nvPicPr>
          <p:cNvPr id="15" name="Picture 14">
            <a:extLst>
              <a:ext uri="{FF2B5EF4-FFF2-40B4-BE49-F238E27FC236}">
                <a16:creationId xmlns:a16="http://schemas.microsoft.com/office/drawing/2014/main" id="{72EC730E-B178-7A40-A11A-F30EB5D44A67}"/>
              </a:ext>
            </a:extLst>
          </p:cNvPr>
          <p:cNvPicPr>
            <a:picLocks noChangeAspect="1"/>
          </p:cNvPicPr>
          <p:nvPr/>
        </p:nvPicPr>
        <p:blipFill>
          <a:blip r:embed="rId5"/>
          <a:stretch>
            <a:fillRect/>
          </a:stretch>
        </p:blipFill>
        <p:spPr>
          <a:xfrm>
            <a:off x="5193848" y="954445"/>
            <a:ext cx="1533008" cy="432197"/>
          </a:xfrm>
          <a:prstGeom prst="rect">
            <a:avLst/>
          </a:prstGeom>
        </p:spPr>
      </p:pic>
    </p:spTree>
    <p:extLst>
      <p:ext uri="{BB962C8B-B14F-4D97-AF65-F5344CB8AC3E}">
        <p14:creationId xmlns:p14="http://schemas.microsoft.com/office/powerpoint/2010/main" val="3977272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REBCO effort is moving along the new roadmap</a:t>
            </a:r>
            <a:endParaRPr lang="en-US" dirty="0"/>
          </a:p>
        </p:txBody>
      </p:sp>
      <p:sp>
        <p:nvSpPr>
          <p:cNvPr id="3" name="Content Placeholder 2"/>
          <p:cNvSpPr>
            <a:spLocks noGrp="1"/>
          </p:cNvSpPr>
          <p:nvPr>
            <p:ph idx="1"/>
          </p:nvPr>
        </p:nvSpPr>
        <p:spPr/>
        <p:txBody>
          <a:bodyPr/>
          <a:lstStyle/>
          <a:p>
            <a:r>
              <a:rPr lang="en-US" dirty="0" smtClean="0"/>
              <a:t>A WG is up running to facilitate the collaboration across labs to develop the REBCO accelerator magnet technology</a:t>
            </a:r>
          </a:p>
          <a:p>
            <a:endParaRPr lang="en-US" dirty="0"/>
          </a:p>
          <a:p>
            <a:r>
              <a:rPr lang="en-US" dirty="0" smtClean="0"/>
              <a:t>We expect to have new results this year along several fronts to push the REBCO accelerator magnet technology</a:t>
            </a:r>
          </a:p>
          <a:p>
            <a:pPr lvl="1"/>
            <a:r>
              <a:rPr lang="en-US" dirty="0" smtClean="0"/>
              <a:t>Test a subscale CORC</a:t>
            </a:r>
            <a:r>
              <a:rPr lang="en-US" baseline="30000" dirty="0" smtClean="0"/>
              <a:t>®</a:t>
            </a:r>
            <a:r>
              <a:rPr lang="en-US" dirty="0" smtClean="0"/>
              <a:t> common coil in a background field</a:t>
            </a:r>
          </a:p>
          <a:p>
            <a:pPr lvl="1"/>
            <a:r>
              <a:rPr lang="en-US" dirty="0" smtClean="0"/>
              <a:t>Develop and demonstrate COMB technology</a:t>
            </a:r>
          </a:p>
          <a:p>
            <a:pPr lvl="1"/>
            <a:r>
              <a:rPr lang="en-US" dirty="0" smtClean="0"/>
              <a:t>Develop subscale C3 magnet</a:t>
            </a:r>
          </a:p>
        </p:txBody>
      </p:sp>
      <p:sp>
        <p:nvSpPr>
          <p:cNvPr id="4" name="Slide Number Placeholder 3"/>
          <p:cNvSpPr>
            <a:spLocks noGrp="1"/>
          </p:cNvSpPr>
          <p:nvPr>
            <p:ph type="sldNum" sz="quarter" idx="12"/>
          </p:nvPr>
        </p:nvSpPr>
        <p:spPr/>
        <p:txBody>
          <a:bodyPr/>
          <a:lstStyle/>
          <a:p>
            <a:fld id="{D260E43B-7F43-FA45-AAB7-E054FD6CC4E3}" type="slidenum">
              <a:rPr lang="en-US" smtClean="0"/>
              <a:t>16</a:t>
            </a:fld>
            <a:endParaRPr lang="en-US" dirty="0"/>
          </a:p>
        </p:txBody>
      </p:sp>
    </p:spTree>
    <p:extLst>
      <p:ext uri="{BB962C8B-B14F-4D97-AF65-F5344CB8AC3E}">
        <p14:creationId xmlns:p14="http://schemas.microsoft.com/office/powerpoint/2010/main" val="339378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lstStyle/>
          <a:p>
            <a:r>
              <a:rPr lang="en-US" dirty="0" smtClean="0"/>
              <a:t>Recap of the proposed MDP/REBCO roadmap</a:t>
            </a:r>
          </a:p>
          <a:p>
            <a:r>
              <a:rPr lang="en-US" dirty="0" smtClean="0"/>
              <a:t>We have a working WG</a:t>
            </a:r>
          </a:p>
          <a:p>
            <a:endParaRPr lang="en-US" dirty="0" smtClean="0"/>
          </a:p>
          <a:p>
            <a:r>
              <a:rPr lang="en-US" dirty="0" smtClean="0"/>
              <a:t>Goal </a:t>
            </a:r>
            <a:r>
              <a:rPr lang="en-US" dirty="0"/>
              <a:t>(overall and near-term), status and next steps for each front:</a:t>
            </a:r>
          </a:p>
          <a:p>
            <a:pPr lvl="1"/>
            <a:r>
              <a:rPr lang="en-US" dirty="0" smtClean="0"/>
              <a:t>Subscale </a:t>
            </a:r>
            <a:r>
              <a:rPr lang="en-US" dirty="0"/>
              <a:t>CORC common </a:t>
            </a:r>
            <a:r>
              <a:rPr lang="en-US" dirty="0" smtClean="0"/>
              <a:t>coil</a:t>
            </a:r>
            <a:endParaRPr lang="en-US" dirty="0"/>
          </a:p>
          <a:p>
            <a:pPr lvl="1"/>
            <a:r>
              <a:rPr lang="en-US" dirty="0" smtClean="0"/>
              <a:t>COMB</a:t>
            </a:r>
            <a:endParaRPr lang="en-US" dirty="0"/>
          </a:p>
          <a:p>
            <a:pPr lvl="1"/>
            <a:r>
              <a:rPr lang="en-US" dirty="0" smtClean="0"/>
              <a:t>C3 </a:t>
            </a:r>
            <a:r>
              <a:rPr lang="en-US" dirty="0"/>
              <a:t>and proposed stress test at </a:t>
            </a:r>
            <a:r>
              <a:rPr lang="en-US" dirty="0" smtClean="0"/>
              <a:t>FSU</a:t>
            </a:r>
            <a:endParaRPr lang="en-US" dirty="0"/>
          </a:p>
        </p:txBody>
      </p:sp>
    </p:spTree>
    <p:extLst>
      <p:ext uri="{BB962C8B-B14F-4D97-AF65-F5344CB8AC3E}">
        <p14:creationId xmlns:p14="http://schemas.microsoft.com/office/powerpoint/2010/main" val="765776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REBCO roadmap contributes to two overarching goals of MDP</a:t>
            </a:r>
            <a:endParaRPr lang="en-US" dirty="0"/>
          </a:p>
        </p:txBody>
      </p:sp>
      <p:sp>
        <p:nvSpPr>
          <p:cNvPr id="4" name="Slide Number Placeholder 3"/>
          <p:cNvSpPr>
            <a:spLocks noGrp="1"/>
          </p:cNvSpPr>
          <p:nvPr>
            <p:ph type="sldNum" sz="quarter" idx="12"/>
          </p:nvPr>
        </p:nvSpPr>
        <p:spPr/>
        <p:txBody>
          <a:bodyPr/>
          <a:lstStyle/>
          <a:p>
            <a:fld id="{D260E43B-7F43-FA45-AAB7-E054FD6CC4E3}" type="slidenum">
              <a:rPr lang="en-US" smtClean="0"/>
              <a:t>3</a:t>
            </a:fld>
            <a:endParaRPr lang="en-US" dirty="0"/>
          </a:p>
        </p:txBody>
      </p:sp>
      <p:sp>
        <p:nvSpPr>
          <p:cNvPr id="6" name="Content Placeholder 5"/>
          <p:cNvSpPr>
            <a:spLocks noGrp="1"/>
          </p:cNvSpPr>
          <p:nvPr>
            <p:ph idx="1"/>
          </p:nvPr>
        </p:nvSpPr>
        <p:spPr>
          <a:xfrm>
            <a:off x="1943100" y="1073746"/>
            <a:ext cx="4711700" cy="3462735"/>
          </a:xfrm>
        </p:spPr>
        <p:txBody>
          <a:bodyPr>
            <a:normAutofit fontScale="92500" lnSpcReduction="10000"/>
          </a:bodyPr>
          <a:lstStyle/>
          <a:p>
            <a:r>
              <a:rPr lang="en-US" dirty="0"/>
              <a:t>Goal 2: Develop and demonstrate an HTS accelerator magnet with a self-field of 5 T or greater compatible with </a:t>
            </a:r>
            <a:r>
              <a:rPr lang="en-US" dirty="0" smtClean="0"/>
              <a:t>operation in a hybrid LTS/HTS magnet for fields beyond 16 T</a:t>
            </a:r>
          </a:p>
          <a:p>
            <a:pPr lvl="1"/>
            <a:r>
              <a:rPr lang="en-US" dirty="0" smtClean="0"/>
              <a:t>Demonstrate 5 T, march towards 8 – 10 T regime </a:t>
            </a:r>
          </a:p>
          <a:p>
            <a:pPr lvl="1"/>
            <a:r>
              <a:rPr lang="en-US" dirty="0" smtClean="0"/>
              <a:t>Investigate COMB concept</a:t>
            </a:r>
          </a:p>
          <a:p>
            <a:pPr lvl="1"/>
            <a:r>
              <a:rPr lang="en-US" dirty="0" smtClean="0"/>
              <a:t>Test HTS insert in hybrid configuration</a:t>
            </a:r>
          </a:p>
          <a:p>
            <a:pPr lvl="1"/>
            <a:endParaRPr lang="en-US" dirty="0" smtClean="0"/>
          </a:p>
          <a:p>
            <a:r>
              <a:rPr lang="en-US" dirty="0" smtClean="0"/>
              <a:t>Goal 4: Pursue Nb</a:t>
            </a:r>
            <a:r>
              <a:rPr lang="en-US" baseline="-25000" dirty="0" smtClean="0"/>
              <a:t>3</a:t>
            </a:r>
            <a:r>
              <a:rPr lang="en-US" dirty="0" smtClean="0"/>
              <a:t>Sn and HTS conductor R&amp;D with clear targets to increase performance and reduce the cost of accelerator magnets</a:t>
            </a:r>
          </a:p>
          <a:p>
            <a:pPr lvl="1"/>
            <a:r>
              <a:rPr lang="en-US" dirty="0" smtClean="0"/>
              <a:t>Make magnets and use magnet results to provide feedback to HTS conductor R&amp;D</a:t>
            </a:r>
            <a:endParaRPr lang="en-US" dirty="0"/>
          </a:p>
        </p:txBody>
      </p:sp>
      <p:pic>
        <p:nvPicPr>
          <p:cNvPr id="7" name="Content Placeholder 4"/>
          <p:cNvPicPr>
            <a:picLocks noChangeAspect="1"/>
          </p:cNvPicPr>
          <p:nvPr/>
        </p:nvPicPr>
        <p:blipFill>
          <a:blip r:embed="rId2"/>
          <a:stretch>
            <a:fillRect/>
          </a:stretch>
        </p:blipFill>
        <p:spPr>
          <a:xfrm>
            <a:off x="239014" y="1131888"/>
            <a:ext cx="1512808" cy="3394075"/>
          </a:xfrm>
          <a:prstGeom prst="rect">
            <a:avLst/>
          </a:prstGeom>
          <a:ln>
            <a:solidFill>
              <a:srgbClr val="FFC000"/>
            </a:solidFill>
          </a:ln>
        </p:spPr>
      </p:pic>
    </p:spTree>
    <p:extLst>
      <p:ext uri="{BB962C8B-B14F-4D97-AF65-F5344CB8AC3E}">
        <p14:creationId xmlns:p14="http://schemas.microsoft.com/office/powerpoint/2010/main" val="1586701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REBCO roadmap 2020 – 2023</a:t>
            </a:r>
            <a:endParaRPr lang="en-US" dirty="0"/>
          </a:p>
        </p:txBody>
      </p:sp>
      <p:sp>
        <p:nvSpPr>
          <p:cNvPr id="4" name="Slide Number Placeholder 3"/>
          <p:cNvSpPr>
            <a:spLocks noGrp="1"/>
          </p:cNvSpPr>
          <p:nvPr>
            <p:ph type="sldNum" sz="quarter" idx="12"/>
          </p:nvPr>
        </p:nvSpPr>
        <p:spPr/>
        <p:txBody>
          <a:bodyPr/>
          <a:lstStyle/>
          <a:p>
            <a:fld id="{D260E43B-7F43-FA45-AAB7-E054FD6CC4E3}" type="slidenum">
              <a:rPr lang="en-US" smtClean="0"/>
              <a:t>4</a:t>
            </a:fld>
            <a:endParaRPr lang="en-US" dirty="0"/>
          </a:p>
        </p:txBody>
      </p:sp>
      <p:pic>
        <p:nvPicPr>
          <p:cNvPr id="5" name="Picture 4"/>
          <p:cNvPicPr>
            <a:picLocks noChangeAspect="1"/>
          </p:cNvPicPr>
          <p:nvPr/>
        </p:nvPicPr>
        <p:blipFill>
          <a:blip r:embed="rId2"/>
          <a:stretch>
            <a:fillRect/>
          </a:stretch>
        </p:blipFill>
        <p:spPr>
          <a:xfrm>
            <a:off x="138863" y="1029021"/>
            <a:ext cx="6608911" cy="2834640"/>
          </a:xfrm>
          <a:prstGeom prst="rect">
            <a:avLst/>
          </a:prstGeom>
        </p:spPr>
      </p:pic>
      <p:sp>
        <p:nvSpPr>
          <p:cNvPr id="7" name="Rounded Rectangle 6"/>
          <p:cNvSpPr/>
          <p:nvPr/>
        </p:nvSpPr>
        <p:spPr>
          <a:xfrm>
            <a:off x="221973" y="1595782"/>
            <a:ext cx="1557131" cy="321917"/>
          </a:xfrm>
          <a:prstGeom prst="roundRect">
            <a:avLst/>
          </a:prstGeom>
          <a:solidFill>
            <a:srgbClr val="003262"/>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t>5 T stand-alone CCT</a:t>
            </a:r>
          </a:p>
        </p:txBody>
      </p:sp>
      <p:sp>
        <p:nvSpPr>
          <p:cNvPr id="8" name="Rounded Rectangle 7"/>
          <p:cNvSpPr/>
          <p:nvPr/>
        </p:nvSpPr>
        <p:spPr>
          <a:xfrm>
            <a:off x="1861645" y="1928511"/>
            <a:ext cx="3599355" cy="321917"/>
          </a:xfrm>
          <a:prstGeom prst="roundRect">
            <a:avLst/>
          </a:prstGeom>
          <a:solidFill>
            <a:srgbClr val="003262"/>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a:t>8 - 10 T stand-alone </a:t>
            </a:r>
          </a:p>
        </p:txBody>
      </p:sp>
      <p:sp>
        <p:nvSpPr>
          <p:cNvPr id="10" name="Rounded Rectangle 9"/>
          <p:cNvSpPr/>
          <p:nvPr/>
        </p:nvSpPr>
        <p:spPr>
          <a:xfrm>
            <a:off x="1864089" y="2331314"/>
            <a:ext cx="2322342" cy="321918"/>
          </a:xfrm>
          <a:prstGeom prst="roundRect">
            <a:avLst/>
          </a:prstGeom>
          <a:solidFill>
            <a:srgbClr val="FDB515"/>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a:solidFill>
                  <a:sysClr val="windowText" lastClr="000000"/>
                </a:solidFill>
              </a:rPr>
              <a:t>CCT insert test (1 T @ 8 T)</a:t>
            </a:r>
          </a:p>
        </p:txBody>
      </p:sp>
      <p:sp>
        <p:nvSpPr>
          <p:cNvPr id="11" name="Rounded Rectangle 10"/>
          <p:cNvSpPr/>
          <p:nvPr/>
        </p:nvSpPr>
        <p:spPr>
          <a:xfrm>
            <a:off x="4285086" y="2332291"/>
            <a:ext cx="2462688" cy="321918"/>
          </a:xfrm>
          <a:prstGeom prst="roundRect">
            <a:avLst/>
          </a:prstGeom>
          <a:solidFill>
            <a:srgbClr val="FDB515"/>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a:solidFill>
                  <a:sysClr val="windowText" lastClr="000000"/>
                </a:solidFill>
              </a:rPr>
              <a:t>CCT insert test (2 - 5 T @ 12 T)</a:t>
            </a:r>
          </a:p>
        </p:txBody>
      </p:sp>
      <p:sp>
        <p:nvSpPr>
          <p:cNvPr id="12" name="Rounded Rectangle 11"/>
          <p:cNvSpPr/>
          <p:nvPr/>
        </p:nvSpPr>
        <p:spPr>
          <a:xfrm>
            <a:off x="148388" y="2757701"/>
            <a:ext cx="784073" cy="440635"/>
          </a:xfrm>
          <a:prstGeom prst="roundRect">
            <a:avLst/>
          </a:prstGeom>
          <a:solidFill>
            <a:srgbClr val="004C97"/>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t>Develo</a:t>
            </a:r>
            <a:r>
              <a:rPr lang="en-US" sz="1200" baseline="0" dirty="0"/>
              <a:t>p </a:t>
            </a:r>
            <a:r>
              <a:rPr lang="en-US" sz="1200" dirty="0"/>
              <a:t>COMB </a:t>
            </a:r>
          </a:p>
        </p:txBody>
      </p:sp>
      <p:sp>
        <p:nvSpPr>
          <p:cNvPr id="13" name="Rounded Rectangle 12"/>
          <p:cNvSpPr/>
          <p:nvPr/>
        </p:nvSpPr>
        <p:spPr>
          <a:xfrm>
            <a:off x="1000538" y="2757701"/>
            <a:ext cx="764101" cy="459685"/>
          </a:xfrm>
          <a:prstGeom prst="roundRect">
            <a:avLst/>
          </a:prstGeom>
          <a:solidFill>
            <a:srgbClr val="004C97"/>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COMB test </a:t>
            </a:r>
          </a:p>
        </p:txBody>
      </p:sp>
      <p:sp>
        <p:nvSpPr>
          <p:cNvPr id="14" name="Rounded Rectangle 13"/>
          <p:cNvSpPr/>
          <p:nvPr/>
        </p:nvSpPr>
        <p:spPr>
          <a:xfrm>
            <a:off x="1864089" y="2774203"/>
            <a:ext cx="1564911" cy="321917"/>
          </a:xfrm>
          <a:prstGeom prst="roundRect">
            <a:avLst/>
          </a:prstGeom>
          <a:solidFill>
            <a:srgbClr val="FDB515"/>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a:solidFill>
                  <a:sysClr val="windowText" lastClr="000000"/>
                </a:solidFill>
              </a:rPr>
              <a:t>COMB insert test</a:t>
            </a:r>
          </a:p>
        </p:txBody>
      </p:sp>
      <p:sp>
        <p:nvSpPr>
          <p:cNvPr id="15" name="Rounded Rectangle 14"/>
          <p:cNvSpPr/>
          <p:nvPr/>
        </p:nvSpPr>
        <p:spPr>
          <a:xfrm>
            <a:off x="1861646" y="3157503"/>
            <a:ext cx="1567354" cy="426644"/>
          </a:xfrm>
          <a:prstGeom prst="roundRect">
            <a:avLst/>
          </a:prstGeom>
          <a:solidFill>
            <a:srgbClr val="004C97"/>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Procure next-gen </a:t>
            </a:r>
            <a:r>
              <a:rPr lang="en-US" sz="1200" dirty="0" smtClean="0"/>
              <a:t>CORC</a:t>
            </a:r>
            <a:r>
              <a:rPr lang="en-US" sz="1200" baseline="30000" dirty="0" smtClean="0"/>
              <a:t>®</a:t>
            </a:r>
            <a:endParaRPr lang="en-US" sz="1200" baseline="30000" dirty="0"/>
          </a:p>
        </p:txBody>
      </p:sp>
      <p:sp>
        <p:nvSpPr>
          <p:cNvPr id="16" name="Rounded Rectangle 15"/>
          <p:cNvSpPr/>
          <p:nvPr/>
        </p:nvSpPr>
        <p:spPr>
          <a:xfrm>
            <a:off x="3474822" y="3146227"/>
            <a:ext cx="1279387" cy="449196"/>
          </a:xfrm>
          <a:prstGeom prst="roundRect">
            <a:avLst/>
          </a:prstGeom>
          <a:solidFill>
            <a:srgbClr val="004C97"/>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Develop adv. COMB</a:t>
            </a:r>
          </a:p>
        </p:txBody>
      </p:sp>
      <p:sp>
        <p:nvSpPr>
          <p:cNvPr id="17" name="Rounded Rectangle 16"/>
          <p:cNvSpPr/>
          <p:nvPr/>
        </p:nvSpPr>
        <p:spPr>
          <a:xfrm>
            <a:off x="4800032" y="3158695"/>
            <a:ext cx="660968" cy="565797"/>
          </a:xfrm>
          <a:prstGeom prst="roundRect">
            <a:avLst/>
          </a:prstGeom>
          <a:solidFill>
            <a:srgbClr val="004C97"/>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Stand-alone test</a:t>
            </a:r>
          </a:p>
        </p:txBody>
      </p:sp>
      <p:sp>
        <p:nvSpPr>
          <p:cNvPr id="18" name="Rounded Rectangle 17"/>
          <p:cNvSpPr/>
          <p:nvPr/>
        </p:nvSpPr>
        <p:spPr>
          <a:xfrm>
            <a:off x="5513913" y="3148727"/>
            <a:ext cx="1233861" cy="574574"/>
          </a:xfrm>
          <a:prstGeom prst="roundRect">
            <a:avLst/>
          </a:prstGeom>
          <a:solidFill>
            <a:srgbClr val="FDB515"/>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sysClr val="windowText" lastClr="000000"/>
                </a:solidFill>
              </a:rPr>
              <a:t>COMB test @ 12 T</a:t>
            </a:r>
          </a:p>
        </p:txBody>
      </p:sp>
      <p:sp>
        <p:nvSpPr>
          <p:cNvPr id="19" name="Rounded Rectangle 18"/>
          <p:cNvSpPr/>
          <p:nvPr/>
        </p:nvSpPr>
        <p:spPr>
          <a:xfrm>
            <a:off x="138864" y="2332291"/>
            <a:ext cx="1640240" cy="321918"/>
          </a:xfrm>
          <a:prstGeom prst="roundRect">
            <a:avLst/>
          </a:prstGeom>
          <a:solidFill>
            <a:srgbClr val="FDB515"/>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ysClr val="windowText" lastClr="000000"/>
                </a:solidFill>
              </a:rPr>
              <a:t>Develop test platform</a:t>
            </a:r>
          </a:p>
        </p:txBody>
      </p:sp>
      <p:cxnSp>
        <p:nvCxnSpPr>
          <p:cNvPr id="21" name="Elbow Connector 20"/>
          <p:cNvCxnSpPr>
            <a:stCxn id="7" idx="3"/>
            <a:endCxn id="8" idx="0"/>
          </p:cNvCxnSpPr>
          <p:nvPr/>
        </p:nvCxnSpPr>
        <p:spPr>
          <a:xfrm>
            <a:off x="1779104" y="1756741"/>
            <a:ext cx="1882219" cy="171770"/>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8" idx="3"/>
          </p:cNvCxnSpPr>
          <p:nvPr/>
        </p:nvCxnSpPr>
        <p:spPr>
          <a:xfrm>
            <a:off x="5461000" y="2089470"/>
            <a:ext cx="52913" cy="241844"/>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7" idx="3"/>
          </p:cNvCxnSpPr>
          <p:nvPr/>
        </p:nvCxnSpPr>
        <p:spPr>
          <a:xfrm>
            <a:off x="1779104" y="1756741"/>
            <a:ext cx="944054" cy="574573"/>
          </a:xfrm>
          <a:prstGeom prst="bentConnector3">
            <a:avLst>
              <a:gd name="adj1" fmla="val 99775"/>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3" idx="2"/>
            <a:endCxn id="15" idx="1"/>
          </p:cNvCxnSpPr>
          <p:nvPr/>
        </p:nvCxnSpPr>
        <p:spPr>
          <a:xfrm rot="16200000" flipH="1">
            <a:off x="1545398" y="3054576"/>
            <a:ext cx="153439" cy="479057"/>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5543541" y="1928511"/>
            <a:ext cx="1682759" cy="321917"/>
          </a:xfrm>
          <a:prstGeom prst="roundRect">
            <a:avLst/>
          </a:prstGeom>
          <a:gradFill>
            <a:gsLst>
              <a:gs pos="0">
                <a:schemeClr val="accent1">
                  <a:lumMod val="89000"/>
                </a:schemeClr>
              </a:gs>
              <a:gs pos="0">
                <a:schemeClr val="accent1">
                  <a:lumMod val="89000"/>
                </a:schemeClr>
              </a:gs>
              <a:gs pos="0">
                <a:schemeClr val="accent1">
                  <a:lumMod val="75000"/>
                </a:schemeClr>
              </a:gs>
            </a:gsLst>
            <a:path path="circle">
              <a:fillToRect l="50000" t="50000" r="50000" b="50000"/>
            </a:path>
          </a:gra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smtClean="0"/>
              <a:t>10 – 20+ T…</a:t>
            </a:r>
            <a:endParaRPr lang="en-US" sz="1200" dirty="0"/>
          </a:p>
        </p:txBody>
      </p:sp>
      <p:sp>
        <p:nvSpPr>
          <p:cNvPr id="25" name="Rounded Rectangle 24"/>
          <p:cNvSpPr/>
          <p:nvPr/>
        </p:nvSpPr>
        <p:spPr>
          <a:xfrm>
            <a:off x="230995" y="3650075"/>
            <a:ext cx="1548109" cy="556596"/>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ysClr val="windowText" lastClr="000000"/>
                </a:solidFill>
              </a:rPr>
              <a:t>Quench characteristics in CORC</a:t>
            </a:r>
            <a:r>
              <a:rPr lang="en-US" sz="1200" baseline="30000" dirty="0" smtClean="0">
                <a:solidFill>
                  <a:sysClr val="windowText" lastClr="000000"/>
                </a:solidFill>
              </a:rPr>
              <a:t>®</a:t>
            </a:r>
            <a:endParaRPr lang="en-US" sz="1200" dirty="0">
              <a:solidFill>
                <a:sysClr val="windowText" lastClr="000000"/>
              </a:solidFill>
            </a:endParaRPr>
          </a:p>
        </p:txBody>
      </p:sp>
      <p:sp>
        <p:nvSpPr>
          <p:cNvPr id="26" name="Rounded Rectangle 25"/>
          <p:cNvSpPr/>
          <p:nvPr/>
        </p:nvSpPr>
        <p:spPr>
          <a:xfrm>
            <a:off x="1861645" y="3650075"/>
            <a:ext cx="1961055" cy="556596"/>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ysClr val="windowText" lastClr="000000"/>
                </a:solidFill>
              </a:rPr>
              <a:t>CORC</a:t>
            </a:r>
            <a:r>
              <a:rPr lang="en-US" sz="1200" baseline="30000" dirty="0" smtClean="0">
                <a:solidFill>
                  <a:sysClr val="windowText" lastClr="000000"/>
                </a:solidFill>
              </a:rPr>
              <a:t>®</a:t>
            </a:r>
            <a:r>
              <a:rPr lang="en-US" sz="1200" dirty="0" smtClean="0">
                <a:solidFill>
                  <a:sysClr val="windowText" lastClr="000000"/>
                </a:solidFill>
              </a:rPr>
              <a:t> behavior in background fields</a:t>
            </a:r>
            <a:endParaRPr lang="en-US" sz="1200" dirty="0">
              <a:solidFill>
                <a:sysClr val="windowText" lastClr="000000"/>
              </a:solidFill>
            </a:endParaRPr>
          </a:p>
        </p:txBody>
      </p:sp>
      <p:sp>
        <p:nvSpPr>
          <p:cNvPr id="27" name="Rounded Rectangle 26"/>
          <p:cNvSpPr/>
          <p:nvPr/>
        </p:nvSpPr>
        <p:spPr>
          <a:xfrm>
            <a:off x="230995" y="4278252"/>
            <a:ext cx="3591705" cy="361107"/>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ysClr val="windowText" lastClr="000000"/>
                </a:solidFill>
              </a:rPr>
              <a:t>Characterize of </a:t>
            </a:r>
            <a:r>
              <a:rPr lang="en-US" sz="1200" smtClean="0">
                <a:solidFill>
                  <a:sysClr val="windowText" lastClr="000000"/>
                </a:solidFill>
              </a:rPr>
              <a:t>conductor in </a:t>
            </a:r>
            <a:r>
              <a:rPr lang="en-US" sz="1200" dirty="0" smtClean="0">
                <a:solidFill>
                  <a:sysClr val="windowText" lastClr="000000"/>
                </a:solidFill>
              </a:rPr>
              <a:t>background fields</a:t>
            </a:r>
            <a:endParaRPr lang="en-US" sz="1200" dirty="0">
              <a:solidFill>
                <a:sysClr val="windowText" lastClr="000000"/>
              </a:solidFill>
            </a:endParaRPr>
          </a:p>
        </p:txBody>
      </p:sp>
      <p:sp>
        <p:nvSpPr>
          <p:cNvPr id="3" name="Rectangle 2"/>
          <p:cNvSpPr/>
          <p:nvPr/>
        </p:nvSpPr>
        <p:spPr>
          <a:xfrm>
            <a:off x="77492" y="919566"/>
            <a:ext cx="1822760" cy="380741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015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Near-term key results assuming planned support</a:t>
            </a:r>
            <a:endParaRPr lang="en-US" sz="2000" dirty="0"/>
          </a:p>
        </p:txBody>
      </p:sp>
      <p:sp>
        <p:nvSpPr>
          <p:cNvPr id="3" name="Content Placeholder 2"/>
          <p:cNvSpPr>
            <a:spLocks noGrp="1"/>
          </p:cNvSpPr>
          <p:nvPr>
            <p:ph idx="1"/>
          </p:nvPr>
        </p:nvSpPr>
        <p:spPr>
          <a:xfrm>
            <a:off x="342900" y="968375"/>
            <a:ext cx="6172200" cy="3721102"/>
          </a:xfrm>
        </p:spPr>
        <p:txBody>
          <a:bodyPr>
            <a:normAutofit fontScale="92500" lnSpcReduction="10000"/>
          </a:bodyPr>
          <a:lstStyle/>
          <a:p>
            <a:r>
              <a:rPr lang="en-US" dirty="0"/>
              <a:t>Subscale CORC</a:t>
            </a:r>
            <a:r>
              <a:rPr lang="en-US" baseline="30000" dirty="0"/>
              <a:t>®</a:t>
            </a:r>
            <a:r>
              <a:rPr lang="en-US" dirty="0"/>
              <a:t> common coil quench study with the BNL 10 T common coil magnet</a:t>
            </a:r>
          </a:p>
          <a:p>
            <a:pPr lvl="1"/>
            <a:r>
              <a:rPr lang="en-US" dirty="0"/>
              <a:t>December 2020</a:t>
            </a:r>
          </a:p>
          <a:p>
            <a:endParaRPr lang="en-US" dirty="0" smtClean="0"/>
          </a:p>
          <a:p>
            <a:r>
              <a:rPr lang="en-US" dirty="0"/>
              <a:t>Demonstrate first COMB technology</a:t>
            </a:r>
          </a:p>
          <a:p>
            <a:pPr lvl="1"/>
            <a:r>
              <a:rPr lang="en-US" dirty="0"/>
              <a:t>December 2020</a:t>
            </a:r>
          </a:p>
          <a:p>
            <a:endParaRPr lang="en-US" dirty="0" smtClean="0"/>
          </a:p>
          <a:p>
            <a:r>
              <a:rPr lang="en-US" dirty="0" smtClean="0"/>
              <a:t>5 </a:t>
            </a:r>
            <a:r>
              <a:rPr lang="en-US" dirty="0" smtClean="0"/>
              <a:t>T dipole field</a:t>
            </a:r>
          </a:p>
          <a:p>
            <a:pPr lvl="1"/>
            <a:r>
              <a:rPr lang="en-US" dirty="0" smtClean="0"/>
              <a:t>December 2020 </a:t>
            </a:r>
            <a:r>
              <a:rPr lang="en-US" dirty="0" smtClean="0">
                <a:sym typeface="Wingdings" panose="05000000000000000000" pitchFamily="2" charset="2"/>
              </a:rPr>
              <a:t></a:t>
            </a:r>
            <a:r>
              <a:rPr lang="en-US" dirty="0" smtClean="0"/>
              <a:t> </a:t>
            </a:r>
            <a:r>
              <a:rPr lang="en-US" dirty="0" smtClean="0"/>
              <a:t>September 2021</a:t>
            </a:r>
            <a:endParaRPr lang="en-US" dirty="0" smtClean="0"/>
          </a:p>
          <a:p>
            <a:endParaRPr lang="en-US" dirty="0" smtClean="0"/>
          </a:p>
          <a:p>
            <a:r>
              <a:rPr lang="en-US" dirty="0" smtClean="0"/>
              <a:t>Probe </a:t>
            </a:r>
            <a:r>
              <a:rPr lang="en-US" dirty="0" smtClean="0"/>
              <a:t>impact of transverse stress on CORC® conductor with the 14 T solenoid magnet at FSU</a:t>
            </a:r>
          </a:p>
          <a:p>
            <a:pPr lvl="1"/>
            <a:r>
              <a:rPr lang="en-US" dirty="0" smtClean="0"/>
              <a:t>December 2020</a:t>
            </a:r>
            <a:endParaRPr lang="en-US" dirty="0"/>
          </a:p>
        </p:txBody>
      </p:sp>
      <p:sp>
        <p:nvSpPr>
          <p:cNvPr id="4" name="Slide Number Placeholder 3"/>
          <p:cNvSpPr>
            <a:spLocks noGrp="1"/>
          </p:cNvSpPr>
          <p:nvPr>
            <p:ph type="sldNum" sz="quarter" idx="12"/>
          </p:nvPr>
        </p:nvSpPr>
        <p:spPr/>
        <p:txBody>
          <a:bodyPr/>
          <a:lstStyle/>
          <a:p>
            <a:fld id="{D260E43B-7F43-FA45-AAB7-E054FD6CC4E3}" type="slidenum">
              <a:rPr lang="en-US" smtClean="0"/>
              <a:t>5</a:t>
            </a:fld>
            <a:endParaRPr lang="en-US" dirty="0"/>
          </a:p>
        </p:txBody>
      </p:sp>
    </p:spTree>
    <p:extLst>
      <p:ext uri="{BB962C8B-B14F-4D97-AF65-F5344CB8AC3E}">
        <p14:creationId xmlns:p14="http://schemas.microsoft.com/office/powerpoint/2010/main" val="175957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Let’s start working together</a:t>
            </a:r>
            <a:endParaRPr lang="en-US" sz="2000" dirty="0"/>
          </a:p>
        </p:txBody>
      </p:sp>
      <p:sp>
        <p:nvSpPr>
          <p:cNvPr id="3" name="Content Placeholder 2"/>
          <p:cNvSpPr>
            <a:spLocks noGrp="1"/>
          </p:cNvSpPr>
          <p:nvPr>
            <p:ph idx="1"/>
          </p:nvPr>
        </p:nvSpPr>
        <p:spPr/>
        <p:txBody>
          <a:bodyPr>
            <a:normAutofit/>
          </a:bodyPr>
          <a:lstStyle/>
          <a:p>
            <a:r>
              <a:rPr lang="en-US" dirty="0" smtClean="0"/>
              <a:t>Build team for collaborative learning</a:t>
            </a:r>
          </a:p>
          <a:p>
            <a:pPr lvl="1"/>
            <a:r>
              <a:rPr lang="en-US" dirty="0" smtClean="0"/>
              <a:t>Monthly working group meeting</a:t>
            </a:r>
          </a:p>
          <a:p>
            <a:pPr lvl="1"/>
            <a:r>
              <a:rPr lang="en-US" dirty="0" smtClean="0"/>
              <a:t>Ad-hoc discussion</a:t>
            </a:r>
          </a:p>
          <a:p>
            <a:pPr lvl="1"/>
            <a:r>
              <a:rPr lang="en-US" dirty="0" smtClean="0"/>
              <a:t>Participate magnet fabrication and test at collaborating labs</a:t>
            </a:r>
          </a:p>
          <a:p>
            <a:pPr lvl="1"/>
            <a:r>
              <a:rPr lang="en-US" dirty="0" smtClean="0"/>
              <a:t>Review test results</a:t>
            </a:r>
          </a:p>
          <a:p>
            <a:endParaRPr lang="en-US" dirty="0" smtClean="0"/>
          </a:p>
          <a:p>
            <a:r>
              <a:rPr lang="en-US" dirty="0" smtClean="0"/>
              <a:t>Examples of collaboration areas</a:t>
            </a:r>
          </a:p>
          <a:p>
            <a:pPr lvl="1"/>
            <a:r>
              <a:rPr lang="en-US" dirty="0" smtClean="0"/>
              <a:t>Tape characterization: currently led by ASC. FNAL can help too</a:t>
            </a:r>
          </a:p>
          <a:p>
            <a:pPr lvl="1"/>
            <a:r>
              <a:rPr lang="en-US" dirty="0" smtClean="0"/>
              <a:t>Cable characterization and study </a:t>
            </a:r>
          </a:p>
          <a:p>
            <a:pPr lvl="1"/>
            <a:r>
              <a:rPr lang="en-US" dirty="0"/>
              <a:t>Magnet design and </a:t>
            </a:r>
            <a:r>
              <a:rPr lang="en-US" dirty="0" smtClean="0"/>
              <a:t>analysis </a:t>
            </a:r>
            <a:endParaRPr lang="en-US" dirty="0"/>
          </a:p>
          <a:p>
            <a:pPr lvl="1"/>
            <a:r>
              <a:rPr lang="en-US" dirty="0" smtClean="0"/>
              <a:t>Magnet </a:t>
            </a:r>
            <a:r>
              <a:rPr lang="en-US" dirty="0"/>
              <a:t>fabrication and </a:t>
            </a:r>
            <a:r>
              <a:rPr lang="en-US" dirty="0" smtClean="0"/>
              <a:t>test</a:t>
            </a:r>
          </a:p>
        </p:txBody>
      </p:sp>
      <p:sp>
        <p:nvSpPr>
          <p:cNvPr id="4" name="Slide Number Placeholder 3"/>
          <p:cNvSpPr>
            <a:spLocks noGrp="1"/>
          </p:cNvSpPr>
          <p:nvPr>
            <p:ph type="sldNum" sz="quarter" idx="12"/>
          </p:nvPr>
        </p:nvSpPr>
        <p:spPr/>
        <p:txBody>
          <a:bodyPr/>
          <a:lstStyle/>
          <a:p>
            <a:fld id="{D260E43B-7F43-FA45-AAB7-E054FD6CC4E3}" type="slidenum">
              <a:rPr lang="en-US" smtClean="0"/>
              <a:t>6</a:t>
            </a:fld>
            <a:endParaRPr lang="en-US" dirty="0"/>
          </a:p>
        </p:txBody>
      </p:sp>
    </p:spTree>
    <p:extLst>
      <p:ext uri="{BB962C8B-B14F-4D97-AF65-F5344CB8AC3E}">
        <p14:creationId xmlns:p14="http://schemas.microsoft.com/office/powerpoint/2010/main" val="3660758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REBCO WG is up working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Testing the </a:t>
            </a:r>
            <a:r>
              <a:rPr lang="en-US" dirty="0" err="1" smtClean="0"/>
              <a:t>Indico</a:t>
            </a:r>
            <a:r>
              <a:rPr lang="en-US" dirty="0" smtClean="0"/>
              <a:t> </a:t>
            </a:r>
            <a:r>
              <a:rPr lang="en-US" dirty="0"/>
              <a:t>webpage </a:t>
            </a:r>
            <a:r>
              <a:rPr lang="en-US" dirty="0" smtClean="0"/>
              <a:t>as a way to share notes/data</a:t>
            </a:r>
          </a:p>
          <a:p>
            <a:endParaRPr lang="en-US" sz="1900" dirty="0" smtClean="0"/>
          </a:p>
          <a:p>
            <a:r>
              <a:rPr lang="en-US" sz="1900" dirty="0" smtClean="0"/>
              <a:t>Provide input to the MDP/CPRD “ARRA</a:t>
            </a:r>
            <a:r>
              <a:rPr lang="en-US" sz="1900" dirty="0"/>
              <a:t>” type </a:t>
            </a:r>
            <a:r>
              <a:rPr lang="en-US" sz="1900" dirty="0" smtClean="0"/>
              <a:t>conductor inventory</a:t>
            </a:r>
            <a:endParaRPr lang="en-US" sz="1900" dirty="0"/>
          </a:p>
          <a:p>
            <a:endParaRPr lang="en-US" sz="1900" dirty="0" smtClean="0"/>
          </a:p>
          <a:p>
            <a:r>
              <a:rPr lang="en-US" sz="1900" dirty="0" smtClean="0"/>
              <a:t>Prepare for the subscale </a:t>
            </a:r>
            <a:r>
              <a:rPr lang="en-US" sz="1900" dirty="0"/>
              <a:t>CORC® common </a:t>
            </a:r>
            <a:r>
              <a:rPr lang="en-US" sz="1900" dirty="0" smtClean="0"/>
              <a:t>coil</a:t>
            </a:r>
            <a:endParaRPr lang="en-US" sz="1900" dirty="0"/>
          </a:p>
          <a:p>
            <a:pPr lvl="1"/>
            <a:r>
              <a:rPr lang="en-US" sz="1600" dirty="0" smtClean="0"/>
              <a:t>BNL: Discuss </a:t>
            </a:r>
            <a:r>
              <a:rPr lang="en-US" sz="1600" dirty="0"/>
              <a:t>with ACT on the design and possible development procedure for the subscale CORC® common coil test. Ramesh will inform the WG when it is ready to present at the WG meeting. The WG will provide input on the concept and next steps regarding the development on the subscale common coil. </a:t>
            </a:r>
          </a:p>
          <a:p>
            <a:pPr lvl="1"/>
            <a:r>
              <a:rPr lang="en-US" sz="1600" dirty="0" smtClean="0"/>
              <a:t>WG: By </a:t>
            </a:r>
            <a:r>
              <a:rPr lang="en-US" sz="1600" dirty="0"/>
              <a:t>September 2020: provide input to the BNL team on the instrumentation and experimental design for the subscale CORC® common coil test such that we can maximize the return for the MDP REBCO effort. </a:t>
            </a:r>
          </a:p>
          <a:p>
            <a:endParaRPr lang="en-US" sz="1900" dirty="0" smtClean="0"/>
          </a:p>
          <a:p>
            <a:r>
              <a:rPr lang="en-US" sz="1900" dirty="0" smtClean="0"/>
              <a:t>Set up a second lab to characterize REBCO tapes</a:t>
            </a:r>
          </a:p>
          <a:p>
            <a:pPr lvl="1"/>
            <a:r>
              <a:rPr lang="en-US" sz="1600" dirty="0" smtClean="0"/>
              <a:t>Ernesto</a:t>
            </a:r>
            <a:r>
              <a:rPr lang="en-US" sz="1600" dirty="0"/>
              <a:t>: discuss with Dima to present on the REBCO tape transport measurement at Meeting #4 (May 7</a:t>
            </a:r>
            <a:r>
              <a:rPr lang="en-US" sz="1600" baseline="30000" dirty="0"/>
              <a:t>th</a:t>
            </a:r>
            <a:r>
              <a:rPr lang="en-US" sz="1600" dirty="0"/>
              <a:t>). Purpose: to start discussing possible round-robin test of REBCO tapes such that additional labs can help take some of the characterization load in the future for the REBCO effort. </a:t>
            </a:r>
            <a:endParaRPr lang="en-US" sz="1600" dirty="0" smtClean="0"/>
          </a:p>
          <a:p>
            <a:endParaRPr lang="en-US" sz="1900" dirty="0"/>
          </a:p>
          <a:p>
            <a:r>
              <a:rPr lang="en-US" sz="1900" dirty="0" smtClean="0"/>
              <a:t>……</a:t>
            </a:r>
            <a:endParaRPr lang="en-US" sz="1900" dirty="0"/>
          </a:p>
        </p:txBody>
      </p:sp>
      <p:sp>
        <p:nvSpPr>
          <p:cNvPr id="4" name="Slide Number Placeholder 3"/>
          <p:cNvSpPr>
            <a:spLocks noGrp="1"/>
          </p:cNvSpPr>
          <p:nvPr>
            <p:ph type="sldNum" sz="quarter" idx="12"/>
          </p:nvPr>
        </p:nvSpPr>
        <p:spPr/>
        <p:txBody>
          <a:bodyPr/>
          <a:lstStyle/>
          <a:p>
            <a:fld id="{D260E43B-7F43-FA45-AAB7-E054FD6CC4E3}" type="slidenum">
              <a:rPr lang="en-US" smtClean="0"/>
              <a:t>7</a:t>
            </a:fld>
            <a:endParaRPr lang="en-US" dirty="0"/>
          </a:p>
        </p:txBody>
      </p:sp>
    </p:spTree>
    <p:extLst>
      <p:ext uri="{BB962C8B-B14F-4D97-AF65-F5344CB8AC3E}">
        <p14:creationId xmlns:p14="http://schemas.microsoft.com/office/powerpoint/2010/main" val="343901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the subscale CORC</a:t>
            </a:r>
            <a:r>
              <a:rPr lang="en-US" baseline="30000" dirty="0" smtClean="0"/>
              <a:t>®</a:t>
            </a:r>
            <a:r>
              <a:rPr lang="en-US" dirty="0" smtClean="0"/>
              <a:t> common coil</a:t>
            </a:r>
            <a:endParaRPr lang="en-US" dirty="0"/>
          </a:p>
        </p:txBody>
      </p:sp>
      <p:sp>
        <p:nvSpPr>
          <p:cNvPr id="3" name="Content Placeholder 2"/>
          <p:cNvSpPr>
            <a:spLocks noGrp="1"/>
          </p:cNvSpPr>
          <p:nvPr>
            <p:ph idx="1"/>
          </p:nvPr>
        </p:nvSpPr>
        <p:spPr/>
        <p:txBody>
          <a:bodyPr/>
          <a:lstStyle/>
          <a:p>
            <a:r>
              <a:rPr lang="en-US" dirty="0" smtClean="0"/>
              <a:t>See Ramesh’s slides</a:t>
            </a:r>
            <a:endParaRPr lang="en-US" dirty="0"/>
          </a:p>
        </p:txBody>
      </p:sp>
      <p:sp>
        <p:nvSpPr>
          <p:cNvPr id="4" name="Slide Number Placeholder 3"/>
          <p:cNvSpPr>
            <a:spLocks noGrp="1"/>
          </p:cNvSpPr>
          <p:nvPr>
            <p:ph type="sldNum" sz="quarter" idx="12"/>
          </p:nvPr>
        </p:nvSpPr>
        <p:spPr/>
        <p:txBody>
          <a:bodyPr/>
          <a:lstStyle/>
          <a:p>
            <a:fld id="{D260E43B-7F43-FA45-AAB7-E054FD6CC4E3}" type="slidenum">
              <a:rPr lang="en-US" smtClean="0"/>
              <a:t>8</a:t>
            </a:fld>
            <a:endParaRPr lang="en-US" dirty="0"/>
          </a:p>
        </p:txBody>
      </p:sp>
    </p:spTree>
    <p:extLst>
      <p:ext uri="{BB962C8B-B14F-4D97-AF65-F5344CB8AC3E}">
        <p14:creationId xmlns:p14="http://schemas.microsoft.com/office/powerpoint/2010/main" val="256250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COMB development</a:t>
            </a:r>
            <a:endParaRPr lang="en-US" dirty="0"/>
          </a:p>
        </p:txBody>
      </p:sp>
      <p:sp>
        <p:nvSpPr>
          <p:cNvPr id="3" name="Content Placeholder 2"/>
          <p:cNvSpPr>
            <a:spLocks noGrp="1"/>
          </p:cNvSpPr>
          <p:nvPr>
            <p:ph idx="1"/>
          </p:nvPr>
        </p:nvSpPr>
        <p:spPr/>
        <p:txBody>
          <a:bodyPr/>
          <a:lstStyle/>
          <a:p>
            <a:r>
              <a:rPr lang="en-US" dirty="0" smtClean="0"/>
              <a:t>See Vadim and Vito’s slides</a:t>
            </a:r>
            <a:endParaRPr lang="en-US" dirty="0"/>
          </a:p>
        </p:txBody>
      </p:sp>
      <p:sp>
        <p:nvSpPr>
          <p:cNvPr id="4" name="Slide Number Placeholder 3"/>
          <p:cNvSpPr>
            <a:spLocks noGrp="1"/>
          </p:cNvSpPr>
          <p:nvPr>
            <p:ph type="sldNum" sz="quarter" idx="12"/>
          </p:nvPr>
        </p:nvSpPr>
        <p:spPr/>
        <p:txBody>
          <a:bodyPr/>
          <a:lstStyle/>
          <a:p>
            <a:fld id="{D260E43B-7F43-FA45-AAB7-E054FD6CC4E3}" type="slidenum">
              <a:rPr lang="en-US" smtClean="0"/>
              <a:t>9</a:t>
            </a:fld>
            <a:endParaRPr lang="en-US" dirty="0"/>
          </a:p>
        </p:txBody>
      </p:sp>
    </p:spTree>
    <p:extLst>
      <p:ext uri="{BB962C8B-B14F-4D97-AF65-F5344CB8AC3E}">
        <p14:creationId xmlns:p14="http://schemas.microsoft.com/office/powerpoint/2010/main" val="2008982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76866</TotalTime>
  <Words>1067</Words>
  <Application>Microsoft Office PowerPoint</Application>
  <PresentationFormat>Custom</PresentationFormat>
  <Paragraphs>144</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Arial</vt:lpstr>
      <vt:lpstr>Calibri</vt:lpstr>
      <vt:lpstr>Courier New</vt:lpstr>
      <vt:lpstr>Franklin Gothic Book</vt:lpstr>
      <vt:lpstr>Franklin Gothic Medium</vt:lpstr>
      <vt:lpstr>Helvetica</vt:lpstr>
      <vt:lpstr>Wingdings</vt:lpstr>
      <vt:lpstr>ATAP No Footer</vt:lpstr>
      <vt:lpstr>PowerPoint Presentation</vt:lpstr>
      <vt:lpstr>Outline</vt:lpstr>
      <vt:lpstr>The REBCO roadmap contributes to two overarching goals of MDP</vt:lpstr>
      <vt:lpstr>REBCO roadmap 2020 – 2023</vt:lpstr>
      <vt:lpstr>Near-term key results assuming planned support</vt:lpstr>
      <vt:lpstr>Let’s start working together</vt:lpstr>
      <vt:lpstr>The REBCO WG is up working</vt:lpstr>
      <vt:lpstr>Update on the subscale CORC® common coil</vt:lpstr>
      <vt:lpstr>Update on COMB development</vt:lpstr>
      <vt:lpstr>The CORC® CCT C3 will attempt to address several key questions for high-field applications</vt:lpstr>
      <vt:lpstr>The baseline design is a 6-layer CORC® CCT</vt:lpstr>
      <vt:lpstr>We will start with a 3-turn subscale magnet to gain experience with the conductor, magnet fabrication and test</vt:lpstr>
      <vt:lpstr>Preliminary test of the fiber-optic sensor in a CORC® CCT subscale coil showed that the measurement sensitivity needs significant improvement</vt:lpstr>
      <vt:lpstr>Can we probe the impact of transverse stress on CORC® wires using the 160-mm aperture solenoid magnet?</vt:lpstr>
      <vt:lpstr>The background solenoidal field is good approximate to a dipole field</vt:lpstr>
      <vt:lpstr>The REBCO effort is moving along the new roadmap</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xrwang</dc:creator>
  <cp:lastModifiedBy>Xiaorong R. Wang</cp:lastModifiedBy>
  <cp:revision>5132</cp:revision>
  <dcterms:created xsi:type="dcterms:W3CDTF">2015-07-10T17:44:33Z</dcterms:created>
  <dcterms:modified xsi:type="dcterms:W3CDTF">2020-04-15T19:51:09Z</dcterms:modified>
</cp:coreProperties>
</file>