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624" r:id="rId2"/>
    <p:sldId id="625" r:id="rId3"/>
    <p:sldId id="626" r:id="rId4"/>
    <p:sldId id="627" r:id="rId5"/>
    <p:sldId id="628" r:id="rId6"/>
    <p:sldId id="629" r:id="rId7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0" userDrawn="1">
          <p15:clr>
            <a:srgbClr val="A4A3A4"/>
          </p15:clr>
        </p15:guide>
        <p15:guide id="2" orient="horz" pos="1010" userDrawn="1">
          <p15:clr>
            <a:srgbClr val="A4A3A4"/>
          </p15:clr>
        </p15:guide>
        <p15:guide id="3" orient="horz" pos="3630" userDrawn="1">
          <p15:clr>
            <a:srgbClr val="A4A3A4"/>
          </p15:clr>
        </p15:guide>
        <p15:guide id="4" orient="horz" pos="2309" userDrawn="1">
          <p15:clr>
            <a:srgbClr val="A4A3A4"/>
          </p15:clr>
        </p15:guide>
        <p15:guide id="5" pos="4103" userDrawn="1">
          <p15:clr>
            <a:srgbClr val="A4A3A4"/>
          </p15:clr>
        </p15:guide>
        <p15:guide id="6" pos="221" userDrawn="1">
          <p15:clr>
            <a:srgbClr val="A4A3A4"/>
          </p15:clr>
        </p15:guide>
        <p15:guide id="7" userDrawn="1">
          <p15:clr>
            <a:srgbClr val="A4A3A4"/>
          </p15:clr>
        </p15:guide>
        <p15:guide id="8" pos="1556" userDrawn="1">
          <p15:clr>
            <a:srgbClr val="A4A3A4"/>
          </p15:clr>
        </p15:guide>
        <p15:guide id="9" pos="2917" userDrawn="1">
          <p15:clr>
            <a:srgbClr val="A4A3A4"/>
          </p15:clr>
        </p15:guide>
        <p15:guide id="10" pos="2759" userDrawn="1">
          <p15:clr>
            <a:srgbClr val="A4A3A4"/>
          </p15:clr>
        </p15:guide>
        <p15:guide id="11" pos="2139" userDrawn="1">
          <p15:clr>
            <a:srgbClr val="A4A3A4"/>
          </p15:clr>
        </p15:guide>
        <p15:guide id="12" pos="1403" userDrawn="1">
          <p15:clr>
            <a:srgbClr val="A4A3A4"/>
          </p15:clr>
        </p15:guide>
        <p15:guide id="13" orient="horz" pos="1920" userDrawn="1">
          <p15:clr>
            <a:srgbClr val="A4A3A4"/>
          </p15:clr>
        </p15:guide>
        <p15:guide id="14" orient="horz" pos="758" userDrawn="1">
          <p15:clr>
            <a:srgbClr val="A4A3A4"/>
          </p15:clr>
        </p15:guide>
        <p15:guide id="15" orient="horz" pos="2723" userDrawn="1">
          <p15:clr>
            <a:srgbClr val="A4A3A4"/>
          </p15:clr>
        </p15:guide>
        <p15:guide id="16" orient="horz" pos="17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262"/>
    <a:srgbClr val="004C97"/>
    <a:srgbClr val="FDB515"/>
    <a:srgbClr val="203BE2"/>
    <a:srgbClr val="1F497D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51"/>
    <p:restoredTop sz="85591" autoAdjust="0"/>
  </p:normalViewPr>
  <p:slideViewPr>
    <p:cSldViewPr snapToGrid="0" snapToObjects="1">
      <p:cViewPr varScale="1">
        <p:scale>
          <a:sx n="185" d="100"/>
          <a:sy n="185" d="100"/>
        </p:scale>
        <p:origin x="2880" y="168"/>
      </p:cViewPr>
      <p:guideLst>
        <p:guide orient="horz" pos="2560"/>
        <p:guide orient="horz" pos="1010"/>
        <p:guide orient="horz" pos="3630"/>
        <p:guide orient="horz" pos="2309"/>
        <p:guide pos="4103"/>
        <p:guide pos="221"/>
        <p:guide/>
        <p:guide pos="1556"/>
        <p:guide pos="2917"/>
        <p:guide pos="2759"/>
        <p:guide pos="2139"/>
        <p:guide pos="1403"/>
        <p:guide orient="horz" pos="1920"/>
        <p:guide orient="horz" pos="758"/>
        <p:guide orient="horz" pos="2723"/>
        <p:guide orient="horz" pos="17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58"/>
    </p:cViewPr>
  </p:sorterViewPr>
  <p:notesViewPr>
    <p:cSldViewPr snapToGrid="0" snapToObjects="1"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D2C41-C2D0-FF45-8B99-3885B7F78E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AC406-2681-664E-BB07-370330405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3687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48ED6-3360-EB40-9D40-476C2156E9E8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10DA6-9909-7D4F-83A2-7593F71DDB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52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343150" y="4811226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9603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" y="0"/>
            <a:ext cx="6857999" cy="85725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410" y="0"/>
            <a:ext cx="5238590" cy="85725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7594" y="4800602"/>
            <a:ext cx="387506" cy="273844"/>
          </a:xfrm>
        </p:spPr>
        <p:txBody>
          <a:bodyPr/>
          <a:lstStyle/>
          <a:p>
            <a:fld id="{D260E43B-7F43-FA45-AAB7-E054FD6CC4E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94" y="92636"/>
            <a:ext cx="1534216" cy="547992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343150" y="4811226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5109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018" y="1598138"/>
            <a:ext cx="5829970" cy="1102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868" y="2914987"/>
            <a:ext cx="4800266" cy="1314338"/>
          </a:xfrm>
        </p:spPr>
        <p:txBody>
          <a:bodyPr/>
          <a:lstStyle>
            <a:lvl1pPr marL="0" indent="0" algn="ctr">
              <a:buNone/>
              <a:defRPr/>
            </a:lvl1pPr>
            <a:lvl2pPr marL="241093" indent="0" algn="ctr">
              <a:buNone/>
              <a:defRPr/>
            </a:lvl2pPr>
            <a:lvl3pPr marL="482186" indent="0" algn="ctr">
              <a:buNone/>
              <a:defRPr/>
            </a:lvl3pPr>
            <a:lvl4pPr marL="723279" indent="0" algn="ctr">
              <a:buNone/>
              <a:defRPr/>
            </a:lvl4pPr>
            <a:lvl5pPr marL="964372" indent="0" algn="ctr">
              <a:buNone/>
              <a:defRPr/>
            </a:lvl5pPr>
            <a:lvl6pPr marL="1205465" indent="0" algn="ctr">
              <a:buNone/>
              <a:defRPr/>
            </a:lvl6pPr>
            <a:lvl7pPr marL="1446558" indent="0" algn="ctr">
              <a:buNone/>
              <a:defRPr/>
            </a:lvl7pPr>
            <a:lvl8pPr marL="1687651" indent="0" algn="ctr">
              <a:buNone/>
              <a:defRPr/>
            </a:lvl8pPr>
            <a:lvl9pPr marL="192874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1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343150" y="4811226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67163" y="4811226"/>
            <a:ext cx="387506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A14D7-8449-4DA0-9772-C31010F367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47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8C41A-7A0A-A74C-A765-4BF8AA94B2B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185738" y="1045370"/>
            <a:ext cx="6459141" cy="339209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343150" y="4811226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662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857250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27597" y="4767264"/>
            <a:ext cx="3875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rgbClr val="898989"/>
                </a:solidFill>
              </a:defRPr>
            </a:lvl1pPr>
          </a:lstStyle>
          <a:p>
            <a:fld id="{D260E43B-7F43-FA45-AAB7-E054FD6CC4E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19040" y="-106972"/>
            <a:ext cx="7085621" cy="5353494"/>
            <a:chOff x="-158720" y="-142629"/>
            <a:chExt cx="9447494" cy="7137992"/>
          </a:xfrm>
        </p:grpSpPr>
        <p:grpSp>
          <p:nvGrpSpPr>
            <p:cNvPr id="11" name="Group 10"/>
            <p:cNvGrpSpPr/>
            <p:nvPr userDrawn="1"/>
          </p:nvGrpSpPr>
          <p:grpSpPr>
            <a:xfrm>
              <a:off x="467806" y="6873248"/>
              <a:ext cx="8217866" cy="122115"/>
              <a:chOff x="467806" y="6873248"/>
              <a:chExt cx="8217866" cy="122115"/>
            </a:xfrm>
          </p:grpSpPr>
          <p:cxnSp>
            <p:nvCxnSpPr>
              <p:cNvPr id="39" name="Straight Connector 38"/>
              <p:cNvCxnSpPr/>
              <p:nvPr userDrawn="1"/>
            </p:nvCxnSpPr>
            <p:spPr>
              <a:xfrm>
                <a:off x="467806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>
              <a:xfrm>
                <a:off x="8685672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Group 40"/>
              <p:cNvGrpSpPr/>
              <p:nvPr userDrawn="1"/>
            </p:nvGrpSpPr>
            <p:grpSpPr>
              <a:xfrm>
                <a:off x="57150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45" name="Straight Connector 44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41"/>
              <p:cNvGrpSpPr/>
              <p:nvPr userDrawn="1"/>
            </p:nvGrpSpPr>
            <p:grpSpPr>
              <a:xfrm>
                <a:off x="29718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43" name="Straight Connector 42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11"/>
            <p:cNvGrpSpPr/>
            <p:nvPr userDrawn="1"/>
          </p:nvGrpSpPr>
          <p:grpSpPr>
            <a:xfrm>
              <a:off x="467806" y="-142629"/>
              <a:ext cx="8217866" cy="122115"/>
              <a:chOff x="467806" y="6873248"/>
              <a:chExt cx="8217866" cy="122115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467806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>
                <a:off x="8685672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 userDrawn="1"/>
            </p:nvGrpSpPr>
            <p:grpSpPr>
              <a:xfrm>
                <a:off x="57150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37" name="Straight Connector 36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oup 33"/>
              <p:cNvGrpSpPr/>
              <p:nvPr userDrawn="1"/>
            </p:nvGrpSpPr>
            <p:grpSpPr>
              <a:xfrm>
                <a:off x="29718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35" name="Straight Connector 34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12"/>
            <p:cNvGrpSpPr/>
            <p:nvPr userDrawn="1"/>
          </p:nvGrpSpPr>
          <p:grpSpPr>
            <a:xfrm>
              <a:off x="-158720" y="1143066"/>
              <a:ext cx="122115" cy="5029134"/>
              <a:chOff x="-158720" y="1143066"/>
              <a:chExt cx="122115" cy="5029134"/>
            </a:xfrm>
          </p:grpSpPr>
          <p:cxnSp>
            <p:nvCxnSpPr>
              <p:cNvPr id="25" name="Straight Connector 24"/>
              <p:cNvCxnSpPr/>
              <p:nvPr userDrawn="1"/>
            </p:nvCxnSpPr>
            <p:spPr>
              <a:xfrm rot="5400000">
                <a:off x="-97662" y="108200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 userDrawn="1"/>
            </p:nvCxnSpPr>
            <p:spPr>
              <a:xfrm rot="5400000">
                <a:off x="-97662" y="1539143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 userDrawn="1"/>
            </p:nvCxnSpPr>
            <p:spPr>
              <a:xfrm rot="5400000">
                <a:off x="-97662" y="6111142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 userDrawn="1"/>
            </p:nvCxnSpPr>
            <p:spPr>
              <a:xfrm flipH="1">
                <a:off x="-158720" y="4075647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 userDrawn="1"/>
            </p:nvCxnSpPr>
            <p:spPr>
              <a:xfrm flipH="1">
                <a:off x="-158720" y="3679446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 userDrawn="1"/>
            </p:nvCxnSpPr>
            <p:spPr>
              <a:xfrm flipH="1">
                <a:off x="-158720" y="5773880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 userDrawn="1"/>
          </p:nvGrpSpPr>
          <p:grpSpPr>
            <a:xfrm>
              <a:off x="9166659" y="1143066"/>
              <a:ext cx="122115" cy="5029134"/>
              <a:chOff x="-158720" y="1143066"/>
              <a:chExt cx="122115" cy="5029134"/>
            </a:xfrm>
          </p:grpSpPr>
          <p:cxnSp>
            <p:nvCxnSpPr>
              <p:cNvPr id="17" name="Straight Connector 16"/>
              <p:cNvCxnSpPr/>
              <p:nvPr userDrawn="1"/>
            </p:nvCxnSpPr>
            <p:spPr>
              <a:xfrm rot="5400000">
                <a:off x="-97662" y="108200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 userDrawn="1"/>
            </p:nvCxnSpPr>
            <p:spPr>
              <a:xfrm rot="5400000">
                <a:off x="-97662" y="1539143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>
              <a:xfrm rot="5400000">
                <a:off x="-97662" y="6111142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>
              <a:xfrm flipH="1">
                <a:off x="-158720" y="4075647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>
              <a:xfrm flipH="1">
                <a:off x="-158720" y="3679446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 userDrawn="1"/>
            </p:nvCxnSpPr>
            <p:spPr>
              <a:xfrm flipH="1">
                <a:off x="-158720" y="5773880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Rectangle 46"/>
          <p:cNvSpPr/>
          <p:nvPr userDrawn="1"/>
        </p:nvSpPr>
        <p:spPr>
          <a:xfrm>
            <a:off x="347" y="4742833"/>
            <a:ext cx="6874649" cy="40957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62" tIns="34282" rIns="68562" bIns="34282" anchor="ctr"/>
          <a:lstStyle/>
          <a:p>
            <a:pPr algn="ctr" defTabSz="342812">
              <a:defRPr/>
            </a:pPr>
            <a:endParaRPr lang="en-US" sz="1350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defTabSz="342812">
              <a:defRPr/>
            </a:pPr>
            <a:endParaRPr lang="en-US" sz="1350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8" name="Picture 47" descr="RGB_White-Seal_White-Mark_SC_Horizontal–400dpi.pn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982" y="4843398"/>
            <a:ext cx="1177851" cy="197711"/>
          </a:xfrm>
          <a:prstGeom prst="rect">
            <a:avLst/>
          </a:prstGeom>
        </p:spPr>
      </p:pic>
      <p:sp>
        <p:nvSpPr>
          <p:cNvPr id="4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811226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536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73" r:id="rId3"/>
    <p:sldLayoutId id="2147483689" r:id="rId4"/>
    <p:sldLayoutId id="2147483690" r:id="rId5"/>
  </p:sldLayoutIdLst>
  <p:hf hdr="0" dt="0"/>
  <p:txStyles>
    <p:titleStyle>
      <a:lvl1pPr algn="ctr" defTabSz="342900" rtl="0" eaLnBrk="1" latinLnBrk="0" hangingPunct="1">
        <a:spcBef>
          <a:spcPct val="0"/>
        </a:spcBef>
        <a:buNone/>
        <a:defRPr sz="21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Courier New"/>
        <a:buChar char="o"/>
        <a:defRPr sz="1500" kern="1200">
          <a:solidFill>
            <a:srgbClr val="1F497D"/>
          </a:solidFill>
          <a:latin typeface="+mj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rgbClr val="1F497D"/>
          </a:solidFill>
          <a:latin typeface="+mj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1F497D"/>
          </a:solidFill>
          <a:latin typeface="+mj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rgbClr val="1F497D"/>
          </a:solidFill>
          <a:latin typeface="+mj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htsdb.wimbush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2173546" y="550987"/>
            <a:ext cx="4678063" cy="361753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E43B-7F43-FA45-AAB7-E054FD6CC4E3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5133" y="1074600"/>
            <a:ext cx="18029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4C97"/>
                </a:solidFill>
                <a:latin typeface="+mj-lt"/>
              </a:rPr>
              <a:t>From Luca </a:t>
            </a:r>
            <a:r>
              <a:rPr lang="en-US" dirty="0" err="1" smtClean="0">
                <a:solidFill>
                  <a:srgbClr val="004C97"/>
                </a:solidFill>
                <a:latin typeface="+mj-lt"/>
              </a:rPr>
              <a:t>Bottura’s</a:t>
            </a:r>
            <a:r>
              <a:rPr lang="en-US" dirty="0" smtClean="0">
                <a:solidFill>
                  <a:srgbClr val="004C97"/>
                </a:solidFill>
                <a:latin typeface="+mj-lt"/>
              </a:rPr>
              <a:t> presentation at the MDP review meeting, December 2019</a:t>
            </a:r>
            <a:endParaRPr lang="en-US" dirty="0">
              <a:solidFill>
                <a:srgbClr val="004C97"/>
              </a:solidFill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758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Tape properties – a database for state-of-art REBCO tapes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is one excellent public database by the Robinson Research Institute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://htsdb.wimbush.eu/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Broad range of parameters </a:t>
            </a:r>
          </a:p>
          <a:p>
            <a:pPr lvl="1"/>
            <a:r>
              <a:rPr lang="en-US" dirty="0" smtClean="0"/>
              <a:t>Temperature: 15 – 85 K</a:t>
            </a:r>
          </a:p>
          <a:p>
            <a:pPr lvl="1"/>
            <a:r>
              <a:rPr lang="en-US" dirty="0" smtClean="0"/>
              <a:t>Angle: 0 – 90 degrees</a:t>
            </a:r>
          </a:p>
          <a:p>
            <a:pPr lvl="1"/>
            <a:r>
              <a:rPr lang="en-US" dirty="0" smtClean="0"/>
              <a:t>Field: up to 8 T</a:t>
            </a:r>
          </a:p>
          <a:p>
            <a:r>
              <a:rPr lang="en-US" dirty="0" smtClean="0"/>
              <a:t>A comprehensive list of worldwide vendors</a:t>
            </a:r>
          </a:p>
          <a:p>
            <a:pPr lvl="1"/>
            <a:r>
              <a:rPr lang="en-US" dirty="0" err="1" smtClean="0"/>
              <a:t>SuperPower</a:t>
            </a:r>
            <a:r>
              <a:rPr lang="en-US" dirty="0" smtClean="0"/>
              <a:t> tapes circa 2017</a:t>
            </a:r>
          </a:p>
          <a:p>
            <a:endParaRPr lang="en-US" dirty="0"/>
          </a:p>
          <a:p>
            <a:r>
              <a:rPr lang="en-US" dirty="0"/>
              <a:t>How can it help with the cable and magnet development for HEP and FES? </a:t>
            </a:r>
          </a:p>
          <a:p>
            <a:pPr lvl="1"/>
            <a:r>
              <a:rPr lang="en-US" dirty="0" err="1"/>
              <a:t>Danko</a:t>
            </a:r>
            <a:r>
              <a:rPr lang="en-US" dirty="0"/>
              <a:t> expressed the interest from a user/customer point of </a:t>
            </a:r>
            <a:r>
              <a:rPr lang="en-US" dirty="0" smtClean="0"/>
              <a:t>view</a:t>
            </a:r>
          </a:p>
          <a:p>
            <a:r>
              <a:rPr lang="en-US" dirty="0"/>
              <a:t>Do we need one that compliments the Robinson database?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E43B-7F43-FA45-AAB7-E054FD6CC4E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3951" y="1832347"/>
            <a:ext cx="3068355" cy="678378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82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Cables – explore alternatives to round wires?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still need more magnets for the round wires </a:t>
            </a:r>
          </a:p>
          <a:p>
            <a:pPr lvl="1"/>
            <a:r>
              <a:rPr lang="en-US" dirty="0" smtClean="0"/>
              <a:t>The MDP roadmap for the next three years focuses on round wires</a:t>
            </a:r>
          </a:p>
          <a:p>
            <a:endParaRPr lang="en-US" dirty="0" smtClean="0"/>
          </a:p>
          <a:p>
            <a:r>
              <a:rPr lang="en-US" dirty="0" smtClean="0"/>
              <a:t>We need to make coils if we try alternative conductors. May need to leverage SBIR and other sources</a:t>
            </a:r>
          </a:p>
          <a:p>
            <a:pPr lvl="1"/>
            <a:r>
              <a:rPr lang="en-US" dirty="0" err="1" smtClean="0"/>
              <a:t>Roebel</a:t>
            </a:r>
            <a:endParaRPr lang="en-US" dirty="0"/>
          </a:p>
          <a:p>
            <a:pPr lvl="1"/>
            <a:r>
              <a:rPr lang="en-US" dirty="0"/>
              <a:t>Twisted stack - MIT</a:t>
            </a:r>
          </a:p>
          <a:p>
            <a:pPr lvl="1"/>
            <a:r>
              <a:rPr lang="en-US" dirty="0" err="1"/>
              <a:t>ExoCable</a:t>
            </a:r>
            <a:r>
              <a:rPr lang="en-US" dirty="0"/>
              <a:t> – Brookhaven </a:t>
            </a:r>
            <a:r>
              <a:rPr lang="en-US" dirty="0" smtClean="0"/>
              <a:t>Technology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E43B-7F43-FA45-AAB7-E054FD6CC4E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875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 technology – are we addressing the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Winding</a:t>
            </a:r>
          </a:p>
          <a:p>
            <a:r>
              <a:rPr lang="en-US" dirty="0" smtClean="0"/>
              <a:t>Mechanics/stress limit</a:t>
            </a:r>
            <a:endParaRPr lang="en-US" dirty="0"/>
          </a:p>
          <a:p>
            <a:r>
              <a:rPr lang="en-US" dirty="0" smtClean="0"/>
              <a:t>Joint/splice</a:t>
            </a:r>
          </a:p>
          <a:p>
            <a:r>
              <a:rPr lang="en-US" dirty="0" smtClean="0"/>
              <a:t>Insulation, impregnation</a:t>
            </a:r>
          </a:p>
          <a:p>
            <a:r>
              <a:rPr lang="en-US" dirty="0" smtClean="0"/>
              <a:t>Quench detection and protection</a:t>
            </a:r>
          </a:p>
          <a:p>
            <a:r>
              <a:rPr lang="en-US" dirty="0" smtClean="0"/>
              <a:t>Field quality</a:t>
            </a:r>
          </a:p>
          <a:p>
            <a:r>
              <a:rPr lang="en-US" dirty="0" smtClean="0"/>
              <a:t>Characterization of long cables</a:t>
            </a:r>
          </a:p>
          <a:p>
            <a:r>
              <a:rPr lang="en-US" dirty="0" smtClean="0"/>
              <a:t>Anything else?</a:t>
            </a:r>
          </a:p>
          <a:p>
            <a:endParaRPr lang="en-US" dirty="0"/>
          </a:p>
          <a:p>
            <a:r>
              <a:rPr lang="en-US" dirty="0" smtClean="0"/>
              <a:t>Are we addressing these needs with our planned projects?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E43B-7F43-FA45-AAB7-E054FD6CC4E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6861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review this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762613"/>
              </p:ext>
            </p:extLst>
          </p:nvPr>
        </p:nvGraphicFramePr>
        <p:xfrm>
          <a:off x="607057" y="908343"/>
          <a:ext cx="571429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155">
                  <a:extLst>
                    <a:ext uri="{9D8B030D-6E8A-4147-A177-3AD203B41FA5}">
                      <a16:colId xmlns:a16="http://schemas.microsoft.com/office/drawing/2014/main" val="2308256032"/>
                    </a:ext>
                  </a:extLst>
                </a:gridCol>
                <a:gridCol w="626715">
                  <a:extLst>
                    <a:ext uri="{9D8B030D-6E8A-4147-A177-3AD203B41FA5}">
                      <a16:colId xmlns:a16="http://schemas.microsoft.com/office/drawing/2014/main" val="4196744533"/>
                    </a:ext>
                  </a:extLst>
                </a:gridCol>
                <a:gridCol w="908939">
                  <a:extLst>
                    <a:ext uri="{9D8B030D-6E8A-4147-A177-3AD203B41FA5}">
                      <a16:colId xmlns:a16="http://schemas.microsoft.com/office/drawing/2014/main" val="1356028792"/>
                    </a:ext>
                  </a:extLst>
                </a:gridCol>
                <a:gridCol w="767827">
                  <a:extLst>
                    <a:ext uri="{9D8B030D-6E8A-4147-A177-3AD203B41FA5}">
                      <a16:colId xmlns:a16="http://schemas.microsoft.com/office/drawing/2014/main" val="2530996956"/>
                    </a:ext>
                  </a:extLst>
                </a:gridCol>
                <a:gridCol w="767827">
                  <a:extLst>
                    <a:ext uri="{9D8B030D-6E8A-4147-A177-3AD203B41FA5}">
                      <a16:colId xmlns:a16="http://schemas.microsoft.com/office/drawing/2014/main" val="1023635891"/>
                    </a:ext>
                  </a:extLst>
                </a:gridCol>
                <a:gridCol w="767827">
                  <a:extLst>
                    <a:ext uri="{9D8B030D-6E8A-4147-A177-3AD203B41FA5}">
                      <a16:colId xmlns:a16="http://schemas.microsoft.com/office/drawing/2014/main" val="22614986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ASC</a:t>
                      </a:r>
                      <a:r>
                        <a:rPr lang="en-US" baseline="0" dirty="0" smtClean="0"/>
                        <a:t>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Subscale</a:t>
                      </a:r>
                      <a:r>
                        <a:rPr lang="en-US" baseline="0" dirty="0" smtClean="0"/>
                        <a:t>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COMB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 test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61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481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Mechanics/stress</a:t>
                      </a:r>
                      <a:r>
                        <a:rPr lang="en-US" baseline="0" dirty="0" smtClean="0"/>
                        <a:t> limit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092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Joint/splice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881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Insulation (?)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697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Impregnation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850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Detection,</a:t>
                      </a:r>
                      <a:r>
                        <a:rPr lang="en-US" baseline="0" dirty="0" smtClean="0"/>
                        <a:t> protection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326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Field quality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51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</a:t>
                      </a:r>
                      <a:r>
                        <a:rPr lang="en-US" baseline="0" dirty="0" smtClean="0"/>
                        <a:t> of long cable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63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4633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E43B-7F43-FA45-AAB7-E054FD6CC4E3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492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make sure our efforts are effective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goal is to help MDP develop and understand the REBCO magnet and conductor technology toward 20 T</a:t>
            </a:r>
          </a:p>
          <a:p>
            <a:endParaRPr lang="en-US" dirty="0" smtClean="0"/>
          </a:p>
          <a:p>
            <a:r>
              <a:rPr lang="en-US" dirty="0" smtClean="0"/>
              <a:t>Let’s continue thinking about what needs to be done</a:t>
            </a:r>
          </a:p>
          <a:p>
            <a:endParaRPr lang="en-US" dirty="0"/>
          </a:p>
          <a:p>
            <a:r>
              <a:rPr lang="en-US" dirty="0" smtClean="0"/>
              <a:t>Let’s make best use of our roadmap to address the </a:t>
            </a:r>
            <a:r>
              <a:rPr lang="en-US" smtClean="0"/>
              <a:t>development needs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E43B-7F43-FA45-AAB7-E054FD6CC4E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REBCO WGM #4, 5/7/2020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735648"/>
      </p:ext>
    </p:extLst>
  </p:cSld>
  <p:clrMapOvr>
    <a:masterClrMapping/>
  </p:clrMapOvr>
</p:sld>
</file>

<file path=ppt/theme/theme1.xml><?xml version="1.0" encoding="utf-8"?>
<a:theme xmlns:a="http://schemas.openxmlformats.org/drawingml/2006/main" name="ATAP No Footer">
  <a:themeElements>
    <a:clrScheme name="Custom 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76206</TotalTime>
  <Words>338</Words>
  <Application>Microsoft Office PowerPoint</Application>
  <PresentationFormat>Custom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Courier New</vt:lpstr>
      <vt:lpstr>Franklin Gothic Book</vt:lpstr>
      <vt:lpstr>Franklin Gothic Medium</vt:lpstr>
      <vt:lpstr>Wingdings</vt:lpstr>
      <vt:lpstr>ATAP No Footer</vt:lpstr>
      <vt:lpstr>PowerPoint Presentation</vt:lpstr>
      <vt:lpstr>Tape properties – a database for state-of-art REBCO tapes</vt:lpstr>
      <vt:lpstr>Cables – explore alternatives to round wires?</vt:lpstr>
      <vt:lpstr>Magnet technology – are we addressing the questions?</vt:lpstr>
      <vt:lpstr>Let’s review this table</vt:lpstr>
      <vt:lpstr>Let’s make sure our efforts are effective</vt:lpstr>
    </vt:vector>
  </TitlesOfParts>
  <Company>Lawrence Berkekley Nationl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xrwang</dc:creator>
  <cp:lastModifiedBy>Xiaorong R. Wang</cp:lastModifiedBy>
  <cp:revision>5139</cp:revision>
  <dcterms:created xsi:type="dcterms:W3CDTF">2015-07-10T17:44:33Z</dcterms:created>
  <dcterms:modified xsi:type="dcterms:W3CDTF">2020-05-07T17:11:32Z</dcterms:modified>
</cp:coreProperties>
</file>