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738" r:id="rId3"/>
    <p:sldId id="769" r:id="rId4"/>
    <p:sldId id="773" r:id="rId5"/>
    <p:sldId id="774" r:id="rId6"/>
    <p:sldId id="762" r:id="rId7"/>
    <p:sldId id="775" r:id="rId8"/>
    <p:sldId id="770" r:id="rId9"/>
    <p:sldId id="771" r:id="rId10"/>
    <p:sldId id="772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1"/>
    <p:restoredTop sz="94737"/>
  </p:normalViewPr>
  <p:slideViewPr>
    <p:cSldViewPr snapToGrid="0" snapToObjects="1">
      <p:cViewPr>
        <p:scale>
          <a:sx n="33" d="100"/>
          <a:sy n="33" d="100"/>
        </p:scale>
        <p:origin x="202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E1FD9-5A01-6048-A7ED-2AFE9F496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US MDP Updated Roadmaps - 2019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9F4FF4-AE5A-EA4E-87EE-2568EF9A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US MDP Updated Roadmaps - 2019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nbrouwer@lbl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9217495"/>
            <a:ext cx="16452852" cy="255845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600" dirty="0"/>
              <a:t>Compiled by: Diego Arbelaez, </a:t>
            </a:r>
            <a:r>
              <a:rPr lang="en-US" sz="4600" dirty="0" err="1"/>
              <a:t>Emanuela</a:t>
            </a:r>
            <a:r>
              <a:rPr lang="en-US" sz="4600" dirty="0"/>
              <a:t> </a:t>
            </a:r>
            <a:r>
              <a:rPr lang="en-US" sz="4600" dirty="0" err="1"/>
              <a:t>Barzi</a:t>
            </a:r>
            <a:r>
              <a:rPr lang="en-US" sz="4600" dirty="0"/>
              <a:t>, </a:t>
            </a:r>
            <a:r>
              <a:rPr lang="en-US" sz="4600" u="sng" dirty="0"/>
              <a:t>Lucas Brouwer</a:t>
            </a:r>
            <a:r>
              <a:rPr lang="en-US" sz="4600" dirty="0"/>
              <a:t>, Lance Cooley, Daniel Davis, Vittorio </a:t>
            </a:r>
            <a:r>
              <a:rPr lang="en-US" sz="4600" dirty="0" err="1"/>
              <a:t>Marinozzi</a:t>
            </a:r>
            <a:r>
              <a:rPr lang="en-US" sz="4600" dirty="0"/>
              <a:t>, Giorgio </a:t>
            </a:r>
            <a:r>
              <a:rPr lang="en-US" sz="4600" dirty="0" err="1"/>
              <a:t>Vallone</a:t>
            </a:r>
            <a:endParaRPr lang="en-US" sz="4600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sz="4600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600" dirty="0"/>
              <a:t>5/13/2020</a:t>
            </a:r>
            <a:endParaRPr sz="4600"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2914605" y="5839496"/>
            <a:ext cx="18528169" cy="1215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dirty="0"/>
              <a:t>Update from the US-MDP Modeling Working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E5701C-B3B8-B34E-AFA9-AC2A4E341B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477" y="11176"/>
            <a:ext cx="15095491" cy="2213071"/>
          </a:xfrm>
        </p:spPr>
        <p:txBody>
          <a:bodyPr/>
          <a:lstStyle/>
          <a:p>
            <a:pPr algn="ctr"/>
            <a:r>
              <a:rPr lang="en-US" dirty="0"/>
              <a:t>Conductor Modeling Roadmap Elements and Milestones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93397" y="4172173"/>
            <a:ext cx="8018866" cy="49244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Equivalent circuit models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84436"/>
              </p:ext>
            </p:extLst>
          </p:nvPr>
        </p:nvGraphicFramePr>
        <p:xfrm>
          <a:off x="1509182" y="2457669"/>
          <a:ext cx="10359730" cy="1318260"/>
        </p:xfrm>
        <a:graphic>
          <a:graphicData uri="http://schemas.openxmlformats.org/drawingml/2006/table">
            <a:tbl>
              <a:tblPr/>
              <a:tblGrid>
                <a:gridCol w="2582247">
                  <a:extLst>
                    <a:ext uri="{9D8B030D-6E8A-4147-A177-3AD203B41FA5}">
                      <a16:colId xmlns:a16="http://schemas.microsoft.com/office/drawing/2014/main" val="3611774446"/>
                    </a:ext>
                  </a:extLst>
                </a:gridCol>
                <a:gridCol w="2551506">
                  <a:extLst>
                    <a:ext uri="{9D8B030D-6E8A-4147-A177-3AD203B41FA5}">
                      <a16:colId xmlns:a16="http://schemas.microsoft.com/office/drawing/2014/main" val="1972256227"/>
                    </a:ext>
                  </a:extLst>
                </a:gridCol>
                <a:gridCol w="2474653">
                  <a:extLst>
                    <a:ext uri="{9D8B030D-6E8A-4147-A177-3AD203B41FA5}">
                      <a16:colId xmlns:a16="http://schemas.microsoft.com/office/drawing/2014/main" val="3920641567"/>
                    </a:ext>
                  </a:extLst>
                </a:gridCol>
                <a:gridCol w="2751324">
                  <a:extLst>
                    <a:ext uri="{9D8B030D-6E8A-4147-A177-3AD203B41FA5}">
                      <a16:colId xmlns:a16="http://schemas.microsoft.com/office/drawing/2014/main" val="1287956672"/>
                    </a:ext>
                  </a:extLst>
                </a:gridCol>
              </a:tblGrid>
              <a:tr h="6629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3879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21887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67888"/>
              </p:ext>
            </p:extLst>
          </p:nvPr>
        </p:nvGraphicFramePr>
        <p:xfrm>
          <a:off x="11868912" y="2457669"/>
          <a:ext cx="10359730" cy="1318260"/>
        </p:xfrm>
        <a:graphic>
          <a:graphicData uri="http://schemas.openxmlformats.org/drawingml/2006/table">
            <a:tbl>
              <a:tblPr/>
              <a:tblGrid>
                <a:gridCol w="2582247">
                  <a:extLst>
                    <a:ext uri="{9D8B030D-6E8A-4147-A177-3AD203B41FA5}">
                      <a16:colId xmlns:a16="http://schemas.microsoft.com/office/drawing/2014/main" val="3611774446"/>
                    </a:ext>
                  </a:extLst>
                </a:gridCol>
                <a:gridCol w="2551506">
                  <a:extLst>
                    <a:ext uri="{9D8B030D-6E8A-4147-A177-3AD203B41FA5}">
                      <a16:colId xmlns:a16="http://schemas.microsoft.com/office/drawing/2014/main" val="1972256227"/>
                    </a:ext>
                  </a:extLst>
                </a:gridCol>
                <a:gridCol w="2474653">
                  <a:extLst>
                    <a:ext uri="{9D8B030D-6E8A-4147-A177-3AD203B41FA5}">
                      <a16:colId xmlns:a16="http://schemas.microsoft.com/office/drawing/2014/main" val="3920641567"/>
                    </a:ext>
                  </a:extLst>
                </a:gridCol>
                <a:gridCol w="2751324">
                  <a:extLst>
                    <a:ext uri="{9D8B030D-6E8A-4147-A177-3AD203B41FA5}">
                      <a16:colId xmlns:a16="http://schemas.microsoft.com/office/drawing/2014/main" val="1287956672"/>
                    </a:ext>
                  </a:extLst>
                </a:gridCol>
              </a:tblGrid>
              <a:tr h="6629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3879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21887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237770" y="5125045"/>
            <a:ext cx="5285417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FEM for HTS cables in ANSYS </a:t>
            </a:r>
            <a:r>
              <a:rPr lang="en-US" sz="2000" b="1" dirty="0" err="1">
                <a:solidFill>
                  <a:srgbClr val="7030A0"/>
                </a:solidFill>
              </a:rPr>
              <a:t>uel</a:t>
            </a:r>
            <a:r>
              <a:rPr lang="en-US" sz="2000" b="1" dirty="0">
                <a:solidFill>
                  <a:srgbClr val="7030A0"/>
                </a:solidFill>
              </a:rPr>
              <a:t>, or other codes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2337" y="4656930"/>
            <a:ext cx="923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HTS</a:t>
            </a:r>
          </a:p>
        </p:txBody>
      </p:sp>
      <p:sp>
        <p:nvSpPr>
          <p:cNvPr id="4" name="Down Arrow 3"/>
          <p:cNvSpPr/>
          <p:nvPr/>
        </p:nvSpPr>
        <p:spPr>
          <a:xfrm flipV="1">
            <a:off x="3035808" y="7623336"/>
            <a:ext cx="420624" cy="1627632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11893" y="8049221"/>
            <a:ext cx="7358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Feedback/ benchmarking from controlled experiments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3397" y="5275373"/>
            <a:ext cx="7408473" cy="49244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Extension of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FEM techniques </a:t>
            </a:r>
            <a:r>
              <a:rPr lang="en-US" sz="2600" b="1" kern="1200" dirty="0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HTS cables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3452" y="5963576"/>
            <a:ext cx="12710546" cy="49244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Exploration/development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new techniques – high risk (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xFEM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etc.)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8551970" y="4963544"/>
            <a:ext cx="685800" cy="685800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27936" y="6498274"/>
            <a:ext cx="1872624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new techniques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15480038" y="6222370"/>
            <a:ext cx="685800" cy="685800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21201" y="6702132"/>
            <a:ext cx="9340677" cy="49244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lang="en-US" sz="2600" b="1" kern="1200" noProof="0" dirty="0" err="1">
                <a:solidFill>
                  <a:prstClr val="black"/>
                </a:solidFill>
                <a:latin typeface="Calibri" panose="020F0502020204030204"/>
              </a:rPr>
              <a:t>arallelization</a:t>
            </a:r>
            <a:r>
              <a:rPr lang="en-US" sz="2600" b="1" kern="1200" noProof="0" dirty="0">
                <a:solidFill>
                  <a:prstClr val="black"/>
                </a:solidFill>
                <a:latin typeface="Calibri" panose="020F0502020204030204"/>
              </a:rPr>
              <a:t>/clusters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14618978" y="6991077"/>
            <a:ext cx="685800" cy="685800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52594" y="7292525"/>
            <a:ext cx="2919385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efficient HPC for HTS FEM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770" y="10846285"/>
            <a:ext cx="4025493" cy="14727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49467" r="11422" b="23867"/>
          <a:stretch/>
        </p:blipFill>
        <p:spPr>
          <a:xfrm>
            <a:off x="4864614" y="9446134"/>
            <a:ext cx="4653118" cy="14001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2CBE2B-AEB5-6346-AC07-5C5E444BE0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r="4362"/>
          <a:stretch/>
        </p:blipFill>
        <p:spPr>
          <a:xfrm>
            <a:off x="1210185" y="9916382"/>
            <a:ext cx="3548960" cy="2328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30" name="TextBox 29"/>
          <p:cNvSpPr txBox="1"/>
          <p:nvPr/>
        </p:nvSpPr>
        <p:spPr>
          <a:xfrm>
            <a:off x="8636720" y="4205710"/>
            <a:ext cx="8267003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continued feedback on cable parameters: contact res., length, lubricant, etc.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8000707" y="3944440"/>
            <a:ext cx="685800" cy="685800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618978" y="9191106"/>
            <a:ext cx="3705598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development of new experiments with input from modeling 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/>
            </a:endParaRPr>
          </a:p>
        </p:txBody>
      </p:sp>
      <p:sp>
        <p:nvSpPr>
          <p:cNvPr id="44" name="Curved Left Arrow 43"/>
          <p:cNvSpPr/>
          <p:nvPr/>
        </p:nvSpPr>
        <p:spPr>
          <a:xfrm>
            <a:off x="17764577" y="8736635"/>
            <a:ext cx="950694" cy="2100237"/>
          </a:xfrm>
          <a:prstGeom prst="curved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Curved Left Arrow 44"/>
          <p:cNvSpPr/>
          <p:nvPr/>
        </p:nvSpPr>
        <p:spPr>
          <a:xfrm flipH="1" flipV="1">
            <a:off x="13871818" y="8639198"/>
            <a:ext cx="950694" cy="2100237"/>
          </a:xfrm>
          <a:prstGeom prst="curved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97633" y="12875514"/>
            <a:ext cx="14756284" cy="5847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b="1" dirty="0">
                <a:solidFill>
                  <a:srgbClr val="7030A0"/>
                </a:solidFill>
              </a:rPr>
              <a:t>High </a:t>
            </a:r>
            <a:r>
              <a:rPr lang="en-US" sz="2600" b="1" dirty="0" err="1">
                <a:solidFill>
                  <a:srgbClr val="7030A0"/>
                </a:solidFill>
              </a:rPr>
              <a:t>Cp</a:t>
            </a:r>
            <a:r>
              <a:rPr lang="en-US" sz="2600" b="1" dirty="0">
                <a:solidFill>
                  <a:srgbClr val="7030A0"/>
                </a:solidFill>
              </a:rPr>
              <a:t>: timeline and effort is captured by “training rate enhancement” roadmap </a:t>
            </a:r>
            <a:r>
              <a:rPr kumimoji="0" lang="en-US" sz="26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Calibri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165838" y="6222370"/>
            <a:ext cx="5414002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Arrow Connector 39"/>
          <p:cNvCxnSpPr/>
          <p:nvPr/>
        </p:nvCxnSpPr>
        <p:spPr>
          <a:xfrm flipV="1">
            <a:off x="14694496" y="6990712"/>
            <a:ext cx="6629312" cy="36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91998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/>
      <p:bldP spid="43" grpId="0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ED7BFEA-5C71-0A44-BE99-EEFDE75EB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9" t="1189" r="12257" b="61553"/>
          <a:stretch/>
        </p:blipFill>
        <p:spPr>
          <a:xfrm>
            <a:off x="9722845" y="5030953"/>
            <a:ext cx="13742704" cy="3654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592E7-DA75-D94D-8984-ACA2EB9B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413" y="54864"/>
            <a:ext cx="19396623" cy="2213071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Key Questions to Answer in the MDP Modeling Roadmap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AEF2F-84D7-BA4B-A382-FDBB41EA75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7237" y="6805407"/>
            <a:ext cx="7895957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How does interface behavior in stress managed designs impact training?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7" y="4642328"/>
            <a:ext cx="7444882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How do we best protect LTS/HTS hybrid magnets and interpret results?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237" y="8817297"/>
            <a:ext cx="7708063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Can we better understand and improve LTS/HTS conductor and cable?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315344" y="7329371"/>
            <a:ext cx="3487886" cy="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/>
          <p:cNvCxnSpPr/>
          <p:nvPr/>
        </p:nvCxnSpPr>
        <p:spPr>
          <a:xfrm>
            <a:off x="8303194" y="5630342"/>
            <a:ext cx="2288606" cy="1141217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/>
          <p:cNvCxnSpPr/>
          <p:nvPr/>
        </p:nvCxnSpPr>
        <p:spPr>
          <a:xfrm flipV="1">
            <a:off x="8335126" y="8544582"/>
            <a:ext cx="2821824" cy="686685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/>
          <p:cNvCxnSpPr/>
          <p:nvPr/>
        </p:nvCxnSpPr>
        <p:spPr>
          <a:xfrm flipV="1">
            <a:off x="8303194" y="6934199"/>
            <a:ext cx="2288606" cy="2085795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731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477" y="11176"/>
            <a:ext cx="15095491" cy="2213071"/>
          </a:xfrm>
        </p:spPr>
        <p:txBody>
          <a:bodyPr/>
          <a:lstStyle/>
          <a:p>
            <a:pPr algn="ctr"/>
            <a:r>
              <a:rPr lang="en-US" dirty="0"/>
              <a:t>Connection to MDP Goals and Roadmaps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886" y="2779776"/>
            <a:ext cx="4625048" cy="9600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491" y="3035807"/>
            <a:ext cx="14467418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Interface</a:t>
            </a:r>
            <a:r>
              <a:rPr kumimoji="0" lang="en-US" sz="3600" b="1" i="0" u="none" strike="noStrike" cap="none" spc="0" normalizeH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Modeling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explores performance limits of Nb</a:t>
            </a:r>
            <a:r>
              <a:rPr lang="en-US" baseline="-25000" dirty="0"/>
              <a:t>3</a:t>
            </a:r>
            <a:r>
              <a:rPr lang="en-US" dirty="0"/>
              <a:t>Sn and HTS in stress managed designs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guides technology development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in epoxies and impregnation techniques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310909" y="3959134"/>
            <a:ext cx="1179798" cy="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061842" y="4107125"/>
            <a:ext cx="1731580" cy="16986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061842" y="4663906"/>
            <a:ext cx="1909422" cy="357983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43491" y="5721213"/>
            <a:ext cx="14079517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7030A0"/>
                </a:solidFill>
              </a:rPr>
              <a:t>Hybrid Magnet Design and Quench Protection </a:t>
            </a:r>
            <a:endParaRPr kumimoji="0" lang="en-US" sz="3600" b="1" i="0" u="none" strike="noStrike" cap="none" spc="0" normalizeH="0" dirty="0">
              <a:ln>
                <a:noFill/>
              </a:ln>
              <a:solidFill>
                <a:srgbClr val="7030A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new LTS/HTS roadmaps quickly converge with hybrid testing becoming a key priority for MDP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5310909" y="6765340"/>
            <a:ext cx="3092332" cy="80252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3490" y="8781405"/>
            <a:ext cx="14079517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7030A0"/>
                </a:solidFill>
              </a:rPr>
              <a:t>LTS/HTS Conductor and Cable Modeling</a:t>
            </a:r>
            <a:endParaRPr kumimoji="0" lang="en-US" sz="3600" b="1" i="0" u="none" strike="noStrike" cap="none" spc="0" normalizeH="0" dirty="0">
              <a:ln>
                <a:noFill/>
              </a:ln>
              <a:solidFill>
                <a:srgbClr val="7030A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guides the design of new Nb</a:t>
            </a:r>
            <a:r>
              <a:rPr lang="en-US" baseline="-25000" dirty="0"/>
              <a:t>3</a:t>
            </a:r>
            <a:r>
              <a:rPr lang="en-US" dirty="0"/>
              <a:t>Sn strand for training reduction (high </a:t>
            </a:r>
            <a:r>
              <a:rPr lang="en-US" dirty="0" err="1"/>
              <a:t>Cp</a:t>
            </a:r>
            <a:r>
              <a:rPr lang="en-US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refines strain limits of Nb</a:t>
            </a:r>
            <a:r>
              <a:rPr lang="en-US" baseline="-25000" dirty="0"/>
              <a:t>3</a:t>
            </a:r>
            <a:r>
              <a:rPr lang="en-US" dirty="0"/>
              <a:t>Sn and HTS magnets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optimization of LTS/HTS cable for accelerator applications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5432152" y="10519104"/>
            <a:ext cx="1310734" cy="26524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658519" y="5805789"/>
            <a:ext cx="2843097" cy="432207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88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33" y="11176"/>
            <a:ext cx="19202399" cy="2213071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We now have a dedicated, open, monthly meeting of the modeling working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22D36-353A-4635-92BC-9BF762735FEE}"/>
              </a:ext>
            </a:extLst>
          </p:cNvPr>
          <p:cNvSpPr txBox="1"/>
          <p:nvPr/>
        </p:nvSpPr>
        <p:spPr>
          <a:xfrm>
            <a:off x="1194440" y="9650857"/>
            <a:ext cx="14530268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We plan to announce meeting topics ahea</a:t>
            </a:r>
            <a:r>
              <a:rPr lang="en-US" dirty="0"/>
              <a:t>d of time so anyone interested from MDP can join – email </a:t>
            </a:r>
            <a:r>
              <a:rPr lang="en-US" dirty="0">
                <a:hlinkClick r:id="rId2"/>
              </a:rPr>
              <a:t>lnbrouwer@lbl.gov</a:t>
            </a:r>
            <a:r>
              <a:rPr lang="en-US" dirty="0"/>
              <a:t> to be placed on mailing list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76CE2D-D5F4-4B34-9342-A2B9255FC87D}"/>
              </a:ext>
            </a:extLst>
          </p:cNvPr>
          <p:cNvSpPr/>
          <p:nvPr/>
        </p:nvSpPr>
        <p:spPr>
          <a:xfrm>
            <a:off x="1194440" y="3418814"/>
            <a:ext cx="218374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Goals/Purpose: </a:t>
            </a:r>
          </a:p>
          <a:p>
            <a:pPr marL="742950" indent="-742950">
              <a:buAutoNum type="arabicParenBoth"/>
            </a:pPr>
            <a:r>
              <a:rPr lang="en-US" dirty="0"/>
              <a:t>detailed discussion of modeling techniques (opportunity to go “into the weeds” and learn from each other)</a:t>
            </a:r>
          </a:p>
          <a:p>
            <a:pPr marL="742950" indent="-742950">
              <a:buAutoNum type="arabicParenBoth"/>
            </a:pPr>
            <a:r>
              <a:rPr lang="en-US" dirty="0"/>
              <a:t>coordinating and working together towards MDP roadmap milestones</a:t>
            </a:r>
          </a:p>
          <a:p>
            <a:pPr marL="742950" indent="-742950">
              <a:buAutoNum type="arabicParenBoth"/>
            </a:pPr>
            <a:r>
              <a:rPr lang="en-US" dirty="0"/>
              <a:t>form the basis of future updates to the general MDP (in summary / conclusions)</a:t>
            </a:r>
          </a:p>
          <a:p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April 21</a:t>
            </a:r>
            <a:r>
              <a:rPr lang="en-US" b="1" baseline="30000" dirty="0">
                <a:solidFill>
                  <a:srgbClr val="7030A0"/>
                </a:solidFill>
              </a:rPr>
              <a:t>st</a:t>
            </a:r>
            <a:r>
              <a:rPr lang="en-US" b="1" dirty="0">
                <a:solidFill>
                  <a:srgbClr val="7030A0"/>
                </a:solidFill>
              </a:rPr>
              <a:t>, 2020     (kickoff)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discussion of working group goals and purpose/format for future meetings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selection of initial topics for upcoming meetings</a:t>
            </a:r>
          </a:p>
          <a:p>
            <a:pPr marL="742950" indent="-742950">
              <a:buAutoNum type="arabicParenBoth"/>
            </a:pPr>
            <a:endParaRPr lang="en-US" dirty="0"/>
          </a:p>
          <a:p>
            <a:pPr marL="742950" indent="-742950">
              <a:buAutoNum type="arabicParenBoth"/>
            </a:pPr>
            <a:endParaRPr lang="en-US" dirty="0"/>
          </a:p>
          <a:p>
            <a:pPr marL="742950" indent="-74295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978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33" y="11176"/>
            <a:ext cx="19202399" cy="2213071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Topics for the next several months are 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0067" y="2840592"/>
            <a:ext cx="22761355" cy="96026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April 21</a:t>
            </a:r>
            <a:r>
              <a:rPr kumimoji="0" lang="en-US" sz="3600" b="1" i="0" u="none" strike="noStrike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</a:t>
            </a:r>
            <a:r>
              <a:rPr kumimoji="0" lang="en-US" sz="3600" b="1" i="0" u="none" strike="noStrike" cap="none" spc="0" normalizeH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,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2020     (kickoff)</a:t>
            </a:r>
            <a:endParaRPr kumimoji="0" lang="en-US" sz="3600" b="1" i="0" u="none" strike="noStrike" cap="none" spc="0" normalizeH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2"/>
                </a:solidFill>
              </a:rPr>
              <a:t>discussion of working group goals and purpose/format for future meetings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2"/>
                </a:solidFill>
              </a:rPr>
              <a:t>selection of initial topics for upcoming meetings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b="1" dirty="0">
                <a:solidFill>
                  <a:srgbClr val="7030A0"/>
                </a:solidFill>
              </a:rPr>
              <a:t>May 19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, 2020     (multi-scale modeling of conductor and strain limits – 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Diego Arbelaez, “multi-scale modeling of conductor and magnets”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Giorgio Vallone, “a methodology to compute the critical current limit in Nb</a:t>
            </a:r>
            <a:r>
              <a:rPr lang="en-US" baseline="-25000" dirty="0"/>
              <a:t>3</a:t>
            </a:r>
            <a:r>
              <a:rPr lang="en-US" dirty="0"/>
              <a:t>Sn magnets”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June 16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, 2020     (multi-scale modeling of conductor and strain limits – 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/>
              <a:t>Emanuela</a:t>
            </a:r>
            <a:r>
              <a:rPr lang="en-US" dirty="0"/>
              <a:t> </a:t>
            </a:r>
            <a:r>
              <a:rPr lang="en-US" dirty="0" err="1"/>
              <a:t>Barzi</a:t>
            </a:r>
            <a:r>
              <a:rPr lang="en-US" dirty="0"/>
              <a:t>, “overview of sub-modelling at FNAL and in the broader community”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July 21</a:t>
            </a:r>
            <a:r>
              <a:rPr lang="en-US" b="1" baseline="30000" dirty="0">
                <a:solidFill>
                  <a:srgbClr val="7030A0"/>
                </a:solidFill>
              </a:rPr>
              <a:t>st</a:t>
            </a:r>
            <a:r>
              <a:rPr lang="en-US" b="1" dirty="0">
                <a:solidFill>
                  <a:srgbClr val="7030A0"/>
                </a:solidFill>
              </a:rPr>
              <a:t>, 2020     (review of multi-physics tools for quench protection studies)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TBD: (pos. Dan Davis and/or Vittorio </a:t>
            </a:r>
            <a:r>
              <a:rPr lang="en-US" dirty="0" err="1"/>
              <a:t>Marinozzi</a:t>
            </a:r>
            <a:r>
              <a:rPr lang="en-US" dirty="0"/>
              <a:t>), “overview of STEAM/LEDET for quench protection”</a:t>
            </a:r>
            <a:endParaRPr lang="en-US" dirty="0">
              <a:highlight>
                <a:srgbClr val="FFFF00"/>
              </a:highligh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Lucas Brouwer, “ANSYS user elements for hybrid magnet protection studies”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Future topics: advanced techniques for interface modeling, simulation tools for HTS, current sharing in HTS cables, …..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9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81C4AF-2BAD-4846-8043-FC5D38DF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33" y="11176"/>
            <a:ext cx="19202399" cy="2213071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48B04-B414-4FE9-B40E-5D3B6BF628AA}"/>
              </a:ext>
            </a:extLst>
          </p:cNvPr>
          <p:cNvSpPr txBox="1"/>
          <p:nvPr/>
        </p:nvSpPr>
        <p:spPr>
          <a:xfrm>
            <a:off x="1406037" y="4063768"/>
            <a:ext cx="20421575" cy="8679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600" dirty="0"/>
              <a:t>MDP modeling effort supports general R&amp;D roadmap: interfaces in stress managed coils, conductor development, magnet protection for hybrids, + more ….. </a:t>
            </a:r>
          </a:p>
          <a:p>
            <a:pPr lvl="2"/>
            <a:r>
              <a:rPr lang="en-US" sz="4600" dirty="0"/>
              <a:t>            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600" dirty="0"/>
              <a:t>a </a:t>
            </a:r>
            <a:r>
              <a:rPr kumimoji="0" lang="en-US" sz="4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standing monthly meeting is established for review of existing </a:t>
            </a:r>
            <a:r>
              <a:rPr lang="en-US" sz="4600" dirty="0"/>
              <a:t>work </a:t>
            </a:r>
            <a:r>
              <a:rPr kumimoji="0" lang="en-US" sz="4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and development of new modeling techniques relevant to the MDP program plan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600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meetings are open with upcoming topics advertised to the </a:t>
            </a:r>
            <a:r>
              <a:rPr lang="en-US" sz="4600" dirty="0"/>
              <a:t>larger MDP group</a:t>
            </a:r>
            <a:endParaRPr kumimoji="0" lang="en-US" sz="4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600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4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4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46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54975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B3C77-53C0-41DB-A7A0-C1B3BE0766BA}"/>
              </a:ext>
            </a:extLst>
          </p:cNvPr>
          <p:cNvSpPr txBox="1"/>
          <p:nvPr/>
        </p:nvSpPr>
        <p:spPr>
          <a:xfrm>
            <a:off x="5810865" y="6150116"/>
            <a:ext cx="12270658" cy="14157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Extra </a:t>
            </a:r>
          </a:p>
        </p:txBody>
      </p:sp>
    </p:spTree>
    <p:extLst>
      <p:ext uri="{BB962C8B-B14F-4D97-AF65-F5344CB8AC3E}">
        <p14:creationId xmlns:p14="http://schemas.microsoft.com/office/powerpoint/2010/main" val="34441892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477" y="11176"/>
            <a:ext cx="15095491" cy="2213071"/>
          </a:xfrm>
        </p:spPr>
        <p:txBody>
          <a:bodyPr/>
          <a:lstStyle/>
          <a:p>
            <a:pPr algn="ctr"/>
            <a:r>
              <a:rPr lang="en-US" dirty="0"/>
              <a:t>Interface Modeling Roadmap Elements and Milestones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MDP Updated Roadmaps - 2019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71123" y="4097443"/>
            <a:ext cx="3623837" cy="89255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Identify/develop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FEM interface techniques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1899" y="5418238"/>
            <a:ext cx="4508133" cy="12926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 of these techniques into existing CCT/CMCT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mechanical models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20908" y="4865142"/>
            <a:ext cx="0" cy="4572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84436"/>
              </p:ext>
            </p:extLst>
          </p:nvPr>
        </p:nvGraphicFramePr>
        <p:xfrm>
          <a:off x="1509182" y="2457669"/>
          <a:ext cx="10359730" cy="1318260"/>
        </p:xfrm>
        <a:graphic>
          <a:graphicData uri="http://schemas.openxmlformats.org/drawingml/2006/table">
            <a:tbl>
              <a:tblPr/>
              <a:tblGrid>
                <a:gridCol w="2582247">
                  <a:extLst>
                    <a:ext uri="{9D8B030D-6E8A-4147-A177-3AD203B41FA5}">
                      <a16:colId xmlns:a16="http://schemas.microsoft.com/office/drawing/2014/main" val="3611774446"/>
                    </a:ext>
                  </a:extLst>
                </a:gridCol>
                <a:gridCol w="2551506">
                  <a:extLst>
                    <a:ext uri="{9D8B030D-6E8A-4147-A177-3AD203B41FA5}">
                      <a16:colId xmlns:a16="http://schemas.microsoft.com/office/drawing/2014/main" val="1972256227"/>
                    </a:ext>
                  </a:extLst>
                </a:gridCol>
                <a:gridCol w="2474653">
                  <a:extLst>
                    <a:ext uri="{9D8B030D-6E8A-4147-A177-3AD203B41FA5}">
                      <a16:colId xmlns:a16="http://schemas.microsoft.com/office/drawing/2014/main" val="3920641567"/>
                    </a:ext>
                  </a:extLst>
                </a:gridCol>
                <a:gridCol w="2751324">
                  <a:extLst>
                    <a:ext uri="{9D8B030D-6E8A-4147-A177-3AD203B41FA5}">
                      <a16:colId xmlns:a16="http://schemas.microsoft.com/office/drawing/2014/main" val="1287956672"/>
                    </a:ext>
                  </a:extLst>
                </a:gridCol>
              </a:tblGrid>
              <a:tr h="6629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3879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21887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67888"/>
              </p:ext>
            </p:extLst>
          </p:nvPr>
        </p:nvGraphicFramePr>
        <p:xfrm>
          <a:off x="11868912" y="2457669"/>
          <a:ext cx="10359730" cy="1318260"/>
        </p:xfrm>
        <a:graphic>
          <a:graphicData uri="http://schemas.openxmlformats.org/drawingml/2006/table">
            <a:tbl>
              <a:tblPr/>
              <a:tblGrid>
                <a:gridCol w="2582247">
                  <a:extLst>
                    <a:ext uri="{9D8B030D-6E8A-4147-A177-3AD203B41FA5}">
                      <a16:colId xmlns:a16="http://schemas.microsoft.com/office/drawing/2014/main" val="3611774446"/>
                    </a:ext>
                  </a:extLst>
                </a:gridCol>
                <a:gridCol w="2551506">
                  <a:extLst>
                    <a:ext uri="{9D8B030D-6E8A-4147-A177-3AD203B41FA5}">
                      <a16:colId xmlns:a16="http://schemas.microsoft.com/office/drawing/2014/main" val="1972256227"/>
                    </a:ext>
                  </a:extLst>
                </a:gridCol>
                <a:gridCol w="2474653">
                  <a:extLst>
                    <a:ext uri="{9D8B030D-6E8A-4147-A177-3AD203B41FA5}">
                      <a16:colId xmlns:a16="http://schemas.microsoft.com/office/drawing/2014/main" val="3920641567"/>
                    </a:ext>
                  </a:extLst>
                </a:gridCol>
                <a:gridCol w="2751324">
                  <a:extLst>
                    <a:ext uri="{9D8B030D-6E8A-4147-A177-3AD203B41FA5}">
                      <a16:colId xmlns:a16="http://schemas.microsoft.com/office/drawing/2014/main" val="1287956672"/>
                    </a:ext>
                  </a:extLst>
                </a:gridCol>
              </a:tblGrid>
              <a:tr h="6629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3879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21887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0026631" y="5512629"/>
            <a:ext cx="7420121" cy="89255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Detailed study of current magnet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interface behavior and identification of desired interface behavior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227227" y="5942300"/>
            <a:ext cx="55685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5-Point Star 28"/>
          <p:cNvSpPr/>
          <p:nvPr/>
        </p:nvSpPr>
        <p:spPr>
          <a:xfrm>
            <a:off x="5229853" y="4651181"/>
            <a:ext cx="685800" cy="685800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24597" y="4804432"/>
            <a:ext cx="2494590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t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Calibri"/>
              </a:rPr>
              <a:t>echnique developed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93040" y="6525642"/>
            <a:ext cx="2585960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t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Calibri"/>
              </a:rPr>
              <a:t>echniques integrated </a:t>
            </a:r>
          </a:p>
        </p:txBody>
      </p:sp>
      <p:sp>
        <p:nvSpPr>
          <p:cNvPr id="32" name="5-Point Star 31"/>
          <p:cNvSpPr/>
          <p:nvPr/>
        </p:nvSpPr>
        <p:spPr>
          <a:xfrm>
            <a:off x="9007240" y="6428961"/>
            <a:ext cx="685800" cy="685800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023966" y="6483144"/>
            <a:ext cx="2282834" cy="80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r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Calibri"/>
              </a:rPr>
              <a:t>eport on existing</a:t>
            </a:r>
            <a:r>
              <a:rPr kumimoji="0" lang="en-US" sz="2000" b="1" i="0" u="none" strike="noStrike" cap="none" spc="0" normalizeH="0" dirty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Calibri"/>
              </a:rPr>
              <a:t> design behavior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Calibri"/>
              </a:rPr>
              <a:t> </a:t>
            </a:r>
          </a:p>
        </p:txBody>
      </p:sp>
      <p:sp>
        <p:nvSpPr>
          <p:cNvPr id="34" name="5-Point Star 33"/>
          <p:cNvSpPr/>
          <p:nvPr/>
        </p:nvSpPr>
        <p:spPr>
          <a:xfrm>
            <a:off x="13338166" y="6477098"/>
            <a:ext cx="685800" cy="685800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16820401" y="6528788"/>
            <a:ext cx="685800" cy="685800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669092" y="6317692"/>
            <a:ext cx="2282834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identification of desired behavior and design changes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1712" y="5535156"/>
            <a:ext cx="3845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Interface Modeling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ED7BFEA-5C71-0A44-BE99-EEFDE75EB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81" t="38147" r="12011" b="49704"/>
          <a:stretch/>
        </p:blipFill>
        <p:spPr>
          <a:xfrm>
            <a:off x="2411203" y="10778825"/>
            <a:ext cx="17710100" cy="170207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51712" y="8644345"/>
            <a:ext cx="779596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Cross-connection to resin and impregnation technology development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9693040" y="9797087"/>
            <a:ext cx="0" cy="663164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8035537" y="8643888"/>
            <a:ext cx="3762375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input on baseline + range of interface properties in existing designs (bond strength etc.)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664910" y="8604044"/>
            <a:ext cx="3563684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development of new materials or techniques as desired interface becomes clear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/>
            </a:endParaRPr>
          </a:p>
        </p:txBody>
      </p:sp>
      <p:sp>
        <p:nvSpPr>
          <p:cNvPr id="47" name="Curved Left Arrow 46"/>
          <p:cNvSpPr/>
          <p:nvPr/>
        </p:nvSpPr>
        <p:spPr>
          <a:xfrm>
            <a:off x="18810509" y="8149573"/>
            <a:ext cx="950694" cy="2100237"/>
          </a:xfrm>
          <a:prstGeom prst="curved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Curved Left Arrow 47"/>
          <p:cNvSpPr/>
          <p:nvPr/>
        </p:nvSpPr>
        <p:spPr>
          <a:xfrm flipH="1" flipV="1">
            <a:off x="14917750" y="8052136"/>
            <a:ext cx="950694" cy="2100237"/>
          </a:xfrm>
          <a:prstGeom prst="curved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19186" y="3970175"/>
            <a:ext cx="8163135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7030A0"/>
                </a:solidFill>
              </a:rPr>
              <a:t>Cross-connection: feedback from CCT subscale testing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0740254" y="4436947"/>
            <a:ext cx="0" cy="42846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05076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3" grpId="0"/>
      <p:bldP spid="47" grpId="0" animBg="1"/>
      <p:bldP spid="48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477" y="11176"/>
            <a:ext cx="15095491" cy="2213071"/>
          </a:xfrm>
        </p:spPr>
        <p:txBody>
          <a:bodyPr/>
          <a:lstStyle/>
          <a:p>
            <a:pPr algn="ctr"/>
            <a:r>
              <a:rPr lang="en-US" dirty="0"/>
              <a:t>Hybrid Modeling Roadmap Elements and Milestones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MDP Updated Roadmaps - 2019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09182" y="4097443"/>
            <a:ext cx="2898226" cy="89255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hybrid quench protection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9693" y="5450938"/>
            <a:ext cx="3897980" cy="12926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Calibri" panose="020F0502020204030204"/>
              </a:rPr>
              <a:t>Develop techniques and add them to existing codes (ANSYS, STEAM, LEDET)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24796" y="4879781"/>
            <a:ext cx="0" cy="4572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84436"/>
              </p:ext>
            </p:extLst>
          </p:nvPr>
        </p:nvGraphicFramePr>
        <p:xfrm>
          <a:off x="1509182" y="2457669"/>
          <a:ext cx="10359730" cy="1318260"/>
        </p:xfrm>
        <a:graphic>
          <a:graphicData uri="http://schemas.openxmlformats.org/drawingml/2006/table">
            <a:tbl>
              <a:tblPr/>
              <a:tblGrid>
                <a:gridCol w="2582247">
                  <a:extLst>
                    <a:ext uri="{9D8B030D-6E8A-4147-A177-3AD203B41FA5}">
                      <a16:colId xmlns:a16="http://schemas.microsoft.com/office/drawing/2014/main" val="3611774446"/>
                    </a:ext>
                  </a:extLst>
                </a:gridCol>
                <a:gridCol w="2551506">
                  <a:extLst>
                    <a:ext uri="{9D8B030D-6E8A-4147-A177-3AD203B41FA5}">
                      <a16:colId xmlns:a16="http://schemas.microsoft.com/office/drawing/2014/main" val="1972256227"/>
                    </a:ext>
                  </a:extLst>
                </a:gridCol>
                <a:gridCol w="2474653">
                  <a:extLst>
                    <a:ext uri="{9D8B030D-6E8A-4147-A177-3AD203B41FA5}">
                      <a16:colId xmlns:a16="http://schemas.microsoft.com/office/drawing/2014/main" val="3920641567"/>
                    </a:ext>
                  </a:extLst>
                </a:gridCol>
                <a:gridCol w="2751324">
                  <a:extLst>
                    <a:ext uri="{9D8B030D-6E8A-4147-A177-3AD203B41FA5}">
                      <a16:colId xmlns:a16="http://schemas.microsoft.com/office/drawing/2014/main" val="1287956672"/>
                    </a:ext>
                  </a:extLst>
                </a:gridCol>
              </a:tblGrid>
              <a:tr h="6629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3879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21887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67888"/>
              </p:ext>
            </p:extLst>
          </p:nvPr>
        </p:nvGraphicFramePr>
        <p:xfrm>
          <a:off x="11868912" y="2457669"/>
          <a:ext cx="10359730" cy="1318260"/>
        </p:xfrm>
        <a:graphic>
          <a:graphicData uri="http://schemas.openxmlformats.org/drawingml/2006/table">
            <a:tbl>
              <a:tblPr/>
              <a:tblGrid>
                <a:gridCol w="2582247">
                  <a:extLst>
                    <a:ext uri="{9D8B030D-6E8A-4147-A177-3AD203B41FA5}">
                      <a16:colId xmlns:a16="http://schemas.microsoft.com/office/drawing/2014/main" val="3611774446"/>
                    </a:ext>
                  </a:extLst>
                </a:gridCol>
                <a:gridCol w="2551506">
                  <a:extLst>
                    <a:ext uri="{9D8B030D-6E8A-4147-A177-3AD203B41FA5}">
                      <a16:colId xmlns:a16="http://schemas.microsoft.com/office/drawing/2014/main" val="1972256227"/>
                    </a:ext>
                  </a:extLst>
                </a:gridCol>
                <a:gridCol w="2474653">
                  <a:extLst>
                    <a:ext uri="{9D8B030D-6E8A-4147-A177-3AD203B41FA5}">
                      <a16:colId xmlns:a16="http://schemas.microsoft.com/office/drawing/2014/main" val="3920641567"/>
                    </a:ext>
                  </a:extLst>
                </a:gridCol>
                <a:gridCol w="2751324">
                  <a:extLst>
                    <a:ext uri="{9D8B030D-6E8A-4147-A177-3AD203B41FA5}">
                      <a16:colId xmlns:a16="http://schemas.microsoft.com/office/drawing/2014/main" val="1287956672"/>
                    </a:ext>
                  </a:extLst>
                </a:gridCol>
              </a:tblGrid>
              <a:tr h="6629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3879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21887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491343" y="5587419"/>
            <a:ext cx="3962785" cy="89255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Benchmarking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existing hybrid test data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841490" y="5956305"/>
            <a:ext cx="556853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5-Point Star 28"/>
          <p:cNvSpPr/>
          <p:nvPr/>
        </p:nvSpPr>
        <p:spPr>
          <a:xfrm>
            <a:off x="4536677" y="4516214"/>
            <a:ext cx="685800" cy="685800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9224" y="4575002"/>
            <a:ext cx="4384855" cy="80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identify critical capabilities missing in LTS codes (likely HTS specific behavior) 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Calibri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59885" y="6565893"/>
            <a:ext cx="2585960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t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sym typeface="Calibri"/>
              </a:rPr>
              <a:t>echniques integrated </a:t>
            </a:r>
          </a:p>
        </p:txBody>
      </p:sp>
      <p:sp>
        <p:nvSpPr>
          <p:cNvPr id="32" name="5-Point Star 31"/>
          <p:cNvSpPr/>
          <p:nvPr/>
        </p:nvSpPr>
        <p:spPr>
          <a:xfrm>
            <a:off x="7604773" y="6400700"/>
            <a:ext cx="685800" cy="685800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11884806" y="6368874"/>
            <a:ext cx="685800" cy="685800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1712" y="5535156"/>
            <a:ext cx="3401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Hybrid Modeling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533889" y="6707102"/>
            <a:ext cx="2355128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</a:rPr>
              <a:t>Codes benchmarked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Calibri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1800432" y="7566661"/>
            <a:ext cx="420624" cy="1627632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533889" y="7780312"/>
            <a:ext cx="8163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Enables study of hybrid designs in comparative roadmap (see Paolo’s talk)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761" y="9345538"/>
            <a:ext cx="7310247" cy="41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30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/>
    </p:bldLst>
  </p:timing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59142</TotalTime>
  <Words>831</Words>
  <Application>Microsoft Office PowerPoint</Application>
  <PresentationFormat>Custom</PresentationFormat>
  <Paragraphs>135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Times New Roman</vt:lpstr>
      <vt:lpstr>ATAP No Footer</vt:lpstr>
      <vt:lpstr>PowerPoint Presentation</vt:lpstr>
      <vt:lpstr>Key Questions to Answer in the MDP Modeling Roadmap</vt:lpstr>
      <vt:lpstr>Connection to MDP Goals and Roadmaps</vt:lpstr>
      <vt:lpstr>We now have a dedicated, open, monthly meeting of the modeling working group</vt:lpstr>
      <vt:lpstr>Topics for the next several months are set</vt:lpstr>
      <vt:lpstr>Summary</vt:lpstr>
      <vt:lpstr>PowerPoint Presentation</vt:lpstr>
      <vt:lpstr>Interface Modeling Roadmap Elements and Milestones</vt:lpstr>
      <vt:lpstr>Hybrid Modeling Roadmap Elements and Milestones</vt:lpstr>
      <vt:lpstr>Conductor Modeling Roadmap Elements and Milestones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Lucas Brouwer</cp:lastModifiedBy>
  <cp:revision>721</cp:revision>
  <dcterms:modified xsi:type="dcterms:W3CDTF">2020-05-13T15:48:46Z</dcterms:modified>
</cp:coreProperties>
</file>