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268" r:id="rId3"/>
    <p:sldId id="265" r:id="rId4"/>
    <p:sldId id="264" r:id="rId5"/>
    <p:sldId id="260" r:id="rId6"/>
    <p:sldId id="261" r:id="rId7"/>
    <p:sldId id="262" r:id="rId8"/>
    <p:sldId id="263" r:id="rId9"/>
    <p:sldId id="267" r:id="rId10"/>
    <p:sldId id="259" r:id="rId11"/>
    <p:sldId id="258" r:id="rId12"/>
    <p:sldId id="2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5104" autoAdjust="0"/>
  </p:normalViewPr>
  <p:slideViewPr>
    <p:cSldViewPr snapToGrid="0">
      <p:cViewPr>
        <p:scale>
          <a:sx n="84" d="100"/>
          <a:sy n="84" d="100"/>
        </p:scale>
        <p:origin x="93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0628D-2A2A-4B4A-A6C6-A2AC5B6DA442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EEDB3-1742-4DFB-8450-20437C6B8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8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297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2243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2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82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510130"/>
            <a:ext cx="12192000" cy="347870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2039816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515101"/>
            <a:ext cx="925286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2AC80A-627F-4E7E-B5CE-80343A1A5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68643" y="-1"/>
            <a:ext cx="9233941" cy="70453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979728" y="6550223"/>
            <a:ext cx="1297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M.</a:t>
            </a:r>
            <a:r>
              <a:rPr lang="en-US" sz="1400" baseline="0" dirty="0" smtClean="0">
                <a:solidFill>
                  <a:schemeClr val="bg1"/>
                </a:solidFill>
              </a:rPr>
              <a:t> </a:t>
            </a:r>
            <a:r>
              <a:rPr lang="en-US" sz="1400" baseline="0" dirty="0" err="1" smtClean="0">
                <a:solidFill>
                  <a:schemeClr val="bg1"/>
                </a:solidFill>
              </a:rPr>
              <a:t>Marchevsky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460" y="0"/>
            <a:ext cx="1819175" cy="653084"/>
          </a:xfrm>
          <a:prstGeom prst="rect">
            <a:avLst/>
          </a:prstGeom>
        </p:spPr>
      </p:pic>
      <p:sp>
        <p:nvSpPr>
          <p:cNvPr id="7" name="AutoShape 4" descr="Afbeeldingsresultaat voor mt25 conference logo"/>
          <p:cNvSpPr>
            <a:spLocks noChangeAspect="1" noChangeArrowheads="1"/>
          </p:cNvSpPr>
          <p:nvPr userDrawn="1"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2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99" y="-17585"/>
            <a:ext cx="934032" cy="7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2063931" y="0"/>
            <a:ext cx="9196252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2069122" y="0"/>
            <a:ext cx="9202616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4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2044558" cy="8412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386514"/>
            <a:ext cx="925286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2AC80A-627F-4E7E-B5CE-80343A1A5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85387" y="0"/>
            <a:ext cx="8961120" cy="84124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68443" y="6421636"/>
            <a:ext cx="6528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M.</a:t>
            </a:r>
            <a:r>
              <a:rPr lang="en-US" sz="1400" baseline="0" dirty="0" smtClean="0">
                <a:solidFill>
                  <a:schemeClr val="bg1"/>
                </a:solidFill>
              </a:rPr>
              <a:t> </a:t>
            </a:r>
            <a:r>
              <a:rPr lang="en-US" sz="1400" baseline="0" dirty="0" err="1" smtClean="0">
                <a:solidFill>
                  <a:schemeClr val="bg1"/>
                </a:solidFill>
              </a:rPr>
              <a:t>Marchevsky</a:t>
            </a:r>
            <a:r>
              <a:rPr lang="en-US" sz="1400" baseline="0" dirty="0" smtClean="0">
                <a:solidFill>
                  <a:schemeClr val="bg1"/>
                </a:solidFill>
              </a:rPr>
              <a:t>  - ASC 2018, Seattle WA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" y="57150"/>
            <a:ext cx="1963370" cy="704850"/>
          </a:xfrm>
          <a:prstGeom prst="rect">
            <a:avLst/>
          </a:prstGeom>
        </p:spPr>
      </p:pic>
      <p:sp>
        <p:nvSpPr>
          <p:cNvPr id="7" name="AutoShape 4" descr="Afbeeldingsresultaat voor mt25 conference logo"/>
          <p:cNvSpPr>
            <a:spLocks noChangeAspect="1" noChangeArrowheads="1"/>
          </p:cNvSpPr>
          <p:nvPr userDrawn="1"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2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24" y="-17586"/>
            <a:ext cx="1231007" cy="8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2660073" y="2189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849" y="6390835"/>
            <a:ext cx="877051" cy="42906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891386" y="6381429"/>
            <a:ext cx="1250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2LOr1B-02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26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4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4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9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8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6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9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1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4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B4A14-D16E-43EB-BD71-390B172404B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5922C-CBC0-41FA-B076-A2426B6C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0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"/><Relationship Id="rId3" Type="http://schemas.openxmlformats.org/officeDocument/2006/relationships/image" Target="../media/image39.tiff"/><Relationship Id="rId7" Type="http://schemas.openxmlformats.org/officeDocument/2006/relationships/image" Target="../media/image41.tif"/><Relationship Id="rId12" Type="http://schemas.openxmlformats.org/officeDocument/2006/relationships/image" Target="../media/image46.tif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11" Type="http://schemas.openxmlformats.org/officeDocument/2006/relationships/image" Target="../media/image45.tif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4.tiff"/><Relationship Id="rId4" Type="http://schemas.openxmlformats.org/officeDocument/2006/relationships/image" Target="../media/image40.jpeg"/><Relationship Id="rId9" Type="http://schemas.openxmlformats.org/officeDocument/2006/relationships/image" Target="../media/image4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2.wav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50.jpeg"/><Relationship Id="rId5" Type="http://schemas.microsoft.com/office/2007/relationships/media" Target="../media/media3.wav"/><Relationship Id="rId10" Type="http://schemas.openxmlformats.org/officeDocument/2006/relationships/image" Target="../media/image49.png"/><Relationship Id="rId4" Type="http://schemas.openxmlformats.org/officeDocument/2006/relationships/audio" Target="../media/media2.wav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g"/><Relationship Id="rId5" Type="http://schemas.openxmlformats.org/officeDocument/2006/relationships/image" Target="../media/image11.w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4660" y="2045970"/>
            <a:ext cx="6796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AE analysis and event clustering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983230" y="2926080"/>
            <a:ext cx="294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Marchevsky</a:t>
            </a:r>
            <a:endParaRPr lang="en-US" dirty="0" smtClean="0"/>
          </a:p>
          <a:p>
            <a:r>
              <a:rPr lang="en-US" dirty="0" smtClean="0"/>
              <a:t>L. </a:t>
            </a:r>
            <a:r>
              <a:rPr lang="en-US" dirty="0" err="1" smtClean="0"/>
              <a:t>Stephey</a:t>
            </a:r>
            <a:r>
              <a:rPr lang="en-US" dirty="0" smtClean="0"/>
              <a:t>, M. Mustafa   LBNL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3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Acoustic event type clustering and sound database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1687621" y="1388910"/>
            <a:ext cx="3609869" cy="4946575"/>
            <a:chOff x="4475960" y="1402307"/>
            <a:chExt cx="2663347" cy="4110808"/>
          </a:xfrm>
        </p:grpSpPr>
        <p:sp>
          <p:nvSpPr>
            <p:cNvPr id="9" name="Google Shape;56;p13"/>
            <p:cNvSpPr/>
            <p:nvPr/>
          </p:nvSpPr>
          <p:spPr>
            <a:xfrm>
              <a:off x="5661674" y="4137035"/>
              <a:ext cx="306642" cy="231809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;p13"/>
            <p:cNvSpPr/>
            <p:nvPr/>
          </p:nvSpPr>
          <p:spPr>
            <a:xfrm>
              <a:off x="5678656" y="2322349"/>
              <a:ext cx="310786" cy="26005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8;p13"/>
            <p:cNvSpPr/>
            <p:nvPr/>
          </p:nvSpPr>
          <p:spPr>
            <a:xfrm>
              <a:off x="5454806" y="3368779"/>
              <a:ext cx="665700" cy="1401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9;p13"/>
            <p:cNvSpPr/>
            <p:nvPr/>
          </p:nvSpPr>
          <p:spPr>
            <a:xfrm>
              <a:off x="5632931" y="3205858"/>
              <a:ext cx="151800" cy="1401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0;p13"/>
            <p:cNvSpPr/>
            <p:nvPr/>
          </p:nvSpPr>
          <p:spPr>
            <a:xfrm>
              <a:off x="5628697" y="3536995"/>
              <a:ext cx="151800" cy="1401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61;p13"/>
            <p:cNvGrpSpPr/>
            <p:nvPr/>
          </p:nvGrpSpPr>
          <p:grpSpPr>
            <a:xfrm>
              <a:off x="4980393" y="2652838"/>
              <a:ext cx="1611424" cy="1378835"/>
              <a:chOff x="6334056" y="1350900"/>
              <a:chExt cx="1511087" cy="2226300"/>
            </a:xfrm>
          </p:grpSpPr>
          <p:sp>
            <p:nvSpPr>
              <p:cNvPr id="15" name="Google Shape;62;p13"/>
              <p:cNvSpPr/>
              <p:nvPr/>
            </p:nvSpPr>
            <p:spPr>
              <a:xfrm>
                <a:off x="6334056" y="2722501"/>
                <a:ext cx="1473600" cy="854699"/>
              </a:xfrm>
              <a:prstGeom prst="trapezoid">
                <a:avLst>
                  <a:gd name="adj" fmla="val 45691"/>
                </a:avLst>
              </a:prstGeom>
              <a:solidFill>
                <a:srgbClr val="9FC5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3;p13"/>
              <p:cNvSpPr/>
              <p:nvPr/>
            </p:nvSpPr>
            <p:spPr>
              <a:xfrm rot="10800000">
                <a:off x="6365896" y="1350900"/>
                <a:ext cx="1473600" cy="854699"/>
              </a:xfrm>
              <a:prstGeom prst="trapezoid">
                <a:avLst>
                  <a:gd name="adj" fmla="val 45691"/>
                </a:avLst>
              </a:prstGeom>
              <a:solidFill>
                <a:srgbClr val="9FC5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4;p13"/>
              <p:cNvSpPr txBox="1"/>
              <p:nvPr/>
            </p:nvSpPr>
            <p:spPr>
              <a:xfrm>
                <a:off x="6830873" y="1424856"/>
                <a:ext cx="1014270" cy="495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/>
                  <a:t>Encoder</a:t>
                </a:r>
                <a:endParaRPr sz="1400" dirty="0"/>
              </a:p>
            </p:txBody>
          </p:sp>
          <p:sp>
            <p:nvSpPr>
              <p:cNvPr id="18" name="Google Shape;65;p13"/>
              <p:cNvSpPr txBox="1"/>
              <p:nvPr/>
            </p:nvSpPr>
            <p:spPr>
              <a:xfrm>
                <a:off x="6802049" y="2850408"/>
                <a:ext cx="1033321" cy="495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/>
                  <a:t>Decoder</a:t>
                </a:r>
                <a:endParaRPr sz="1400" dirty="0"/>
              </a:p>
            </p:txBody>
          </p:sp>
        </p:grpSp>
        <p:sp>
          <p:nvSpPr>
            <p:cNvPr id="19" name="Google Shape;66;p13"/>
            <p:cNvSpPr txBox="1"/>
            <p:nvPr/>
          </p:nvSpPr>
          <p:spPr>
            <a:xfrm>
              <a:off x="5525931" y="3076962"/>
              <a:ext cx="839112" cy="278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/>
                <a:t>Latent </a:t>
              </a:r>
              <a:endParaRPr sz="1300" dirty="0"/>
            </a:p>
          </p:txBody>
        </p:sp>
        <p:cxnSp>
          <p:nvCxnSpPr>
            <p:cNvPr id="20" name="Google Shape;67;p13"/>
            <p:cNvCxnSpPr/>
            <p:nvPr/>
          </p:nvCxnSpPr>
          <p:spPr>
            <a:xfrm>
              <a:off x="6194125" y="3361948"/>
              <a:ext cx="641100" cy="7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21" name="Google Shape;68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5987" y="1402307"/>
              <a:ext cx="2583320" cy="882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70;p13"/>
            <p:cNvSpPr txBox="1"/>
            <p:nvPr/>
          </p:nvSpPr>
          <p:spPr>
            <a:xfrm>
              <a:off x="4997109" y="5215713"/>
              <a:ext cx="1828602" cy="297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/>
                <a:t>Reconstructed spectrograms</a:t>
              </a:r>
              <a:endParaRPr sz="1400" dirty="0"/>
            </a:p>
          </p:txBody>
        </p:sp>
        <p:pic>
          <p:nvPicPr>
            <p:cNvPr id="23" name="Google Shape;71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75960" y="4421329"/>
              <a:ext cx="2656117" cy="8433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5992854" y="978802"/>
            <a:ext cx="4222299" cy="5302657"/>
            <a:chOff x="4115899" y="1121488"/>
            <a:chExt cx="3485287" cy="459827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413" y="1121488"/>
              <a:ext cx="2992755" cy="193717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060" y="3122210"/>
              <a:ext cx="3047680" cy="193908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115899" y="5266042"/>
              <a:ext cx="3485287" cy="45371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encouraging unsupervised clustering results using deep learning</a:t>
              </a:r>
              <a:endParaRPr lang="en-US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1436138" y="878766"/>
            <a:ext cx="2338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 collaboration </a:t>
            </a:r>
            <a:r>
              <a:rPr lang="en-US" sz="1400" b="1" dirty="0" smtClean="0"/>
              <a:t>with NERSC 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809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dirty="0" smtClean="0"/>
              <a:t>How different AE events really are in the beginning of training vs end of training?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60" y="1240721"/>
            <a:ext cx="2415828" cy="21517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386735" y="3646236"/>
            <a:ext cx="2885622" cy="2346699"/>
            <a:chOff x="5872343" y="6100996"/>
            <a:chExt cx="2885622" cy="23466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2" r="1623" b="22283"/>
            <a:stretch/>
          </p:blipFill>
          <p:spPr>
            <a:xfrm>
              <a:off x="7186548" y="7648141"/>
              <a:ext cx="1013072" cy="231762"/>
            </a:xfrm>
            <a:prstGeom prst="rect">
              <a:avLst/>
            </a:prstGeom>
          </p:spPr>
        </p:pic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5872343" y="6100996"/>
            <a:ext cx="2885622" cy="23466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Graph" r:id="rId5" imgW="3899520" imgH="3201120" progId="Origin50.Graph">
                    <p:embed/>
                  </p:oleObj>
                </mc:Choice>
                <mc:Fallback>
                  <p:oleObj name="Graph" r:id="rId5" imgW="3899520" imgH="320112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872343" y="6100996"/>
                          <a:ext cx="2885622" cy="23466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7" y="1240720"/>
            <a:ext cx="3450924" cy="434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77" y="1202839"/>
            <a:ext cx="3575881" cy="44370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4247" y="1448312"/>
            <a:ext cx="9514655" cy="1767667"/>
            <a:chOff x="2763762" y="1546404"/>
            <a:chExt cx="9514655" cy="1767667"/>
          </a:xfrm>
        </p:grpSpPr>
        <p:sp>
          <p:nvSpPr>
            <p:cNvPr id="15" name="Oval 14"/>
            <p:cNvSpPr/>
            <p:nvPr/>
          </p:nvSpPr>
          <p:spPr>
            <a:xfrm>
              <a:off x="2763762" y="1846338"/>
              <a:ext cx="97367" cy="931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068562" y="2905518"/>
              <a:ext cx="97367" cy="931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9304364" y="2015843"/>
              <a:ext cx="97367" cy="931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365413" y="2961873"/>
              <a:ext cx="97367" cy="931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987396" y="1546404"/>
              <a:ext cx="9291021" cy="1767667"/>
              <a:chOff x="-1151568" y="8247958"/>
              <a:chExt cx="9291021" cy="176766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51568" y="8247958"/>
                <a:ext cx="1828206" cy="6775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20484" y="9288902"/>
                <a:ext cx="1769174" cy="650016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644" y="8323618"/>
                <a:ext cx="1867392" cy="68451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180" y="9370747"/>
                <a:ext cx="1759273" cy="644878"/>
              </a:xfrm>
              <a:prstGeom prst="rect">
                <a:avLst/>
              </a:prstGeom>
            </p:spPr>
          </p:pic>
        </p:grpSp>
      </p:grpSp>
      <p:sp>
        <p:nvSpPr>
          <p:cNvPr id="13" name="Up Arrow 12"/>
          <p:cNvSpPr/>
          <p:nvPr/>
        </p:nvSpPr>
        <p:spPr>
          <a:xfrm rot="18812915">
            <a:off x="4468201" y="4201478"/>
            <a:ext cx="215821" cy="1164940"/>
          </a:xfrm>
          <a:prstGeom prst="upArrow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3496576">
            <a:off x="7083127" y="3791854"/>
            <a:ext cx="196040" cy="597844"/>
          </a:xfrm>
          <a:prstGeom prst="upArrow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889456" y="874364"/>
            <a:ext cx="173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CCT4 Quench #3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005630" y="885954"/>
            <a:ext cx="196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CCT4 Quench #103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1153" y="5917527"/>
            <a:ext cx="7086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We still need a robust physical validation of our clustering results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C80A-627F-4E7E-B5CE-80343A1A566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Mechanical relaxation after the quench in CCT4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508422" y="760150"/>
            <a:ext cx="6367163" cy="558696"/>
            <a:chOff x="619125" y="5949108"/>
            <a:chExt cx="8397875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4285561" y="5949108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 2.5 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9" idx="1"/>
            </p:cNvCxnSpPr>
            <p:nvPr/>
          </p:nvCxnSpPr>
          <p:spPr>
            <a:xfrm flipH="1" flipV="1">
              <a:off x="619125" y="6124575"/>
              <a:ext cx="3666436" cy="91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5185474" y="6134100"/>
              <a:ext cx="3831526" cy="95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86862" y="1126748"/>
            <a:ext cx="8634044" cy="5260968"/>
            <a:chOff x="613278" y="1056409"/>
            <a:chExt cx="10880886" cy="53660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5666" y="2442499"/>
              <a:ext cx="8389986" cy="190731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/>
            <a:srcRect t="12122"/>
            <a:stretch/>
          </p:blipFill>
          <p:spPr>
            <a:xfrm>
              <a:off x="626909" y="1094509"/>
              <a:ext cx="8398744" cy="155993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0"/>
            <a:srcRect b="17312"/>
            <a:stretch/>
          </p:blipFill>
          <p:spPr>
            <a:xfrm>
              <a:off x="613278" y="4046399"/>
              <a:ext cx="8411824" cy="14677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23371" y="1417365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9677 A</a:t>
              </a:r>
              <a:endPara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8321" y="2998591"/>
              <a:ext cx="955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10197 A</a:t>
              </a:r>
              <a:endPara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7907" y="4538657"/>
              <a:ext cx="955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16266 A</a:t>
              </a:r>
              <a:endPara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65354" y="1056409"/>
              <a:ext cx="87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current</a:t>
              </a:r>
              <a:endPara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78054" y="2656609"/>
              <a:ext cx="87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current</a:t>
              </a:r>
              <a:endPara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27254" y="4244109"/>
              <a:ext cx="87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current</a:t>
              </a:r>
              <a:endPara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81454" y="1678709"/>
              <a:ext cx="949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acoustic</a:t>
              </a:r>
              <a:endParaRPr lang="en-US" i="1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28146" y="3272043"/>
              <a:ext cx="94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acoustic</a:t>
              </a:r>
              <a:endParaRPr lang="en-US" i="1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15446" y="4783343"/>
              <a:ext cx="94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acoustic</a:t>
              </a:r>
              <a:endParaRPr lang="en-US" i="1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2979" y="2351809"/>
              <a:ext cx="8391525" cy="3143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23455" y="3999634"/>
              <a:ext cx="8410574" cy="3143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28579" y="5523634"/>
              <a:ext cx="4867275" cy="1143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64525" y="5700418"/>
              <a:ext cx="9196677" cy="72202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Post-quench slip-stick </a:t>
              </a:r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“a</a:t>
              </a:r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ftershocks” – we will apply those to verify clustering and potentially also for supervised training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119754" y="1065934"/>
              <a:ext cx="390525" cy="32289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129279" y="4342534"/>
              <a:ext cx="390525" cy="116205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831923" y="1154912"/>
              <a:ext cx="1394368" cy="701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Cracking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regime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653145" y="4615402"/>
              <a:ext cx="1492333" cy="701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Slip-stick 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regime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13" b="19686"/>
            <a:stretch/>
          </p:blipFill>
          <p:spPr>
            <a:xfrm rot="5400000">
              <a:off x="9660031" y="2003880"/>
              <a:ext cx="1857538" cy="1810729"/>
            </a:xfrm>
            <a:prstGeom prst="rect">
              <a:avLst/>
            </a:prstGeom>
          </p:spPr>
        </p:pic>
      </p:grpSp>
      <p:pic>
        <p:nvPicPr>
          <p:cNvPr id="34" name="CTD101_01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5783" y="949036"/>
            <a:ext cx="609600" cy="609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293928" y="1094511"/>
            <a:ext cx="1644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CTD-101 (4.2 K)</a:t>
            </a:r>
            <a:endParaRPr lang="en-US" dirty="0"/>
          </a:p>
        </p:txBody>
      </p:sp>
      <p:pic>
        <p:nvPicPr>
          <p:cNvPr id="36" name="Mix61_017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18073" y="1683327"/>
            <a:ext cx="609600" cy="6096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252363" y="1828799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“Mix-61” (4.2 K)</a:t>
            </a:r>
            <a:endParaRPr lang="en-US" dirty="0"/>
          </a:p>
        </p:txBody>
      </p:sp>
      <p:pic>
        <p:nvPicPr>
          <p:cNvPr id="38" name="unsinter_nb3sn_cable_017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31928" y="2486890"/>
            <a:ext cx="609600" cy="6096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169235" y="2286001"/>
            <a:ext cx="1482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Un-sintering of a Nb</a:t>
            </a:r>
            <a:r>
              <a:rPr lang="en-US" baseline="-25000" dirty="0" smtClean="0"/>
              <a:t>3</a:t>
            </a:r>
            <a:r>
              <a:rPr lang="en-US" dirty="0" smtClean="0"/>
              <a:t>Sn </a:t>
            </a:r>
          </a:p>
          <a:p>
            <a:r>
              <a:rPr lang="en-US" dirty="0" smtClean="0"/>
              <a:t>Rutherford cable (RT)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9448799" y="3574474"/>
            <a:ext cx="247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/>
              <a:t>All slowed down to </a:t>
            </a:r>
            <a:r>
              <a:rPr lang="en-US" i="1" dirty="0" smtClean="0">
                <a:latin typeface="Symbol" panose="05050102010706020507" pitchFamily="18" charset="2"/>
              </a:rPr>
              <a:t>~</a:t>
            </a:r>
            <a:r>
              <a:rPr lang="en-US" i="1" dirty="0" smtClean="0"/>
              <a:t>17% of the original sampling rate of 1 MHz</a:t>
            </a:r>
            <a:endParaRPr lang="en-US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9480240" y="4790934"/>
            <a:ext cx="2521527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building a “sound database” that can be latter used for supervised learning models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9254836" y="665018"/>
            <a:ext cx="0" cy="5846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1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3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 hardware development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17070" y="782090"/>
            <a:ext cx="323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Commercial AE system from Physical Acoustics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6695" y="979070"/>
            <a:ext cx="341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Self-calibrating acoustic hardware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33111" y="4481264"/>
            <a:ext cx="3735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An FPGA-based system that can stream 8 (and up to 32 after upgrade) channels at 10 </a:t>
            </a:r>
            <a:r>
              <a:rPr lang="en-US" dirty="0" err="1" smtClean="0"/>
              <a:t>Ms</a:t>
            </a:r>
            <a:r>
              <a:rPr lang="en-US" dirty="0" smtClean="0"/>
              <a:t>/s and simultaneously stream important metadata such as count, energy, frequency, etc</a:t>
            </a:r>
            <a:r>
              <a:rPr lang="en-US" dirty="0"/>
              <a:t>.</a:t>
            </a:r>
            <a:r>
              <a:rPr lang="en-US" dirty="0" smtClean="0"/>
              <a:t> in real time.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1" t="-1360" r="18947" b="1218"/>
          <a:stretch/>
        </p:blipFill>
        <p:spPr>
          <a:xfrm>
            <a:off x="7039761" y="1465648"/>
            <a:ext cx="3188819" cy="2912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t="36680" r="40639" b="48400"/>
          <a:stretch/>
        </p:blipFill>
        <p:spPr>
          <a:xfrm rot="16200000">
            <a:off x="737985" y="1181247"/>
            <a:ext cx="1173153" cy="1515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4277" y="1524342"/>
            <a:ext cx="2994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New variation of the “old style” two-wire sensor design that used compact SMD components and is modified to enable pulsing the piezo for cross-calibration purposes</a:t>
            </a:r>
            <a:endParaRPr lang="en-US" dirty="0"/>
          </a:p>
        </p:txBody>
      </p:sp>
      <p:sp>
        <p:nvSpPr>
          <p:cNvPr id="1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1401219" y="6467707"/>
            <a:ext cx="694137" cy="274551"/>
          </a:xfrm>
        </p:spPr>
        <p:txBody>
          <a:bodyPr/>
          <a:lstStyle/>
          <a:p>
            <a:fld id="{D260E43B-7F43-FA45-AAB7-E054FD6CC4E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05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1999684" y="932506"/>
            <a:ext cx="9161578" cy="3375575"/>
            <a:chOff x="1999684" y="932506"/>
            <a:chExt cx="9161578" cy="3375575"/>
          </a:xfrm>
        </p:grpSpPr>
        <p:sp>
          <p:nvSpPr>
            <p:cNvPr id="58" name="Rectangle 57"/>
            <p:cNvSpPr/>
            <p:nvPr/>
          </p:nvSpPr>
          <p:spPr>
            <a:xfrm>
              <a:off x="7614604" y="1721999"/>
              <a:ext cx="672145" cy="2117936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47505" y="1912499"/>
              <a:ext cx="383810" cy="1572061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720467" y="2435461"/>
              <a:ext cx="431714" cy="293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4515130" y="2440925"/>
              <a:ext cx="558208" cy="459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3854051" y="2113769"/>
              <a:ext cx="2389289" cy="1110789"/>
              <a:chOff x="3142695" y="982932"/>
              <a:chExt cx="1853170" cy="836990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3142695" y="982932"/>
                <a:ext cx="1207363" cy="836990"/>
              </a:xfrm>
              <a:custGeom>
                <a:avLst/>
                <a:gdLst>
                  <a:gd name="connsiteX0" fmla="*/ 0 w 2503503"/>
                  <a:gd name="connsiteY0" fmla="*/ 473005 h 836990"/>
                  <a:gd name="connsiteX1" fmla="*/ 35511 w 2503503"/>
                  <a:gd name="connsiteY1" fmla="*/ 428617 h 836990"/>
                  <a:gd name="connsiteX2" fmla="*/ 62144 w 2503503"/>
                  <a:gd name="connsiteY2" fmla="*/ 419739 h 836990"/>
                  <a:gd name="connsiteX3" fmla="*/ 71022 w 2503503"/>
                  <a:gd name="connsiteY3" fmla="*/ 446372 h 836990"/>
                  <a:gd name="connsiteX4" fmla="*/ 106532 w 2503503"/>
                  <a:gd name="connsiteY4" fmla="*/ 464128 h 836990"/>
                  <a:gd name="connsiteX5" fmla="*/ 124288 w 2503503"/>
                  <a:gd name="connsiteY5" fmla="*/ 481883 h 836990"/>
                  <a:gd name="connsiteX6" fmla="*/ 150921 w 2503503"/>
                  <a:gd name="connsiteY6" fmla="*/ 473005 h 836990"/>
                  <a:gd name="connsiteX7" fmla="*/ 168676 w 2503503"/>
                  <a:gd name="connsiteY7" fmla="*/ 446372 h 836990"/>
                  <a:gd name="connsiteX8" fmla="*/ 195309 w 2503503"/>
                  <a:gd name="connsiteY8" fmla="*/ 455250 h 836990"/>
                  <a:gd name="connsiteX9" fmla="*/ 248575 w 2503503"/>
                  <a:gd name="connsiteY9" fmla="*/ 464128 h 836990"/>
                  <a:gd name="connsiteX10" fmla="*/ 310719 w 2503503"/>
                  <a:gd name="connsiteY10" fmla="*/ 481883 h 836990"/>
                  <a:gd name="connsiteX11" fmla="*/ 337352 w 2503503"/>
                  <a:gd name="connsiteY11" fmla="*/ 455250 h 836990"/>
                  <a:gd name="connsiteX12" fmla="*/ 372862 w 2503503"/>
                  <a:gd name="connsiteY12" fmla="*/ 428617 h 836990"/>
                  <a:gd name="connsiteX13" fmla="*/ 390618 w 2503503"/>
                  <a:gd name="connsiteY13" fmla="*/ 446372 h 836990"/>
                  <a:gd name="connsiteX14" fmla="*/ 426128 w 2503503"/>
                  <a:gd name="connsiteY14" fmla="*/ 437495 h 836990"/>
                  <a:gd name="connsiteX15" fmla="*/ 435006 w 2503503"/>
                  <a:gd name="connsiteY15" fmla="*/ 401984 h 836990"/>
                  <a:gd name="connsiteX16" fmla="*/ 443884 w 2503503"/>
                  <a:gd name="connsiteY16" fmla="*/ 375351 h 836990"/>
                  <a:gd name="connsiteX17" fmla="*/ 470517 w 2503503"/>
                  <a:gd name="connsiteY17" fmla="*/ 277697 h 836990"/>
                  <a:gd name="connsiteX18" fmla="*/ 488272 w 2503503"/>
                  <a:gd name="connsiteY18" fmla="*/ 251064 h 836990"/>
                  <a:gd name="connsiteX19" fmla="*/ 506027 w 2503503"/>
                  <a:gd name="connsiteY19" fmla="*/ 135654 h 836990"/>
                  <a:gd name="connsiteX20" fmla="*/ 523783 w 2503503"/>
                  <a:gd name="connsiteY20" fmla="*/ 91266 h 836990"/>
                  <a:gd name="connsiteX21" fmla="*/ 532660 w 2503503"/>
                  <a:gd name="connsiteY21" fmla="*/ 38000 h 836990"/>
                  <a:gd name="connsiteX22" fmla="*/ 541538 w 2503503"/>
                  <a:gd name="connsiteY22" fmla="*/ 2489 h 836990"/>
                  <a:gd name="connsiteX23" fmla="*/ 550416 w 2503503"/>
                  <a:gd name="connsiteY23" fmla="*/ 251064 h 836990"/>
                  <a:gd name="connsiteX24" fmla="*/ 568171 w 2503503"/>
                  <a:gd name="connsiteY24" fmla="*/ 304330 h 836990"/>
                  <a:gd name="connsiteX25" fmla="*/ 585926 w 2503503"/>
                  <a:gd name="connsiteY25" fmla="*/ 401984 h 836990"/>
                  <a:gd name="connsiteX26" fmla="*/ 594804 w 2503503"/>
                  <a:gd name="connsiteY26" fmla="*/ 632804 h 836990"/>
                  <a:gd name="connsiteX27" fmla="*/ 621437 w 2503503"/>
                  <a:gd name="connsiteY27" fmla="*/ 712703 h 836990"/>
                  <a:gd name="connsiteX28" fmla="*/ 630315 w 2503503"/>
                  <a:gd name="connsiteY28" fmla="*/ 597293 h 836990"/>
                  <a:gd name="connsiteX29" fmla="*/ 648070 w 2503503"/>
                  <a:gd name="connsiteY29" fmla="*/ 473005 h 836990"/>
                  <a:gd name="connsiteX30" fmla="*/ 665825 w 2503503"/>
                  <a:gd name="connsiteY30" fmla="*/ 348718 h 836990"/>
                  <a:gd name="connsiteX31" fmla="*/ 692458 w 2503503"/>
                  <a:gd name="connsiteY31" fmla="*/ 623926 h 836990"/>
                  <a:gd name="connsiteX32" fmla="*/ 701336 w 2503503"/>
                  <a:gd name="connsiteY32" fmla="*/ 677192 h 836990"/>
                  <a:gd name="connsiteX33" fmla="*/ 719091 w 2503503"/>
                  <a:gd name="connsiteY33" fmla="*/ 721580 h 836990"/>
                  <a:gd name="connsiteX34" fmla="*/ 736847 w 2503503"/>
                  <a:gd name="connsiteY34" fmla="*/ 810357 h 836990"/>
                  <a:gd name="connsiteX35" fmla="*/ 754602 w 2503503"/>
                  <a:gd name="connsiteY35" fmla="*/ 836990 h 836990"/>
                  <a:gd name="connsiteX36" fmla="*/ 772357 w 2503503"/>
                  <a:gd name="connsiteY36" fmla="*/ 623926 h 836990"/>
                  <a:gd name="connsiteX37" fmla="*/ 790113 w 2503503"/>
                  <a:gd name="connsiteY37" fmla="*/ 464128 h 836990"/>
                  <a:gd name="connsiteX38" fmla="*/ 798990 w 2503503"/>
                  <a:gd name="connsiteY38" fmla="*/ 437495 h 836990"/>
                  <a:gd name="connsiteX39" fmla="*/ 807868 w 2503503"/>
                  <a:gd name="connsiteY39" fmla="*/ 330963 h 836990"/>
                  <a:gd name="connsiteX40" fmla="*/ 816746 w 2503503"/>
                  <a:gd name="connsiteY40" fmla="*/ 375351 h 836990"/>
                  <a:gd name="connsiteX41" fmla="*/ 834501 w 2503503"/>
                  <a:gd name="connsiteY41" fmla="*/ 428617 h 836990"/>
                  <a:gd name="connsiteX42" fmla="*/ 843379 w 2503503"/>
                  <a:gd name="connsiteY42" fmla="*/ 508516 h 836990"/>
                  <a:gd name="connsiteX43" fmla="*/ 852256 w 2503503"/>
                  <a:gd name="connsiteY43" fmla="*/ 535149 h 836990"/>
                  <a:gd name="connsiteX44" fmla="*/ 870012 w 2503503"/>
                  <a:gd name="connsiteY44" fmla="*/ 481883 h 836990"/>
                  <a:gd name="connsiteX45" fmla="*/ 905522 w 2503503"/>
                  <a:gd name="connsiteY45" fmla="*/ 304330 h 836990"/>
                  <a:gd name="connsiteX46" fmla="*/ 914400 w 2503503"/>
                  <a:gd name="connsiteY46" fmla="*/ 277697 h 836990"/>
                  <a:gd name="connsiteX47" fmla="*/ 932155 w 2503503"/>
                  <a:gd name="connsiteY47" fmla="*/ 313207 h 836990"/>
                  <a:gd name="connsiteX48" fmla="*/ 967666 w 2503503"/>
                  <a:gd name="connsiteY48" fmla="*/ 401984 h 836990"/>
                  <a:gd name="connsiteX49" fmla="*/ 976544 w 2503503"/>
                  <a:gd name="connsiteY49" fmla="*/ 366473 h 836990"/>
                  <a:gd name="connsiteX50" fmla="*/ 1003177 w 2503503"/>
                  <a:gd name="connsiteY50" fmla="*/ 251064 h 836990"/>
                  <a:gd name="connsiteX51" fmla="*/ 1012055 w 2503503"/>
                  <a:gd name="connsiteY51" fmla="*/ 224431 h 836990"/>
                  <a:gd name="connsiteX52" fmla="*/ 1047565 w 2503503"/>
                  <a:gd name="connsiteY52" fmla="*/ 268819 h 836990"/>
                  <a:gd name="connsiteX53" fmla="*/ 1056443 w 2503503"/>
                  <a:gd name="connsiteY53" fmla="*/ 295452 h 836990"/>
                  <a:gd name="connsiteX54" fmla="*/ 1083076 w 2503503"/>
                  <a:gd name="connsiteY54" fmla="*/ 330963 h 836990"/>
                  <a:gd name="connsiteX55" fmla="*/ 1100831 w 2503503"/>
                  <a:gd name="connsiteY55" fmla="*/ 393106 h 836990"/>
                  <a:gd name="connsiteX56" fmla="*/ 1109709 w 2503503"/>
                  <a:gd name="connsiteY56" fmla="*/ 428617 h 836990"/>
                  <a:gd name="connsiteX57" fmla="*/ 1171853 w 2503503"/>
                  <a:gd name="connsiteY57" fmla="*/ 393106 h 836990"/>
                  <a:gd name="connsiteX58" fmla="*/ 1198486 w 2503503"/>
                  <a:gd name="connsiteY58" fmla="*/ 410862 h 836990"/>
                  <a:gd name="connsiteX59" fmla="*/ 1233996 w 2503503"/>
                  <a:gd name="connsiteY59" fmla="*/ 401984 h 836990"/>
                  <a:gd name="connsiteX60" fmla="*/ 1260629 w 2503503"/>
                  <a:gd name="connsiteY60" fmla="*/ 375351 h 836990"/>
                  <a:gd name="connsiteX61" fmla="*/ 1287262 w 2503503"/>
                  <a:gd name="connsiteY61" fmla="*/ 393106 h 836990"/>
                  <a:gd name="connsiteX62" fmla="*/ 1305018 w 2503503"/>
                  <a:gd name="connsiteY62" fmla="*/ 419739 h 836990"/>
                  <a:gd name="connsiteX63" fmla="*/ 1313895 w 2503503"/>
                  <a:gd name="connsiteY63" fmla="*/ 455250 h 836990"/>
                  <a:gd name="connsiteX64" fmla="*/ 1322773 w 2503503"/>
                  <a:gd name="connsiteY64" fmla="*/ 419739 h 836990"/>
                  <a:gd name="connsiteX65" fmla="*/ 1340528 w 2503503"/>
                  <a:gd name="connsiteY65" fmla="*/ 393106 h 836990"/>
                  <a:gd name="connsiteX66" fmla="*/ 1349406 w 2503503"/>
                  <a:gd name="connsiteY66" fmla="*/ 419739 h 836990"/>
                  <a:gd name="connsiteX67" fmla="*/ 1367161 w 2503503"/>
                  <a:gd name="connsiteY67" fmla="*/ 481883 h 836990"/>
                  <a:gd name="connsiteX68" fmla="*/ 1384917 w 2503503"/>
                  <a:gd name="connsiteY68" fmla="*/ 464128 h 836990"/>
                  <a:gd name="connsiteX69" fmla="*/ 1411550 w 2503503"/>
                  <a:gd name="connsiteY69" fmla="*/ 366473 h 836990"/>
                  <a:gd name="connsiteX70" fmla="*/ 1429305 w 2503503"/>
                  <a:gd name="connsiteY70" fmla="*/ 330963 h 836990"/>
                  <a:gd name="connsiteX71" fmla="*/ 1464816 w 2503503"/>
                  <a:gd name="connsiteY71" fmla="*/ 286574 h 836990"/>
                  <a:gd name="connsiteX72" fmla="*/ 1482571 w 2503503"/>
                  <a:gd name="connsiteY72" fmla="*/ 330963 h 836990"/>
                  <a:gd name="connsiteX73" fmla="*/ 1518082 w 2503503"/>
                  <a:gd name="connsiteY73" fmla="*/ 437495 h 836990"/>
                  <a:gd name="connsiteX74" fmla="*/ 1535837 w 2503503"/>
                  <a:gd name="connsiteY74" fmla="*/ 481883 h 836990"/>
                  <a:gd name="connsiteX75" fmla="*/ 1544715 w 2503503"/>
                  <a:gd name="connsiteY75" fmla="*/ 508516 h 836990"/>
                  <a:gd name="connsiteX76" fmla="*/ 1571348 w 2503503"/>
                  <a:gd name="connsiteY76" fmla="*/ 535149 h 836990"/>
                  <a:gd name="connsiteX77" fmla="*/ 1642369 w 2503503"/>
                  <a:gd name="connsiteY77" fmla="*/ 473005 h 836990"/>
                  <a:gd name="connsiteX78" fmla="*/ 1677880 w 2503503"/>
                  <a:gd name="connsiteY78" fmla="*/ 428617 h 836990"/>
                  <a:gd name="connsiteX79" fmla="*/ 1704513 w 2503503"/>
                  <a:gd name="connsiteY79" fmla="*/ 446372 h 836990"/>
                  <a:gd name="connsiteX80" fmla="*/ 1802167 w 2503503"/>
                  <a:gd name="connsiteY80" fmla="*/ 393106 h 836990"/>
                  <a:gd name="connsiteX81" fmla="*/ 1819922 w 2503503"/>
                  <a:gd name="connsiteY81" fmla="*/ 366473 h 836990"/>
                  <a:gd name="connsiteX82" fmla="*/ 1828800 w 2503503"/>
                  <a:gd name="connsiteY82" fmla="*/ 339840 h 836990"/>
                  <a:gd name="connsiteX83" fmla="*/ 1882066 w 2503503"/>
                  <a:gd name="connsiteY83" fmla="*/ 322085 h 836990"/>
                  <a:gd name="connsiteX84" fmla="*/ 1908699 w 2503503"/>
                  <a:gd name="connsiteY84" fmla="*/ 313207 h 836990"/>
                  <a:gd name="connsiteX85" fmla="*/ 1935332 w 2503503"/>
                  <a:gd name="connsiteY85" fmla="*/ 304330 h 836990"/>
                  <a:gd name="connsiteX86" fmla="*/ 1988598 w 2503503"/>
                  <a:gd name="connsiteY86" fmla="*/ 313207 h 836990"/>
                  <a:gd name="connsiteX87" fmla="*/ 2077375 w 2503503"/>
                  <a:gd name="connsiteY87" fmla="*/ 339840 h 836990"/>
                  <a:gd name="connsiteX88" fmla="*/ 2219418 w 2503503"/>
                  <a:gd name="connsiteY88" fmla="*/ 357596 h 836990"/>
                  <a:gd name="connsiteX89" fmla="*/ 2263806 w 2503503"/>
                  <a:gd name="connsiteY89" fmla="*/ 401984 h 836990"/>
                  <a:gd name="connsiteX90" fmla="*/ 2299317 w 2503503"/>
                  <a:gd name="connsiteY90" fmla="*/ 375351 h 836990"/>
                  <a:gd name="connsiteX91" fmla="*/ 2325950 w 2503503"/>
                  <a:gd name="connsiteY91" fmla="*/ 366473 h 836990"/>
                  <a:gd name="connsiteX92" fmla="*/ 2432482 w 2503503"/>
                  <a:gd name="connsiteY92" fmla="*/ 357596 h 836990"/>
                  <a:gd name="connsiteX93" fmla="*/ 2494625 w 2503503"/>
                  <a:gd name="connsiteY93" fmla="*/ 339840 h 836990"/>
                  <a:gd name="connsiteX94" fmla="*/ 2503503 w 2503503"/>
                  <a:gd name="connsiteY94" fmla="*/ 339840 h 83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2503503" h="836990">
                    <a:moveTo>
                      <a:pt x="0" y="473005"/>
                    </a:moveTo>
                    <a:cubicBezTo>
                      <a:pt x="11837" y="458209"/>
                      <a:pt x="21124" y="440948"/>
                      <a:pt x="35511" y="428617"/>
                    </a:cubicBezTo>
                    <a:cubicBezTo>
                      <a:pt x="42616" y="422527"/>
                      <a:pt x="53774" y="415554"/>
                      <a:pt x="62144" y="419739"/>
                    </a:cubicBezTo>
                    <a:cubicBezTo>
                      <a:pt x="70514" y="423924"/>
                      <a:pt x="64405" y="439755"/>
                      <a:pt x="71022" y="446372"/>
                    </a:cubicBezTo>
                    <a:cubicBezTo>
                      <a:pt x="80380" y="455730"/>
                      <a:pt x="95521" y="456787"/>
                      <a:pt x="106532" y="464128"/>
                    </a:cubicBezTo>
                    <a:cubicBezTo>
                      <a:pt x="113496" y="468771"/>
                      <a:pt x="118369" y="475965"/>
                      <a:pt x="124288" y="481883"/>
                    </a:cubicBezTo>
                    <a:cubicBezTo>
                      <a:pt x="133166" y="478924"/>
                      <a:pt x="143614" y="478851"/>
                      <a:pt x="150921" y="473005"/>
                    </a:cubicBezTo>
                    <a:cubicBezTo>
                      <a:pt x="159252" y="466340"/>
                      <a:pt x="158770" y="450335"/>
                      <a:pt x="168676" y="446372"/>
                    </a:cubicBezTo>
                    <a:cubicBezTo>
                      <a:pt x="177365" y="442897"/>
                      <a:pt x="186174" y="453220"/>
                      <a:pt x="195309" y="455250"/>
                    </a:cubicBezTo>
                    <a:cubicBezTo>
                      <a:pt x="212881" y="459155"/>
                      <a:pt x="230924" y="460598"/>
                      <a:pt x="248575" y="464128"/>
                    </a:cubicBezTo>
                    <a:cubicBezTo>
                      <a:pt x="276451" y="469703"/>
                      <a:pt x="285330" y="473420"/>
                      <a:pt x="310719" y="481883"/>
                    </a:cubicBezTo>
                    <a:cubicBezTo>
                      <a:pt x="319597" y="473005"/>
                      <a:pt x="331123" y="466151"/>
                      <a:pt x="337352" y="455250"/>
                    </a:cubicBezTo>
                    <a:cubicBezTo>
                      <a:pt x="360538" y="414674"/>
                      <a:pt x="325420" y="412802"/>
                      <a:pt x="372862" y="428617"/>
                    </a:cubicBezTo>
                    <a:cubicBezTo>
                      <a:pt x="378781" y="434535"/>
                      <a:pt x="382498" y="448402"/>
                      <a:pt x="390618" y="446372"/>
                    </a:cubicBezTo>
                    <a:cubicBezTo>
                      <a:pt x="435413" y="435173"/>
                      <a:pt x="383259" y="394623"/>
                      <a:pt x="426128" y="437495"/>
                    </a:cubicBezTo>
                    <a:cubicBezTo>
                      <a:pt x="429087" y="425658"/>
                      <a:pt x="431654" y="413716"/>
                      <a:pt x="435006" y="401984"/>
                    </a:cubicBezTo>
                    <a:cubicBezTo>
                      <a:pt x="437577" y="392986"/>
                      <a:pt x="441614" y="384430"/>
                      <a:pt x="443884" y="375351"/>
                    </a:cubicBezTo>
                    <a:cubicBezTo>
                      <a:pt x="450555" y="348665"/>
                      <a:pt x="455278" y="300557"/>
                      <a:pt x="470517" y="277697"/>
                    </a:cubicBezTo>
                    <a:lnTo>
                      <a:pt x="488272" y="251064"/>
                    </a:lnTo>
                    <a:cubicBezTo>
                      <a:pt x="491365" y="226323"/>
                      <a:pt x="497314" y="164697"/>
                      <a:pt x="506027" y="135654"/>
                    </a:cubicBezTo>
                    <a:cubicBezTo>
                      <a:pt x="510606" y="120390"/>
                      <a:pt x="517864" y="106062"/>
                      <a:pt x="523783" y="91266"/>
                    </a:cubicBezTo>
                    <a:cubicBezTo>
                      <a:pt x="526742" y="73511"/>
                      <a:pt x="529130" y="55651"/>
                      <a:pt x="532660" y="38000"/>
                    </a:cubicBezTo>
                    <a:cubicBezTo>
                      <a:pt x="535053" y="26036"/>
                      <a:pt x="540525" y="-9670"/>
                      <a:pt x="541538" y="2489"/>
                    </a:cubicBezTo>
                    <a:cubicBezTo>
                      <a:pt x="548424" y="85114"/>
                      <a:pt x="543129" y="168474"/>
                      <a:pt x="550416" y="251064"/>
                    </a:cubicBezTo>
                    <a:cubicBezTo>
                      <a:pt x="552061" y="269707"/>
                      <a:pt x="562793" y="286404"/>
                      <a:pt x="568171" y="304330"/>
                    </a:cubicBezTo>
                    <a:cubicBezTo>
                      <a:pt x="579589" y="342388"/>
                      <a:pt x="579673" y="358207"/>
                      <a:pt x="585926" y="401984"/>
                    </a:cubicBezTo>
                    <a:cubicBezTo>
                      <a:pt x="588885" y="478924"/>
                      <a:pt x="588744" y="556046"/>
                      <a:pt x="594804" y="632804"/>
                    </a:cubicBezTo>
                    <a:cubicBezTo>
                      <a:pt x="605888" y="773195"/>
                      <a:pt x="603308" y="767087"/>
                      <a:pt x="621437" y="712703"/>
                    </a:cubicBezTo>
                    <a:cubicBezTo>
                      <a:pt x="624396" y="674233"/>
                      <a:pt x="626657" y="635703"/>
                      <a:pt x="630315" y="597293"/>
                    </a:cubicBezTo>
                    <a:cubicBezTo>
                      <a:pt x="638337" y="513056"/>
                      <a:pt x="637599" y="546300"/>
                      <a:pt x="648070" y="473005"/>
                    </a:cubicBezTo>
                    <a:cubicBezTo>
                      <a:pt x="670298" y="317416"/>
                      <a:pt x="644639" y="475846"/>
                      <a:pt x="665825" y="348718"/>
                    </a:cubicBezTo>
                    <a:cubicBezTo>
                      <a:pt x="695150" y="466014"/>
                      <a:pt x="667138" y="345408"/>
                      <a:pt x="692458" y="623926"/>
                    </a:cubicBezTo>
                    <a:cubicBezTo>
                      <a:pt x="694088" y="641852"/>
                      <a:pt x="696600" y="659826"/>
                      <a:pt x="701336" y="677192"/>
                    </a:cubicBezTo>
                    <a:cubicBezTo>
                      <a:pt x="705529" y="692566"/>
                      <a:pt x="713173" y="706784"/>
                      <a:pt x="719091" y="721580"/>
                    </a:cubicBezTo>
                    <a:cubicBezTo>
                      <a:pt x="722363" y="744485"/>
                      <a:pt x="724451" y="785564"/>
                      <a:pt x="736847" y="810357"/>
                    </a:cubicBezTo>
                    <a:cubicBezTo>
                      <a:pt x="741619" y="819900"/>
                      <a:pt x="748684" y="828112"/>
                      <a:pt x="754602" y="836990"/>
                    </a:cubicBezTo>
                    <a:cubicBezTo>
                      <a:pt x="772892" y="562647"/>
                      <a:pt x="753972" y="816974"/>
                      <a:pt x="772357" y="623926"/>
                    </a:cubicBezTo>
                    <a:cubicBezTo>
                      <a:pt x="778030" y="564353"/>
                      <a:pt x="777751" y="519760"/>
                      <a:pt x="790113" y="464128"/>
                    </a:cubicBezTo>
                    <a:cubicBezTo>
                      <a:pt x="792143" y="454993"/>
                      <a:pt x="796031" y="446373"/>
                      <a:pt x="798990" y="437495"/>
                    </a:cubicBezTo>
                    <a:cubicBezTo>
                      <a:pt x="801949" y="401984"/>
                      <a:pt x="798078" y="365226"/>
                      <a:pt x="807868" y="330963"/>
                    </a:cubicBezTo>
                    <a:cubicBezTo>
                      <a:pt x="812013" y="316455"/>
                      <a:pt x="812776" y="360794"/>
                      <a:pt x="816746" y="375351"/>
                    </a:cubicBezTo>
                    <a:cubicBezTo>
                      <a:pt x="821670" y="393407"/>
                      <a:pt x="834501" y="428617"/>
                      <a:pt x="834501" y="428617"/>
                    </a:cubicBezTo>
                    <a:cubicBezTo>
                      <a:pt x="837460" y="455250"/>
                      <a:pt x="838974" y="482084"/>
                      <a:pt x="843379" y="508516"/>
                    </a:cubicBezTo>
                    <a:cubicBezTo>
                      <a:pt x="844917" y="517746"/>
                      <a:pt x="845639" y="541766"/>
                      <a:pt x="852256" y="535149"/>
                    </a:cubicBezTo>
                    <a:cubicBezTo>
                      <a:pt x="865490" y="521915"/>
                      <a:pt x="865473" y="500040"/>
                      <a:pt x="870012" y="481883"/>
                    </a:cubicBezTo>
                    <a:cubicBezTo>
                      <a:pt x="870013" y="481881"/>
                      <a:pt x="905521" y="304333"/>
                      <a:pt x="905522" y="304330"/>
                    </a:cubicBezTo>
                    <a:lnTo>
                      <a:pt x="914400" y="277697"/>
                    </a:lnTo>
                    <a:cubicBezTo>
                      <a:pt x="920318" y="289534"/>
                      <a:pt x="927240" y="300920"/>
                      <a:pt x="932155" y="313207"/>
                    </a:cubicBezTo>
                    <a:cubicBezTo>
                      <a:pt x="976038" y="422914"/>
                      <a:pt x="926026" y="318701"/>
                      <a:pt x="967666" y="401984"/>
                    </a:cubicBezTo>
                    <a:cubicBezTo>
                      <a:pt x="970625" y="390147"/>
                      <a:pt x="973897" y="378384"/>
                      <a:pt x="976544" y="366473"/>
                    </a:cubicBezTo>
                    <a:cubicBezTo>
                      <a:pt x="985933" y="324226"/>
                      <a:pt x="988676" y="294564"/>
                      <a:pt x="1003177" y="251064"/>
                    </a:cubicBezTo>
                    <a:lnTo>
                      <a:pt x="1012055" y="224431"/>
                    </a:lnTo>
                    <a:cubicBezTo>
                      <a:pt x="1023892" y="239227"/>
                      <a:pt x="1037523" y="252751"/>
                      <a:pt x="1047565" y="268819"/>
                    </a:cubicBezTo>
                    <a:cubicBezTo>
                      <a:pt x="1052525" y="276755"/>
                      <a:pt x="1051800" y="287327"/>
                      <a:pt x="1056443" y="295452"/>
                    </a:cubicBezTo>
                    <a:cubicBezTo>
                      <a:pt x="1063784" y="308299"/>
                      <a:pt x="1074198" y="319126"/>
                      <a:pt x="1083076" y="330963"/>
                    </a:cubicBezTo>
                    <a:cubicBezTo>
                      <a:pt x="1110834" y="441987"/>
                      <a:pt x="1075357" y="303944"/>
                      <a:pt x="1100831" y="393106"/>
                    </a:cubicBezTo>
                    <a:cubicBezTo>
                      <a:pt x="1104183" y="404838"/>
                      <a:pt x="1106750" y="416780"/>
                      <a:pt x="1109709" y="428617"/>
                    </a:cubicBezTo>
                    <a:cubicBezTo>
                      <a:pt x="1117630" y="422677"/>
                      <a:pt x="1153368" y="390025"/>
                      <a:pt x="1171853" y="393106"/>
                    </a:cubicBezTo>
                    <a:cubicBezTo>
                      <a:pt x="1182378" y="394860"/>
                      <a:pt x="1189608" y="404943"/>
                      <a:pt x="1198486" y="410862"/>
                    </a:cubicBezTo>
                    <a:cubicBezTo>
                      <a:pt x="1210323" y="407903"/>
                      <a:pt x="1223403" y="408037"/>
                      <a:pt x="1233996" y="401984"/>
                    </a:cubicBezTo>
                    <a:cubicBezTo>
                      <a:pt x="1244897" y="395755"/>
                      <a:pt x="1248245" y="377415"/>
                      <a:pt x="1260629" y="375351"/>
                    </a:cubicBezTo>
                    <a:cubicBezTo>
                      <a:pt x="1271153" y="373597"/>
                      <a:pt x="1278384" y="387188"/>
                      <a:pt x="1287262" y="393106"/>
                    </a:cubicBezTo>
                    <a:cubicBezTo>
                      <a:pt x="1293181" y="401984"/>
                      <a:pt x="1300815" y="409932"/>
                      <a:pt x="1305018" y="419739"/>
                    </a:cubicBezTo>
                    <a:cubicBezTo>
                      <a:pt x="1309824" y="430954"/>
                      <a:pt x="1301694" y="455250"/>
                      <a:pt x="1313895" y="455250"/>
                    </a:cubicBezTo>
                    <a:cubicBezTo>
                      <a:pt x="1326096" y="455250"/>
                      <a:pt x="1317967" y="430954"/>
                      <a:pt x="1322773" y="419739"/>
                    </a:cubicBezTo>
                    <a:cubicBezTo>
                      <a:pt x="1326976" y="409932"/>
                      <a:pt x="1334610" y="401984"/>
                      <a:pt x="1340528" y="393106"/>
                    </a:cubicBezTo>
                    <a:cubicBezTo>
                      <a:pt x="1343487" y="401984"/>
                      <a:pt x="1346835" y="410741"/>
                      <a:pt x="1349406" y="419739"/>
                    </a:cubicBezTo>
                    <a:cubicBezTo>
                      <a:pt x="1371709" y="497797"/>
                      <a:pt x="1345870" y="418006"/>
                      <a:pt x="1367161" y="481883"/>
                    </a:cubicBezTo>
                    <a:cubicBezTo>
                      <a:pt x="1373080" y="475965"/>
                      <a:pt x="1380764" y="471395"/>
                      <a:pt x="1384917" y="464128"/>
                    </a:cubicBezTo>
                    <a:cubicBezTo>
                      <a:pt x="1414922" y="411620"/>
                      <a:pt x="1393766" y="425751"/>
                      <a:pt x="1411550" y="366473"/>
                    </a:cubicBezTo>
                    <a:cubicBezTo>
                      <a:pt x="1415353" y="353797"/>
                      <a:pt x="1422739" y="342453"/>
                      <a:pt x="1429305" y="330963"/>
                    </a:cubicBezTo>
                    <a:cubicBezTo>
                      <a:pt x="1444238" y="304831"/>
                      <a:pt x="1445372" y="306018"/>
                      <a:pt x="1464816" y="286574"/>
                    </a:cubicBezTo>
                    <a:cubicBezTo>
                      <a:pt x="1470734" y="301370"/>
                      <a:pt x="1477267" y="315935"/>
                      <a:pt x="1482571" y="330963"/>
                    </a:cubicBezTo>
                    <a:cubicBezTo>
                      <a:pt x="1495029" y="366261"/>
                      <a:pt x="1504180" y="402741"/>
                      <a:pt x="1518082" y="437495"/>
                    </a:cubicBezTo>
                    <a:cubicBezTo>
                      <a:pt x="1524000" y="452291"/>
                      <a:pt x="1530242" y="466962"/>
                      <a:pt x="1535837" y="481883"/>
                    </a:cubicBezTo>
                    <a:cubicBezTo>
                      <a:pt x="1539123" y="490645"/>
                      <a:pt x="1539524" y="500730"/>
                      <a:pt x="1544715" y="508516"/>
                    </a:cubicBezTo>
                    <a:cubicBezTo>
                      <a:pt x="1551679" y="518962"/>
                      <a:pt x="1562470" y="526271"/>
                      <a:pt x="1571348" y="535149"/>
                    </a:cubicBezTo>
                    <a:cubicBezTo>
                      <a:pt x="1599504" y="516379"/>
                      <a:pt x="1621595" y="504167"/>
                      <a:pt x="1642369" y="473005"/>
                    </a:cubicBezTo>
                    <a:cubicBezTo>
                      <a:pt x="1664767" y="439408"/>
                      <a:pt x="1652579" y="453916"/>
                      <a:pt x="1677880" y="428617"/>
                    </a:cubicBezTo>
                    <a:cubicBezTo>
                      <a:pt x="1686758" y="434535"/>
                      <a:pt x="1693909" y="445194"/>
                      <a:pt x="1704513" y="446372"/>
                    </a:cubicBezTo>
                    <a:cubicBezTo>
                      <a:pt x="1750430" y="451474"/>
                      <a:pt x="1777589" y="429974"/>
                      <a:pt x="1802167" y="393106"/>
                    </a:cubicBezTo>
                    <a:cubicBezTo>
                      <a:pt x="1808085" y="384228"/>
                      <a:pt x="1815150" y="376016"/>
                      <a:pt x="1819922" y="366473"/>
                    </a:cubicBezTo>
                    <a:cubicBezTo>
                      <a:pt x="1824107" y="358103"/>
                      <a:pt x="1821185" y="345279"/>
                      <a:pt x="1828800" y="339840"/>
                    </a:cubicBezTo>
                    <a:cubicBezTo>
                      <a:pt x="1844030" y="328962"/>
                      <a:pt x="1864311" y="328003"/>
                      <a:pt x="1882066" y="322085"/>
                    </a:cubicBezTo>
                    <a:lnTo>
                      <a:pt x="1908699" y="313207"/>
                    </a:lnTo>
                    <a:lnTo>
                      <a:pt x="1935332" y="304330"/>
                    </a:lnTo>
                    <a:cubicBezTo>
                      <a:pt x="1953087" y="307289"/>
                      <a:pt x="1971135" y="308841"/>
                      <a:pt x="1988598" y="313207"/>
                    </a:cubicBezTo>
                    <a:cubicBezTo>
                      <a:pt x="2025175" y="322351"/>
                      <a:pt x="2042133" y="334554"/>
                      <a:pt x="2077375" y="339840"/>
                    </a:cubicBezTo>
                    <a:cubicBezTo>
                      <a:pt x="2124563" y="346918"/>
                      <a:pt x="2219418" y="357596"/>
                      <a:pt x="2219418" y="357596"/>
                    </a:cubicBezTo>
                    <a:cubicBezTo>
                      <a:pt x="2225594" y="366860"/>
                      <a:pt x="2245793" y="404557"/>
                      <a:pt x="2263806" y="401984"/>
                    </a:cubicBezTo>
                    <a:cubicBezTo>
                      <a:pt x="2278453" y="399891"/>
                      <a:pt x="2286470" y="382692"/>
                      <a:pt x="2299317" y="375351"/>
                    </a:cubicBezTo>
                    <a:cubicBezTo>
                      <a:pt x="2307442" y="370708"/>
                      <a:pt x="2316674" y="367710"/>
                      <a:pt x="2325950" y="366473"/>
                    </a:cubicBezTo>
                    <a:cubicBezTo>
                      <a:pt x="2361271" y="361764"/>
                      <a:pt x="2396971" y="360555"/>
                      <a:pt x="2432482" y="357596"/>
                    </a:cubicBezTo>
                    <a:cubicBezTo>
                      <a:pt x="2457864" y="349135"/>
                      <a:pt x="2466758" y="345414"/>
                      <a:pt x="2494625" y="339840"/>
                    </a:cubicBezTo>
                    <a:cubicBezTo>
                      <a:pt x="2497527" y="339260"/>
                      <a:pt x="2500544" y="339840"/>
                      <a:pt x="2503503" y="33984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4341238" y="1315352"/>
                <a:ext cx="654627" cy="103909"/>
              </a:xfrm>
              <a:custGeom>
                <a:avLst/>
                <a:gdLst>
                  <a:gd name="connsiteX0" fmla="*/ 0 w 654627"/>
                  <a:gd name="connsiteY0" fmla="*/ 0 h 103909"/>
                  <a:gd name="connsiteX1" fmla="*/ 51954 w 654627"/>
                  <a:gd name="connsiteY1" fmla="*/ 31172 h 103909"/>
                  <a:gd name="connsiteX2" fmla="*/ 114300 w 654627"/>
                  <a:gd name="connsiteY2" fmla="*/ 41563 h 103909"/>
                  <a:gd name="connsiteX3" fmla="*/ 135082 w 654627"/>
                  <a:gd name="connsiteY3" fmla="*/ 103909 h 103909"/>
                  <a:gd name="connsiteX4" fmla="*/ 166254 w 654627"/>
                  <a:gd name="connsiteY4" fmla="*/ 41563 h 103909"/>
                  <a:gd name="connsiteX5" fmla="*/ 187036 w 654627"/>
                  <a:gd name="connsiteY5" fmla="*/ 10390 h 103909"/>
                  <a:gd name="connsiteX6" fmla="*/ 311727 w 654627"/>
                  <a:gd name="connsiteY6" fmla="*/ 20781 h 103909"/>
                  <a:gd name="connsiteX7" fmla="*/ 342900 w 654627"/>
                  <a:gd name="connsiteY7" fmla="*/ 10390 h 103909"/>
                  <a:gd name="connsiteX8" fmla="*/ 363682 w 654627"/>
                  <a:gd name="connsiteY8" fmla="*/ 41563 h 103909"/>
                  <a:gd name="connsiteX9" fmla="*/ 394854 w 654627"/>
                  <a:gd name="connsiteY9" fmla="*/ 31172 h 103909"/>
                  <a:gd name="connsiteX10" fmla="*/ 426027 w 654627"/>
                  <a:gd name="connsiteY10" fmla="*/ 41563 h 103909"/>
                  <a:gd name="connsiteX11" fmla="*/ 457200 w 654627"/>
                  <a:gd name="connsiteY11" fmla="*/ 20781 h 103909"/>
                  <a:gd name="connsiteX12" fmla="*/ 529936 w 654627"/>
                  <a:gd name="connsiteY12" fmla="*/ 41563 h 103909"/>
                  <a:gd name="connsiteX13" fmla="*/ 623454 w 654627"/>
                  <a:gd name="connsiteY13" fmla="*/ 20781 h 103909"/>
                  <a:gd name="connsiteX14" fmla="*/ 644236 w 654627"/>
                  <a:gd name="connsiteY14" fmla="*/ 51954 h 103909"/>
                  <a:gd name="connsiteX15" fmla="*/ 654627 w 654627"/>
                  <a:gd name="connsiteY15" fmla="*/ 20781 h 10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4627" h="103909">
                    <a:moveTo>
                      <a:pt x="0" y="0"/>
                    </a:moveTo>
                    <a:cubicBezTo>
                      <a:pt x="17318" y="10391"/>
                      <a:pt x="32974" y="24270"/>
                      <a:pt x="51954" y="31172"/>
                    </a:cubicBezTo>
                    <a:cubicBezTo>
                      <a:pt x="71754" y="38372"/>
                      <a:pt x="98444" y="27689"/>
                      <a:pt x="114300" y="41563"/>
                    </a:cubicBezTo>
                    <a:cubicBezTo>
                      <a:pt x="130786" y="55988"/>
                      <a:pt x="135082" y="103909"/>
                      <a:pt x="135082" y="103909"/>
                    </a:cubicBezTo>
                    <a:cubicBezTo>
                      <a:pt x="194641" y="14571"/>
                      <a:pt x="123235" y="127604"/>
                      <a:pt x="166254" y="41563"/>
                    </a:cubicBezTo>
                    <a:cubicBezTo>
                      <a:pt x="171839" y="30393"/>
                      <a:pt x="180109" y="20781"/>
                      <a:pt x="187036" y="10390"/>
                    </a:cubicBezTo>
                    <a:cubicBezTo>
                      <a:pt x="260640" y="34925"/>
                      <a:pt x="236169" y="37572"/>
                      <a:pt x="311727" y="20781"/>
                    </a:cubicBezTo>
                    <a:cubicBezTo>
                      <a:pt x="322419" y="18405"/>
                      <a:pt x="332509" y="13854"/>
                      <a:pt x="342900" y="10390"/>
                    </a:cubicBezTo>
                    <a:cubicBezTo>
                      <a:pt x="349827" y="20781"/>
                      <a:pt x="352087" y="36925"/>
                      <a:pt x="363682" y="41563"/>
                    </a:cubicBezTo>
                    <a:cubicBezTo>
                      <a:pt x="373851" y="45631"/>
                      <a:pt x="383901" y="31172"/>
                      <a:pt x="394854" y="31172"/>
                    </a:cubicBezTo>
                    <a:cubicBezTo>
                      <a:pt x="405807" y="31172"/>
                      <a:pt x="415636" y="38099"/>
                      <a:pt x="426027" y="41563"/>
                    </a:cubicBezTo>
                    <a:cubicBezTo>
                      <a:pt x="436418" y="34636"/>
                      <a:pt x="444837" y="22547"/>
                      <a:pt x="457200" y="20781"/>
                    </a:cubicBezTo>
                    <a:cubicBezTo>
                      <a:pt x="466334" y="19476"/>
                      <a:pt x="518237" y="37663"/>
                      <a:pt x="529936" y="41563"/>
                    </a:cubicBezTo>
                    <a:cubicBezTo>
                      <a:pt x="540276" y="38978"/>
                      <a:pt x="617298" y="19022"/>
                      <a:pt x="623454" y="20781"/>
                    </a:cubicBezTo>
                    <a:cubicBezTo>
                      <a:pt x="635462" y="24212"/>
                      <a:pt x="637309" y="41563"/>
                      <a:pt x="644236" y="51954"/>
                    </a:cubicBezTo>
                    <a:lnTo>
                      <a:pt x="654627" y="2078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4535923" y="1914705"/>
              <a:ext cx="531377" cy="1569856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1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09366" y="1757466"/>
              <a:ext cx="2752259" cy="2049300"/>
            </a:xfrm>
            <a:custGeom>
              <a:avLst/>
              <a:gdLst>
                <a:gd name="connsiteX0" fmla="*/ 0 w 2503503"/>
                <a:gd name="connsiteY0" fmla="*/ 473005 h 836990"/>
                <a:gd name="connsiteX1" fmla="*/ 35511 w 2503503"/>
                <a:gd name="connsiteY1" fmla="*/ 428617 h 836990"/>
                <a:gd name="connsiteX2" fmla="*/ 62144 w 2503503"/>
                <a:gd name="connsiteY2" fmla="*/ 419739 h 836990"/>
                <a:gd name="connsiteX3" fmla="*/ 71022 w 2503503"/>
                <a:gd name="connsiteY3" fmla="*/ 446372 h 836990"/>
                <a:gd name="connsiteX4" fmla="*/ 106532 w 2503503"/>
                <a:gd name="connsiteY4" fmla="*/ 464128 h 836990"/>
                <a:gd name="connsiteX5" fmla="*/ 124288 w 2503503"/>
                <a:gd name="connsiteY5" fmla="*/ 481883 h 836990"/>
                <a:gd name="connsiteX6" fmla="*/ 150921 w 2503503"/>
                <a:gd name="connsiteY6" fmla="*/ 473005 h 836990"/>
                <a:gd name="connsiteX7" fmla="*/ 168676 w 2503503"/>
                <a:gd name="connsiteY7" fmla="*/ 446372 h 836990"/>
                <a:gd name="connsiteX8" fmla="*/ 195309 w 2503503"/>
                <a:gd name="connsiteY8" fmla="*/ 455250 h 836990"/>
                <a:gd name="connsiteX9" fmla="*/ 248575 w 2503503"/>
                <a:gd name="connsiteY9" fmla="*/ 464128 h 836990"/>
                <a:gd name="connsiteX10" fmla="*/ 310719 w 2503503"/>
                <a:gd name="connsiteY10" fmla="*/ 481883 h 836990"/>
                <a:gd name="connsiteX11" fmla="*/ 337352 w 2503503"/>
                <a:gd name="connsiteY11" fmla="*/ 455250 h 836990"/>
                <a:gd name="connsiteX12" fmla="*/ 372862 w 2503503"/>
                <a:gd name="connsiteY12" fmla="*/ 428617 h 836990"/>
                <a:gd name="connsiteX13" fmla="*/ 390618 w 2503503"/>
                <a:gd name="connsiteY13" fmla="*/ 446372 h 836990"/>
                <a:gd name="connsiteX14" fmla="*/ 426128 w 2503503"/>
                <a:gd name="connsiteY14" fmla="*/ 437495 h 836990"/>
                <a:gd name="connsiteX15" fmla="*/ 435006 w 2503503"/>
                <a:gd name="connsiteY15" fmla="*/ 401984 h 836990"/>
                <a:gd name="connsiteX16" fmla="*/ 443884 w 2503503"/>
                <a:gd name="connsiteY16" fmla="*/ 375351 h 836990"/>
                <a:gd name="connsiteX17" fmla="*/ 470517 w 2503503"/>
                <a:gd name="connsiteY17" fmla="*/ 277697 h 836990"/>
                <a:gd name="connsiteX18" fmla="*/ 488272 w 2503503"/>
                <a:gd name="connsiteY18" fmla="*/ 251064 h 836990"/>
                <a:gd name="connsiteX19" fmla="*/ 506027 w 2503503"/>
                <a:gd name="connsiteY19" fmla="*/ 135654 h 836990"/>
                <a:gd name="connsiteX20" fmla="*/ 523783 w 2503503"/>
                <a:gd name="connsiteY20" fmla="*/ 91266 h 836990"/>
                <a:gd name="connsiteX21" fmla="*/ 532660 w 2503503"/>
                <a:gd name="connsiteY21" fmla="*/ 38000 h 836990"/>
                <a:gd name="connsiteX22" fmla="*/ 541538 w 2503503"/>
                <a:gd name="connsiteY22" fmla="*/ 2489 h 836990"/>
                <a:gd name="connsiteX23" fmla="*/ 550416 w 2503503"/>
                <a:gd name="connsiteY23" fmla="*/ 251064 h 836990"/>
                <a:gd name="connsiteX24" fmla="*/ 568171 w 2503503"/>
                <a:gd name="connsiteY24" fmla="*/ 304330 h 836990"/>
                <a:gd name="connsiteX25" fmla="*/ 585926 w 2503503"/>
                <a:gd name="connsiteY25" fmla="*/ 401984 h 836990"/>
                <a:gd name="connsiteX26" fmla="*/ 594804 w 2503503"/>
                <a:gd name="connsiteY26" fmla="*/ 632804 h 836990"/>
                <a:gd name="connsiteX27" fmla="*/ 621437 w 2503503"/>
                <a:gd name="connsiteY27" fmla="*/ 712703 h 836990"/>
                <a:gd name="connsiteX28" fmla="*/ 630315 w 2503503"/>
                <a:gd name="connsiteY28" fmla="*/ 597293 h 836990"/>
                <a:gd name="connsiteX29" fmla="*/ 648070 w 2503503"/>
                <a:gd name="connsiteY29" fmla="*/ 473005 h 836990"/>
                <a:gd name="connsiteX30" fmla="*/ 665825 w 2503503"/>
                <a:gd name="connsiteY30" fmla="*/ 348718 h 836990"/>
                <a:gd name="connsiteX31" fmla="*/ 692458 w 2503503"/>
                <a:gd name="connsiteY31" fmla="*/ 623926 h 836990"/>
                <a:gd name="connsiteX32" fmla="*/ 701336 w 2503503"/>
                <a:gd name="connsiteY32" fmla="*/ 677192 h 836990"/>
                <a:gd name="connsiteX33" fmla="*/ 719091 w 2503503"/>
                <a:gd name="connsiteY33" fmla="*/ 721580 h 836990"/>
                <a:gd name="connsiteX34" fmla="*/ 736847 w 2503503"/>
                <a:gd name="connsiteY34" fmla="*/ 810357 h 836990"/>
                <a:gd name="connsiteX35" fmla="*/ 754602 w 2503503"/>
                <a:gd name="connsiteY35" fmla="*/ 836990 h 836990"/>
                <a:gd name="connsiteX36" fmla="*/ 772357 w 2503503"/>
                <a:gd name="connsiteY36" fmla="*/ 623926 h 836990"/>
                <a:gd name="connsiteX37" fmla="*/ 790113 w 2503503"/>
                <a:gd name="connsiteY37" fmla="*/ 464128 h 836990"/>
                <a:gd name="connsiteX38" fmla="*/ 798990 w 2503503"/>
                <a:gd name="connsiteY38" fmla="*/ 437495 h 836990"/>
                <a:gd name="connsiteX39" fmla="*/ 807868 w 2503503"/>
                <a:gd name="connsiteY39" fmla="*/ 330963 h 836990"/>
                <a:gd name="connsiteX40" fmla="*/ 816746 w 2503503"/>
                <a:gd name="connsiteY40" fmla="*/ 375351 h 836990"/>
                <a:gd name="connsiteX41" fmla="*/ 834501 w 2503503"/>
                <a:gd name="connsiteY41" fmla="*/ 428617 h 836990"/>
                <a:gd name="connsiteX42" fmla="*/ 843379 w 2503503"/>
                <a:gd name="connsiteY42" fmla="*/ 508516 h 836990"/>
                <a:gd name="connsiteX43" fmla="*/ 852256 w 2503503"/>
                <a:gd name="connsiteY43" fmla="*/ 535149 h 836990"/>
                <a:gd name="connsiteX44" fmla="*/ 870012 w 2503503"/>
                <a:gd name="connsiteY44" fmla="*/ 481883 h 836990"/>
                <a:gd name="connsiteX45" fmla="*/ 905522 w 2503503"/>
                <a:gd name="connsiteY45" fmla="*/ 304330 h 836990"/>
                <a:gd name="connsiteX46" fmla="*/ 914400 w 2503503"/>
                <a:gd name="connsiteY46" fmla="*/ 277697 h 836990"/>
                <a:gd name="connsiteX47" fmla="*/ 932155 w 2503503"/>
                <a:gd name="connsiteY47" fmla="*/ 313207 h 836990"/>
                <a:gd name="connsiteX48" fmla="*/ 967666 w 2503503"/>
                <a:gd name="connsiteY48" fmla="*/ 401984 h 836990"/>
                <a:gd name="connsiteX49" fmla="*/ 976544 w 2503503"/>
                <a:gd name="connsiteY49" fmla="*/ 366473 h 836990"/>
                <a:gd name="connsiteX50" fmla="*/ 1003177 w 2503503"/>
                <a:gd name="connsiteY50" fmla="*/ 251064 h 836990"/>
                <a:gd name="connsiteX51" fmla="*/ 1012055 w 2503503"/>
                <a:gd name="connsiteY51" fmla="*/ 224431 h 836990"/>
                <a:gd name="connsiteX52" fmla="*/ 1047565 w 2503503"/>
                <a:gd name="connsiteY52" fmla="*/ 268819 h 836990"/>
                <a:gd name="connsiteX53" fmla="*/ 1056443 w 2503503"/>
                <a:gd name="connsiteY53" fmla="*/ 295452 h 836990"/>
                <a:gd name="connsiteX54" fmla="*/ 1083076 w 2503503"/>
                <a:gd name="connsiteY54" fmla="*/ 330963 h 836990"/>
                <a:gd name="connsiteX55" fmla="*/ 1100831 w 2503503"/>
                <a:gd name="connsiteY55" fmla="*/ 393106 h 836990"/>
                <a:gd name="connsiteX56" fmla="*/ 1109709 w 2503503"/>
                <a:gd name="connsiteY56" fmla="*/ 428617 h 836990"/>
                <a:gd name="connsiteX57" fmla="*/ 1171853 w 2503503"/>
                <a:gd name="connsiteY57" fmla="*/ 393106 h 836990"/>
                <a:gd name="connsiteX58" fmla="*/ 1198486 w 2503503"/>
                <a:gd name="connsiteY58" fmla="*/ 410862 h 836990"/>
                <a:gd name="connsiteX59" fmla="*/ 1233996 w 2503503"/>
                <a:gd name="connsiteY59" fmla="*/ 401984 h 836990"/>
                <a:gd name="connsiteX60" fmla="*/ 1260629 w 2503503"/>
                <a:gd name="connsiteY60" fmla="*/ 375351 h 836990"/>
                <a:gd name="connsiteX61" fmla="*/ 1287262 w 2503503"/>
                <a:gd name="connsiteY61" fmla="*/ 393106 h 836990"/>
                <a:gd name="connsiteX62" fmla="*/ 1305018 w 2503503"/>
                <a:gd name="connsiteY62" fmla="*/ 419739 h 836990"/>
                <a:gd name="connsiteX63" fmla="*/ 1313895 w 2503503"/>
                <a:gd name="connsiteY63" fmla="*/ 455250 h 836990"/>
                <a:gd name="connsiteX64" fmla="*/ 1322773 w 2503503"/>
                <a:gd name="connsiteY64" fmla="*/ 419739 h 836990"/>
                <a:gd name="connsiteX65" fmla="*/ 1340528 w 2503503"/>
                <a:gd name="connsiteY65" fmla="*/ 393106 h 836990"/>
                <a:gd name="connsiteX66" fmla="*/ 1349406 w 2503503"/>
                <a:gd name="connsiteY66" fmla="*/ 419739 h 836990"/>
                <a:gd name="connsiteX67" fmla="*/ 1367161 w 2503503"/>
                <a:gd name="connsiteY67" fmla="*/ 481883 h 836990"/>
                <a:gd name="connsiteX68" fmla="*/ 1384917 w 2503503"/>
                <a:gd name="connsiteY68" fmla="*/ 464128 h 836990"/>
                <a:gd name="connsiteX69" fmla="*/ 1411550 w 2503503"/>
                <a:gd name="connsiteY69" fmla="*/ 366473 h 836990"/>
                <a:gd name="connsiteX70" fmla="*/ 1429305 w 2503503"/>
                <a:gd name="connsiteY70" fmla="*/ 330963 h 836990"/>
                <a:gd name="connsiteX71" fmla="*/ 1464816 w 2503503"/>
                <a:gd name="connsiteY71" fmla="*/ 286574 h 836990"/>
                <a:gd name="connsiteX72" fmla="*/ 1482571 w 2503503"/>
                <a:gd name="connsiteY72" fmla="*/ 330963 h 836990"/>
                <a:gd name="connsiteX73" fmla="*/ 1518082 w 2503503"/>
                <a:gd name="connsiteY73" fmla="*/ 437495 h 836990"/>
                <a:gd name="connsiteX74" fmla="*/ 1535837 w 2503503"/>
                <a:gd name="connsiteY74" fmla="*/ 481883 h 836990"/>
                <a:gd name="connsiteX75" fmla="*/ 1544715 w 2503503"/>
                <a:gd name="connsiteY75" fmla="*/ 508516 h 836990"/>
                <a:gd name="connsiteX76" fmla="*/ 1571348 w 2503503"/>
                <a:gd name="connsiteY76" fmla="*/ 535149 h 836990"/>
                <a:gd name="connsiteX77" fmla="*/ 1642369 w 2503503"/>
                <a:gd name="connsiteY77" fmla="*/ 473005 h 836990"/>
                <a:gd name="connsiteX78" fmla="*/ 1677880 w 2503503"/>
                <a:gd name="connsiteY78" fmla="*/ 428617 h 836990"/>
                <a:gd name="connsiteX79" fmla="*/ 1704513 w 2503503"/>
                <a:gd name="connsiteY79" fmla="*/ 446372 h 836990"/>
                <a:gd name="connsiteX80" fmla="*/ 1802167 w 2503503"/>
                <a:gd name="connsiteY80" fmla="*/ 393106 h 836990"/>
                <a:gd name="connsiteX81" fmla="*/ 1819922 w 2503503"/>
                <a:gd name="connsiteY81" fmla="*/ 366473 h 836990"/>
                <a:gd name="connsiteX82" fmla="*/ 1828800 w 2503503"/>
                <a:gd name="connsiteY82" fmla="*/ 339840 h 836990"/>
                <a:gd name="connsiteX83" fmla="*/ 1882066 w 2503503"/>
                <a:gd name="connsiteY83" fmla="*/ 322085 h 836990"/>
                <a:gd name="connsiteX84" fmla="*/ 1908699 w 2503503"/>
                <a:gd name="connsiteY84" fmla="*/ 313207 h 836990"/>
                <a:gd name="connsiteX85" fmla="*/ 1935332 w 2503503"/>
                <a:gd name="connsiteY85" fmla="*/ 304330 h 836990"/>
                <a:gd name="connsiteX86" fmla="*/ 1988598 w 2503503"/>
                <a:gd name="connsiteY86" fmla="*/ 313207 h 836990"/>
                <a:gd name="connsiteX87" fmla="*/ 2077375 w 2503503"/>
                <a:gd name="connsiteY87" fmla="*/ 339840 h 836990"/>
                <a:gd name="connsiteX88" fmla="*/ 2219418 w 2503503"/>
                <a:gd name="connsiteY88" fmla="*/ 357596 h 836990"/>
                <a:gd name="connsiteX89" fmla="*/ 2263806 w 2503503"/>
                <a:gd name="connsiteY89" fmla="*/ 401984 h 836990"/>
                <a:gd name="connsiteX90" fmla="*/ 2299317 w 2503503"/>
                <a:gd name="connsiteY90" fmla="*/ 375351 h 836990"/>
                <a:gd name="connsiteX91" fmla="*/ 2325950 w 2503503"/>
                <a:gd name="connsiteY91" fmla="*/ 366473 h 836990"/>
                <a:gd name="connsiteX92" fmla="*/ 2432482 w 2503503"/>
                <a:gd name="connsiteY92" fmla="*/ 357596 h 836990"/>
                <a:gd name="connsiteX93" fmla="*/ 2494625 w 2503503"/>
                <a:gd name="connsiteY93" fmla="*/ 339840 h 836990"/>
                <a:gd name="connsiteX94" fmla="*/ 2503503 w 2503503"/>
                <a:gd name="connsiteY94" fmla="*/ 339840 h 83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503503" h="836990">
                  <a:moveTo>
                    <a:pt x="0" y="473005"/>
                  </a:moveTo>
                  <a:cubicBezTo>
                    <a:pt x="11837" y="458209"/>
                    <a:pt x="21124" y="440948"/>
                    <a:pt x="35511" y="428617"/>
                  </a:cubicBezTo>
                  <a:cubicBezTo>
                    <a:pt x="42616" y="422527"/>
                    <a:pt x="53774" y="415554"/>
                    <a:pt x="62144" y="419739"/>
                  </a:cubicBezTo>
                  <a:cubicBezTo>
                    <a:pt x="70514" y="423924"/>
                    <a:pt x="64405" y="439755"/>
                    <a:pt x="71022" y="446372"/>
                  </a:cubicBezTo>
                  <a:cubicBezTo>
                    <a:pt x="80380" y="455730"/>
                    <a:pt x="95521" y="456787"/>
                    <a:pt x="106532" y="464128"/>
                  </a:cubicBezTo>
                  <a:cubicBezTo>
                    <a:pt x="113496" y="468771"/>
                    <a:pt x="118369" y="475965"/>
                    <a:pt x="124288" y="481883"/>
                  </a:cubicBezTo>
                  <a:cubicBezTo>
                    <a:pt x="133166" y="478924"/>
                    <a:pt x="143614" y="478851"/>
                    <a:pt x="150921" y="473005"/>
                  </a:cubicBezTo>
                  <a:cubicBezTo>
                    <a:pt x="159252" y="466340"/>
                    <a:pt x="158770" y="450335"/>
                    <a:pt x="168676" y="446372"/>
                  </a:cubicBezTo>
                  <a:cubicBezTo>
                    <a:pt x="177365" y="442897"/>
                    <a:pt x="186174" y="453220"/>
                    <a:pt x="195309" y="455250"/>
                  </a:cubicBezTo>
                  <a:cubicBezTo>
                    <a:pt x="212881" y="459155"/>
                    <a:pt x="230924" y="460598"/>
                    <a:pt x="248575" y="464128"/>
                  </a:cubicBezTo>
                  <a:cubicBezTo>
                    <a:pt x="276451" y="469703"/>
                    <a:pt x="285330" y="473420"/>
                    <a:pt x="310719" y="481883"/>
                  </a:cubicBezTo>
                  <a:cubicBezTo>
                    <a:pt x="319597" y="473005"/>
                    <a:pt x="331123" y="466151"/>
                    <a:pt x="337352" y="455250"/>
                  </a:cubicBezTo>
                  <a:cubicBezTo>
                    <a:pt x="360538" y="414674"/>
                    <a:pt x="325420" y="412802"/>
                    <a:pt x="372862" y="428617"/>
                  </a:cubicBezTo>
                  <a:cubicBezTo>
                    <a:pt x="378781" y="434535"/>
                    <a:pt x="382498" y="448402"/>
                    <a:pt x="390618" y="446372"/>
                  </a:cubicBezTo>
                  <a:cubicBezTo>
                    <a:pt x="435413" y="435173"/>
                    <a:pt x="383259" y="394623"/>
                    <a:pt x="426128" y="437495"/>
                  </a:cubicBezTo>
                  <a:cubicBezTo>
                    <a:pt x="429087" y="425658"/>
                    <a:pt x="431654" y="413716"/>
                    <a:pt x="435006" y="401984"/>
                  </a:cubicBezTo>
                  <a:cubicBezTo>
                    <a:pt x="437577" y="392986"/>
                    <a:pt x="441614" y="384430"/>
                    <a:pt x="443884" y="375351"/>
                  </a:cubicBezTo>
                  <a:cubicBezTo>
                    <a:pt x="450555" y="348665"/>
                    <a:pt x="455278" y="300557"/>
                    <a:pt x="470517" y="277697"/>
                  </a:cubicBezTo>
                  <a:lnTo>
                    <a:pt x="488272" y="251064"/>
                  </a:lnTo>
                  <a:cubicBezTo>
                    <a:pt x="491365" y="226323"/>
                    <a:pt x="497314" y="164697"/>
                    <a:pt x="506027" y="135654"/>
                  </a:cubicBezTo>
                  <a:cubicBezTo>
                    <a:pt x="510606" y="120390"/>
                    <a:pt x="517864" y="106062"/>
                    <a:pt x="523783" y="91266"/>
                  </a:cubicBezTo>
                  <a:cubicBezTo>
                    <a:pt x="526742" y="73511"/>
                    <a:pt x="529130" y="55651"/>
                    <a:pt x="532660" y="38000"/>
                  </a:cubicBezTo>
                  <a:cubicBezTo>
                    <a:pt x="535053" y="26036"/>
                    <a:pt x="540525" y="-9670"/>
                    <a:pt x="541538" y="2489"/>
                  </a:cubicBezTo>
                  <a:cubicBezTo>
                    <a:pt x="548424" y="85114"/>
                    <a:pt x="543129" y="168474"/>
                    <a:pt x="550416" y="251064"/>
                  </a:cubicBezTo>
                  <a:cubicBezTo>
                    <a:pt x="552061" y="269707"/>
                    <a:pt x="562793" y="286404"/>
                    <a:pt x="568171" y="304330"/>
                  </a:cubicBezTo>
                  <a:cubicBezTo>
                    <a:pt x="579589" y="342388"/>
                    <a:pt x="579673" y="358207"/>
                    <a:pt x="585926" y="401984"/>
                  </a:cubicBezTo>
                  <a:cubicBezTo>
                    <a:pt x="588885" y="478924"/>
                    <a:pt x="588744" y="556046"/>
                    <a:pt x="594804" y="632804"/>
                  </a:cubicBezTo>
                  <a:cubicBezTo>
                    <a:pt x="605888" y="773195"/>
                    <a:pt x="603308" y="767087"/>
                    <a:pt x="621437" y="712703"/>
                  </a:cubicBezTo>
                  <a:cubicBezTo>
                    <a:pt x="624396" y="674233"/>
                    <a:pt x="626657" y="635703"/>
                    <a:pt x="630315" y="597293"/>
                  </a:cubicBezTo>
                  <a:cubicBezTo>
                    <a:pt x="638337" y="513056"/>
                    <a:pt x="637599" y="546300"/>
                    <a:pt x="648070" y="473005"/>
                  </a:cubicBezTo>
                  <a:cubicBezTo>
                    <a:pt x="670298" y="317416"/>
                    <a:pt x="644639" y="475846"/>
                    <a:pt x="665825" y="348718"/>
                  </a:cubicBezTo>
                  <a:cubicBezTo>
                    <a:pt x="695150" y="466014"/>
                    <a:pt x="667138" y="345408"/>
                    <a:pt x="692458" y="623926"/>
                  </a:cubicBezTo>
                  <a:cubicBezTo>
                    <a:pt x="694088" y="641852"/>
                    <a:pt x="696600" y="659826"/>
                    <a:pt x="701336" y="677192"/>
                  </a:cubicBezTo>
                  <a:cubicBezTo>
                    <a:pt x="705529" y="692566"/>
                    <a:pt x="713173" y="706784"/>
                    <a:pt x="719091" y="721580"/>
                  </a:cubicBezTo>
                  <a:cubicBezTo>
                    <a:pt x="722363" y="744485"/>
                    <a:pt x="724451" y="785564"/>
                    <a:pt x="736847" y="810357"/>
                  </a:cubicBezTo>
                  <a:cubicBezTo>
                    <a:pt x="741619" y="819900"/>
                    <a:pt x="748684" y="828112"/>
                    <a:pt x="754602" y="836990"/>
                  </a:cubicBezTo>
                  <a:cubicBezTo>
                    <a:pt x="772892" y="562647"/>
                    <a:pt x="753972" y="816974"/>
                    <a:pt x="772357" y="623926"/>
                  </a:cubicBezTo>
                  <a:cubicBezTo>
                    <a:pt x="778030" y="564353"/>
                    <a:pt x="777751" y="519760"/>
                    <a:pt x="790113" y="464128"/>
                  </a:cubicBezTo>
                  <a:cubicBezTo>
                    <a:pt x="792143" y="454993"/>
                    <a:pt x="796031" y="446373"/>
                    <a:pt x="798990" y="437495"/>
                  </a:cubicBezTo>
                  <a:cubicBezTo>
                    <a:pt x="801949" y="401984"/>
                    <a:pt x="798078" y="365226"/>
                    <a:pt x="807868" y="330963"/>
                  </a:cubicBezTo>
                  <a:cubicBezTo>
                    <a:pt x="812013" y="316455"/>
                    <a:pt x="812776" y="360794"/>
                    <a:pt x="816746" y="375351"/>
                  </a:cubicBezTo>
                  <a:cubicBezTo>
                    <a:pt x="821670" y="393407"/>
                    <a:pt x="834501" y="428617"/>
                    <a:pt x="834501" y="428617"/>
                  </a:cubicBezTo>
                  <a:cubicBezTo>
                    <a:pt x="837460" y="455250"/>
                    <a:pt x="838974" y="482084"/>
                    <a:pt x="843379" y="508516"/>
                  </a:cubicBezTo>
                  <a:cubicBezTo>
                    <a:pt x="844917" y="517746"/>
                    <a:pt x="845639" y="541766"/>
                    <a:pt x="852256" y="535149"/>
                  </a:cubicBezTo>
                  <a:cubicBezTo>
                    <a:pt x="865490" y="521915"/>
                    <a:pt x="865473" y="500040"/>
                    <a:pt x="870012" y="481883"/>
                  </a:cubicBezTo>
                  <a:cubicBezTo>
                    <a:pt x="870013" y="481881"/>
                    <a:pt x="905521" y="304333"/>
                    <a:pt x="905522" y="304330"/>
                  </a:cubicBezTo>
                  <a:lnTo>
                    <a:pt x="914400" y="277697"/>
                  </a:lnTo>
                  <a:cubicBezTo>
                    <a:pt x="920318" y="289534"/>
                    <a:pt x="927240" y="300920"/>
                    <a:pt x="932155" y="313207"/>
                  </a:cubicBezTo>
                  <a:cubicBezTo>
                    <a:pt x="976038" y="422914"/>
                    <a:pt x="926026" y="318701"/>
                    <a:pt x="967666" y="401984"/>
                  </a:cubicBezTo>
                  <a:cubicBezTo>
                    <a:pt x="970625" y="390147"/>
                    <a:pt x="973897" y="378384"/>
                    <a:pt x="976544" y="366473"/>
                  </a:cubicBezTo>
                  <a:cubicBezTo>
                    <a:pt x="985933" y="324226"/>
                    <a:pt x="988676" y="294564"/>
                    <a:pt x="1003177" y="251064"/>
                  </a:cubicBezTo>
                  <a:lnTo>
                    <a:pt x="1012055" y="224431"/>
                  </a:lnTo>
                  <a:cubicBezTo>
                    <a:pt x="1023892" y="239227"/>
                    <a:pt x="1037523" y="252751"/>
                    <a:pt x="1047565" y="268819"/>
                  </a:cubicBezTo>
                  <a:cubicBezTo>
                    <a:pt x="1052525" y="276755"/>
                    <a:pt x="1051800" y="287327"/>
                    <a:pt x="1056443" y="295452"/>
                  </a:cubicBezTo>
                  <a:cubicBezTo>
                    <a:pt x="1063784" y="308299"/>
                    <a:pt x="1074198" y="319126"/>
                    <a:pt x="1083076" y="330963"/>
                  </a:cubicBezTo>
                  <a:cubicBezTo>
                    <a:pt x="1110834" y="441987"/>
                    <a:pt x="1075357" y="303944"/>
                    <a:pt x="1100831" y="393106"/>
                  </a:cubicBezTo>
                  <a:cubicBezTo>
                    <a:pt x="1104183" y="404838"/>
                    <a:pt x="1106750" y="416780"/>
                    <a:pt x="1109709" y="428617"/>
                  </a:cubicBezTo>
                  <a:cubicBezTo>
                    <a:pt x="1117630" y="422677"/>
                    <a:pt x="1153368" y="390025"/>
                    <a:pt x="1171853" y="393106"/>
                  </a:cubicBezTo>
                  <a:cubicBezTo>
                    <a:pt x="1182378" y="394860"/>
                    <a:pt x="1189608" y="404943"/>
                    <a:pt x="1198486" y="410862"/>
                  </a:cubicBezTo>
                  <a:cubicBezTo>
                    <a:pt x="1210323" y="407903"/>
                    <a:pt x="1223403" y="408037"/>
                    <a:pt x="1233996" y="401984"/>
                  </a:cubicBezTo>
                  <a:cubicBezTo>
                    <a:pt x="1244897" y="395755"/>
                    <a:pt x="1248245" y="377415"/>
                    <a:pt x="1260629" y="375351"/>
                  </a:cubicBezTo>
                  <a:cubicBezTo>
                    <a:pt x="1271153" y="373597"/>
                    <a:pt x="1278384" y="387188"/>
                    <a:pt x="1287262" y="393106"/>
                  </a:cubicBezTo>
                  <a:cubicBezTo>
                    <a:pt x="1293181" y="401984"/>
                    <a:pt x="1300815" y="409932"/>
                    <a:pt x="1305018" y="419739"/>
                  </a:cubicBezTo>
                  <a:cubicBezTo>
                    <a:pt x="1309824" y="430954"/>
                    <a:pt x="1301694" y="455250"/>
                    <a:pt x="1313895" y="455250"/>
                  </a:cubicBezTo>
                  <a:cubicBezTo>
                    <a:pt x="1326096" y="455250"/>
                    <a:pt x="1317967" y="430954"/>
                    <a:pt x="1322773" y="419739"/>
                  </a:cubicBezTo>
                  <a:cubicBezTo>
                    <a:pt x="1326976" y="409932"/>
                    <a:pt x="1334610" y="401984"/>
                    <a:pt x="1340528" y="393106"/>
                  </a:cubicBezTo>
                  <a:cubicBezTo>
                    <a:pt x="1343487" y="401984"/>
                    <a:pt x="1346835" y="410741"/>
                    <a:pt x="1349406" y="419739"/>
                  </a:cubicBezTo>
                  <a:cubicBezTo>
                    <a:pt x="1371709" y="497797"/>
                    <a:pt x="1345870" y="418006"/>
                    <a:pt x="1367161" y="481883"/>
                  </a:cubicBezTo>
                  <a:cubicBezTo>
                    <a:pt x="1373080" y="475965"/>
                    <a:pt x="1380764" y="471395"/>
                    <a:pt x="1384917" y="464128"/>
                  </a:cubicBezTo>
                  <a:cubicBezTo>
                    <a:pt x="1414922" y="411620"/>
                    <a:pt x="1393766" y="425751"/>
                    <a:pt x="1411550" y="366473"/>
                  </a:cubicBezTo>
                  <a:cubicBezTo>
                    <a:pt x="1415353" y="353797"/>
                    <a:pt x="1422739" y="342453"/>
                    <a:pt x="1429305" y="330963"/>
                  </a:cubicBezTo>
                  <a:cubicBezTo>
                    <a:pt x="1444238" y="304831"/>
                    <a:pt x="1445372" y="306018"/>
                    <a:pt x="1464816" y="286574"/>
                  </a:cubicBezTo>
                  <a:cubicBezTo>
                    <a:pt x="1470734" y="301370"/>
                    <a:pt x="1477267" y="315935"/>
                    <a:pt x="1482571" y="330963"/>
                  </a:cubicBezTo>
                  <a:cubicBezTo>
                    <a:pt x="1495029" y="366261"/>
                    <a:pt x="1504180" y="402741"/>
                    <a:pt x="1518082" y="437495"/>
                  </a:cubicBezTo>
                  <a:cubicBezTo>
                    <a:pt x="1524000" y="452291"/>
                    <a:pt x="1530242" y="466962"/>
                    <a:pt x="1535837" y="481883"/>
                  </a:cubicBezTo>
                  <a:cubicBezTo>
                    <a:pt x="1539123" y="490645"/>
                    <a:pt x="1539524" y="500730"/>
                    <a:pt x="1544715" y="508516"/>
                  </a:cubicBezTo>
                  <a:cubicBezTo>
                    <a:pt x="1551679" y="518962"/>
                    <a:pt x="1562470" y="526271"/>
                    <a:pt x="1571348" y="535149"/>
                  </a:cubicBezTo>
                  <a:cubicBezTo>
                    <a:pt x="1599504" y="516379"/>
                    <a:pt x="1621595" y="504167"/>
                    <a:pt x="1642369" y="473005"/>
                  </a:cubicBezTo>
                  <a:cubicBezTo>
                    <a:pt x="1664767" y="439408"/>
                    <a:pt x="1652579" y="453916"/>
                    <a:pt x="1677880" y="428617"/>
                  </a:cubicBezTo>
                  <a:cubicBezTo>
                    <a:pt x="1686758" y="434535"/>
                    <a:pt x="1693909" y="445194"/>
                    <a:pt x="1704513" y="446372"/>
                  </a:cubicBezTo>
                  <a:cubicBezTo>
                    <a:pt x="1750430" y="451474"/>
                    <a:pt x="1777589" y="429974"/>
                    <a:pt x="1802167" y="393106"/>
                  </a:cubicBezTo>
                  <a:cubicBezTo>
                    <a:pt x="1808085" y="384228"/>
                    <a:pt x="1815150" y="376016"/>
                    <a:pt x="1819922" y="366473"/>
                  </a:cubicBezTo>
                  <a:cubicBezTo>
                    <a:pt x="1824107" y="358103"/>
                    <a:pt x="1821185" y="345279"/>
                    <a:pt x="1828800" y="339840"/>
                  </a:cubicBezTo>
                  <a:cubicBezTo>
                    <a:pt x="1844030" y="328962"/>
                    <a:pt x="1864311" y="328003"/>
                    <a:pt x="1882066" y="322085"/>
                  </a:cubicBezTo>
                  <a:lnTo>
                    <a:pt x="1908699" y="313207"/>
                  </a:lnTo>
                  <a:lnTo>
                    <a:pt x="1935332" y="304330"/>
                  </a:lnTo>
                  <a:cubicBezTo>
                    <a:pt x="1953087" y="307289"/>
                    <a:pt x="1971135" y="308841"/>
                    <a:pt x="1988598" y="313207"/>
                  </a:cubicBezTo>
                  <a:cubicBezTo>
                    <a:pt x="2025175" y="322351"/>
                    <a:pt x="2042133" y="334554"/>
                    <a:pt x="2077375" y="339840"/>
                  </a:cubicBezTo>
                  <a:cubicBezTo>
                    <a:pt x="2124563" y="346918"/>
                    <a:pt x="2219418" y="357596"/>
                    <a:pt x="2219418" y="357596"/>
                  </a:cubicBezTo>
                  <a:cubicBezTo>
                    <a:pt x="2225594" y="366860"/>
                    <a:pt x="2245793" y="404557"/>
                    <a:pt x="2263806" y="401984"/>
                  </a:cubicBezTo>
                  <a:cubicBezTo>
                    <a:pt x="2278453" y="399891"/>
                    <a:pt x="2286470" y="382692"/>
                    <a:pt x="2299317" y="375351"/>
                  </a:cubicBezTo>
                  <a:cubicBezTo>
                    <a:pt x="2307442" y="370708"/>
                    <a:pt x="2316674" y="367710"/>
                    <a:pt x="2325950" y="366473"/>
                  </a:cubicBezTo>
                  <a:cubicBezTo>
                    <a:pt x="2361271" y="361764"/>
                    <a:pt x="2396971" y="360555"/>
                    <a:pt x="2432482" y="357596"/>
                  </a:cubicBezTo>
                  <a:cubicBezTo>
                    <a:pt x="2457864" y="349135"/>
                    <a:pt x="2466758" y="345414"/>
                    <a:pt x="2494625" y="339840"/>
                  </a:cubicBezTo>
                  <a:cubicBezTo>
                    <a:pt x="2497527" y="339260"/>
                    <a:pt x="2500544" y="339840"/>
                    <a:pt x="2503503" y="33984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322681" y="1807272"/>
              <a:ext cx="2152482" cy="1464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98233" y="1956823"/>
              <a:ext cx="1003412" cy="1464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063172" y="2626804"/>
              <a:ext cx="3520036" cy="8092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>
              <a:off x="3184553" y="2521608"/>
              <a:ext cx="663701" cy="234670"/>
            </a:xfrm>
            <a:custGeom>
              <a:avLst/>
              <a:gdLst>
                <a:gd name="connsiteX0" fmla="*/ 0 w 663701"/>
                <a:gd name="connsiteY0" fmla="*/ 137565 h 234670"/>
                <a:gd name="connsiteX1" fmla="*/ 16184 w 663701"/>
                <a:gd name="connsiteY1" fmla="*/ 97105 h 234670"/>
                <a:gd name="connsiteX2" fmla="*/ 32368 w 663701"/>
                <a:gd name="connsiteY2" fmla="*/ 48553 h 234670"/>
                <a:gd name="connsiteX3" fmla="*/ 64737 w 663701"/>
                <a:gd name="connsiteY3" fmla="*/ 97105 h 234670"/>
                <a:gd name="connsiteX4" fmla="*/ 80921 w 663701"/>
                <a:gd name="connsiteY4" fmla="*/ 121381 h 234670"/>
                <a:gd name="connsiteX5" fmla="*/ 113289 w 663701"/>
                <a:gd name="connsiteY5" fmla="*/ 194209 h 234670"/>
                <a:gd name="connsiteX6" fmla="*/ 129473 w 663701"/>
                <a:gd name="connsiteY6" fmla="*/ 145657 h 234670"/>
                <a:gd name="connsiteX7" fmla="*/ 137565 w 663701"/>
                <a:gd name="connsiteY7" fmla="*/ 121381 h 234670"/>
                <a:gd name="connsiteX8" fmla="*/ 145657 w 663701"/>
                <a:gd name="connsiteY8" fmla="*/ 89013 h 234670"/>
                <a:gd name="connsiteX9" fmla="*/ 169933 w 663701"/>
                <a:gd name="connsiteY9" fmla="*/ 121381 h 234670"/>
                <a:gd name="connsiteX10" fmla="*/ 186117 w 663701"/>
                <a:gd name="connsiteY10" fmla="*/ 145657 h 234670"/>
                <a:gd name="connsiteX11" fmla="*/ 218485 w 663701"/>
                <a:gd name="connsiteY11" fmla="*/ 137565 h 234670"/>
                <a:gd name="connsiteX12" fmla="*/ 234669 w 663701"/>
                <a:gd name="connsiteY12" fmla="*/ 113289 h 234670"/>
                <a:gd name="connsiteX13" fmla="*/ 242761 w 663701"/>
                <a:gd name="connsiteY13" fmla="*/ 89013 h 234670"/>
                <a:gd name="connsiteX14" fmla="*/ 267038 w 663701"/>
                <a:gd name="connsiteY14" fmla="*/ 80921 h 234670"/>
                <a:gd name="connsiteX15" fmla="*/ 291314 w 663701"/>
                <a:gd name="connsiteY15" fmla="*/ 129473 h 234670"/>
                <a:gd name="connsiteX16" fmla="*/ 339866 w 663701"/>
                <a:gd name="connsiteY16" fmla="*/ 121381 h 234670"/>
                <a:gd name="connsiteX17" fmla="*/ 347958 w 663701"/>
                <a:gd name="connsiteY17" fmla="*/ 97105 h 234670"/>
                <a:gd name="connsiteX18" fmla="*/ 356050 w 663701"/>
                <a:gd name="connsiteY18" fmla="*/ 56645 h 234670"/>
                <a:gd name="connsiteX19" fmla="*/ 372234 w 663701"/>
                <a:gd name="connsiteY19" fmla="*/ 105197 h 234670"/>
                <a:gd name="connsiteX20" fmla="*/ 396510 w 663701"/>
                <a:gd name="connsiteY20" fmla="*/ 153749 h 234670"/>
                <a:gd name="connsiteX21" fmla="*/ 420786 w 663701"/>
                <a:gd name="connsiteY21" fmla="*/ 202301 h 234670"/>
                <a:gd name="connsiteX22" fmla="*/ 445062 w 663701"/>
                <a:gd name="connsiteY22" fmla="*/ 186117 h 234670"/>
                <a:gd name="connsiteX23" fmla="*/ 469338 w 663701"/>
                <a:gd name="connsiteY23" fmla="*/ 234670 h 234670"/>
                <a:gd name="connsiteX24" fmla="*/ 493615 w 663701"/>
                <a:gd name="connsiteY24" fmla="*/ 226577 h 234670"/>
                <a:gd name="connsiteX25" fmla="*/ 501707 w 663701"/>
                <a:gd name="connsiteY25" fmla="*/ 202301 h 234670"/>
                <a:gd name="connsiteX26" fmla="*/ 517891 w 663701"/>
                <a:gd name="connsiteY26" fmla="*/ 0 h 234670"/>
                <a:gd name="connsiteX27" fmla="*/ 534075 w 663701"/>
                <a:gd name="connsiteY27" fmla="*/ 80921 h 234670"/>
                <a:gd name="connsiteX28" fmla="*/ 558351 w 663701"/>
                <a:gd name="connsiteY28" fmla="*/ 129473 h 234670"/>
                <a:gd name="connsiteX29" fmla="*/ 574535 w 663701"/>
                <a:gd name="connsiteY29" fmla="*/ 202301 h 234670"/>
                <a:gd name="connsiteX30" fmla="*/ 598811 w 663701"/>
                <a:gd name="connsiteY30" fmla="*/ 145657 h 234670"/>
                <a:gd name="connsiteX31" fmla="*/ 614995 w 663701"/>
                <a:gd name="connsiteY31" fmla="*/ 64737 h 234670"/>
                <a:gd name="connsiteX32" fmla="*/ 623087 w 663701"/>
                <a:gd name="connsiteY32" fmla="*/ 89013 h 234670"/>
                <a:gd name="connsiteX33" fmla="*/ 647363 w 663701"/>
                <a:gd name="connsiteY33" fmla="*/ 105197 h 234670"/>
                <a:gd name="connsiteX34" fmla="*/ 655455 w 663701"/>
                <a:gd name="connsiteY34" fmla="*/ 161841 h 234670"/>
                <a:gd name="connsiteX35" fmla="*/ 663547 w 663701"/>
                <a:gd name="connsiteY35" fmla="*/ 218485 h 2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63701" h="234670">
                  <a:moveTo>
                    <a:pt x="0" y="137565"/>
                  </a:moveTo>
                  <a:cubicBezTo>
                    <a:pt x="5395" y="124078"/>
                    <a:pt x="11220" y="110756"/>
                    <a:pt x="16184" y="97105"/>
                  </a:cubicBezTo>
                  <a:cubicBezTo>
                    <a:pt x="22014" y="81073"/>
                    <a:pt x="32368" y="48553"/>
                    <a:pt x="32368" y="48553"/>
                  </a:cubicBezTo>
                  <a:cubicBezTo>
                    <a:pt x="61214" y="77397"/>
                    <a:pt x="38610" y="51382"/>
                    <a:pt x="64737" y="97105"/>
                  </a:cubicBezTo>
                  <a:cubicBezTo>
                    <a:pt x="69562" y="105549"/>
                    <a:pt x="76971" y="112494"/>
                    <a:pt x="80921" y="121381"/>
                  </a:cubicBezTo>
                  <a:cubicBezTo>
                    <a:pt x="119440" y="208048"/>
                    <a:pt x="76663" y="139269"/>
                    <a:pt x="113289" y="194209"/>
                  </a:cubicBezTo>
                  <a:lnTo>
                    <a:pt x="129473" y="145657"/>
                  </a:lnTo>
                  <a:cubicBezTo>
                    <a:pt x="132170" y="137565"/>
                    <a:pt x="135496" y="129656"/>
                    <a:pt x="137565" y="121381"/>
                  </a:cubicBezTo>
                  <a:lnTo>
                    <a:pt x="145657" y="89013"/>
                  </a:lnTo>
                  <a:cubicBezTo>
                    <a:pt x="153749" y="99802"/>
                    <a:pt x="162094" y="110406"/>
                    <a:pt x="169933" y="121381"/>
                  </a:cubicBezTo>
                  <a:cubicBezTo>
                    <a:pt x="175586" y="129295"/>
                    <a:pt x="176891" y="142582"/>
                    <a:pt x="186117" y="145657"/>
                  </a:cubicBezTo>
                  <a:cubicBezTo>
                    <a:pt x="196668" y="149174"/>
                    <a:pt x="207696" y="140262"/>
                    <a:pt x="218485" y="137565"/>
                  </a:cubicBezTo>
                  <a:cubicBezTo>
                    <a:pt x="223880" y="129473"/>
                    <a:pt x="230320" y="121988"/>
                    <a:pt x="234669" y="113289"/>
                  </a:cubicBezTo>
                  <a:cubicBezTo>
                    <a:pt x="238484" y="105660"/>
                    <a:pt x="236729" y="95044"/>
                    <a:pt x="242761" y="89013"/>
                  </a:cubicBezTo>
                  <a:cubicBezTo>
                    <a:pt x="248793" y="82981"/>
                    <a:pt x="258946" y="83618"/>
                    <a:pt x="267038" y="80921"/>
                  </a:cubicBezTo>
                  <a:cubicBezTo>
                    <a:pt x="269867" y="89409"/>
                    <a:pt x="279906" y="126621"/>
                    <a:pt x="291314" y="129473"/>
                  </a:cubicBezTo>
                  <a:cubicBezTo>
                    <a:pt x="307231" y="133452"/>
                    <a:pt x="323682" y="124078"/>
                    <a:pt x="339866" y="121381"/>
                  </a:cubicBezTo>
                  <a:cubicBezTo>
                    <a:pt x="342563" y="113289"/>
                    <a:pt x="345889" y="105380"/>
                    <a:pt x="347958" y="97105"/>
                  </a:cubicBezTo>
                  <a:cubicBezTo>
                    <a:pt x="351294" y="83762"/>
                    <a:pt x="343002" y="52296"/>
                    <a:pt x="356050" y="56645"/>
                  </a:cubicBezTo>
                  <a:cubicBezTo>
                    <a:pt x="372234" y="62040"/>
                    <a:pt x="362771" y="91003"/>
                    <a:pt x="372234" y="105197"/>
                  </a:cubicBezTo>
                  <a:cubicBezTo>
                    <a:pt x="418615" y="174769"/>
                    <a:pt x="363008" y="86744"/>
                    <a:pt x="396510" y="153749"/>
                  </a:cubicBezTo>
                  <a:cubicBezTo>
                    <a:pt x="427883" y="216495"/>
                    <a:pt x="400447" y="141283"/>
                    <a:pt x="420786" y="202301"/>
                  </a:cubicBezTo>
                  <a:cubicBezTo>
                    <a:pt x="428878" y="196906"/>
                    <a:pt x="435525" y="184210"/>
                    <a:pt x="445062" y="186117"/>
                  </a:cubicBezTo>
                  <a:cubicBezTo>
                    <a:pt x="456267" y="188358"/>
                    <a:pt x="466688" y="226718"/>
                    <a:pt x="469338" y="234670"/>
                  </a:cubicBezTo>
                  <a:cubicBezTo>
                    <a:pt x="477430" y="231972"/>
                    <a:pt x="487583" y="232609"/>
                    <a:pt x="493615" y="226577"/>
                  </a:cubicBezTo>
                  <a:cubicBezTo>
                    <a:pt x="499646" y="220546"/>
                    <a:pt x="500798" y="210782"/>
                    <a:pt x="501707" y="202301"/>
                  </a:cubicBezTo>
                  <a:cubicBezTo>
                    <a:pt x="508914" y="135037"/>
                    <a:pt x="517891" y="0"/>
                    <a:pt x="517891" y="0"/>
                  </a:cubicBezTo>
                  <a:cubicBezTo>
                    <a:pt x="523286" y="26974"/>
                    <a:pt x="525376" y="54825"/>
                    <a:pt x="534075" y="80921"/>
                  </a:cubicBezTo>
                  <a:cubicBezTo>
                    <a:pt x="554414" y="141939"/>
                    <a:pt x="526978" y="66727"/>
                    <a:pt x="558351" y="129473"/>
                  </a:cubicBezTo>
                  <a:cubicBezTo>
                    <a:pt x="568311" y="149394"/>
                    <a:pt x="571427" y="183653"/>
                    <a:pt x="574535" y="202301"/>
                  </a:cubicBezTo>
                  <a:cubicBezTo>
                    <a:pt x="594964" y="171657"/>
                    <a:pt x="590560" y="184160"/>
                    <a:pt x="598811" y="145657"/>
                  </a:cubicBezTo>
                  <a:cubicBezTo>
                    <a:pt x="604575" y="118760"/>
                    <a:pt x="614995" y="64737"/>
                    <a:pt x="614995" y="64737"/>
                  </a:cubicBezTo>
                  <a:cubicBezTo>
                    <a:pt x="617692" y="72829"/>
                    <a:pt x="617759" y="82352"/>
                    <a:pt x="623087" y="89013"/>
                  </a:cubicBezTo>
                  <a:cubicBezTo>
                    <a:pt x="629162" y="96607"/>
                    <a:pt x="643413" y="96310"/>
                    <a:pt x="647363" y="105197"/>
                  </a:cubicBezTo>
                  <a:cubicBezTo>
                    <a:pt x="655109" y="122626"/>
                    <a:pt x="652043" y="143076"/>
                    <a:pt x="655455" y="161841"/>
                  </a:cubicBezTo>
                  <a:cubicBezTo>
                    <a:pt x="665510" y="217141"/>
                    <a:pt x="663547" y="172114"/>
                    <a:pt x="663547" y="21848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7234945" y="2681709"/>
              <a:ext cx="1951863" cy="872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7726714" y="268609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798951" y="268412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842816" y="268186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7964464" y="268141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999738" y="268412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8067572" y="268141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8138120" y="268412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8162540" y="268141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rved Left Arrow 44"/>
            <p:cNvSpPr/>
            <p:nvPr/>
          </p:nvSpPr>
          <p:spPr>
            <a:xfrm rot="16200000">
              <a:off x="6020555" y="-398354"/>
              <a:ext cx="724276" cy="3385996"/>
            </a:xfrm>
            <a:prstGeom prst="curvedLef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01058" y="2216289"/>
              <a:ext cx="1119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Threshold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72516" y="1914705"/>
              <a:ext cx="132792" cy="1569856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1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21654" y="3489347"/>
              <a:ext cx="581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HDT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013462" y="3489345"/>
              <a:ext cx="522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HLT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71607" y="3725432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/>
                <a:t>hit definition time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996822" y="3738881"/>
              <a:ext cx="1802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(hit lockout time)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05800" y="2800350"/>
              <a:ext cx="2855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 - number of zero crossings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2115493" y="2068285"/>
              <a:ext cx="203835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999684" y="3259382"/>
              <a:ext cx="215265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 flipV="1">
              <a:off x="7142995" y="1737079"/>
              <a:ext cx="9243" cy="220117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813487" y="2603193"/>
              <a:ext cx="349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U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796892" y="3907971"/>
              <a:ext cx="309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7258050" y="2715985"/>
              <a:ext cx="371288" cy="441127"/>
              <a:chOff x="4572000" y="5753100"/>
              <a:chExt cx="371288" cy="441127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4572000" y="5753100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667250" y="5886450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3304082" y="4599122"/>
            <a:ext cx="371288" cy="441127"/>
            <a:chOff x="4572000" y="5753100"/>
            <a:chExt cx="371288" cy="441127"/>
          </a:xfrm>
        </p:grpSpPr>
        <p:sp>
          <p:nvSpPr>
            <p:cNvPr id="68" name="TextBox 67"/>
            <p:cNvSpPr txBox="1"/>
            <p:nvPr/>
          </p:nvSpPr>
          <p:spPr>
            <a:xfrm>
              <a:off x="4572000" y="5753100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667250" y="588645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3574842" y="4622231"/>
            <a:ext cx="2224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Event absolute  time</a:t>
            </a:r>
          </a:p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3308141" y="5298976"/>
            <a:ext cx="194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–  Event duration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308141" y="5660183"/>
            <a:ext cx="285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- Number of zero crossings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7197921" y="5608605"/>
            <a:ext cx="207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= N/T  - Frequency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300815" y="4983438"/>
            <a:ext cx="209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– Event amplitude</a:t>
            </a:r>
            <a:endParaRPr lang="en-US" dirty="0"/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3686355" y="2880699"/>
            <a:ext cx="456257" cy="5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4548997" y="2869721"/>
            <a:ext cx="517584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352204" y="2161083"/>
            <a:ext cx="0" cy="100965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905000" y="2601685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U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4" name="Right Arrow 93"/>
          <p:cNvSpPr/>
          <p:nvPr/>
        </p:nvSpPr>
        <p:spPr>
          <a:xfrm>
            <a:off x="5906124" y="5006714"/>
            <a:ext cx="1094282" cy="25483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7180288" y="493176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= U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7644983" y="502170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rms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7644984" y="479685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98" name="TextBox 97"/>
          <p:cNvSpPr txBox="1"/>
          <p:nvPr/>
        </p:nvSpPr>
        <p:spPr>
          <a:xfrm>
            <a:off x="8109678" y="4901784"/>
            <a:ext cx="152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 smtClean="0"/>
              <a:t> Event energy</a:t>
            </a:r>
            <a:endParaRPr lang="en-US" dirty="0"/>
          </a:p>
        </p:txBody>
      </p:sp>
      <p:sp>
        <p:nvSpPr>
          <p:cNvPr id="99" name="Right Arrow 98"/>
          <p:cNvSpPr/>
          <p:nvPr/>
        </p:nvSpPr>
        <p:spPr>
          <a:xfrm>
            <a:off x="6328347" y="5458916"/>
            <a:ext cx="689547" cy="62708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887" y="0"/>
            <a:ext cx="9154881" cy="7045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Selecting acoustic events by </a:t>
            </a:r>
            <a:r>
              <a:rPr lang="en-US" dirty="0" smtClean="0"/>
              <a:t>thresholding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5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9" t="19106" r="1491" b="10217"/>
          <a:stretch/>
        </p:blipFill>
        <p:spPr>
          <a:xfrm>
            <a:off x="8059685" y="3663645"/>
            <a:ext cx="3920422" cy="2246148"/>
          </a:xfrm>
          <a:prstGeom prst="rect">
            <a:avLst/>
          </a:prstGeom>
        </p:spPr>
      </p:pic>
      <p:pic>
        <p:nvPicPr>
          <p:cNvPr id="614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76" y="1075975"/>
            <a:ext cx="3254475" cy="25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Connecting AE amplitude, energy release and temperature rise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073350" y="1317765"/>
                <a:ext cx="4871000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18745" algn="just">
                  <a:spcBef>
                    <a:spcPts val="600"/>
                  </a:spcBef>
                </a:pPr>
                <a:r>
                  <a:rPr lang="en-US" sz="1600" dirty="0" smtClean="0">
                    <a:effectLst/>
                    <a:ea typeface="Times New Roman" panose="02020603050405020304" pitchFamily="18" charset="0"/>
                  </a:rPr>
                  <a:t>A metal ball dropped on the magnet surface, each time reaching progressively lower height </a:t>
                </a:r>
                <a:r>
                  <a:rPr lang="en-US" sz="1600" dirty="0" err="1" smtClean="0">
                    <a:effectLst/>
                    <a:ea typeface="Times New Roman" panose="02020603050405020304" pitchFamily="18" charset="0"/>
                  </a:rPr>
                  <a:t>h</a:t>
                </a:r>
                <a:r>
                  <a:rPr lang="en-US" sz="1600" baseline="-25000" dirty="0" err="1" smtClean="0">
                    <a:effectLst/>
                    <a:ea typeface="Times New Roman" panose="02020603050405020304" pitchFamily="18" charset="0"/>
                  </a:rPr>
                  <a:t>n</a:t>
                </a:r>
                <a:r>
                  <a:rPr lang="en-US" sz="1600" dirty="0" smtClean="0">
                    <a:effectLst/>
                    <a:ea typeface="Times New Roman" panose="02020603050405020304" pitchFamily="18" charset="0"/>
                  </a:rPr>
                  <a:t>, until all its energy has been transferred to the structure. </a:t>
                </a:r>
                <a:r>
                  <a:rPr lang="en-US" sz="1600" dirty="0">
                    <a:ea typeface="Times New Roman" panose="02020603050405020304" pitchFamily="18" charset="0"/>
                  </a:rPr>
                  <a:t>S</a:t>
                </a:r>
                <a:r>
                  <a:rPr lang="en-US" sz="1600" dirty="0" smtClean="0">
                    <a:effectLst/>
                    <a:ea typeface="Times New Roman" panose="02020603050405020304" pitchFamily="18" charset="0"/>
                  </a:rPr>
                  <a:t>ame energy fraction is transferred to the magnet structure at every bounce and </a:t>
                </a:r>
                <a:r>
                  <a:rPr lang="en-US" sz="1600" dirty="0" err="1" smtClean="0">
                    <a:effectLst/>
                    <a:ea typeface="Times New Roman" panose="02020603050405020304" pitchFamily="18" charset="0"/>
                  </a:rPr>
                  <a:t>E</a:t>
                </a:r>
                <a:r>
                  <a:rPr lang="en-US" sz="1600" baseline="-25000" dirty="0" err="1" smtClean="0">
                    <a:effectLst/>
                    <a:ea typeface="Times New Roman" panose="02020603050405020304" pitchFamily="18" charset="0"/>
                  </a:rPr>
                  <a:t>n</a:t>
                </a:r>
                <a:r>
                  <a:rPr lang="en-US" sz="1600" dirty="0" smtClean="0">
                    <a:effectLst/>
                    <a:ea typeface="Times New Roman" panose="02020603050405020304" pitchFamily="18" charset="0"/>
                  </a:rPr>
                  <a:t> for the n</a:t>
                </a:r>
                <a:r>
                  <a:rPr lang="en-US" sz="1600" i="1" dirty="0" smtClean="0">
                    <a:effectLst/>
                    <a:ea typeface="Times New Roman" panose="02020603050405020304" pitchFamily="18" charset="0"/>
                  </a:rPr>
                  <a:t>-</a:t>
                </a:r>
                <a:r>
                  <a:rPr lang="en-US" sz="1600" i="1" dirty="0" err="1" smtClean="0">
                    <a:effectLst/>
                    <a:ea typeface="Times New Roman" panose="02020603050405020304" pitchFamily="18" charset="0"/>
                  </a:rPr>
                  <a:t>th</a:t>
                </a:r>
                <a:r>
                  <a:rPr lang="en-US" sz="1600" dirty="0" smtClean="0">
                    <a:effectLst/>
                    <a:ea typeface="Times New Roman" panose="02020603050405020304" pitchFamily="18" charset="0"/>
                  </a:rPr>
                  <a:t> bounce can be expressed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effectLst/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effectLst/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b="1" dirty="0" smtClean="0">
                    <a:effectLst/>
                    <a:ea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effectLst/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dirty="0" smtClean="0"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en-US" b="1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p>
                        <m:r>
                          <a:rPr lang="en-US" b="1" i="1" dirty="0" smtClean="0">
                            <a:effectLst/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anose="05050102010706020507" pitchFamily="18" charset="2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350" y="1317765"/>
                <a:ext cx="4871000" cy="1600438"/>
              </a:xfrm>
              <a:prstGeom prst="rect">
                <a:avLst/>
              </a:prstGeom>
              <a:blipFill rotWithShape="0">
                <a:blip r:embed="rId5"/>
                <a:stretch>
                  <a:fillRect l="-626" t="-1141" r="-751" b="-4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81647" y="943074"/>
            <a:ext cx="1148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1.   AE voltage in a square in known to be proportional to the energy released in the transient event. This can be verified  in a simple experiment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05542" y="1575423"/>
            <a:ext cx="3130839" cy="1669582"/>
            <a:chOff x="627122" y="1742691"/>
            <a:chExt cx="3677250" cy="2006823"/>
          </a:xfrm>
        </p:grpSpPr>
        <p:sp>
          <p:nvSpPr>
            <p:cNvPr id="23" name="Oval 22"/>
            <p:cNvSpPr/>
            <p:nvPr/>
          </p:nvSpPr>
          <p:spPr>
            <a:xfrm>
              <a:off x="2829543" y="2852801"/>
              <a:ext cx="274320" cy="1828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7122" y="3142612"/>
              <a:ext cx="3677250" cy="6069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601725" y="2178313"/>
              <a:ext cx="210393" cy="210393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695270" y="1815520"/>
              <a:ext cx="0" cy="315588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598165" y="1742691"/>
              <a:ext cx="210393" cy="2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6" idx="0"/>
            </p:cNvCxnSpPr>
            <p:nvPr/>
          </p:nvCxnSpPr>
          <p:spPr>
            <a:xfrm flipV="1">
              <a:off x="1699315" y="2746255"/>
              <a:ext cx="135" cy="181919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1594118" y="2928174"/>
              <a:ext cx="210393" cy="210393"/>
            </a:xfrm>
            <a:prstGeom prst="ellipse">
              <a:avLst/>
            </a:prstGeom>
            <a:solidFill>
              <a:srgbClr val="FF00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698914" y="3022618"/>
              <a:ext cx="496389" cy="1306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98916" y="2931178"/>
              <a:ext cx="1110342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76189" y="2656743"/>
              <a:ext cx="59012" cy="2452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53190" y="2661442"/>
              <a:ext cx="62221" cy="2565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347195" y="2770662"/>
              <a:ext cx="140140" cy="1330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378526" y="2841801"/>
              <a:ext cx="0" cy="1042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446705" y="2841801"/>
              <a:ext cx="0" cy="1042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410611" y="2861854"/>
              <a:ext cx="0" cy="1042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611137" y="2829770"/>
              <a:ext cx="0" cy="1042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687337" y="2861854"/>
              <a:ext cx="0" cy="1042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595095" y="2849822"/>
              <a:ext cx="0" cy="1042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671294" y="2869874"/>
              <a:ext cx="0" cy="1042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222434" y="3581499"/>
                <a:ext cx="8068519" cy="65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2.   Attenuation of the acoustic wave in the material follows a universal behavior: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dirty="0" smtClean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34" y="3581499"/>
                <a:ext cx="8068519" cy="659283"/>
              </a:xfrm>
              <a:prstGeom prst="rect">
                <a:avLst/>
              </a:prstGeom>
              <a:blipFill rotWithShape="0">
                <a:blip r:embed="rId6"/>
                <a:stretch>
                  <a:fillRect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331835" y="4779066"/>
            <a:ext cx="788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3.  In a number of papers it was demonstrated that integral thermal dissipation is proportional to the cumulative energy of acoustic emission for crack propagation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313960" y="4202212"/>
                <a:ext cx="7840448" cy="637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/>
                  <a:t>U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sing two sensors at the opposite ends of the magnet one can estimate energy release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𝐴𝐸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is a universal scaling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are the acoustic sensor voltages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60" y="4202212"/>
                <a:ext cx="7840448" cy="637867"/>
              </a:xfrm>
              <a:prstGeom prst="rect">
                <a:avLst/>
              </a:prstGeom>
              <a:blipFill rotWithShape="0">
                <a:blip r:embed="rId7"/>
                <a:stretch>
                  <a:fillRect t="-2857" r="-389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8545684" y="5970649"/>
            <a:ext cx="3302508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IOP Conf. Series: Material Science and Engineering </a:t>
            </a:r>
            <a:r>
              <a:rPr lang="en-US" sz="1400" b="1" i="1" dirty="0" smtClean="0">
                <a:solidFill>
                  <a:schemeClr val="accent5">
                    <a:lumMod val="50000"/>
                  </a:schemeClr>
                </a:solidFill>
              </a:rPr>
              <a:t>208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, 012012 (2017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1153294" y="5506051"/>
                <a:ext cx="6629357" cy="77976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Specific heat of the conductor at low temperature </a:t>
                </a:r>
                <a:r>
                  <a:rPr lang="en-US" i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c(T)</a:t>
                </a:r>
                <a:r>
                  <a:rPr lang="en-US" i="1" dirty="0" smtClean="0">
                    <a:solidFill>
                      <a:schemeClr val="accent5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~</a:t>
                </a:r>
                <a:r>
                  <a:rPr lang="en-US" i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i="1" dirty="0" err="1" smtClean="0">
                    <a:solidFill>
                      <a:schemeClr val="accent5">
                        <a:lumMod val="50000"/>
                      </a:schemeClr>
                    </a:solidFill>
                  </a:rPr>
                  <a:t>T</a:t>
                </a:r>
                <a:r>
                  <a:rPr lang="en-US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, hence: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𝐴𝐸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~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𝑇𝑑𝑇</m:t>
                        </m:r>
                      </m:e>
                    </m:nary>
                  </m:oMath>
                </a14:m>
                <a:r>
                  <a:rPr lang="en-US" dirty="0" smtClean="0"/>
                  <a:t> = ½(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294" y="5506051"/>
                <a:ext cx="6629357" cy="779765"/>
              </a:xfrm>
              <a:prstGeom prst="rect">
                <a:avLst/>
              </a:prstGeom>
              <a:blipFill rotWithShape="0">
                <a:blip r:embed="rId8"/>
                <a:stretch>
                  <a:fillRect l="-735" t="-28125" b="-9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7108723" y="2873759"/>
            <a:ext cx="4173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M. </a:t>
            </a:r>
            <a:r>
              <a:rPr lang="en-US" sz="1400" i="1" dirty="0" err="1" smtClean="0">
                <a:solidFill>
                  <a:schemeClr val="accent1">
                    <a:lumMod val="50000"/>
                  </a:schemeClr>
                </a:solidFill>
              </a:rPr>
              <a:t>Marchevsky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 et al., Cryogenics, 69, pp 50-57, 2015</a:t>
            </a:r>
          </a:p>
          <a:p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https://doi.org/10.1016/j.cryogenics.2015.03.005.</a:t>
            </a:r>
            <a:endParaRPr lang="en-US" sz="14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agnet </a:t>
            </a:r>
            <a:r>
              <a:rPr lang="en-US" dirty="0" smtClean="0"/>
              <a:t>memory and two distinct training regimes</a:t>
            </a:r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6966046" y="883260"/>
          <a:ext cx="5162454" cy="4169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Graph" r:id="rId4" imgW="4171680" imgH="3369600" progId="Origin50.Graph">
                  <p:embed/>
                </p:oleObj>
              </mc:Choice>
              <mc:Fallback>
                <p:oleObj name="Graph" r:id="rId4" imgW="4171680" imgH="3369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66046" y="883260"/>
                        <a:ext cx="5162454" cy="41698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6978855" y="871115"/>
          <a:ext cx="5132279" cy="4175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Graph" r:id="rId6" imgW="4171680" imgH="3373920" progId="Origin50.Graph">
                  <p:embed/>
                </p:oleObj>
              </mc:Choice>
              <mc:Fallback>
                <p:oleObj name="Graph" r:id="rId6" imgW="4171680" imgH="3373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78855" y="871115"/>
                        <a:ext cx="5132279" cy="4175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6997700" y="878047"/>
          <a:ext cx="5105400" cy="4185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Graph" r:id="rId8" imgW="4173120" imgH="3382560" progId="Origin50.Graph">
                  <p:embed/>
                </p:oleObj>
              </mc:Choice>
              <mc:Fallback>
                <p:oleObj name="Graph" r:id="rId8" imgW="4173120" imgH="3382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97700" y="878047"/>
                        <a:ext cx="5105400" cy="41859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" name="Group 50"/>
          <p:cNvGrpSpPr/>
          <p:nvPr/>
        </p:nvGrpSpPr>
        <p:grpSpPr>
          <a:xfrm>
            <a:off x="3987897" y="1007025"/>
            <a:ext cx="2997103" cy="2066375"/>
            <a:chOff x="1676400" y="1447800"/>
            <a:chExt cx="3802466" cy="234858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6400" y="1447800"/>
              <a:ext cx="3802466" cy="2348582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>
            <a:xfrm flipH="1">
              <a:off x="2415052" y="3298996"/>
              <a:ext cx="153857" cy="1067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2455143" y="3252082"/>
              <a:ext cx="153857" cy="1067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2485850" y="3190667"/>
              <a:ext cx="153857" cy="1067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2531911" y="2962920"/>
              <a:ext cx="153857" cy="1067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3002760" y="2453688"/>
              <a:ext cx="153857" cy="1067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868306" y="2283090"/>
              <a:ext cx="137012" cy="215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893595" y="1792470"/>
              <a:ext cx="137012" cy="215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122621" y="1736388"/>
              <a:ext cx="137012" cy="215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726711" y="2389713"/>
              <a:ext cx="137012" cy="215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2787144" y="2739374"/>
              <a:ext cx="680666" cy="304609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484523" y="2931310"/>
              <a:ext cx="1566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“kink” in the training </a:t>
              </a:r>
            </a:p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dependence 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2691172" y="2434857"/>
              <a:ext cx="137012" cy="215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8190946" y="1658310"/>
            <a:ext cx="2466203" cy="1215263"/>
            <a:chOff x="2098803" y="1617695"/>
            <a:chExt cx="3288271" cy="1620351"/>
          </a:xfrm>
        </p:grpSpPr>
        <p:sp>
          <p:nvSpPr>
            <p:cNvPr id="48" name="TextBox 47"/>
            <p:cNvSpPr txBox="1"/>
            <p:nvPr/>
          </p:nvSpPr>
          <p:spPr>
            <a:xfrm>
              <a:off x="2098803" y="1617695"/>
              <a:ext cx="136048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6">
                      <a:lumMod val="75000"/>
                    </a:schemeClr>
                  </a:solidFill>
                </a:rPr>
                <a:t>Regime </a:t>
              </a:r>
              <a:r>
                <a:rPr lang="en-US" sz="1500" b="1" dirty="0" smtClean="0">
                  <a:solidFill>
                    <a:schemeClr val="accent6">
                      <a:lumMod val="75000"/>
                    </a:schemeClr>
                  </a:solidFill>
                </a:rPr>
                <a:t>I</a:t>
              </a:r>
              <a:endParaRPr lang="en-US" sz="15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129978" y="2807159"/>
              <a:ext cx="125709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rgbClr val="CC0099"/>
                  </a:solidFill>
                </a:rPr>
                <a:t>Regime </a:t>
              </a:r>
              <a:r>
                <a:rPr lang="en-US" sz="1500" b="1" dirty="0" smtClean="0">
                  <a:solidFill>
                    <a:srgbClr val="CC0099"/>
                  </a:solidFill>
                </a:rPr>
                <a:t>II</a:t>
              </a:r>
              <a:endParaRPr lang="en-US" sz="1500" b="1" dirty="0">
                <a:solidFill>
                  <a:srgbClr val="CC0099"/>
                </a:solidFill>
              </a:endParaRP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2" y="963779"/>
            <a:ext cx="3912019" cy="335129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390" y="4447290"/>
            <a:ext cx="5736235" cy="131345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095500" y="5168900"/>
            <a:ext cx="7426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accent2">
                    <a:lumMod val="75000"/>
                  </a:schemeClr>
                </a:solidFill>
              </a:rPr>
              <a:t>Quench #90</a:t>
            </a:r>
            <a:endParaRPr 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0" y="5735685"/>
            <a:ext cx="643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echanical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memory in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initial quenches (Kaiser effect)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training progressed, the memory effect is erased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5853" y="4385853"/>
            <a:ext cx="139493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Quench #90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15458" y="3063060"/>
            <a:ext cx="126028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Quench #3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96219" y="1977378"/>
            <a:ext cx="126028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Quench #2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4512" y="884953"/>
            <a:ext cx="126028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Quench #1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62618" y="2911780"/>
            <a:ext cx="5063384" cy="3325074"/>
            <a:chOff x="6962618" y="2974126"/>
            <a:chExt cx="5063384" cy="3325074"/>
          </a:xfrm>
        </p:grpSpPr>
        <p:sp>
          <p:nvSpPr>
            <p:cNvPr id="56" name="TextBox 55"/>
            <p:cNvSpPr txBox="1"/>
            <p:nvPr/>
          </p:nvSpPr>
          <p:spPr>
            <a:xfrm>
              <a:off x="7047527" y="4894547"/>
              <a:ext cx="4886951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  <a:cs typeface="Arial" panose="020B0604020202020204" pitchFamily="34" charset="0"/>
                </a:rPr>
                <a:t>Possible physical mechanism:</a:t>
              </a:r>
            </a:p>
            <a:p>
              <a:pPr algn="ctr"/>
              <a:endParaRPr lang="en-US" sz="1200" b="1" dirty="0" smtClean="0">
                <a:latin typeface="+mj-lt"/>
                <a:cs typeface="Arial" panose="020B0604020202020204" pitchFamily="34" charset="0"/>
              </a:endParaRPr>
            </a:p>
            <a:p>
              <a:pPr algn="just"/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Cracks in epoxy develop and percolate</a:t>
              </a:r>
            </a:p>
            <a:p>
              <a:pPr algn="just"/>
              <a:endParaRPr lang="en-US" sz="9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endParaRPr>
            </a:p>
            <a:p>
              <a:pPr algn="just"/>
              <a:r>
                <a:rPr lang="en-US" sz="2000" b="1" dirty="0" smtClean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=&gt;   </a:t>
              </a:r>
              <a:r>
                <a:rPr lang="en-US" sz="2000" b="1" dirty="0" smtClean="0">
                  <a:solidFill>
                    <a:srgbClr val="D60093"/>
                  </a:solidFill>
                  <a:latin typeface="+mj-lt"/>
                  <a:cs typeface="Arial" panose="020B0604020202020204" pitchFamily="34" charset="0"/>
                </a:rPr>
                <a:t>slip-stick between grains and parts</a:t>
              </a:r>
              <a:endParaRPr lang="en-US" sz="2000" b="1" dirty="0">
                <a:solidFill>
                  <a:srgbClr val="D60093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389513" y="5819492"/>
              <a:ext cx="4243687" cy="479708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962618" y="5346700"/>
              <a:ext cx="4530881" cy="482600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rved Right Arrow 5"/>
            <p:cNvSpPr/>
            <p:nvPr/>
          </p:nvSpPr>
          <p:spPr>
            <a:xfrm rot="9997848">
              <a:off x="11228161" y="3557741"/>
              <a:ext cx="797841" cy="2531116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Curved Right Arrow 56"/>
            <p:cNvSpPr/>
            <p:nvPr/>
          </p:nvSpPr>
          <p:spPr>
            <a:xfrm rot="12364584" flipH="1">
              <a:off x="6964822" y="2974126"/>
              <a:ext cx="681220" cy="2676575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40334" y="893616"/>
            <a:ext cx="3154086" cy="3467128"/>
            <a:chOff x="4140334" y="893616"/>
            <a:chExt cx="3154086" cy="3467128"/>
          </a:xfrm>
        </p:grpSpPr>
        <p:grpSp>
          <p:nvGrpSpPr>
            <p:cNvPr id="10" name="Group 9"/>
            <p:cNvGrpSpPr/>
            <p:nvPr/>
          </p:nvGrpSpPr>
          <p:grpSpPr>
            <a:xfrm>
              <a:off x="4140334" y="893616"/>
              <a:ext cx="3154086" cy="3467128"/>
              <a:chOff x="4140334" y="893616"/>
              <a:chExt cx="3154086" cy="346712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0334" y="893616"/>
                <a:ext cx="3154086" cy="241939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281056" y="3283526"/>
                <a:ext cx="268085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 smtClean="0">
                    <a:solidFill>
                      <a:srgbClr val="FF0000"/>
                    </a:solidFill>
                  </a:rPr>
                  <a:t>CCT5: new non-cracking epoxy was used =&gt; Regime I portion of the training curve is eliminated!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 rot="2536685">
              <a:off x="4544582" y="1501094"/>
              <a:ext cx="283845" cy="103894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238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148" y="934278"/>
            <a:ext cx="6042990" cy="53141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Mechanical events can be reliably identified using </a:t>
            </a:r>
            <a:r>
              <a:rPr lang="en-US" sz="3200" dirty="0"/>
              <a:t>acoustics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5715000"/>
            <a:ext cx="2057400" cy="304800"/>
          </a:xfrm>
        </p:spPr>
        <p:txBody>
          <a:bodyPr>
            <a:noAutofit/>
          </a:bodyPr>
          <a:lstStyle/>
          <a:p>
            <a:r>
              <a:rPr lang="en-US" sz="1200" dirty="0"/>
              <a:t>1 g ball dropped from 7.5 cm height</a:t>
            </a:r>
            <a:r>
              <a:rPr lang="en-US" sz="1350" dirty="0"/>
              <a:t>.</a:t>
            </a:r>
          </a:p>
        </p:txBody>
      </p:sp>
      <p:pic>
        <p:nvPicPr>
          <p:cNvPr id="4" name="Picture 2" descr="C:\Users\ENilsson\Pictures\PLB_test_CCT4\IMG_20180118_154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7" y="1262038"/>
            <a:ext cx="2114550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2348" y="3633130"/>
            <a:ext cx="1228725" cy="4054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Ball drop</a:t>
            </a:r>
          </a:p>
        </p:txBody>
      </p:sp>
      <p:pic>
        <p:nvPicPr>
          <p:cNvPr id="9" name="Picture 2" descr="C:\Users\ENilsson\Pictures\PLB_test_CCT4\IMG_20180118_1648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4" r="21686" b="10116"/>
          <a:stretch/>
        </p:blipFill>
        <p:spPr bwMode="auto">
          <a:xfrm>
            <a:off x="284748" y="3962401"/>
            <a:ext cx="1969285" cy="17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28659" r="12890" b="11640"/>
          <a:stretch/>
        </p:blipFill>
        <p:spPr bwMode="auto">
          <a:xfrm>
            <a:off x="284747" y="5105400"/>
            <a:ext cx="990600" cy="5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47" y="2590800"/>
            <a:ext cx="1752600" cy="1026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20053" y="914401"/>
            <a:ext cx="1707356" cy="36873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Pencil break</a:t>
            </a:r>
          </a:p>
        </p:txBody>
      </p:sp>
      <p:pic>
        <p:nvPicPr>
          <p:cNvPr id="22" name="Picture 4" descr="C:\Users\ENilsson\Documents\acoustic_emission\CCT\Calibration_tests\fig_events_threshold_S9\spec_event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078" y="1209259"/>
            <a:ext cx="2849348" cy="213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ENilsson\Documents\acoustic_emission\CCT\Calibration_tests\fig_events_threshold_S9\spec_event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881312" cy="216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 flipV="1">
            <a:off x="3852861" y="5413354"/>
            <a:ext cx="0" cy="3048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878876" y="2804468"/>
            <a:ext cx="0" cy="3048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374427" y="5495353"/>
            <a:ext cx="1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by E. Nilsson</a:t>
            </a:r>
            <a:endParaRPr lang="en-US" b="1" i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6908"/>
          <a:stretch/>
        </p:blipFill>
        <p:spPr>
          <a:xfrm>
            <a:off x="6400800" y="914400"/>
            <a:ext cx="3124200" cy="17740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r="4715" b="5822"/>
          <a:stretch/>
        </p:blipFill>
        <p:spPr>
          <a:xfrm>
            <a:off x="6477000" y="2590800"/>
            <a:ext cx="3124200" cy="16434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5700" b="6984"/>
          <a:stretch/>
        </p:blipFill>
        <p:spPr>
          <a:xfrm>
            <a:off x="6477000" y="4419600"/>
            <a:ext cx="3173014" cy="16764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601200" y="1295400"/>
            <a:ext cx="243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When ratio of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/d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where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baseline="-25000" dirty="0" err="1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is the n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scale of discrete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wavelet decomposition is used as an identification criterion, an 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rder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of magnitude difference between pencil lead break (events 2-12) and ball drop (event 13-30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 is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detected </a:t>
            </a:r>
            <a:r>
              <a:rPr lang="en-US" u="sng" dirty="0">
                <a:solidFill>
                  <a:schemeClr val="tx2">
                    <a:lumMod val="75000"/>
                  </a:schemeClr>
                </a:solidFill>
              </a:rPr>
              <a:t>on all eight </a:t>
            </a:r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</a:rPr>
              <a:t>sensors around the magnet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(even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those that are far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away from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source)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7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Simple event classification approach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7564" y="1081576"/>
            <a:ext cx="11291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two fingerprint files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Quench #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ramp – label them as “1”, and from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Quench #103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 – label them as “2”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052" y="2455672"/>
            <a:ext cx="108652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the resulting data into two randomly-selected sub-sets of equal size (2860 pts)</a:t>
            </a:r>
          </a:p>
          <a:p>
            <a:pPr marL="285750" indent="-285750" algn="just"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Normalize wavelet scale-specific amplitudes for every event 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816" y="5455239"/>
            <a:ext cx="11292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trained and validated algorithm to the ramp data is has never seen to find out how many events of each type were detected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66099" y="1822889"/>
            <a:ext cx="10201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Q1 ramp: 4711 events of type “1”    Q103  ramp:  2860 events of type “2”.</a:t>
            </a:r>
          </a:p>
          <a:p>
            <a:pPr algn="just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Randomized and took 2860 of each type =&gt; 5720 events total in the dataset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12702" y="4074052"/>
            <a:ext cx="72404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Random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orest classifier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Python on the first sub-set against event “type”, then validate its prediction accuracy using the second sub-set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8786192" y="3637724"/>
          <a:ext cx="3074056" cy="1640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396"/>
                <a:gridCol w="458901"/>
                <a:gridCol w="882640"/>
                <a:gridCol w="1014119"/>
              </a:tblGrid>
              <a:tr h="377598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Actual type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75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75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1152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321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0735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185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1202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816173" y="4023846"/>
            <a:ext cx="780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Predicted type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7951303" y="3975652"/>
            <a:ext cx="496957" cy="9617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3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3691" y="924750"/>
            <a:ext cx="8996389" cy="4600838"/>
            <a:chOff x="146304" y="1248156"/>
            <a:chExt cx="10442448" cy="52552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" y="1248156"/>
              <a:ext cx="10442448" cy="4876547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2641785" y="3692098"/>
              <a:ext cx="0" cy="623454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6200000">
              <a:off x="-1424089" y="3579505"/>
              <a:ext cx="4085190" cy="599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Type “1” event fraction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69664" y="5980176"/>
              <a:ext cx="2845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Ramp to quench #</a:t>
              </a:r>
              <a:endParaRPr lang="en-US" sz="2800" dirty="0"/>
            </a:p>
          </p:txBody>
        </p:sp>
      </p:grpSp>
      <p:sp>
        <p:nvSpPr>
          <p:cNvPr id="2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Identifying fraction of “cracking” events in training ramps</a:t>
            </a:r>
            <a:endParaRPr lang="en-US" sz="28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0360" y="888275"/>
            <a:ext cx="11589720" cy="5487862"/>
            <a:chOff x="407532" y="931525"/>
            <a:chExt cx="11706035" cy="5320444"/>
          </a:xfrm>
        </p:grpSpPr>
        <p:grpSp>
          <p:nvGrpSpPr>
            <p:cNvPr id="4" name="Group 3"/>
            <p:cNvGrpSpPr/>
            <p:nvPr/>
          </p:nvGrpSpPr>
          <p:grpSpPr>
            <a:xfrm>
              <a:off x="7104319" y="931525"/>
              <a:ext cx="4734728" cy="3163330"/>
              <a:chOff x="6417982" y="1026414"/>
              <a:chExt cx="4776880" cy="313144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417982" y="1026414"/>
                <a:ext cx="4776880" cy="3131442"/>
                <a:chOff x="7012573" y="955987"/>
                <a:chExt cx="4776880" cy="3131442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01"/>
                <a:stretch/>
              </p:blipFill>
              <p:spPr>
                <a:xfrm>
                  <a:off x="7012573" y="955987"/>
                  <a:ext cx="4776880" cy="3131442"/>
                </a:xfrm>
                <a:prstGeom prst="rect">
                  <a:avLst/>
                </a:prstGeom>
              </p:spPr>
            </p:pic>
            <p:cxnSp>
              <p:nvCxnSpPr>
                <p:cNvPr id="8" name="Straight Arrow Connector 7"/>
                <p:cNvCxnSpPr/>
                <p:nvPr/>
              </p:nvCxnSpPr>
              <p:spPr>
                <a:xfrm flipH="1">
                  <a:off x="7840213" y="3443990"/>
                  <a:ext cx="205143" cy="1423"/>
                </a:xfrm>
                <a:prstGeom prst="straightConnector1">
                  <a:avLst/>
                </a:prstGeom>
                <a:ln w="2222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/>
                <p:cNvCxnSpPr/>
                <p:nvPr/>
              </p:nvCxnSpPr>
              <p:spPr>
                <a:xfrm flipH="1">
                  <a:off x="7893667" y="3381438"/>
                  <a:ext cx="205143" cy="1423"/>
                </a:xfrm>
                <a:prstGeom prst="straightConnector1">
                  <a:avLst/>
                </a:prstGeom>
                <a:ln w="2222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H="1">
                  <a:off x="7934610" y="3299551"/>
                  <a:ext cx="205143" cy="1423"/>
                </a:xfrm>
                <a:prstGeom prst="straightConnector1">
                  <a:avLst/>
                </a:prstGeom>
                <a:ln w="2222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H="1">
                  <a:off x="7996025" y="2995889"/>
                  <a:ext cx="205143" cy="1423"/>
                </a:xfrm>
                <a:prstGeom prst="straightConnector1">
                  <a:avLst/>
                </a:prstGeom>
                <a:ln w="2222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flipH="1">
                  <a:off x="8623823" y="2316913"/>
                  <a:ext cx="205143" cy="1423"/>
                </a:xfrm>
                <a:prstGeom prst="straightConnector1">
                  <a:avLst/>
                </a:prstGeom>
                <a:ln w="2222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8444553" y="2089450"/>
                  <a:ext cx="182683" cy="286"/>
                </a:xfrm>
                <a:prstGeom prst="straightConnector1">
                  <a:avLst/>
                </a:prstGeom>
                <a:ln w="2222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9811604" y="1435289"/>
                  <a:ext cx="182683" cy="286"/>
                </a:xfrm>
                <a:prstGeom prst="straightConnector1">
                  <a:avLst/>
                </a:prstGeom>
                <a:ln w="2222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10116972" y="1360513"/>
                  <a:ext cx="182683" cy="286"/>
                </a:xfrm>
                <a:prstGeom prst="straightConnector1">
                  <a:avLst/>
                </a:prstGeom>
                <a:ln w="2222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8255759" y="2231614"/>
                  <a:ext cx="182683" cy="286"/>
                </a:xfrm>
                <a:prstGeom prst="straightConnector1">
                  <a:avLst/>
                </a:prstGeom>
                <a:ln w="2222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H="1" flipV="1">
                  <a:off x="8336337" y="2697827"/>
                  <a:ext cx="907555" cy="406145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9266176" y="2953742"/>
                  <a:ext cx="20329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“kink” in the training </a:t>
                  </a:r>
                </a:p>
                <a:p>
                  <a:r>
                    <a:rPr lang="en-US" sz="1600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dependence </a:t>
                  </a:r>
                  <a:endParaRPr lang="en-US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8208374" y="2291806"/>
                  <a:ext cx="182683" cy="286"/>
                </a:xfrm>
                <a:prstGeom prst="straightConnector1">
                  <a:avLst/>
                </a:prstGeom>
                <a:ln w="2222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Arrow Connector 5"/>
              <p:cNvCxnSpPr/>
              <p:nvPr/>
            </p:nvCxnSpPr>
            <p:spPr>
              <a:xfrm>
                <a:off x="7485892" y="1832387"/>
                <a:ext cx="0" cy="623454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407532" y="5544083"/>
              <a:ext cx="1170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Trained Random 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orest model reveals a kink in the event fraction dependence that coincides with the transition from “cracking” regime in the training curve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8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Looking at “fingerprints” using spectrograms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5"/>
          <a:stretch/>
        </p:blipFill>
        <p:spPr>
          <a:xfrm>
            <a:off x="536713" y="954157"/>
            <a:ext cx="3856382" cy="2646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/>
          <a:stretch/>
        </p:blipFill>
        <p:spPr>
          <a:xfrm>
            <a:off x="4300586" y="1013792"/>
            <a:ext cx="3856441" cy="2604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/>
        </p:blipFill>
        <p:spPr>
          <a:xfrm>
            <a:off x="8059964" y="974034"/>
            <a:ext cx="3811223" cy="2604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4" r="2166"/>
          <a:stretch/>
        </p:blipFill>
        <p:spPr>
          <a:xfrm>
            <a:off x="582559" y="3657600"/>
            <a:ext cx="3651509" cy="2544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/>
          <a:stretch/>
        </p:blipFill>
        <p:spPr>
          <a:xfrm>
            <a:off x="4343522" y="3637722"/>
            <a:ext cx="3768352" cy="2604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7"/>
          <a:stretch/>
        </p:blipFill>
        <p:spPr>
          <a:xfrm>
            <a:off x="8099720" y="3637723"/>
            <a:ext cx="3792808" cy="260405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963440" y="1108638"/>
            <a:ext cx="2524721" cy="3171373"/>
            <a:chOff x="4963440" y="1108638"/>
            <a:chExt cx="2524721" cy="3171373"/>
          </a:xfrm>
        </p:grpSpPr>
        <p:sp>
          <p:nvSpPr>
            <p:cNvPr id="12" name="TextBox 11"/>
            <p:cNvSpPr txBox="1"/>
            <p:nvPr/>
          </p:nvSpPr>
          <p:spPr>
            <a:xfrm>
              <a:off x="5045056" y="1108638"/>
              <a:ext cx="24431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True ”Regime I”?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63440" y="3818346"/>
              <a:ext cx="25200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</a:t>
              </a:r>
              <a:r>
                <a:rPr lang="en-US" sz="2400" b="1" dirty="0" smtClean="0">
                  <a:solidFill>
                    <a:srgbClr val="FFC000"/>
                  </a:solidFill>
                </a:rPr>
                <a:t>True ”Regime II”?</a:t>
              </a:r>
              <a:endParaRPr lang="en-US" sz="24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2331" y="941662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Q1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6205" y="3604971"/>
            <a:ext cx="790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Q103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007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912</Words>
  <Application>Microsoft Office PowerPoint</Application>
  <PresentationFormat>Widescreen</PresentationFormat>
  <Paragraphs>135</Paragraphs>
  <Slides>12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Graph</vt:lpstr>
      <vt:lpstr>PowerPoint Presentation</vt:lpstr>
      <vt:lpstr>New hardware development</vt:lpstr>
      <vt:lpstr>Selecting acoustic events by thresholding</vt:lpstr>
      <vt:lpstr>Connecting AE amplitude, energy release and temperature rise</vt:lpstr>
      <vt:lpstr>Magnet memory and two distinct training regimes</vt:lpstr>
      <vt:lpstr>Mechanical events can be reliably identified using acoustics</vt:lpstr>
      <vt:lpstr>Simple event classification approach</vt:lpstr>
      <vt:lpstr>Identifying fraction of “cracking” events in training ramps</vt:lpstr>
      <vt:lpstr>Looking at “fingerprints” using spectrograms</vt:lpstr>
      <vt:lpstr>Acoustic event type clustering and sound database</vt:lpstr>
      <vt:lpstr>How different AE events really are in the beginning of training vs end of training?</vt:lpstr>
      <vt:lpstr>Mechanical relaxation after the quench in CCT4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Separation by event type in the training process</dc:title>
  <dc:creator>Maxim Martchevskii</dc:creator>
  <cp:lastModifiedBy>Maxim Martchevskii</cp:lastModifiedBy>
  <cp:revision>12</cp:revision>
  <dcterms:created xsi:type="dcterms:W3CDTF">2020-05-15T06:12:54Z</dcterms:created>
  <dcterms:modified xsi:type="dcterms:W3CDTF">2020-05-15T18:57:27Z</dcterms:modified>
</cp:coreProperties>
</file>