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87" r:id="rId3"/>
    <p:sldId id="299" r:id="rId4"/>
    <p:sldId id="289" r:id="rId5"/>
    <p:sldId id="292" r:id="rId6"/>
    <p:sldId id="295" r:id="rId7"/>
    <p:sldId id="291" r:id="rId8"/>
    <p:sldId id="298" r:id="rId9"/>
    <p:sldId id="290" r:id="rId10"/>
    <p:sldId id="293" r:id="rId11"/>
    <p:sldId id="297" r:id="rId12"/>
    <p:sldId id="288" r:id="rId13"/>
    <p:sldId id="296" r:id="rId14"/>
    <p:sldId id="294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D9D9D9"/>
    <a:srgbClr val="E46C0A"/>
    <a:srgbClr val="00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9CF1DBE-37C9-4BE3-AD2E-57099D1AA46B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49A4029-5110-4D5E-B7C5-4798CD8DA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A4029-5110-4D5E-B7C5-4798CD8DA2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52400" y="838200"/>
            <a:ext cx="8763000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F3B-21C1-4090-905D-FCBB2A1820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95400" y="914400"/>
            <a:ext cx="7239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48736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52400" y="838200"/>
            <a:ext cx="8763000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858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CF3A-386A-4994-964B-8F57D017D37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52400" y="838200"/>
            <a:ext cx="8763000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391400" cy="1752600"/>
          </a:xfrm>
        </p:spPr>
        <p:txBody>
          <a:bodyPr/>
          <a:lstStyle/>
          <a:p>
            <a:r>
              <a:rPr lang="en-US" dirty="0" smtClean="0"/>
              <a:t>D. Arbelaez</a:t>
            </a:r>
          </a:p>
          <a:p>
            <a:endParaRPr lang="en-US" dirty="0" smtClean="0"/>
          </a:p>
          <a:p>
            <a:r>
              <a:rPr lang="en-US" dirty="0" smtClean="0"/>
              <a:t>MDP Modeling Group Meeting</a:t>
            </a:r>
          </a:p>
          <a:p>
            <a:r>
              <a:rPr lang="en-US" dirty="0" smtClean="0"/>
              <a:t>05/19/2020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27175"/>
          </a:xfrm>
        </p:spPr>
        <p:txBody>
          <a:bodyPr>
            <a:normAutofit/>
          </a:bodyPr>
          <a:lstStyle/>
          <a:p>
            <a:r>
              <a:rPr lang="en-US" dirty="0" smtClean="0"/>
              <a:t>Multi-Scale Modeling of Superconducting Magnets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Homogenization of the “Coil Material”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990600"/>
            <a:ext cx="7848600" cy="2743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“Coil Material” </a:t>
            </a:r>
            <a:r>
              <a:rPr lang="en-US" sz="2000" dirty="0" smtClean="0"/>
              <a:t>microstructure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Cable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Interstitial binder (epoxy)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Insulation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layer (S-glass composite)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Homogenized strand properties are used for the cable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Periodicity is assumed in all directions (infinite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material)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Consider only linear elastic behavior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Effective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properties are extracted by applying six different periodic loading conditions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4" name="Picture 83" descr="cable-insulation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48200"/>
            <a:ext cx="5795010" cy="1480185"/>
          </a:xfrm>
          <a:prstGeom prst="rect">
            <a:avLst/>
          </a:prstGeom>
        </p:spPr>
      </p:pic>
      <p:cxnSp>
        <p:nvCxnSpPr>
          <p:cNvPr id="86" name="Straight Arrow Connector 85"/>
          <p:cNvCxnSpPr>
            <a:stCxn id="88" idx="1"/>
          </p:cNvCxnSpPr>
          <p:nvPr/>
        </p:nvCxnSpPr>
        <p:spPr>
          <a:xfrm rot="10800000" flipV="1">
            <a:off x="6019800" y="4832866"/>
            <a:ext cx="762000" cy="3487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781800" y="4648200"/>
            <a:ext cx="111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Insulation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92" idx="1"/>
          </p:cNvCxnSpPr>
          <p:nvPr/>
        </p:nvCxnSpPr>
        <p:spPr>
          <a:xfrm rot="10800000">
            <a:off x="5845026" y="5410200"/>
            <a:ext cx="806748" cy="2725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651774" y="5498068"/>
            <a:ext cx="73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Epoxy</a:t>
            </a:r>
            <a:endParaRPr lang="en-US" dirty="0"/>
          </a:p>
        </p:txBody>
      </p:sp>
      <p:cxnSp>
        <p:nvCxnSpPr>
          <p:cNvPr id="93" name="Straight Arrow Connector 92"/>
          <p:cNvCxnSpPr>
            <a:stCxn id="99" idx="1"/>
          </p:cNvCxnSpPr>
          <p:nvPr/>
        </p:nvCxnSpPr>
        <p:spPr>
          <a:xfrm rot="10800000">
            <a:off x="5562600" y="5791200"/>
            <a:ext cx="860574" cy="3487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423174" y="5955268"/>
            <a:ext cx="79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Strand</a:t>
            </a:r>
            <a:endParaRPr lang="en-US" dirty="0"/>
          </a:p>
        </p:txBody>
      </p:sp>
      <p:pic>
        <p:nvPicPr>
          <p:cNvPr id="101" name="Picture 74"/>
          <p:cNvPicPr>
            <a:picLocks noChangeAspect="1" noChangeArrowheads="1"/>
          </p:cNvPicPr>
          <p:nvPr/>
        </p:nvPicPr>
        <p:blipFill>
          <a:blip r:embed="rId3"/>
          <a:srcRect l="20842" t="-1363" r="18871" b="73717"/>
          <a:stretch>
            <a:fillRect/>
          </a:stretch>
        </p:blipFill>
        <p:spPr bwMode="auto">
          <a:xfrm>
            <a:off x="914400" y="3810000"/>
            <a:ext cx="3359267" cy="737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609600"/>
          </a:xfrm>
        </p:spPr>
        <p:txBody>
          <a:bodyPr/>
          <a:lstStyle/>
          <a:p>
            <a:r>
              <a:rPr lang="en-US" dirty="0" smtClean="0"/>
              <a:t>Calculated Orthotropic “Coil Material” Properties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pic>
        <p:nvPicPr>
          <p:cNvPr id="84" name="Picture 83" descr="cable-insulation2.bmp"/>
          <p:cNvPicPr>
            <a:picLocks noChangeAspect="1"/>
          </p:cNvPicPr>
          <p:nvPr/>
        </p:nvPicPr>
        <p:blipFill>
          <a:blip r:embed="rId2"/>
          <a:srcRect r="42143"/>
          <a:stretch>
            <a:fillRect/>
          </a:stretch>
        </p:blipFill>
        <p:spPr>
          <a:xfrm>
            <a:off x="76200" y="4648200"/>
            <a:ext cx="3352800" cy="1480185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8600" y="1066800"/>
            <a:ext cx="8229600" cy="1905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Individual Material Properties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Epoxy (E = 5 GPa, </a:t>
            </a:r>
            <a:r>
              <a:rPr lang="el-GR" dirty="0" smtClean="0"/>
              <a:t>ν</a:t>
            </a:r>
            <a:r>
              <a:rPr lang="en-US" dirty="0" smtClean="0"/>
              <a:t> = 0.3)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Insulation (E</a:t>
            </a:r>
            <a:r>
              <a:rPr lang="en-US" baseline="-25000" dirty="0" smtClean="0"/>
              <a:t>1</a:t>
            </a:r>
            <a:r>
              <a:rPr lang="en-US" dirty="0" smtClean="0"/>
              <a:t> = 14.9 GPa, E</a:t>
            </a:r>
            <a:r>
              <a:rPr lang="en-US" baseline="-25000" dirty="0" smtClean="0"/>
              <a:t>t</a:t>
            </a:r>
            <a:r>
              <a:rPr lang="en-US" dirty="0" smtClean="0"/>
              <a:t> = 6.7 GPa)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Strand properties varied (E = 126 GPa determined from homogenization of the strand with E = 135 GPa for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5625" t="22000" r="9375" b="20000"/>
          <a:stretch>
            <a:fillRect/>
          </a:stretch>
        </p:blipFill>
        <p:spPr bwMode="auto">
          <a:xfrm>
            <a:off x="3657600" y="3009900"/>
            <a:ext cx="5029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E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00400"/>
            <a:ext cx="2893695" cy="180023"/>
          </a:xfrm>
          <a:prstGeom prst="rect">
            <a:avLst/>
          </a:prstGeom>
        </p:spPr>
      </p:pic>
      <p:pic>
        <p:nvPicPr>
          <p:cNvPr id="18" name="Picture 17" descr="E_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05200"/>
            <a:ext cx="2828925" cy="192881"/>
          </a:xfrm>
          <a:prstGeom prst="rect">
            <a:avLst/>
          </a:prstGeom>
        </p:spPr>
      </p:pic>
      <p:pic>
        <p:nvPicPr>
          <p:cNvPr id="19" name="Picture 18" descr="nu_i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810000"/>
            <a:ext cx="1607344" cy="214313"/>
          </a:xfrm>
          <a:prstGeom prst="rect">
            <a:avLst/>
          </a:prstGeom>
        </p:spPr>
      </p:pic>
      <p:pic>
        <p:nvPicPr>
          <p:cNvPr id="20" name="Picture 19" descr="mu_ij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114801"/>
            <a:ext cx="1450181" cy="2143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at the Strand/Filament Scale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990600"/>
            <a:ext cx="7848600" cy="190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Homogenization of a periodic microstructure to determine effective properties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Periodic assumption is valid only if there is a large number of sub-elements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Geometry may not be periodic due to deformations</a:t>
            </a:r>
          </a:p>
        </p:txBody>
      </p:sp>
      <p:grpSp>
        <p:nvGrpSpPr>
          <p:cNvPr id="83" name="Group 84"/>
          <p:cNvGrpSpPr>
            <a:grpSpLocks noChangeAspect="1"/>
          </p:cNvGrpSpPr>
          <p:nvPr/>
        </p:nvGrpSpPr>
        <p:grpSpPr bwMode="auto">
          <a:xfrm>
            <a:off x="491836" y="2895600"/>
            <a:ext cx="8318494" cy="2869516"/>
            <a:chOff x="368299" y="2743199"/>
            <a:chExt cx="10544647" cy="3637437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"/>
            <a:srcRect l="14355" t="5711" r="12172" b="3944"/>
            <a:stretch>
              <a:fillRect/>
            </a:stretch>
          </p:blipFill>
          <p:spPr bwMode="auto">
            <a:xfrm>
              <a:off x="7016618" y="2743199"/>
              <a:ext cx="3509962" cy="32003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5" name="Text Box 76"/>
            <p:cNvSpPr txBox="1">
              <a:spLocks noChangeArrowheads="1"/>
            </p:cNvSpPr>
            <p:nvPr/>
          </p:nvSpPr>
          <p:spPr bwMode="auto">
            <a:xfrm>
              <a:off x="2316235" y="5912466"/>
              <a:ext cx="3548342" cy="46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Periodic Microstructure</a:t>
              </a:r>
            </a:p>
          </p:txBody>
        </p:sp>
        <p:sp>
          <p:nvSpPr>
            <p:cNvPr id="86" name="Text Box 77"/>
            <p:cNvSpPr txBox="1">
              <a:spLocks noChangeArrowheads="1"/>
            </p:cNvSpPr>
            <p:nvPr/>
          </p:nvSpPr>
          <p:spPr bwMode="auto">
            <a:xfrm>
              <a:off x="6493105" y="5912466"/>
              <a:ext cx="4419841" cy="46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Periodic Boundary Conditions</a:t>
              </a:r>
            </a:p>
          </p:txBody>
        </p:sp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0982" y="3654423"/>
              <a:ext cx="2591863" cy="2185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88" name="Group 5"/>
            <p:cNvGrpSpPr>
              <a:grpSpLocks/>
            </p:cNvGrpSpPr>
            <p:nvPr/>
          </p:nvGrpSpPr>
          <p:grpSpPr bwMode="auto">
            <a:xfrm>
              <a:off x="368299" y="3003550"/>
              <a:ext cx="1210939" cy="1184276"/>
              <a:chOff x="288" y="1556"/>
              <a:chExt cx="748" cy="746"/>
            </a:xfrm>
          </p:grpSpPr>
          <p:sp>
            <p:nvSpPr>
              <p:cNvPr id="156" name="Oval 6"/>
              <p:cNvSpPr>
                <a:spLocks noChangeArrowheads="1"/>
              </p:cNvSpPr>
              <p:nvPr/>
            </p:nvSpPr>
            <p:spPr bwMode="auto">
              <a:xfrm>
                <a:off x="288" y="1556"/>
                <a:ext cx="748" cy="746"/>
              </a:xfrm>
              <a:prstGeom prst="ellipse">
                <a:avLst/>
              </a:pr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622423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7" name="Oval 7"/>
              <p:cNvSpPr>
                <a:spLocks noChangeArrowheads="1"/>
              </p:cNvSpPr>
              <p:nvPr/>
            </p:nvSpPr>
            <p:spPr bwMode="auto">
              <a:xfrm>
                <a:off x="399" y="1656"/>
                <a:ext cx="534" cy="532"/>
              </a:xfrm>
              <a:prstGeom prst="ellipse">
                <a:avLst/>
              </a:prstGeom>
              <a:solidFill>
                <a:srgbClr val="4BACC6"/>
              </a:solidFill>
              <a:ln w="9525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205867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8" name="Oval 8"/>
              <p:cNvSpPr>
                <a:spLocks noChangeArrowheads="1"/>
              </p:cNvSpPr>
              <p:nvPr/>
            </p:nvSpPr>
            <p:spPr bwMode="auto">
              <a:xfrm>
                <a:off x="522" y="1783"/>
                <a:ext cx="272" cy="271"/>
              </a:xfrm>
              <a:prstGeom prst="ellipse">
                <a:avLst/>
              </a:pr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622423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/>
              </a:p>
            </p:txBody>
          </p:sp>
        </p:grpSp>
        <p:sp>
          <p:nvSpPr>
            <p:cNvPr id="89" name="AutoShape 9"/>
            <p:cNvSpPr>
              <a:spLocks noChangeArrowheads="1"/>
            </p:cNvSpPr>
            <p:nvPr/>
          </p:nvSpPr>
          <p:spPr bwMode="auto">
            <a:xfrm rot="16200000">
              <a:off x="708907" y="4289742"/>
              <a:ext cx="555624" cy="458149"/>
            </a:xfrm>
            <a:prstGeom prst="rightArrow">
              <a:avLst>
                <a:gd name="adj1" fmla="val 50000"/>
                <a:gd name="adj2" fmla="val 3092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grpSp>
          <p:nvGrpSpPr>
            <p:cNvPr id="90" name="Group 10"/>
            <p:cNvGrpSpPr>
              <a:grpSpLocks/>
            </p:cNvGrpSpPr>
            <p:nvPr/>
          </p:nvGrpSpPr>
          <p:grpSpPr bwMode="auto">
            <a:xfrm>
              <a:off x="382869" y="4813299"/>
              <a:ext cx="1210939" cy="1184276"/>
              <a:chOff x="297" y="2696"/>
              <a:chExt cx="748" cy="746"/>
            </a:xfrm>
          </p:grpSpPr>
          <p:sp>
            <p:nvSpPr>
              <p:cNvPr id="96" name="Oval 11"/>
              <p:cNvSpPr>
                <a:spLocks noChangeArrowheads="1"/>
              </p:cNvSpPr>
              <p:nvPr/>
            </p:nvSpPr>
            <p:spPr bwMode="auto">
              <a:xfrm>
                <a:off x="297" y="2696"/>
                <a:ext cx="748" cy="746"/>
              </a:xfrm>
              <a:prstGeom prst="ellipse">
                <a:avLst/>
              </a:pr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622423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08" y="2796"/>
                <a:ext cx="534" cy="532"/>
              </a:xfrm>
              <a:prstGeom prst="ellipse">
                <a:avLst/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205867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531" y="2923"/>
                <a:ext cx="272" cy="271"/>
              </a:xfrm>
              <a:prstGeom prst="ellipse">
                <a:avLst/>
              </a:pr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622423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/>
              </a:p>
            </p:txBody>
          </p:sp>
          <p:grpSp>
            <p:nvGrpSpPr>
              <p:cNvPr id="99" name="Group 14"/>
              <p:cNvGrpSpPr>
                <a:grpSpLocks/>
              </p:cNvGrpSpPr>
              <p:nvPr/>
            </p:nvGrpSpPr>
            <p:grpSpPr bwMode="auto">
              <a:xfrm>
                <a:off x="475" y="2819"/>
                <a:ext cx="392" cy="115"/>
                <a:chOff x="475" y="2819"/>
                <a:chExt cx="392" cy="115"/>
              </a:xfrm>
            </p:grpSpPr>
            <p:sp>
              <p:nvSpPr>
                <p:cNvPr id="141" name="Oval 15"/>
                <p:cNvSpPr>
                  <a:spLocks noChangeArrowheads="1"/>
                </p:cNvSpPr>
                <p:nvPr/>
              </p:nvSpPr>
              <p:spPr bwMode="auto">
                <a:xfrm>
                  <a:off x="653" y="2819"/>
                  <a:ext cx="32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  <p:grpSp>
              <p:nvGrpSpPr>
                <p:cNvPr id="142" name="Group 16"/>
                <p:cNvGrpSpPr>
                  <a:grpSpLocks/>
                </p:cNvGrpSpPr>
                <p:nvPr/>
              </p:nvGrpSpPr>
              <p:grpSpPr bwMode="auto">
                <a:xfrm>
                  <a:off x="475" y="2852"/>
                  <a:ext cx="392" cy="82"/>
                  <a:chOff x="475" y="2852"/>
                  <a:chExt cx="392" cy="82"/>
                </a:xfrm>
              </p:grpSpPr>
              <p:sp>
                <p:nvSpPr>
                  <p:cNvPr id="14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880"/>
                    <a:ext cx="32" cy="3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819" dir="2700000" algn="ctr" rotWithShape="0">
                      <a:srgbClr val="622423">
                        <a:alpha val="5002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/>
                  </a:p>
                </p:txBody>
              </p:sp>
              <p:grpSp>
                <p:nvGrpSpPr>
                  <p:cNvPr id="14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75" y="2891"/>
                    <a:ext cx="392" cy="43"/>
                    <a:chOff x="475" y="2891"/>
                    <a:chExt cx="392" cy="43"/>
                  </a:xfrm>
                </p:grpSpPr>
                <p:sp>
                  <p:nvSpPr>
                    <p:cNvPr id="152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" y="2891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3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2" y="2897"/>
                      <a:ext cx="30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4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" y="2897"/>
                      <a:ext cx="30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5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" y="2902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4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19" y="2852"/>
                    <a:ext cx="286" cy="38"/>
                    <a:chOff x="519" y="2852"/>
                    <a:chExt cx="286" cy="38"/>
                  </a:xfrm>
                </p:grpSpPr>
                <p:sp>
                  <p:nvSpPr>
                    <p:cNvPr id="148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3" y="2852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" y="2858"/>
                      <a:ext cx="30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0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" y="2852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1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" y="2858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143" name="Oval 28"/>
                <p:cNvSpPr>
                  <a:spLocks noChangeArrowheads="1"/>
                </p:cNvSpPr>
                <p:nvPr/>
              </p:nvSpPr>
              <p:spPr bwMode="auto">
                <a:xfrm>
                  <a:off x="737" y="2819"/>
                  <a:ext cx="30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44" name="Oval 29"/>
                <p:cNvSpPr>
                  <a:spLocks noChangeArrowheads="1"/>
                </p:cNvSpPr>
                <p:nvPr/>
              </p:nvSpPr>
              <p:spPr bwMode="auto">
                <a:xfrm>
                  <a:off x="566" y="2824"/>
                  <a:ext cx="30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100" name="Group 30"/>
              <p:cNvGrpSpPr>
                <a:grpSpLocks/>
              </p:cNvGrpSpPr>
              <p:nvPr/>
            </p:nvGrpSpPr>
            <p:grpSpPr bwMode="auto">
              <a:xfrm>
                <a:off x="475" y="3189"/>
                <a:ext cx="392" cy="114"/>
                <a:chOff x="475" y="3189"/>
                <a:chExt cx="392" cy="114"/>
              </a:xfrm>
            </p:grpSpPr>
            <p:sp>
              <p:nvSpPr>
                <p:cNvPr id="126" name="Oval 31"/>
                <p:cNvSpPr>
                  <a:spLocks noChangeArrowheads="1"/>
                </p:cNvSpPr>
                <p:nvPr/>
              </p:nvSpPr>
              <p:spPr bwMode="auto">
                <a:xfrm rot="10800000">
                  <a:off x="659" y="3271"/>
                  <a:ext cx="32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  <p:grpSp>
              <p:nvGrpSpPr>
                <p:cNvPr id="127" name="Group 32"/>
                <p:cNvGrpSpPr>
                  <a:grpSpLocks/>
                </p:cNvGrpSpPr>
                <p:nvPr/>
              </p:nvGrpSpPr>
              <p:grpSpPr bwMode="auto">
                <a:xfrm>
                  <a:off x="475" y="3189"/>
                  <a:ext cx="392" cy="81"/>
                  <a:chOff x="475" y="3189"/>
                  <a:chExt cx="392" cy="81"/>
                </a:xfrm>
              </p:grpSpPr>
              <p:sp>
                <p:nvSpPr>
                  <p:cNvPr id="130" name="Oval 3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53" y="3211"/>
                    <a:ext cx="32" cy="3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819" dir="2700000" algn="ctr" rotWithShape="0">
                      <a:srgbClr val="622423">
                        <a:alpha val="5002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/>
                  </a:p>
                </p:txBody>
              </p:sp>
              <p:grpSp>
                <p:nvGrpSpPr>
                  <p:cNvPr id="13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75" y="3189"/>
                    <a:ext cx="392" cy="43"/>
                    <a:chOff x="475" y="3189"/>
                    <a:chExt cx="392" cy="43"/>
                  </a:xfrm>
                </p:grpSpPr>
                <p:sp>
                  <p:nvSpPr>
                    <p:cNvPr id="137" name="Oval 3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75" y="3200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8" name="Oval 36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569" y="3194"/>
                      <a:ext cx="30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9" name="Oval 37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42" y="3194"/>
                      <a:ext cx="30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0" name="Oval 38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835" y="3189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32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536" y="3233"/>
                    <a:ext cx="286" cy="37"/>
                    <a:chOff x="536" y="3233"/>
                    <a:chExt cx="286" cy="37"/>
                  </a:xfrm>
                </p:grpSpPr>
                <p:sp>
                  <p:nvSpPr>
                    <p:cNvPr id="133" name="Oval 40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08" y="3238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4" name="Oval 41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03" y="3233"/>
                      <a:ext cx="30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5" name="Oval 42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536" y="3238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6" name="Oval 4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90" y="3233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128" name="Oval 44"/>
                <p:cNvSpPr>
                  <a:spLocks noChangeArrowheads="1"/>
                </p:cNvSpPr>
                <p:nvPr/>
              </p:nvSpPr>
              <p:spPr bwMode="auto">
                <a:xfrm rot="10800000">
                  <a:off x="575" y="3271"/>
                  <a:ext cx="30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29" name="Oval 45"/>
                <p:cNvSpPr>
                  <a:spLocks noChangeArrowheads="1"/>
                </p:cNvSpPr>
                <p:nvPr/>
              </p:nvSpPr>
              <p:spPr bwMode="auto">
                <a:xfrm rot="10800000">
                  <a:off x="748" y="3266"/>
                  <a:ext cx="30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101" name="Group 46"/>
              <p:cNvGrpSpPr>
                <a:grpSpLocks/>
              </p:cNvGrpSpPr>
              <p:nvPr/>
            </p:nvGrpSpPr>
            <p:grpSpPr bwMode="auto">
              <a:xfrm>
                <a:off x="427" y="2967"/>
                <a:ext cx="109" cy="204"/>
                <a:chOff x="427" y="2967"/>
                <a:chExt cx="109" cy="204"/>
              </a:xfrm>
            </p:grpSpPr>
            <p:grpSp>
              <p:nvGrpSpPr>
                <p:cNvPr id="117" name="Group 47"/>
                <p:cNvGrpSpPr>
                  <a:grpSpLocks/>
                </p:cNvGrpSpPr>
                <p:nvPr/>
              </p:nvGrpSpPr>
              <p:grpSpPr bwMode="auto">
                <a:xfrm>
                  <a:off x="427" y="2967"/>
                  <a:ext cx="109" cy="204"/>
                  <a:chOff x="427" y="2967"/>
                  <a:chExt cx="109" cy="204"/>
                </a:xfrm>
              </p:grpSpPr>
              <p:sp>
                <p:nvSpPr>
                  <p:cNvPr id="121" name="Oval 4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488" y="3051"/>
                    <a:ext cx="32" cy="3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819" dir="2700000" algn="ctr" rotWithShape="0">
                      <a:srgbClr val="622423">
                        <a:alpha val="5002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/>
                  </a:p>
                </p:txBody>
              </p:sp>
              <p:grpSp>
                <p:nvGrpSpPr>
                  <p:cNvPr id="122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27" y="2967"/>
                    <a:ext cx="109" cy="204"/>
                    <a:chOff x="427" y="2967"/>
                    <a:chExt cx="109" cy="204"/>
                  </a:xfrm>
                </p:grpSpPr>
                <p:sp>
                  <p:nvSpPr>
                    <p:cNvPr id="123" name="Oval 50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427" y="3056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Oval 51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04" y="2967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5" name="Oval 52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04" y="3139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18" name="Group 53"/>
                <p:cNvGrpSpPr>
                  <a:grpSpLocks/>
                </p:cNvGrpSpPr>
                <p:nvPr/>
              </p:nvGrpSpPr>
              <p:grpSpPr bwMode="auto">
                <a:xfrm>
                  <a:off x="461" y="3006"/>
                  <a:ext cx="35" cy="126"/>
                  <a:chOff x="461" y="3006"/>
                  <a:chExt cx="35" cy="126"/>
                </a:xfrm>
              </p:grpSpPr>
              <p:sp>
                <p:nvSpPr>
                  <p:cNvPr id="119" name="Oval 5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460" y="3007"/>
                    <a:ext cx="32" cy="3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819" dir="2700000" algn="ctr" rotWithShape="0">
                      <a:srgbClr val="622423">
                        <a:alpha val="5002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/>
                  </a:p>
                </p:txBody>
              </p:sp>
              <p:sp>
                <p:nvSpPr>
                  <p:cNvPr id="120" name="Oval 5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465" y="3101"/>
                    <a:ext cx="32" cy="3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819" dir="2700000" algn="ctr" rotWithShape="0">
                      <a:srgbClr val="622423">
                        <a:alpha val="5002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02" name="Group 56"/>
              <p:cNvGrpSpPr>
                <a:grpSpLocks/>
              </p:cNvGrpSpPr>
              <p:nvPr/>
            </p:nvGrpSpPr>
            <p:grpSpPr bwMode="auto">
              <a:xfrm>
                <a:off x="809" y="2951"/>
                <a:ext cx="107" cy="204"/>
                <a:chOff x="809" y="2951"/>
                <a:chExt cx="107" cy="204"/>
              </a:xfrm>
            </p:grpSpPr>
            <p:grpSp>
              <p:nvGrpSpPr>
                <p:cNvPr id="108" name="Group 57"/>
                <p:cNvGrpSpPr>
                  <a:grpSpLocks/>
                </p:cNvGrpSpPr>
                <p:nvPr/>
              </p:nvGrpSpPr>
              <p:grpSpPr bwMode="auto">
                <a:xfrm>
                  <a:off x="809" y="2951"/>
                  <a:ext cx="107" cy="204"/>
                  <a:chOff x="809" y="2951"/>
                  <a:chExt cx="107" cy="204"/>
                </a:xfrm>
              </p:grpSpPr>
              <p:sp>
                <p:nvSpPr>
                  <p:cNvPr id="112" name="Oval 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26" y="3040"/>
                    <a:ext cx="32" cy="3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819" dir="2700000" algn="ctr" rotWithShape="0">
                      <a:srgbClr val="622423">
                        <a:alpha val="5002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/>
                  </a:p>
                </p:txBody>
              </p:sp>
              <p:grpSp>
                <p:nvGrpSpPr>
                  <p:cNvPr id="113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809" y="2951"/>
                    <a:ext cx="107" cy="204"/>
                    <a:chOff x="809" y="2951"/>
                    <a:chExt cx="107" cy="204"/>
                  </a:xfrm>
                </p:grpSpPr>
                <p:sp>
                  <p:nvSpPr>
                    <p:cNvPr id="114" name="Oval 6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884" y="3034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5" name="Oval 6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809" y="3123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Oval 6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809" y="2951"/>
                      <a:ext cx="32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  <a:effectLst>
                      <a:outerShdw dist="17819" dir="2700000" algn="ctr" rotWithShape="0">
                        <a:srgbClr val="622423">
                          <a:alpha val="50027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09" name="Group 63"/>
                <p:cNvGrpSpPr>
                  <a:grpSpLocks/>
                </p:cNvGrpSpPr>
                <p:nvPr/>
              </p:nvGrpSpPr>
              <p:grpSpPr bwMode="auto">
                <a:xfrm>
                  <a:off x="848" y="2990"/>
                  <a:ext cx="35" cy="126"/>
                  <a:chOff x="848" y="2990"/>
                  <a:chExt cx="35" cy="126"/>
                </a:xfrm>
              </p:grpSpPr>
              <p:sp>
                <p:nvSpPr>
                  <p:cNvPr id="110" name="Oval 6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52" y="3085"/>
                    <a:ext cx="32" cy="3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819" dir="2700000" algn="ctr" rotWithShape="0">
                      <a:srgbClr val="622423">
                        <a:alpha val="5002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/>
                  </a:p>
                </p:txBody>
              </p:sp>
              <p:sp>
                <p:nvSpPr>
                  <p:cNvPr id="111" name="Oval 6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47" y="2991"/>
                    <a:ext cx="32" cy="3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7819" dir="2700000" algn="ctr" rotWithShape="0">
                      <a:srgbClr val="622423">
                        <a:alpha val="50027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03" name="Group 66"/>
              <p:cNvGrpSpPr>
                <a:grpSpLocks/>
              </p:cNvGrpSpPr>
              <p:nvPr/>
            </p:nvGrpSpPr>
            <p:grpSpPr bwMode="auto">
              <a:xfrm>
                <a:off x="438" y="2936"/>
                <a:ext cx="463" cy="247"/>
                <a:chOff x="438" y="2936"/>
                <a:chExt cx="463" cy="247"/>
              </a:xfrm>
            </p:grpSpPr>
            <p:sp>
              <p:nvSpPr>
                <p:cNvPr id="104" name="Oval 67"/>
                <p:cNvSpPr>
                  <a:spLocks noChangeArrowheads="1"/>
                </p:cNvSpPr>
                <p:nvPr/>
              </p:nvSpPr>
              <p:spPr bwMode="auto">
                <a:xfrm>
                  <a:off x="869" y="2936"/>
                  <a:ext cx="32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05" name="Oval 68"/>
                <p:cNvSpPr>
                  <a:spLocks noChangeArrowheads="1"/>
                </p:cNvSpPr>
                <p:nvPr/>
              </p:nvSpPr>
              <p:spPr bwMode="auto">
                <a:xfrm>
                  <a:off x="868" y="3151"/>
                  <a:ext cx="32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38" y="2945"/>
                  <a:ext cx="32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07" name="Oval 70"/>
                <p:cNvSpPr>
                  <a:spLocks noChangeArrowheads="1"/>
                </p:cNvSpPr>
                <p:nvPr/>
              </p:nvSpPr>
              <p:spPr bwMode="auto">
                <a:xfrm>
                  <a:off x="438" y="3146"/>
                  <a:ext cx="32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622423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/>
                </a:p>
              </p:txBody>
            </p:sp>
          </p:grpSp>
        </p:grp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>
              <a:off x="1223080" y="5254622"/>
              <a:ext cx="142463" cy="2127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92" name="Line 72"/>
            <p:cNvSpPr>
              <a:spLocks noChangeShapeType="1"/>
            </p:cNvSpPr>
            <p:nvPr/>
          </p:nvSpPr>
          <p:spPr bwMode="auto">
            <a:xfrm flipV="1">
              <a:off x="1223080" y="3869240"/>
              <a:ext cx="1093156" cy="138697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3"/>
            <p:cNvSpPr>
              <a:spLocks noChangeShapeType="1"/>
            </p:cNvSpPr>
            <p:nvPr/>
          </p:nvSpPr>
          <p:spPr bwMode="auto">
            <a:xfrm>
              <a:off x="1223080" y="5483222"/>
              <a:ext cx="1087903" cy="3349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4" name="Picture 74"/>
            <p:cNvPicPr>
              <a:picLocks noChangeAspect="1" noChangeArrowheads="1"/>
            </p:cNvPicPr>
            <p:nvPr/>
          </p:nvPicPr>
          <p:blipFill>
            <a:blip r:embed="rId4"/>
            <a:srcRect l="20842" t="-1363" r="18871" b="73717"/>
            <a:stretch>
              <a:fillRect/>
            </a:stretch>
          </p:blipFill>
          <p:spPr bwMode="auto">
            <a:xfrm>
              <a:off x="2137754" y="2971794"/>
              <a:ext cx="4258257" cy="9346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5" name="Rectangle 78"/>
            <p:cNvSpPr>
              <a:spLocks noChangeArrowheads="1"/>
            </p:cNvSpPr>
            <p:nvPr/>
          </p:nvSpPr>
          <p:spPr bwMode="auto">
            <a:xfrm>
              <a:off x="3276600" y="4191000"/>
              <a:ext cx="652463" cy="10874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Between Different Scales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066800"/>
            <a:ext cx="8382000" cy="2057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Coupling is for only linear elastic properties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Trivial coupling between scales since properties are independent of deformation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Coupling from coil to cable scale and from cable to RRP sub-element/filament scale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Loads are transferred by applying the strain in the larger scale as the average strain over a unit cell in the smaller scale</a:t>
            </a:r>
          </a:p>
        </p:txBody>
      </p: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1554479" y="3200400"/>
            <a:ext cx="6370321" cy="3040380"/>
            <a:chOff x="1066800" y="3048000"/>
            <a:chExt cx="6705601" cy="3200400"/>
          </a:xfrm>
        </p:grpSpPr>
        <p:pic>
          <p:nvPicPr>
            <p:cNvPr id="7" name="Picture 6" descr="st_x.png"/>
            <p:cNvPicPr>
              <a:picLocks noChangeAspect="1"/>
            </p:cNvPicPr>
            <p:nvPr/>
          </p:nvPicPr>
          <p:blipFill>
            <a:blip r:embed="rId2"/>
            <a:srcRect l="29377" t="5360" r="29377" b="4185"/>
            <a:stretch>
              <a:fillRect/>
            </a:stretch>
          </p:blipFill>
          <p:spPr>
            <a:xfrm>
              <a:off x="5867400" y="3505200"/>
              <a:ext cx="1463041" cy="2346954"/>
            </a:xfrm>
            <a:prstGeom prst="rect">
              <a:avLst/>
            </a:prstGeom>
          </p:spPr>
        </p:pic>
        <p:pic>
          <p:nvPicPr>
            <p:cNvPr id="9" name="Picture 8" descr="z-strain-z.bmp"/>
            <p:cNvPicPr>
              <a:picLocks noChangeAspect="1"/>
            </p:cNvPicPr>
            <p:nvPr/>
          </p:nvPicPr>
          <p:blipFill>
            <a:blip r:embed="rId3"/>
            <a:srcRect l="12856" t="37778" r="22406" b="10165"/>
            <a:stretch>
              <a:fillRect/>
            </a:stretch>
          </p:blipFill>
          <p:spPr>
            <a:xfrm>
              <a:off x="1066800" y="3581400"/>
              <a:ext cx="3581400" cy="236220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rot="16200000" flipH="1">
              <a:off x="914400" y="41910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142999" y="43434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1371600" y="44958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1676400" y="43434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2133601" y="41910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2514599" y="39624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2895600" y="3809999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352800" y="3581401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3809999" y="37338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2514599" y="41910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2133600" y="3809999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1447800" y="40386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H="1">
              <a:off x="1828800" y="38862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2590800" y="36576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2971800" y="35052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3276600" y="3962400"/>
              <a:ext cx="6096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4114800" y="4267200"/>
              <a:ext cx="228600" cy="221954"/>
            </a:xfrm>
            <a:prstGeom prst="rect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cxnSp>
          <p:nvCxnSpPr>
            <p:cNvPr id="35" name="Straight Connector 34"/>
            <p:cNvCxnSpPr>
              <a:stCxn id="33" idx="0"/>
            </p:cNvCxnSpPr>
            <p:nvPr/>
          </p:nvCxnSpPr>
          <p:spPr>
            <a:xfrm rot="5400000" flipH="1" flipV="1">
              <a:off x="4667251" y="3143249"/>
              <a:ext cx="685800" cy="15621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2"/>
            </p:cNvCxnSpPr>
            <p:nvPr/>
          </p:nvCxnSpPr>
          <p:spPr>
            <a:xfrm rot="16200000" flipH="1">
              <a:off x="4397227" y="4321027"/>
              <a:ext cx="1302046" cy="1638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5867003" y="3352403"/>
              <a:ext cx="304800" cy="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6095206" y="3275806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6401594" y="3275806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6704806" y="3275806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7085806" y="3352006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7239002" y="3886200"/>
              <a:ext cx="380999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>
              <a:off x="7239001" y="4341811"/>
              <a:ext cx="533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>
              <a:off x="7239001" y="4875211"/>
              <a:ext cx="533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7239002" y="5410200"/>
              <a:ext cx="380999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5334000" y="5181600"/>
              <a:ext cx="609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334000" y="4494212"/>
              <a:ext cx="609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486400" y="37338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5867400" y="6019006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6171406" y="6019006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6476206" y="6019006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6857206" y="6019006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096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066800"/>
            <a:ext cx="8382000" cy="3124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Work did not continue on this subject after initial progress but some useful tools were developed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Cable deformation code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Effective property calculation code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Framework is in place for multi-scale analysis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If there is interest these tools can be made available for broader use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 current form they are not made for outside users and would need some work to make them user friendly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Model Overview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0" y="2760367"/>
            <a:ext cx="9144000" cy="3411833"/>
            <a:chOff x="152400" y="1852613"/>
            <a:chExt cx="9144000" cy="3411833"/>
          </a:xfrm>
        </p:grpSpPr>
        <p:pic>
          <p:nvPicPr>
            <p:cNvPr id="56" name="Picture 55" descr="y-stress-y.bmp"/>
            <p:cNvPicPr>
              <a:picLocks noChangeAspect="1"/>
            </p:cNvPicPr>
            <p:nvPr/>
          </p:nvPicPr>
          <p:blipFill>
            <a:blip r:embed="rId2" cstate="print"/>
            <a:srcRect l="10937" t="21111" r="26177" b="21111"/>
            <a:stretch>
              <a:fillRect/>
            </a:stretch>
          </p:blipFill>
          <p:spPr>
            <a:xfrm>
              <a:off x="2078768" y="2007245"/>
              <a:ext cx="2493232" cy="1878955"/>
            </a:xfrm>
            <a:prstGeom prst="rect">
              <a:avLst/>
            </a:prstGeom>
          </p:spPr>
        </p:pic>
        <p:pic>
          <p:nvPicPr>
            <p:cNvPr id="52" name="Picture 25" descr="e_el_x"/>
            <p:cNvPicPr>
              <a:picLocks noChangeAspect="1" noChangeArrowheads="1"/>
            </p:cNvPicPr>
            <p:nvPr/>
          </p:nvPicPr>
          <p:blipFill>
            <a:blip r:embed="rId3"/>
            <a:srcRect l="28674" t="5226" r="29271" b="5934"/>
            <a:stretch>
              <a:fillRect/>
            </a:stretch>
          </p:blipFill>
          <p:spPr bwMode="auto">
            <a:xfrm>
              <a:off x="7613356" y="2209800"/>
              <a:ext cx="1454444" cy="2247425"/>
            </a:xfrm>
            <a:prstGeom prst="rect">
              <a:avLst/>
            </a:prstGeom>
            <a:noFill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32350" y="2281237"/>
              <a:ext cx="2559050" cy="2062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152400" y="1852613"/>
              <a:ext cx="1897063" cy="2184400"/>
              <a:chOff x="96" y="1647"/>
              <a:chExt cx="1195" cy="1376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" y="1647"/>
                <a:ext cx="1196" cy="13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29" name="Group 7"/>
              <p:cNvGrpSpPr>
                <a:grpSpLocks/>
              </p:cNvGrpSpPr>
              <p:nvPr/>
            </p:nvGrpSpPr>
            <p:grpSpPr bwMode="auto">
              <a:xfrm>
                <a:off x="528" y="2174"/>
                <a:ext cx="673" cy="386"/>
                <a:chOff x="528" y="2174"/>
                <a:chExt cx="673" cy="386"/>
              </a:xfrm>
            </p:grpSpPr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2319"/>
                  <a:ext cx="528" cy="240"/>
                </a:xfrm>
                <a:prstGeom prst="rect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28" y="2174"/>
                  <a:ext cx="192" cy="146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>
                  <a:off x="720" y="2175"/>
                  <a:ext cx="480" cy="1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56" y="2174"/>
                  <a:ext cx="144" cy="146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>
                  <a:off x="1200" y="2175"/>
                  <a:ext cx="1" cy="192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056" y="2366"/>
                  <a:ext cx="144" cy="194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1676400" y="3276600"/>
              <a:ext cx="762000" cy="3810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V="1">
              <a:off x="1905000" y="2209800"/>
              <a:ext cx="1447800" cy="534987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 flipV="1">
              <a:off x="4191000" y="2285997"/>
              <a:ext cx="609600" cy="45720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4191000" y="2971800"/>
              <a:ext cx="609600" cy="13716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5791200" y="3352800"/>
              <a:ext cx="304800" cy="533400"/>
            </a:xfrm>
            <a:prstGeom prst="rect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6019800" y="2208213"/>
              <a:ext cx="1676400" cy="1146175"/>
            </a:xfrm>
            <a:prstGeom prst="line">
              <a:avLst/>
            </a:prstGeom>
            <a:noFill/>
            <a:ln w="25560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6019800" y="3886200"/>
              <a:ext cx="1676400" cy="609600"/>
            </a:xfrm>
            <a:prstGeom prst="line">
              <a:avLst/>
            </a:prstGeom>
            <a:noFill/>
            <a:ln w="25560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2514600" y="4648200"/>
              <a:ext cx="4114800" cy="1588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 flipH="1">
              <a:off x="2513013" y="1905000"/>
              <a:ext cx="4114800" cy="1588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609600" y="4800600"/>
              <a:ext cx="1066800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1" dirty="0">
                  <a:solidFill>
                    <a:srgbClr val="000000"/>
                  </a:solidFill>
                </a:rPr>
                <a:t>Coil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2667000" y="4800600"/>
              <a:ext cx="1828800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1" dirty="0">
                  <a:solidFill>
                    <a:srgbClr val="000000"/>
                  </a:solidFill>
                </a:rPr>
                <a:t>Cable</a:t>
              </a: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4876800" y="4800600"/>
              <a:ext cx="1828800" cy="460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1">
                  <a:solidFill>
                    <a:srgbClr val="000000"/>
                  </a:solidFill>
                </a:rPr>
                <a:t>Strand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239000" y="4800600"/>
              <a:ext cx="2057400" cy="463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RRP Filament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3962400" y="2743200"/>
              <a:ext cx="228600" cy="228600"/>
            </a:xfrm>
            <a:prstGeom prst="rect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381000" y="1066800"/>
            <a:ext cx="8153400" cy="110519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Obtain the 3D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strain state at the filaments for applied macro-scale loads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Determine</a:t>
            </a:r>
            <a:r>
              <a:rPr lang="en-US" sz="2000" dirty="0" smtClean="0"/>
              <a:t> effective material properties at different length scales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Models range from the cable to strand sub-element scale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Tools</a:t>
            </a:r>
            <a:endParaRPr lang="en-US" dirty="0"/>
          </a:p>
        </p:txBody>
      </p:sp>
      <p:pic>
        <p:nvPicPr>
          <p:cNvPr id="56" name="Picture 55" descr="y-stress-y.bmp"/>
          <p:cNvPicPr>
            <a:picLocks noChangeAspect="1"/>
          </p:cNvPicPr>
          <p:nvPr/>
        </p:nvPicPr>
        <p:blipFill>
          <a:blip r:embed="rId2" cstate="print"/>
          <a:srcRect l="10937" t="21111" r="26177" b="21111"/>
          <a:stretch>
            <a:fillRect/>
          </a:stretch>
        </p:blipFill>
        <p:spPr>
          <a:xfrm>
            <a:off x="1066800" y="3601030"/>
            <a:ext cx="3505200" cy="2641597"/>
          </a:xfrm>
          <a:prstGeom prst="rect">
            <a:avLst/>
          </a:prstGeom>
        </p:spPr>
      </p:pic>
      <p:pic>
        <p:nvPicPr>
          <p:cNvPr id="52" name="Picture 25" descr="e_el_x"/>
          <p:cNvPicPr>
            <a:picLocks noChangeAspect="1" noChangeArrowheads="1"/>
          </p:cNvPicPr>
          <p:nvPr/>
        </p:nvPicPr>
        <p:blipFill>
          <a:blip r:embed="rId3"/>
          <a:srcRect l="28674" t="5226" r="29271" b="5934"/>
          <a:stretch>
            <a:fillRect/>
          </a:stretch>
        </p:blipFill>
        <p:spPr bwMode="auto">
          <a:xfrm>
            <a:off x="5791200" y="3601030"/>
            <a:ext cx="1722986" cy="2662379"/>
          </a:xfrm>
          <a:prstGeom prst="rect">
            <a:avLst/>
          </a:prstGeom>
          <a:noFill/>
        </p:spPr>
      </p:pic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66700" y="963915"/>
            <a:ext cx="8610600" cy="263711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Several tools were developed and are available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</a:t>
            </a:r>
            <a:r>
              <a:rPr lang="en-US" sz="2000" dirty="0" smtClean="0"/>
              <a:t>r 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Cable Models (use regular mesh)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Cable deformation model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Stress/Strain analysis on cable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Effective property calculation (including epoxy in gaps between strands and insulation around cable)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Periodic sub-element model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Stress/Strain analysis on sub-element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Effective property calculation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Compaction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228600" y="1143000"/>
            <a:ext cx="65532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Large </a:t>
            </a:r>
            <a:r>
              <a:rPr lang="en-US" sz="2000" dirty="0"/>
              <a:t>plastic deformation finite element two phase model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err="1" smtClean="0"/>
              <a:t>Elasto</a:t>
            </a:r>
            <a:r>
              <a:rPr lang="en-US" dirty="0" smtClean="0"/>
              <a:t>-plastic homogeneous </a:t>
            </a:r>
            <a:r>
              <a:rPr lang="en-US" dirty="0"/>
              <a:t>phase (strand)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Non-linear elastic </a:t>
            </a:r>
            <a:r>
              <a:rPr lang="en-US" dirty="0" smtClean="0"/>
              <a:t>fictitious material phase </a:t>
            </a:r>
            <a:r>
              <a:rPr lang="en-US" dirty="0"/>
              <a:t>(void)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Avoids complications with meshing and contact elements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Fictitious void material </a:t>
            </a:r>
            <a:r>
              <a:rPr lang="en-US" sz="2000" dirty="0"/>
              <a:t>is modeled with a highly compressible </a:t>
            </a:r>
            <a:r>
              <a:rPr lang="en-US" sz="2000" dirty="0" smtClean="0"/>
              <a:t>“soft” material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Regular unaligned mesh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Three </a:t>
            </a:r>
            <a:r>
              <a:rPr lang="en-US" sz="2000" dirty="0"/>
              <a:t>types of </a:t>
            </a:r>
            <a:r>
              <a:rPr lang="en-US" sz="2000" dirty="0" smtClean="0"/>
              <a:t>elements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Strand element (</a:t>
            </a:r>
            <a:r>
              <a:rPr lang="en-US" dirty="0" err="1"/>
              <a:t>elasto</a:t>
            </a:r>
            <a:r>
              <a:rPr lang="en-US" dirty="0"/>
              <a:t>-plastic)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Void element (non-linear elastic)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Interface element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Treated as a void element </a:t>
            </a:r>
            <a:r>
              <a:rPr lang="en-US" sz="1600" dirty="0" smtClean="0"/>
              <a:t>when the volume of the element is </a:t>
            </a:r>
            <a:r>
              <a:rPr lang="en-US" sz="1600" dirty="0"/>
              <a:t>greater than the strand volume inside </a:t>
            </a:r>
            <a:r>
              <a:rPr lang="en-US" sz="1600" dirty="0" smtClean="0"/>
              <a:t>that </a:t>
            </a:r>
            <a:r>
              <a:rPr lang="en-US" sz="1600" dirty="0"/>
              <a:t>element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Treated as a strand element </a:t>
            </a:r>
            <a:r>
              <a:rPr lang="en-US" sz="1600" dirty="0" smtClean="0"/>
              <a:t>when the volume of the element is  </a:t>
            </a:r>
            <a:r>
              <a:rPr lang="en-US" sz="1600" dirty="0"/>
              <a:t>less than the strand volume inside </a:t>
            </a:r>
            <a:r>
              <a:rPr lang="en-US" sz="1600" dirty="0" smtClean="0"/>
              <a:t>that element</a:t>
            </a:r>
            <a:endParaRPr lang="en-US" sz="1600" dirty="0"/>
          </a:p>
        </p:txBody>
      </p:sp>
      <p:pic>
        <p:nvPicPr>
          <p:cNvPr id="84" name="Picture 83" descr="integration.bmp"/>
          <p:cNvPicPr>
            <a:picLocks noChangeAspect="1"/>
          </p:cNvPicPr>
          <p:nvPr/>
        </p:nvPicPr>
        <p:blipFill>
          <a:blip r:embed="rId2"/>
          <a:srcRect r="10159"/>
          <a:stretch>
            <a:fillRect/>
          </a:stretch>
        </p:blipFill>
        <p:spPr>
          <a:xfrm>
            <a:off x="6969919" y="2630936"/>
            <a:ext cx="2021681" cy="2779264"/>
          </a:xfrm>
          <a:prstGeom prst="rect">
            <a:avLst/>
          </a:prstGeom>
        </p:spPr>
      </p:pic>
      <p:sp>
        <p:nvSpPr>
          <p:cNvPr id="85" name="Text Box 25"/>
          <p:cNvSpPr txBox="1">
            <a:spLocks noChangeArrowheads="1"/>
          </p:cNvSpPr>
          <p:nvPr/>
        </p:nvSpPr>
        <p:spPr bwMode="auto">
          <a:xfrm>
            <a:off x="6934200" y="2209800"/>
            <a:ext cx="25908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Unaligned Mesh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791200" y="3697736"/>
            <a:ext cx="9906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Strand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29400" y="3469136"/>
            <a:ext cx="838200" cy="4170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5486400" y="3048000"/>
            <a:ext cx="13716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Void Space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81800" y="2895600"/>
            <a:ext cx="8382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09600"/>
          </a:xfrm>
        </p:spPr>
        <p:txBody>
          <a:bodyPr/>
          <a:lstStyle/>
          <a:p>
            <a:r>
              <a:rPr lang="en-US" dirty="0" smtClean="0"/>
              <a:t>Material Properties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625" t="21000" r="27500" b="17000"/>
          <a:stretch>
            <a:fillRect/>
          </a:stretch>
        </p:blipFill>
        <p:spPr bwMode="auto">
          <a:xfrm>
            <a:off x="5105400" y="3413760"/>
            <a:ext cx="379476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990600"/>
            <a:ext cx="784860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Elasto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-plastic strand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Power law hardening curve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Properties for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Copper are assumed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Fictitious void material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Defined by strain energy function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Volumetric part is a function of J (ratio of final to initial volume)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Highly compressible (small stiffness) for moderate values of J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Stiffens quickly as J approaches zero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 descr="vol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3638550" cy="561975"/>
          </a:xfrm>
          <a:prstGeom prst="rect">
            <a:avLst/>
          </a:prstGeom>
        </p:spPr>
      </p:pic>
      <p:pic>
        <p:nvPicPr>
          <p:cNvPr id="11" name="Picture 10" descr="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638800"/>
            <a:ext cx="3257550" cy="257175"/>
          </a:xfrm>
          <a:prstGeom prst="rect">
            <a:avLst/>
          </a:prstGeom>
        </p:spPr>
      </p:pic>
      <p:pic>
        <p:nvPicPr>
          <p:cNvPr id="12" name="Picture 11" descr="v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67200"/>
            <a:ext cx="3409950" cy="257175"/>
          </a:xfrm>
          <a:prstGeom prst="rect">
            <a:avLst/>
          </a:prstGeom>
        </p:spPr>
      </p:pic>
      <p:pic>
        <p:nvPicPr>
          <p:cNvPr id="14" name="Picture 13" descr="bul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181600"/>
            <a:ext cx="1857375" cy="200025"/>
          </a:xfrm>
          <a:prstGeom prst="rect">
            <a:avLst/>
          </a:prstGeom>
        </p:spPr>
      </p:pic>
      <p:pic>
        <p:nvPicPr>
          <p:cNvPr id="15" name="Picture 14" descr="J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724400"/>
            <a:ext cx="3648075" cy="200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09600"/>
          </a:xfrm>
        </p:spPr>
        <p:txBody>
          <a:bodyPr/>
          <a:lstStyle/>
          <a:p>
            <a:r>
              <a:rPr lang="en-US" dirty="0" smtClean="0"/>
              <a:t>Initial Cable Configuration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pic>
        <p:nvPicPr>
          <p:cNvPr id="6" name="Picture 5" descr="undeformed.bmp"/>
          <p:cNvPicPr>
            <a:picLocks noChangeAspect="1"/>
          </p:cNvPicPr>
          <p:nvPr/>
        </p:nvPicPr>
        <p:blipFill>
          <a:blip r:embed="rId2"/>
          <a:srcRect l="8988" t="18889" r="14456" b="22222"/>
          <a:stretch>
            <a:fillRect/>
          </a:stretch>
        </p:blipFill>
        <p:spPr>
          <a:xfrm>
            <a:off x="4648200" y="3581400"/>
            <a:ext cx="4347677" cy="27432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990600"/>
            <a:ext cx="7848600" cy="2895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Initial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cable model</a:t>
            </a:r>
            <a:endParaRPr lang="en-US" dirty="0" smtClean="0"/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noProof="0" dirty="0" smtClean="0"/>
              <a:t>Number of strands (N)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Strand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diameter (d)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baseline="0" noProof="0" dirty="0" smtClean="0"/>
              <a:t>Initial</a:t>
            </a:r>
            <a:r>
              <a:rPr lang="en-US" noProof="0" dirty="0" smtClean="0"/>
              <a:t> pitch angle (</a:t>
            </a:r>
            <a:r>
              <a:rPr lang="el-GR" noProof="0" dirty="0" smtClean="0"/>
              <a:t>φ</a:t>
            </a:r>
            <a:r>
              <a:rPr lang="en-US" baseline="-25000" noProof="0" dirty="0" smtClean="0"/>
              <a:t>0</a:t>
            </a:r>
            <a:r>
              <a:rPr lang="en-US" noProof="0" dirty="0" smtClean="0"/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Smallest repeating unit cell in the axial direction with length</a:t>
            </a:r>
            <a:endParaRPr kumimoji="0" lang="en-US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noProof="0" dirty="0" smtClean="0"/>
              <a:t>End strand geometry</a:t>
            </a:r>
            <a:endParaRPr lang="en-US" sz="20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Remains in contact with at least on strand throughout unit cell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Initial angle </a:t>
            </a:r>
            <a:r>
              <a:rPr lang="el-GR" dirty="0" smtClean="0"/>
              <a:t>φ</a:t>
            </a:r>
            <a:r>
              <a:rPr lang="en-US" baseline="-25000" dirty="0" smtClean="0"/>
              <a:t>0</a:t>
            </a:r>
            <a:r>
              <a:rPr lang="en-US" dirty="0" smtClean="0"/>
              <a:t> and final angle -</a:t>
            </a:r>
            <a:r>
              <a:rPr lang="el-GR" dirty="0" smtClean="0"/>
              <a:t>φ</a:t>
            </a:r>
            <a:r>
              <a:rPr lang="en-US" baseline="-25000" dirty="0" smtClean="0"/>
              <a:t>0</a:t>
            </a:r>
            <a:r>
              <a:rPr lang="en-US" dirty="0" smtClean="0"/>
              <a:t> with respect to the cable axis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One possible solution  for the axis of the end strand is the intersection of two angled cylinders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 descr="l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1952625"/>
            <a:ext cx="1162050" cy="638175"/>
          </a:xfrm>
          <a:prstGeom prst="rect">
            <a:avLst/>
          </a:prstGeom>
        </p:spPr>
      </p:pic>
      <p:pic>
        <p:nvPicPr>
          <p:cNvPr id="9" name="Picture 8" descr="marco-cyl.BMP"/>
          <p:cNvPicPr>
            <a:picLocks noChangeAspect="1"/>
          </p:cNvPicPr>
          <p:nvPr/>
        </p:nvPicPr>
        <p:blipFill>
          <a:blip r:embed="rId4"/>
          <a:srcRect l="11446" t="16265" r="23012" b="19880"/>
          <a:stretch>
            <a:fillRect/>
          </a:stretch>
        </p:blipFill>
        <p:spPr>
          <a:xfrm>
            <a:off x="228600" y="4038600"/>
            <a:ext cx="2590794" cy="201928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1861218" y="4876800"/>
            <a:ext cx="1186782" cy="15240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4648200"/>
            <a:ext cx="1720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Intersection defines the end strand axis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Deformed Cable Shape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pic>
        <p:nvPicPr>
          <p:cNvPr id="6" name="Picture 5" descr="deformed.bmp"/>
          <p:cNvPicPr>
            <a:picLocks noChangeAspect="1"/>
          </p:cNvPicPr>
          <p:nvPr/>
        </p:nvPicPr>
        <p:blipFill>
          <a:blip r:embed="rId2"/>
          <a:srcRect l="11722" t="18889" r="12633" b="21111"/>
          <a:stretch>
            <a:fillRect/>
          </a:stretch>
        </p:blipFill>
        <p:spPr>
          <a:xfrm>
            <a:off x="4724401" y="3352801"/>
            <a:ext cx="3956702" cy="257424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3125" t="48000" r="31250" b="34000"/>
          <a:stretch>
            <a:fillRect/>
          </a:stretch>
        </p:blipFill>
        <p:spPr bwMode="auto">
          <a:xfrm>
            <a:off x="4572000" y="2286000"/>
            <a:ext cx="40690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1066800"/>
            <a:ext cx="3962400" cy="304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Final cable parameters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Width of the cable (w)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Thickness of the cable (t)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Pitch length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 smtClean="0"/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Packing factor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noProof="0" dirty="0" smtClean="0"/>
              <a:t>Boundary conditions</a:t>
            </a:r>
            <a:endParaRPr lang="en-US" sz="200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noProof="0" dirty="0" smtClean="0"/>
              <a:t>Periodic in the axial direction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Normal displacement is constrained on the side faces</a:t>
            </a:r>
            <a:endParaRPr lang="en-US" noProof="0" dirty="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 descr="undeformed.bmp"/>
          <p:cNvPicPr>
            <a:picLocks noChangeAspect="1"/>
          </p:cNvPicPr>
          <p:nvPr/>
        </p:nvPicPr>
        <p:blipFill>
          <a:blip r:embed="rId4"/>
          <a:srcRect l="8988" t="18889" r="14456" b="22222"/>
          <a:stretch>
            <a:fillRect/>
          </a:stretch>
        </p:blipFill>
        <p:spPr>
          <a:xfrm>
            <a:off x="228600" y="3657600"/>
            <a:ext cx="4004354" cy="2526577"/>
          </a:xfrm>
          <a:prstGeom prst="rect">
            <a:avLst/>
          </a:prstGeom>
        </p:spPr>
      </p:pic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4572000" y="1992868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/>
              <a:t>P</a:t>
            </a:r>
            <a:r>
              <a:rPr lang="en-US" dirty="0" smtClean="0">
                <a:solidFill>
                  <a:schemeClr val="tx1"/>
                </a:solidFill>
              </a:rPr>
              <a:t>arameters for Deformed Cable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Mises Stress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pic>
        <p:nvPicPr>
          <p:cNvPr id="12" name="Picture 11" descr="vonMises.bmp"/>
          <p:cNvPicPr>
            <a:picLocks noChangeAspect="1"/>
          </p:cNvPicPr>
          <p:nvPr/>
        </p:nvPicPr>
        <p:blipFill>
          <a:blip r:embed="rId2"/>
          <a:srcRect l="12633" t="25555" r="2608" b="22223"/>
          <a:stretch>
            <a:fillRect/>
          </a:stretch>
        </p:blipFill>
        <p:spPr>
          <a:xfrm>
            <a:off x="533400" y="1219200"/>
            <a:ext cx="4688969" cy="2369683"/>
          </a:xfrm>
          <a:prstGeom prst="rect">
            <a:avLst/>
          </a:prstGeom>
        </p:spPr>
      </p:pic>
      <p:pic>
        <p:nvPicPr>
          <p:cNvPr id="13" name="Picture 12" descr="vonMises1.bmp"/>
          <p:cNvPicPr>
            <a:picLocks noChangeAspect="1"/>
          </p:cNvPicPr>
          <p:nvPr/>
        </p:nvPicPr>
        <p:blipFill>
          <a:blip r:embed="rId3"/>
          <a:srcRect l="11722" t="25556" r="2608" b="23333"/>
          <a:stretch>
            <a:fillRect/>
          </a:stretch>
        </p:blipFill>
        <p:spPr>
          <a:xfrm>
            <a:off x="4099833" y="3776731"/>
            <a:ext cx="4739367" cy="23192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Cross-Sections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875" t="56000" r="20000" b="13000"/>
          <a:stretch>
            <a:fillRect/>
          </a:stretch>
        </p:blipFill>
        <p:spPr bwMode="auto">
          <a:xfrm>
            <a:off x="2202180" y="3429000"/>
            <a:ext cx="496062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1875" t="20000" r="20000" b="49000"/>
          <a:stretch>
            <a:fillRect/>
          </a:stretch>
        </p:blipFill>
        <p:spPr bwMode="auto">
          <a:xfrm>
            <a:off x="2202180" y="1828800"/>
            <a:ext cx="496062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707</Words>
  <Application>Microsoft Office PowerPoint</Application>
  <PresentationFormat>On-screen Show (4:3)</PresentationFormat>
  <Paragraphs>132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Multi-Scale Modeling of Superconducting Magnets</vt:lpstr>
      <vt:lpstr>Multi-Scale Model Overview</vt:lpstr>
      <vt:lpstr>Available Tools</vt:lpstr>
      <vt:lpstr>Cable Compaction Model</vt:lpstr>
      <vt:lpstr>Material Properties</vt:lpstr>
      <vt:lpstr>Initial Cable Configuration</vt:lpstr>
      <vt:lpstr>Deformed Cable Shape</vt:lpstr>
      <vt:lpstr>von Mises Stress Example</vt:lpstr>
      <vt:lpstr>Sample Cross-Sections</vt:lpstr>
      <vt:lpstr>Homogenization of the “Coil Material”</vt:lpstr>
      <vt:lpstr>Calculated Orthotropic “Coil Material” Properties</vt:lpstr>
      <vt:lpstr>Model at the Strand/Filament Scale </vt:lpstr>
      <vt:lpstr>Coupling Between Different Scales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Diego Arbelaez</cp:lastModifiedBy>
  <cp:revision>298</cp:revision>
  <dcterms:created xsi:type="dcterms:W3CDTF">2009-03-25T21:58:09Z</dcterms:created>
  <dcterms:modified xsi:type="dcterms:W3CDTF">2020-05-19T17:48:09Z</dcterms:modified>
</cp:coreProperties>
</file>