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51" r:id="rId2"/>
    <p:sldId id="356" r:id="rId3"/>
    <p:sldId id="357" r:id="rId4"/>
    <p:sldId id="358" r:id="rId5"/>
    <p:sldId id="359" r:id="rId6"/>
    <p:sldId id="361" r:id="rId7"/>
    <p:sldId id="362" r:id="rId8"/>
    <p:sldId id="364" r:id="rId9"/>
    <p:sldId id="365" r:id="rId10"/>
    <p:sldId id="368" r:id="rId11"/>
    <p:sldId id="369" r:id="rId12"/>
    <p:sldId id="379" r:id="rId13"/>
    <p:sldId id="370" r:id="rId14"/>
    <p:sldId id="371" r:id="rId15"/>
    <p:sldId id="372" r:id="rId16"/>
    <p:sldId id="377" r:id="rId17"/>
    <p:sldId id="373" r:id="rId18"/>
    <p:sldId id="374" r:id="rId19"/>
    <p:sldId id="353" r:id="rId20"/>
    <p:sldId id="378" r:id="rId21"/>
    <p:sldId id="375" r:id="rId22"/>
    <p:sldId id="382" r:id="rId23"/>
    <p:sldId id="381" r:id="rId24"/>
    <p:sldId id="380" r:id="rId25"/>
    <p:sldId id="376" r:id="rId26"/>
    <p:sldId id="383" r:id="rId2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5471" userDrawn="1">
          <p15:clr>
            <a:srgbClr val="A4A3A4"/>
          </p15:clr>
        </p15:guide>
        <p15:guide id="6" pos="295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075" userDrawn="1">
          <p15:clr>
            <a:srgbClr val="A4A3A4"/>
          </p15:clr>
        </p15:guide>
        <p15:guide id="9" pos="3889" userDrawn="1">
          <p15:clr>
            <a:srgbClr val="A4A3A4"/>
          </p15:clr>
        </p15:guide>
        <p15:guide id="10" pos="3679" userDrawn="1">
          <p15:clr>
            <a:srgbClr val="A4A3A4"/>
          </p15:clr>
        </p15:guide>
        <p15:guide id="11" pos="2852" userDrawn="1">
          <p15:clr>
            <a:srgbClr val="A4A3A4"/>
          </p15:clr>
        </p15:guide>
        <p15:guide id="12" pos="18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186" autoAdjust="0"/>
  </p:normalViewPr>
  <p:slideViewPr>
    <p:cSldViewPr snapToGrid="0" snapToObjects="1">
      <p:cViewPr varScale="1">
        <p:scale>
          <a:sx n="128" d="100"/>
          <a:sy n="128" d="100"/>
        </p:scale>
        <p:origin x="1680" y="184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9D2C41-C2D0-FF45-8B99-3885B7F78EB1}" type="datetimeFigureOut">
              <a:rPr lang="en-US" smtClean="0"/>
              <a:t>5/19/20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948ED6-3360-EB40-9D40-476C2156E9E8}" type="datetimeFigureOut">
              <a:rPr lang="en-US" smtClean="0"/>
              <a:t>5/19/20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7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77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3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4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3" y="186643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7" y="6447709"/>
            <a:ext cx="516675" cy="30777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34740" y="6447709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G. Vallone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83580" y="6447709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19/05/2019</a:t>
            </a:r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2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4" indent="0" algn="ctr">
              <a:buNone/>
              <a:defRPr/>
            </a:lvl2pPr>
            <a:lvl3pPr marL="642890" indent="0" algn="ctr">
              <a:buNone/>
              <a:defRPr/>
            </a:lvl3pPr>
            <a:lvl4pPr marL="964334" indent="0" algn="ctr">
              <a:buNone/>
              <a:defRPr/>
            </a:lvl4pPr>
            <a:lvl5pPr marL="1285778" indent="0" algn="ctr">
              <a:buNone/>
              <a:defRPr/>
            </a:lvl5pPr>
            <a:lvl6pPr marL="1607223" indent="0" algn="ctr">
              <a:buNone/>
              <a:defRPr/>
            </a:lvl6pPr>
            <a:lvl7pPr marL="1928667" indent="0" algn="ctr">
              <a:buNone/>
              <a:defRPr/>
            </a:lvl7pPr>
            <a:lvl8pPr marL="2250111" indent="0" algn="ctr">
              <a:buNone/>
              <a:defRPr/>
            </a:lvl8pPr>
            <a:lvl9pPr marL="257155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7" y="6356354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1" y="6323778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64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64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4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20" indent="-285739" algn="l" defTabSz="457182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2954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136" indent="-228591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318" indent="-228591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499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020" y="3581400"/>
            <a:ext cx="8740140" cy="2250830"/>
          </a:xfrm>
        </p:spPr>
        <p:txBody>
          <a:bodyPr anchor="t">
            <a:noAutofit/>
          </a:bodyPr>
          <a:lstStyle/>
          <a:p>
            <a:r>
              <a:rPr lang="it-IT" sz="2000" b="1" dirty="0"/>
              <a:t>G. Vallone</a:t>
            </a:r>
            <a:r>
              <a:rPr lang="it-IT" sz="2000" b="1" baseline="30000" dirty="0"/>
              <a:t>1</a:t>
            </a:r>
            <a:r>
              <a:rPr lang="it-IT" sz="2000" b="1" dirty="0"/>
              <a:t>, E. Anderssen</a:t>
            </a:r>
            <a:r>
              <a:rPr lang="it-IT" sz="2000" b="1" baseline="30000" dirty="0"/>
              <a:t>1</a:t>
            </a:r>
            <a:r>
              <a:rPr lang="it-IT" sz="2000" b="1" dirty="0"/>
              <a:t>, B. Bordini</a:t>
            </a:r>
            <a:r>
              <a:rPr lang="it-IT" sz="2000" b="1" baseline="30000" dirty="0"/>
              <a:t>2</a:t>
            </a:r>
            <a:r>
              <a:rPr lang="it-IT" sz="2000" b="1" dirty="0"/>
              <a:t>, P. Ferracin</a:t>
            </a:r>
            <a:r>
              <a:rPr lang="it-IT" sz="2000" b="1" baseline="30000" dirty="0"/>
              <a:t>2</a:t>
            </a:r>
            <a:r>
              <a:rPr lang="it-IT" sz="2000" b="1" dirty="0"/>
              <a:t>, J. F. Troitino</a:t>
            </a:r>
            <a:r>
              <a:rPr lang="it-IT" sz="2000" b="1" baseline="30000" dirty="0"/>
              <a:t>2</a:t>
            </a:r>
            <a:r>
              <a:rPr lang="it-IT" sz="2000" b="1" dirty="0"/>
              <a:t>, S. Prestemon</a:t>
            </a:r>
            <a:r>
              <a:rPr lang="it-IT" sz="2000" b="1" baseline="30000" dirty="0"/>
              <a:t>1</a:t>
            </a:r>
          </a:p>
          <a:p>
            <a:r>
              <a:rPr lang="it-IT" sz="2000" b="1" baseline="30000" dirty="0"/>
              <a:t>1</a:t>
            </a:r>
            <a:r>
              <a:rPr lang="en-US" sz="2000" dirty="0"/>
              <a:t>Lawrence Berkeley National Laboratory, </a:t>
            </a:r>
            <a:r>
              <a:rPr lang="it-IT" sz="2000" b="1" baseline="30000" dirty="0"/>
              <a:t>2</a:t>
            </a:r>
            <a:r>
              <a:rPr lang="en-US" sz="2000" dirty="0"/>
              <a:t>CERN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Modeling Working Group</a:t>
            </a:r>
          </a:p>
          <a:p>
            <a:r>
              <a:rPr lang="en-US" sz="2000" dirty="0"/>
              <a:t>05/19/2020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788" y="2283460"/>
            <a:ext cx="8226426" cy="1229360"/>
          </a:xfrm>
        </p:spPr>
        <p:txBody>
          <a:bodyPr/>
          <a:lstStyle/>
          <a:p>
            <a:r>
              <a:rPr lang="en-US" dirty="0"/>
              <a:t>A Methodology to Compute the Critical Current Limit in Nb</a:t>
            </a:r>
            <a:r>
              <a:rPr lang="en-US" baseline="-25000" dirty="0"/>
              <a:t>3</a:t>
            </a:r>
            <a:r>
              <a:rPr lang="en-US" dirty="0"/>
              <a:t>Sn Magnets</a:t>
            </a:r>
          </a:p>
        </p:txBody>
      </p:sp>
    </p:spTree>
    <p:extLst>
      <p:ext uri="{BB962C8B-B14F-4D97-AF65-F5344CB8AC3E}">
        <p14:creationId xmlns:p14="http://schemas.microsoft.com/office/powerpoint/2010/main" val="314001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Cable Stacks - Critical Current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10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799" y="4080880"/>
            <a:ext cx="8543925" cy="199607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2D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mechanical and electro-magnetic model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sample holder</a:t>
            </a: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Cable stack modelled with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mechanical approach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validated from 10-stack measurements</a:t>
            </a: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Quench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currents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are matched </a:t>
            </a:r>
            <a:r>
              <a:rPr lang="en-GB" sz="1600" i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reasonably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well. Notice that: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On the last loading there was a small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irreversible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degradation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quenches at 90 MPa were 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short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sample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limit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. The model correctly predicts the same strain function at 0 MPa</a:t>
            </a:r>
          </a:p>
          <a:p>
            <a:pPr lvl="1"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73" y="1442400"/>
            <a:ext cx="3781513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61480"/>
            <a:ext cx="2905124" cy="27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5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entury Gothic" panose="020B0502020202020204" pitchFamily="34" charset="0"/>
              </a:rPr>
              <a:t>Introduction</a:t>
            </a: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Cable Stacks Under Transversal Pressure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Application to Superconducting Magnets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Conclusion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08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MQXF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12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399" y="1284288"/>
                <a:ext cx="4219575" cy="4964112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LHC IR upgraded as a part of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High-Luminosity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project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Quadrupoles: </a:t>
                </a:r>
                <a:r>
                  <a:rPr lang="en-GB" sz="1600" dirty="0" err="1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NbTi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Nb</a:t>
                </a:r>
                <a:r>
                  <a:rPr lang="en-GB" sz="1600" baseline="-250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3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Sn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150 mm coil aperture</a:t>
                </a:r>
              </a:p>
              <a:p>
                <a:pPr lvl="1">
                  <a:defRPr/>
                </a:pPr>
                <a:endParaRPr lang="en-GB" sz="12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Target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gradient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and peak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field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: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Nominal: 132.6 T/m, 11.4 T 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Ultimate: 143.2 T/m, 12.3 T </a:t>
                </a:r>
                <a:endParaRPr lang="en-GB" sz="1600" i="1" baseline="-250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2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Azimuthal preload at R.T. applied with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bladders &amp; keys</a:t>
                </a:r>
              </a:p>
              <a:p>
                <a:pPr>
                  <a:defRPr/>
                </a:pPr>
                <a:endParaRPr lang="en-GB" sz="12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Longitudinal preload at r.t. applied pre-tensioning the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rods</a:t>
                </a:r>
              </a:p>
              <a:p>
                <a:pPr>
                  <a:defRPr/>
                </a:pPr>
                <a:endParaRPr lang="en-GB" sz="12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Both increased by the differential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thermal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contraction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during cool-down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399" y="1284288"/>
                <a:ext cx="4219575" cy="4964112"/>
              </a:xfrm>
              <a:blipFill>
                <a:blip r:embed="rId2"/>
                <a:stretch>
                  <a:fillRect l="-578" t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84288"/>
            <a:ext cx="3600450" cy="10779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731200"/>
            <a:ext cx="4926013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9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MQXF - Mechanical Model (1)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13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EE0C6E-51F3-6640-A3AA-1A9AAAB71FA7}"/>
              </a:ext>
            </a:extLst>
          </p:cNvPr>
          <p:cNvGrpSpPr/>
          <p:nvPr/>
        </p:nvGrpSpPr>
        <p:grpSpPr>
          <a:xfrm>
            <a:off x="696924" y="1268760"/>
            <a:ext cx="3555036" cy="2520000"/>
            <a:chOff x="696924" y="2043270"/>
            <a:chExt cx="3555036" cy="2520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924" y="2043270"/>
              <a:ext cx="2541576" cy="252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7699" y="2152943"/>
              <a:ext cx="2214261" cy="88632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1699260" y="3077370"/>
              <a:ext cx="297180" cy="3276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257300" y="3449347"/>
              <a:ext cx="381000" cy="152400"/>
            </a:xfrm>
            <a:prstGeom prst="rect">
              <a:avLst/>
            </a:pr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350986"/>
            <a:ext cx="3780503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F9A405C-2AC8-8A47-9A88-BD18AFFE1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3849326"/>
                <a:ext cx="8458200" cy="2279974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MQXF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magnet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i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strand 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model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Same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approach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as for the Cable Holder / 10 stack model</a:t>
                </a:r>
              </a:p>
              <a:p>
                <a:pPr lvl="1">
                  <a:defRPr/>
                </a:pP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Preload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and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cool-down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simulation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Results match the ’Shell-Pole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Transfer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Function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’</a:t>
                </a:r>
              </a:p>
              <a:p>
                <a:pPr marL="457200" lvl="1" indent="0">
                  <a:buNone/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Thermal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contraction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in the green area computed as:</a:t>
                </a:r>
              </a:p>
              <a:p>
                <a:pPr>
                  <a:defRPr/>
                </a:pPr>
                <a:endParaRPr lang="en-GB" sz="14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𝑔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nsolas" panose="020B0609020204030204" pitchFamily="49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nsolas" panose="020B0609020204030204" pitchFamily="49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nsolas" panose="020B0609020204030204" pitchFamily="49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nsolas" panose="020B0609020204030204" pitchFamily="49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onsolas" panose="020B06090202040302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onsolas" panose="020B0609020204030204" pitchFamily="49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onsolas" panose="020B0609020204030204" pitchFamily="49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nsolas" panose="020B0609020204030204" pitchFamily="49" charset="0"/>
                                </a:rPr>
                                <m:t>𝑆𝑛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nsolas" panose="020B0609020204030204" pitchFamily="49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nsolas" panose="020B0609020204030204" pitchFamily="49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nsolas" panose="020B0609020204030204" pitchFamily="49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𝑆𝑛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onsolas" panose="020B0609020204030204" pitchFamily="49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𝜌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𝐶𝑢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nsolas" panose="020B0609020204030204" pitchFamily="49" charset="0"/>
                            </a:rPr>
                            <m:t>𝐶𝑢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F9A405C-2AC8-8A47-9A88-BD18AFFE1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3849326"/>
                <a:ext cx="8458200" cy="2279974"/>
              </a:xfrm>
              <a:blipFill>
                <a:blip r:embed="rId5"/>
                <a:stretch>
                  <a:fillRect l="-300" t="-552" b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F967E6F-B9E1-6B45-BD4C-B21AAC6160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220" y="4797152"/>
            <a:ext cx="2362200" cy="128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5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MQXF - Mechanical Model (2)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14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9A405C-2AC8-8A47-9A88-BD18AFFE1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3849326"/>
            <a:ext cx="5023284" cy="22799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Powering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simulation: </a:t>
            </a:r>
          </a:p>
          <a:p>
            <a:pPr lvl="1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Mechanics simulation during powering refined in the past</a:t>
            </a:r>
            <a:r>
              <a:rPr lang="en-GB" sz="1600" i="1" baseline="30000" dirty="0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i="1" baseline="300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†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strand model during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unloading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is slightly stiffer than expected from the measurements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Strain Function at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ultimate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current &gt; 0.8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6721" y="5949951"/>
            <a:ext cx="3321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 baseline="30000" dirty="0">
                <a:latin typeface="Century Gothic" panose="020B0502020202020204" pitchFamily="34" charset="0"/>
                <a:cs typeface="Consolas" panose="020B0609020204030204" pitchFamily="49" charset="0"/>
              </a:rPr>
              <a:t>† 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G. Vallone and P. </a:t>
            </a:r>
            <a:r>
              <a:rPr lang="en-GB" sz="1200" i="1" dirty="0" err="1">
                <a:latin typeface="Century Gothic" panose="020B0502020202020204" pitchFamily="34" charset="0"/>
                <a:cs typeface="Consolas" panose="020B0609020204030204" pitchFamily="49" charset="0"/>
              </a:rPr>
              <a:t>Ferracin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, IEEE TAS,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7146"/>
            <a:ext cx="3787131" cy="2523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09565"/>
            <a:ext cx="3787131" cy="252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0" y="1197146"/>
            <a:ext cx="3787131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72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MQXF – Critical Current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15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9A405C-2AC8-8A47-9A88-BD18AFFE1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958768"/>
            <a:ext cx="8458200" cy="21705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Powering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results:</a:t>
            </a:r>
          </a:p>
          <a:p>
            <a:pPr lvl="1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Critical strands near the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mid-plane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, 20.7 kA (SSL, pole, 21 kA)</a:t>
            </a:r>
          </a:p>
          <a:p>
            <a:pPr lvl="1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Inner layer, 2</a:t>
            </a:r>
            <a:r>
              <a:rPr lang="en-US" sz="1600" baseline="300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nd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turn: the </a:t>
            </a:r>
            <a:r>
              <a:rPr lang="en-US" sz="1600" dirty="0" err="1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e.m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. forces and the outer layer pole corner create a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stress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concentration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, reducing the available margin</a:t>
            </a:r>
          </a:p>
          <a:p>
            <a:pPr lvl="2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impact of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local strain spikes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is difficult to evaluate in block models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Critical current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is almost the same on the mid-plane and on the pole</a:t>
            </a:r>
          </a:p>
          <a:p>
            <a:pPr lvl="2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This is probably due to the empirical approach from past results</a:t>
            </a:r>
          </a:p>
          <a:p>
            <a:pPr lvl="1">
              <a:defRPr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872" y="1258386"/>
            <a:ext cx="3980128" cy="26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1258386"/>
            <a:ext cx="3980127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0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MQXF – Temperature Margin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16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9A405C-2AC8-8A47-9A88-BD18AFFE1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57650"/>
            <a:ext cx="8382002" cy="2081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Temperature margin: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critical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surface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movement caused by the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strain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can reduce the available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margin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against sudden energy depositions, potentially decreasing the magnet performances</a:t>
            </a:r>
          </a:p>
          <a:p>
            <a:pPr lvl="1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temperature margin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reduction is:</a:t>
            </a:r>
          </a:p>
          <a:p>
            <a:pPr lvl="2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0.7 K at ultimate current</a:t>
            </a:r>
          </a:p>
          <a:p>
            <a:pPr lvl="2"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2.5 K at the limit current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13" y="1255373"/>
            <a:ext cx="3980127" cy="26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9" y="1255373"/>
            <a:ext cx="3968799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6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entury Gothic" panose="020B0502020202020204" pitchFamily="34" charset="0"/>
              </a:rPr>
              <a:t>Introduction</a:t>
            </a: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Cable Stacks Under Transversal Pressure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Application to Superconducting Magnets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Conclusion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1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18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376772"/>
            <a:ext cx="8534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Impregnated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cable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stacks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 under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transversal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pressure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Stiffness 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is continuously varying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Comparison with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FE 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model shows that the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copper plasticization 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may explain part of this behaviour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Cable stack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critical current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model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 results suggest that: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The critical current reduction can be reproduced using a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law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 developed on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axial</a:t>
            </a: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  <a:cs typeface="Arial" panose="020B0604020202020204" pitchFamily="34" charset="0"/>
              </a:rPr>
              <a:t>It seems that we do not need to model the </a:t>
            </a:r>
            <a:r>
              <a:rPr lang="en-GB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filaments</a:t>
            </a:r>
            <a:endParaRPr lang="en-GB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methodology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was applied to a superconducting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magnet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Reasonable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agreement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between the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measurements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and computations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The results provide: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A more accurate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critical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current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and load margin computation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Location of potential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critical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regions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in the magnet (e.g. pole corners)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Reduced 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temperature margin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792" y="1257025"/>
            <a:ext cx="1025344" cy="8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5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74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Introduction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Cable Stacks Under Transversal Pressure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Application to Superconducting Magnets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Conclusion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34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The Exponential Strain Function (1)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20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219200"/>
                <a:ext cx="8458200" cy="4724400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In 2013, an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exponential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scaling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law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was proposed to describe the evolution of the strain function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:</a:t>
                </a:r>
              </a:p>
              <a:p>
                <a:pPr>
                  <a:defRPr/>
                </a:pPr>
                <a:endPara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𝐼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being the first invariant of the strain tensor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the second invariant of its </a:t>
                </a:r>
                <a:r>
                  <a:rPr lang="en-GB" sz="1600" dirty="0" err="1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deviatoric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part:</a:t>
                </a: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The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strain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tensor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has to consider the applied load + the pre-compression strain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219200"/>
                <a:ext cx="8458200" cy="4724400"/>
              </a:xfrm>
              <a:blipFill>
                <a:blip r:embed="rId2"/>
                <a:stretch>
                  <a:fillRect l="-288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03" y="1906935"/>
            <a:ext cx="3515995" cy="833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3" y="3770616"/>
            <a:ext cx="4826035" cy="9537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95664" y="5943600"/>
            <a:ext cx="2143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B. Bordini et al., </a:t>
            </a:r>
            <a:r>
              <a:rPr lang="en-GB" sz="1200" i="1" dirty="0" err="1">
                <a:latin typeface="Century Gothic" panose="020B0502020202020204" pitchFamily="34" charset="0"/>
                <a:cs typeface="Consolas" panose="020B0609020204030204" pitchFamily="49" charset="0"/>
              </a:rPr>
              <a:t>SuST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2302810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Cable Stacks – Hysteresis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21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4186631"/>
            <a:ext cx="5455333" cy="203820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Hysteresis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behaviour test: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~35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cycles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, sample used also to study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creep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Need to repeat also at lower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load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levels</a:t>
            </a: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width of the curve (~energy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dissipation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) converges</a:t>
            </a: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residual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strain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keeps increasing</a:t>
            </a: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Energy dissipation ~ 100/150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mJ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/cm</a:t>
            </a:r>
            <a:r>
              <a:rPr lang="en-GB" sz="1600" baseline="300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3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163991"/>
            <a:ext cx="4536504" cy="3031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32" y="3943358"/>
            <a:ext cx="3229781" cy="2157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859" y="1415670"/>
            <a:ext cx="3229781" cy="21579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51720" y="3571081"/>
            <a:ext cx="1296144" cy="246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76069" y="2647519"/>
            <a:ext cx="900100" cy="640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89075" y="2574502"/>
            <a:ext cx="1296144" cy="246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02602" y="3908479"/>
            <a:ext cx="1206134" cy="308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60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FRESCA Sample Holder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22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4343400"/>
            <a:ext cx="8458200" cy="1981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2D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mechanical and electro-magnetic model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sample holder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Cable stack represented with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mechanical approach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validated from 10-stack measurements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Same methodology but different strand/cable parameters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0054"/>
            <a:ext cx="3057957" cy="2925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447800"/>
            <a:ext cx="4622009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43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Strain Gauge Locations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23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pic>
        <p:nvPicPr>
          <p:cNvPr id="3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1553" r="13313" b="2168"/>
          <a:stretch>
            <a:fillRect/>
          </a:stretch>
        </p:blipFill>
        <p:spPr>
          <a:xfrm>
            <a:off x="460375" y="1570038"/>
            <a:ext cx="3946525" cy="3959225"/>
          </a:xfrm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5" name="Oval 34"/>
          <p:cNvSpPr/>
          <p:nvPr/>
        </p:nvSpPr>
        <p:spPr>
          <a:xfrm>
            <a:off x="4244975" y="3001963"/>
            <a:ext cx="152400" cy="152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951038" y="1539876"/>
            <a:ext cx="152400" cy="152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449263" y="3871913"/>
            <a:ext cx="152400" cy="152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03525" y="5372101"/>
            <a:ext cx="152400" cy="152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2689225" y="3170238"/>
            <a:ext cx="152400" cy="1524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2073275" y="3170238"/>
            <a:ext cx="152400" cy="1524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2057400" y="3741738"/>
            <a:ext cx="152400" cy="1524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2667000" y="3749676"/>
            <a:ext cx="152400" cy="1524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2153920" y="1338843"/>
            <a:ext cx="513080" cy="200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TextBox 43"/>
          <p:cNvSpPr txBox="1"/>
          <p:nvPr/>
        </p:nvSpPr>
        <p:spPr>
          <a:xfrm>
            <a:off x="2667000" y="1143000"/>
            <a:ext cx="801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Shell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822960" y="3927159"/>
            <a:ext cx="1219200" cy="1706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2563" y="557361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Pole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187" y="1224960"/>
            <a:ext cx="2787413" cy="2071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97" y="3368162"/>
            <a:ext cx="4001546" cy="282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5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MQXF </a:t>
            </a:r>
            <a:r>
              <a:rPr lang="en-GB" dirty="0" err="1">
                <a:latin typeface="Century Gothic" panose="020B0502020202020204" pitchFamily="34" charset="0"/>
              </a:rPr>
              <a:t>Prestress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24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4267200"/>
            <a:ext cx="8610600" cy="1905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Azimuthal preload at R.T. applied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bladders &amp; keys</a:t>
            </a:r>
          </a:p>
          <a:p>
            <a:pPr>
              <a:defRPr/>
            </a:pPr>
            <a:endParaRPr lang="en-GB" sz="12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Al shell compresses the coils. Part of the force is absorbed by the pole key</a:t>
            </a:r>
          </a:p>
          <a:p>
            <a:pPr>
              <a:defRPr/>
            </a:pP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Longitudinal preload at r.t. applied pre-tensioning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rods</a:t>
            </a:r>
          </a:p>
          <a:p>
            <a:pPr>
              <a:defRPr/>
            </a:pP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Both increased by the differential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thermal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contraction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during cool-down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65237"/>
            <a:ext cx="4636247" cy="28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27290" r="41398" b="28552"/>
          <a:stretch/>
        </p:blipFill>
        <p:spPr>
          <a:xfrm>
            <a:off x="5106665" y="1761800"/>
            <a:ext cx="3719835" cy="18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7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18" y="1371600"/>
            <a:ext cx="4116444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2" y="1371600"/>
            <a:ext cx="4117374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4343400"/>
                <a:ext cx="8458200" cy="1981200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Strain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 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left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No strain (strain function = 0.93)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right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4343400"/>
                <a:ext cx="8458200" cy="1981200"/>
              </a:xfrm>
              <a:blipFill>
                <a:blip r:embed="rId4"/>
                <a:stretch>
                  <a:fillRect l="-288" t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970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4343400"/>
                <a:ext cx="8458200" cy="1981200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Strain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 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left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No strain (strain function = 0.93)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right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4343400"/>
                <a:ext cx="8458200" cy="1981200"/>
              </a:xfrm>
              <a:blipFill>
                <a:blip r:embed="rId2"/>
                <a:stretch>
                  <a:fillRect l="-288" t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4" y="1371600"/>
            <a:ext cx="4117373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03" y="1371600"/>
            <a:ext cx="411644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3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71600"/>
                <a:ext cx="8458200" cy="4572000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Nb</a:t>
                </a:r>
                <a:r>
                  <a:rPr lang="en-GB" sz="1600" b="1" baseline="-250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3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strands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are prone to critical current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reduction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under the effect of mechanical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strains</a:t>
                </a: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This strain dependence can be caused both by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axial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and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transverse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strains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For </a:t>
                </a:r>
                <a:r>
                  <a:rPr lang="en-GB" sz="1600" i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high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strains states the reduction can become permanent </a:t>
                </a:r>
                <a:r>
                  <a:rPr lang="en-US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(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degradation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)</a:t>
                </a: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Similar effects were measured also for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Rutherford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cable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stacks</a:t>
                </a:r>
              </a:p>
              <a:p>
                <a:pPr lvl="1"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The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fields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required by particle accelerators are continuously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growing</a:t>
                </a:r>
              </a:p>
              <a:p>
                <a:pPr lvl="1"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 lvl="1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Stronger </a:t>
                </a:r>
                <a:r>
                  <a:rPr lang="en-GB" sz="1600" dirty="0" err="1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e.m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. forces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higher stresses/strains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possible current reduction-degradation compromising performances</a:t>
                </a: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We need a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methodology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to evaluate the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magnet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performances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under high stresses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8458200" cy="4572000"/>
              </a:xfrm>
              <a:blipFill>
                <a:blip r:embed="rId2"/>
                <a:stretch>
                  <a:fillRect l="-288" t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462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Coils Mechanical Limits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4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20000">
            <a:off x="5275792" y="814141"/>
            <a:ext cx="3333771" cy="293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78" y="1000126"/>
            <a:ext cx="4480557" cy="266699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3657600"/>
            <a:ext cx="8458200" cy="2514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Currently, we use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empiric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limit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of 150-200 MPa on the coil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equivalent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stress</a:t>
            </a:r>
            <a:r>
              <a:rPr lang="en-GB" sz="1600" i="1" baseline="300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†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We </a:t>
            </a:r>
            <a:r>
              <a:rPr lang="en-GB" sz="1600" i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cannot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measure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directly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strain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on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coil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This limit is verified against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numerical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model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results (eventually validated with indirect measurements)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In these models the coil is considered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block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uniform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elastic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properties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, measured on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cable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stacks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2465" y="5959475"/>
            <a:ext cx="23791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GB" sz="1200" i="1" baseline="30000" dirty="0">
                <a:latin typeface="Century Gothic" panose="020B0502020202020204" pitchFamily="34" charset="0"/>
                <a:cs typeface="Consolas" panose="020B0609020204030204" pitchFamily="49" charset="0"/>
              </a:rPr>
              <a:t>†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H. Felice et al., IEEE TAS, 2011</a:t>
            </a:r>
          </a:p>
        </p:txBody>
      </p:sp>
    </p:spTree>
    <p:extLst>
      <p:ext uri="{BB962C8B-B14F-4D97-AF65-F5344CB8AC3E}">
        <p14:creationId xmlns:p14="http://schemas.microsoft.com/office/powerpoint/2010/main" val="183485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Critical Current Strain Dependence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5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71600"/>
                <a:ext cx="8458200" cy="4800600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A significant amount of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experimental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data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exists about the performance of Nb</a:t>
                </a:r>
                <a:r>
                  <a:rPr lang="en-GB" sz="1600" baseline="-250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3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Sn wires under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axial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strain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. </a:t>
                </a: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The main parameter governing the strain dependence in the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reversible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region is the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strain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function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𝑠</m:t>
                    </m:r>
                    <m:d>
                      <m:d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:</a:t>
                </a:r>
              </a:p>
              <a:p>
                <a:pPr>
                  <a:defRPr/>
                </a:pPr>
                <a:endPara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The superconducting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properties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can be written as a function of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𝑠</m:t>
                    </m:r>
                    <m:r>
                      <a:rPr lang="en-GB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l-GR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𝜀</m:t>
                    </m:r>
                    <m:r>
                      <a:rPr lang="en-GB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In 2013, an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exponential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scaling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law</a:t>
                </a:r>
                <a:r>
                  <a:rPr lang="en-GB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 was proposed to describe the evolution of the strain function</a:t>
                </a:r>
                <a:r>
                  <a:rPr lang="en-GB" sz="1600" i="1" baseline="300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†</a:t>
                </a:r>
                <a:r>
                  <a:rPr lang="en-GB" sz="1600" b="1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Consolas" panose="020B0609020204030204" pitchFamily="49" charset="0"/>
                  </a:rPr>
                  <a:t>:</a:t>
                </a:r>
              </a:p>
              <a:p>
                <a:pPr>
                  <a:defRPr/>
                </a:pPr>
                <a:endParaRPr lang="en-GB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8458200" cy="4800600"/>
              </a:xfrm>
              <a:blipFill>
                <a:blip r:embed="rId2"/>
                <a:stretch>
                  <a:fillRect l="-288" t="-381" r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707" y="2928408"/>
            <a:ext cx="1816694" cy="7291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72" y="5214408"/>
            <a:ext cx="3515995" cy="8332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03678" y="5943600"/>
            <a:ext cx="2156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GB" sz="1200" i="1" baseline="30000" dirty="0">
                <a:latin typeface="Century Gothic" panose="020B0502020202020204" pitchFamily="34" charset="0"/>
                <a:cs typeface="Consolas" panose="020B0609020204030204" pitchFamily="49" charset="0"/>
              </a:rPr>
              <a:t>†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B. </a:t>
            </a:r>
            <a:r>
              <a:rPr lang="en-GB" sz="1200" i="1" dirty="0" err="1">
                <a:latin typeface="Century Gothic" panose="020B0502020202020204" pitchFamily="34" charset="0"/>
                <a:cs typeface="Consolas" panose="020B0609020204030204" pitchFamily="49" charset="0"/>
              </a:rPr>
              <a:t>Bordini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 et al., </a:t>
            </a:r>
            <a:r>
              <a:rPr lang="en-GB" sz="1200" i="1" dirty="0" err="1">
                <a:latin typeface="Century Gothic" panose="020B0502020202020204" pitchFamily="34" charset="0"/>
                <a:cs typeface="Consolas" panose="020B0609020204030204" pitchFamily="49" charset="0"/>
              </a:rPr>
              <a:t>SuST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319066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entury Gothic" panose="020B0502020202020204" pitchFamily="34" charset="0"/>
              </a:rPr>
              <a:t>Introduction</a:t>
            </a: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Cable Stacks Under Transversal Pressure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Application to Superconducting Magnets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Conclusion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Cable Stacks – Transversal Pressure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7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06" y="1219200"/>
            <a:ext cx="3012697" cy="21600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3392996"/>
            <a:ext cx="6067401" cy="29011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Measurements on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stacks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of impregnated cables: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Very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different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behaviour 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three phases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The </a:t>
            </a:r>
            <a:r>
              <a:rPr lang="en-GB" sz="1600" i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chord and tangent modulus</a:t>
            </a:r>
            <a:r>
              <a:rPr lang="en-GB" sz="1600" i="1" baseline="300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†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vary continuously during the test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Probably difficult to condensate the coil elastic properties in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single number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(elastic modulus)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Non-linear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stress-strain relationship</a:t>
            </a:r>
          </a:p>
          <a:p>
            <a:pPr lvl="1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Unreliable stress from strain measurements on coil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10997" y="6034096"/>
            <a:ext cx="15182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 baseline="30000" dirty="0">
                <a:latin typeface="Century Gothic" panose="020B0502020202020204" pitchFamily="34" charset="0"/>
                <a:cs typeface="Consolas" panose="020B0609020204030204" pitchFamily="49" charset="0"/>
              </a:rPr>
              <a:t>† 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ASTM - E111 - 04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03" y="1219200"/>
            <a:ext cx="3241297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/>
          <a:stretch/>
        </p:blipFill>
        <p:spPr>
          <a:xfrm>
            <a:off x="6289675" y="1219200"/>
            <a:ext cx="2854325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"/>
          <a:stretch/>
        </p:blipFill>
        <p:spPr>
          <a:xfrm rot="60000">
            <a:off x="6527097" y="3658742"/>
            <a:ext cx="2211943" cy="22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Cable Stacks – FE Model (1)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8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3810000"/>
            <a:ext cx="8452748" cy="22588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2D FE model of a Rutherford cable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stack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Material properties from literature</a:t>
            </a:r>
          </a:p>
          <a:p>
            <a:pPr>
              <a:defRPr/>
            </a:pP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Geometry from a mix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image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analysis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and simple geometric formulas to match the filling factor, copper-non copper etc. </a:t>
            </a:r>
          </a:p>
          <a:p>
            <a:pPr>
              <a:defRPr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Stiffness validated against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measurements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on impregnated 10 stacks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233360" y="1369792"/>
            <a:ext cx="2506580" cy="2039684"/>
            <a:chOff x="345375" y="-5781415"/>
            <a:chExt cx="16313257" cy="1327461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0000">
              <a:off x="345375" y="-5781415"/>
              <a:ext cx="16313257" cy="1327461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00FF"/>
                </a:clrFrom>
                <a:clrTo>
                  <a:srgbClr val="FF00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2433" y="971107"/>
              <a:ext cx="7970171" cy="168659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968504" cy="21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8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Cable Stacks – FE Model (2)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9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3645024"/>
            <a:ext cx="4876800" cy="2286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Virgin/cyclic behaviour explained by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copper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plasticization</a:t>
            </a:r>
          </a:p>
          <a:p>
            <a:pPr>
              <a:defRPr/>
            </a:pPr>
            <a:endParaRPr lang="en-GB" sz="8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FE slope </a:t>
            </a:r>
            <a:r>
              <a:rPr lang="en-GB" sz="1600" i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reasonably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good especially considering that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no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model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calibration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was performed</a:t>
            </a:r>
          </a:p>
          <a:p>
            <a:pPr>
              <a:defRPr/>
            </a:pPr>
            <a:endParaRPr lang="en-GB" sz="800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Initial phase may be due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compaction</a:t>
            </a:r>
          </a:p>
          <a:p>
            <a:pPr>
              <a:defRPr/>
            </a:pPr>
            <a:endParaRPr lang="en-GB" sz="8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Model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successfully predicts the higher stiffness (20%) of 11T cables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64" y="1170273"/>
            <a:ext cx="3514813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276" y="1170273"/>
            <a:ext cx="3783482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68" y="3695427"/>
            <a:ext cx="37818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45121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63601</TotalTime>
  <Words>1249</Words>
  <Application>Microsoft Macintosh PowerPoint</Application>
  <PresentationFormat>On-screen Show (4:3)</PresentationFormat>
  <Paragraphs>244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Century Gothic</vt:lpstr>
      <vt:lpstr>Courier New</vt:lpstr>
      <vt:lpstr>Franklin Gothic Book</vt:lpstr>
      <vt:lpstr>Franklin Gothic Medium</vt:lpstr>
      <vt:lpstr>ATAP No Footer</vt:lpstr>
      <vt:lpstr>PowerPoint Presentation</vt:lpstr>
      <vt:lpstr>Outline</vt:lpstr>
      <vt:lpstr>Introduction</vt:lpstr>
      <vt:lpstr>Coils Mechanical Limits</vt:lpstr>
      <vt:lpstr>Critical Current Strain Dependence</vt:lpstr>
      <vt:lpstr>Outline</vt:lpstr>
      <vt:lpstr>Cable Stacks – Transversal Pressure</vt:lpstr>
      <vt:lpstr>Cable Stacks – FE Model (1)</vt:lpstr>
      <vt:lpstr>Cable Stacks – FE Model (2)</vt:lpstr>
      <vt:lpstr>Cable Stacks - Critical Current</vt:lpstr>
      <vt:lpstr>Outline</vt:lpstr>
      <vt:lpstr>MQXF Design</vt:lpstr>
      <vt:lpstr>MQXF - Mechanical Model (1)</vt:lpstr>
      <vt:lpstr>MQXF - Mechanical Model (2)</vt:lpstr>
      <vt:lpstr>MQXF – Critical Current</vt:lpstr>
      <vt:lpstr>MQXF – Temperature Margin</vt:lpstr>
      <vt:lpstr>Outline</vt:lpstr>
      <vt:lpstr>Conclusion</vt:lpstr>
      <vt:lpstr>PowerPoint Presentation</vt:lpstr>
      <vt:lpstr>The Exponential Strain Function (1)</vt:lpstr>
      <vt:lpstr>Cable Stacks – Hysteresis</vt:lpstr>
      <vt:lpstr>FRESCA Sample Holder</vt:lpstr>
      <vt:lpstr>Strain Gauge Locations</vt:lpstr>
      <vt:lpstr>MQXF Prestress</vt:lpstr>
      <vt:lpstr>PowerPoint Presentation</vt:lpstr>
      <vt:lpstr>PowerPoint Presentation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Giorgio Vallone</cp:lastModifiedBy>
  <cp:revision>1221</cp:revision>
  <cp:lastPrinted>2018-02-07T02:22:04Z</cp:lastPrinted>
  <dcterms:created xsi:type="dcterms:W3CDTF">2015-07-10T17:44:33Z</dcterms:created>
  <dcterms:modified xsi:type="dcterms:W3CDTF">2020-05-19T19:23:51Z</dcterms:modified>
</cp:coreProperties>
</file>