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65"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2" r:id="rId17"/>
    <p:sldId id="285" r:id="rId18"/>
    <p:sldId id="286" r:id="rId19"/>
    <p:sldId id="288" r:id="rId20"/>
    <p:sldId id="289" r:id="rId21"/>
    <p:sldId id="290" r:id="rId22"/>
    <p:sldId id="291" r:id="rId23"/>
    <p:sldId id="292"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1" autoAdjust="0"/>
    <p:restoredTop sz="94660"/>
  </p:normalViewPr>
  <p:slideViewPr>
    <p:cSldViewPr snapToGrid="0">
      <p:cViewPr varScale="1">
        <p:scale>
          <a:sx n="163" d="100"/>
          <a:sy n="163" d="100"/>
        </p:scale>
        <p:origin x="1782" y="1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106282-7673-4E8D-A3BE-4088A0BD077B}" type="datetimeFigureOut">
              <a:rPr lang="en-US" smtClean="0"/>
              <a:t>5/21/2020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70DAD0-8F0E-4F53-97A9-ED3E8F874048}" type="slidenum">
              <a:rPr lang="en-US" smtClean="0"/>
              <a:t>‹#›</a:t>
            </a:fld>
            <a:endParaRPr lang="en-US"/>
          </a:p>
        </p:txBody>
      </p:sp>
    </p:spTree>
    <p:extLst>
      <p:ext uri="{BB962C8B-B14F-4D97-AF65-F5344CB8AC3E}">
        <p14:creationId xmlns:p14="http://schemas.microsoft.com/office/powerpoint/2010/main" val="2440384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5/21/2020</a:t>
            </a:r>
            <a:endParaRPr lang="en-US"/>
          </a:p>
        </p:txBody>
      </p:sp>
      <p:sp>
        <p:nvSpPr>
          <p:cNvPr id="5" name="Footer Placeholder 4"/>
          <p:cNvSpPr>
            <a:spLocks noGrp="1"/>
          </p:cNvSpPr>
          <p:nvPr>
            <p:ph type="ftr" sz="quarter" idx="11"/>
          </p:nvPr>
        </p:nvSpPr>
        <p:spPr/>
        <p:txBody>
          <a:bodyPr/>
          <a:lstStyle/>
          <a:p>
            <a:r>
              <a:rPr lang="en-US" smtClean="0"/>
              <a:t>xrwang@lbl.gov</a:t>
            </a:r>
            <a:endParaRPr lang="en-US"/>
          </a:p>
        </p:txBody>
      </p:sp>
      <p:sp>
        <p:nvSpPr>
          <p:cNvPr id="6" name="Slide Number Placeholder 5"/>
          <p:cNvSpPr>
            <a:spLocks noGrp="1"/>
          </p:cNvSpPr>
          <p:nvPr>
            <p:ph type="sldNum" sz="quarter" idx="12"/>
          </p:nvPr>
        </p:nvSpPr>
        <p:spPr/>
        <p:txBody>
          <a:bodyPr/>
          <a:lstStyle/>
          <a:p>
            <a:fld id="{109AC563-2A74-4DF8-8CED-788D1EB7B86E}" type="slidenum">
              <a:rPr lang="en-US" smtClean="0"/>
              <a:t>‹#›</a:t>
            </a:fld>
            <a:endParaRPr lang="en-US"/>
          </a:p>
        </p:txBody>
      </p:sp>
    </p:spTree>
    <p:extLst>
      <p:ext uri="{BB962C8B-B14F-4D97-AF65-F5344CB8AC3E}">
        <p14:creationId xmlns:p14="http://schemas.microsoft.com/office/powerpoint/2010/main" val="1313745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5/21/2020</a:t>
            </a:r>
            <a:endParaRPr lang="en-US"/>
          </a:p>
        </p:txBody>
      </p:sp>
      <p:sp>
        <p:nvSpPr>
          <p:cNvPr id="5" name="Footer Placeholder 4"/>
          <p:cNvSpPr>
            <a:spLocks noGrp="1"/>
          </p:cNvSpPr>
          <p:nvPr>
            <p:ph type="ftr" sz="quarter" idx="11"/>
          </p:nvPr>
        </p:nvSpPr>
        <p:spPr/>
        <p:txBody>
          <a:bodyPr/>
          <a:lstStyle/>
          <a:p>
            <a:r>
              <a:rPr lang="en-US" smtClean="0"/>
              <a:t>xrwang@lbl.gov</a:t>
            </a:r>
            <a:endParaRPr lang="en-US"/>
          </a:p>
        </p:txBody>
      </p:sp>
      <p:sp>
        <p:nvSpPr>
          <p:cNvPr id="6" name="Slide Number Placeholder 5"/>
          <p:cNvSpPr>
            <a:spLocks noGrp="1"/>
          </p:cNvSpPr>
          <p:nvPr>
            <p:ph type="sldNum" sz="quarter" idx="12"/>
          </p:nvPr>
        </p:nvSpPr>
        <p:spPr/>
        <p:txBody>
          <a:bodyPr/>
          <a:lstStyle/>
          <a:p>
            <a:fld id="{109AC563-2A74-4DF8-8CED-788D1EB7B86E}" type="slidenum">
              <a:rPr lang="en-US" smtClean="0"/>
              <a:t>‹#›</a:t>
            </a:fld>
            <a:endParaRPr lang="en-US"/>
          </a:p>
        </p:txBody>
      </p:sp>
    </p:spTree>
    <p:extLst>
      <p:ext uri="{BB962C8B-B14F-4D97-AF65-F5344CB8AC3E}">
        <p14:creationId xmlns:p14="http://schemas.microsoft.com/office/powerpoint/2010/main" val="3433691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5/21/2020</a:t>
            </a:r>
            <a:endParaRPr lang="en-US"/>
          </a:p>
        </p:txBody>
      </p:sp>
      <p:sp>
        <p:nvSpPr>
          <p:cNvPr id="5" name="Footer Placeholder 4"/>
          <p:cNvSpPr>
            <a:spLocks noGrp="1"/>
          </p:cNvSpPr>
          <p:nvPr>
            <p:ph type="ftr" sz="quarter" idx="11"/>
          </p:nvPr>
        </p:nvSpPr>
        <p:spPr/>
        <p:txBody>
          <a:bodyPr/>
          <a:lstStyle/>
          <a:p>
            <a:r>
              <a:rPr lang="en-US" smtClean="0"/>
              <a:t>xrwang@lbl.gov</a:t>
            </a:r>
            <a:endParaRPr lang="en-US"/>
          </a:p>
        </p:txBody>
      </p:sp>
      <p:sp>
        <p:nvSpPr>
          <p:cNvPr id="6" name="Slide Number Placeholder 5"/>
          <p:cNvSpPr>
            <a:spLocks noGrp="1"/>
          </p:cNvSpPr>
          <p:nvPr>
            <p:ph type="sldNum" sz="quarter" idx="12"/>
          </p:nvPr>
        </p:nvSpPr>
        <p:spPr/>
        <p:txBody>
          <a:bodyPr/>
          <a:lstStyle/>
          <a:p>
            <a:fld id="{109AC563-2A74-4DF8-8CED-788D1EB7B86E}" type="slidenum">
              <a:rPr lang="en-US" smtClean="0"/>
              <a:t>‹#›</a:t>
            </a:fld>
            <a:endParaRPr lang="en-US"/>
          </a:p>
        </p:txBody>
      </p:sp>
    </p:spTree>
    <p:extLst>
      <p:ext uri="{BB962C8B-B14F-4D97-AF65-F5344CB8AC3E}">
        <p14:creationId xmlns:p14="http://schemas.microsoft.com/office/powerpoint/2010/main" val="1931080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Franklin Gothic Demi" panose="020B07030201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5/21/2020</a:t>
            </a:r>
            <a:endParaRPr lang="en-US"/>
          </a:p>
        </p:txBody>
      </p:sp>
      <p:sp>
        <p:nvSpPr>
          <p:cNvPr id="5" name="Footer Placeholder 4"/>
          <p:cNvSpPr>
            <a:spLocks noGrp="1"/>
          </p:cNvSpPr>
          <p:nvPr>
            <p:ph type="ftr" sz="quarter" idx="11"/>
          </p:nvPr>
        </p:nvSpPr>
        <p:spPr/>
        <p:txBody>
          <a:bodyPr/>
          <a:lstStyle/>
          <a:p>
            <a:r>
              <a:rPr lang="en-US" smtClean="0"/>
              <a:t>xrwang@lbl.gov</a:t>
            </a:r>
            <a:endParaRPr lang="en-US"/>
          </a:p>
        </p:txBody>
      </p:sp>
      <p:sp>
        <p:nvSpPr>
          <p:cNvPr id="6" name="Slide Number Placeholder 5"/>
          <p:cNvSpPr>
            <a:spLocks noGrp="1"/>
          </p:cNvSpPr>
          <p:nvPr>
            <p:ph type="sldNum" sz="quarter" idx="12"/>
          </p:nvPr>
        </p:nvSpPr>
        <p:spPr/>
        <p:txBody>
          <a:bodyPr/>
          <a:lstStyle/>
          <a:p>
            <a:fld id="{109AC563-2A74-4DF8-8CED-788D1EB7B86E}" type="slidenum">
              <a:rPr lang="en-US" smtClean="0"/>
              <a:t>‹#›</a:t>
            </a:fld>
            <a:endParaRPr lang="en-US"/>
          </a:p>
        </p:txBody>
      </p:sp>
    </p:spTree>
    <p:extLst>
      <p:ext uri="{BB962C8B-B14F-4D97-AF65-F5344CB8AC3E}">
        <p14:creationId xmlns:p14="http://schemas.microsoft.com/office/powerpoint/2010/main" val="6785652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5/21/2020</a:t>
            </a:r>
            <a:endParaRPr lang="en-US"/>
          </a:p>
        </p:txBody>
      </p:sp>
      <p:sp>
        <p:nvSpPr>
          <p:cNvPr id="5" name="Footer Placeholder 4"/>
          <p:cNvSpPr>
            <a:spLocks noGrp="1"/>
          </p:cNvSpPr>
          <p:nvPr>
            <p:ph type="ftr" sz="quarter" idx="11"/>
          </p:nvPr>
        </p:nvSpPr>
        <p:spPr/>
        <p:txBody>
          <a:bodyPr/>
          <a:lstStyle/>
          <a:p>
            <a:r>
              <a:rPr lang="en-US" smtClean="0"/>
              <a:t>xrwang@lbl.gov</a:t>
            </a:r>
            <a:endParaRPr lang="en-US"/>
          </a:p>
        </p:txBody>
      </p:sp>
      <p:sp>
        <p:nvSpPr>
          <p:cNvPr id="6" name="Slide Number Placeholder 5"/>
          <p:cNvSpPr>
            <a:spLocks noGrp="1"/>
          </p:cNvSpPr>
          <p:nvPr>
            <p:ph type="sldNum" sz="quarter" idx="12"/>
          </p:nvPr>
        </p:nvSpPr>
        <p:spPr/>
        <p:txBody>
          <a:bodyPr/>
          <a:lstStyle/>
          <a:p>
            <a:fld id="{109AC563-2A74-4DF8-8CED-788D1EB7B86E}" type="slidenum">
              <a:rPr lang="en-US" smtClean="0"/>
              <a:t>‹#›</a:t>
            </a:fld>
            <a:endParaRPr lang="en-US"/>
          </a:p>
        </p:txBody>
      </p:sp>
    </p:spTree>
    <p:extLst>
      <p:ext uri="{BB962C8B-B14F-4D97-AF65-F5344CB8AC3E}">
        <p14:creationId xmlns:p14="http://schemas.microsoft.com/office/powerpoint/2010/main" val="1828293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3200" kern="1200" dirty="0">
                <a:solidFill>
                  <a:srgbClr val="003366"/>
                </a:solidFill>
                <a:latin typeface="Franklin Gothic Demi" panose="020B0703020102020204" pitchFamily="34" charset="0"/>
                <a:ea typeface="+mj-ea"/>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5/21/2020</a:t>
            </a:r>
            <a:endParaRPr lang="en-US"/>
          </a:p>
        </p:txBody>
      </p:sp>
      <p:sp>
        <p:nvSpPr>
          <p:cNvPr id="6" name="Footer Placeholder 5"/>
          <p:cNvSpPr>
            <a:spLocks noGrp="1"/>
          </p:cNvSpPr>
          <p:nvPr>
            <p:ph type="ftr" sz="quarter" idx="11"/>
          </p:nvPr>
        </p:nvSpPr>
        <p:spPr/>
        <p:txBody>
          <a:bodyPr/>
          <a:lstStyle/>
          <a:p>
            <a:r>
              <a:rPr lang="en-US" smtClean="0"/>
              <a:t>xrwang@lbl.gov</a:t>
            </a:r>
            <a:endParaRPr lang="en-US"/>
          </a:p>
        </p:txBody>
      </p:sp>
      <p:sp>
        <p:nvSpPr>
          <p:cNvPr id="7" name="Slide Number Placeholder 6"/>
          <p:cNvSpPr>
            <a:spLocks noGrp="1"/>
          </p:cNvSpPr>
          <p:nvPr>
            <p:ph type="sldNum" sz="quarter" idx="12"/>
          </p:nvPr>
        </p:nvSpPr>
        <p:spPr/>
        <p:txBody>
          <a:bodyPr/>
          <a:lstStyle/>
          <a:p>
            <a:fld id="{109AC563-2A74-4DF8-8CED-788D1EB7B86E}" type="slidenum">
              <a:rPr lang="en-US" smtClean="0"/>
              <a:t>‹#›</a:t>
            </a:fld>
            <a:endParaRPr lang="en-US"/>
          </a:p>
        </p:txBody>
      </p:sp>
    </p:spTree>
    <p:extLst>
      <p:ext uri="{BB962C8B-B14F-4D97-AF65-F5344CB8AC3E}">
        <p14:creationId xmlns:p14="http://schemas.microsoft.com/office/powerpoint/2010/main" val="2184694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normAutofit/>
          </a:bodyPr>
          <a:lstStyle>
            <a:lvl1pPr algn="l" defTabSz="914400" rtl="0" eaLnBrk="1" latinLnBrk="0" hangingPunct="1">
              <a:lnSpc>
                <a:spcPct val="90000"/>
              </a:lnSpc>
              <a:spcBef>
                <a:spcPct val="0"/>
              </a:spcBef>
              <a:buNone/>
              <a:defRPr lang="en-US" sz="3200" kern="1200" dirty="0">
                <a:solidFill>
                  <a:srgbClr val="003366"/>
                </a:solidFill>
                <a:latin typeface="Franklin Gothic Demi" panose="020B0703020102020204" pitchFamily="34" charset="0"/>
                <a:ea typeface="+mj-ea"/>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5/21/2020</a:t>
            </a:r>
            <a:endParaRPr lang="en-US"/>
          </a:p>
        </p:txBody>
      </p:sp>
      <p:sp>
        <p:nvSpPr>
          <p:cNvPr id="8" name="Footer Placeholder 7"/>
          <p:cNvSpPr>
            <a:spLocks noGrp="1"/>
          </p:cNvSpPr>
          <p:nvPr>
            <p:ph type="ftr" sz="quarter" idx="11"/>
          </p:nvPr>
        </p:nvSpPr>
        <p:spPr/>
        <p:txBody>
          <a:bodyPr/>
          <a:lstStyle/>
          <a:p>
            <a:r>
              <a:rPr lang="en-US" smtClean="0"/>
              <a:t>xrwang@lbl.gov</a:t>
            </a:r>
            <a:endParaRPr lang="en-US"/>
          </a:p>
        </p:txBody>
      </p:sp>
      <p:sp>
        <p:nvSpPr>
          <p:cNvPr id="9" name="Slide Number Placeholder 8"/>
          <p:cNvSpPr>
            <a:spLocks noGrp="1"/>
          </p:cNvSpPr>
          <p:nvPr>
            <p:ph type="sldNum" sz="quarter" idx="12"/>
          </p:nvPr>
        </p:nvSpPr>
        <p:spPr/>
        <p:txBody>
          <a:bodyPr/>
          <a:lstStyle/>
          <a:p>
            <a:fld id="{109AC563-2A74-4DF8-8CED-788D1EB7B86E}" type="slidenum">
              <a:rPr lang="en-US" smtClean="0"/>
              <a:t>‹#›</a:t>
            </a:fld>
            <a:endParaRPr lang="en-US"/>
          </a:p>
        </p:txBody>
      </p:sp>
    </p:spTree>
    <p:extLst>
      <p:ext uri="{BB962C8B-B14F-4D97-AF65-F5344CB8AC3E}">
        <p14:creationId xmlns:p14="http://schemas.microsoft.com/office/powerpoint/2010/main" val="4013959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3200" kern="1200" dirty="0">
                <a:solidFill>
                  <a:srgbClr val="003366"/>
                </a:solidFill>
                <a:latin typeface="Franklin Gothic Demi" panose="020B0703020102020204" pitchFamily="34" charset="0"/>
                <a:ea typeface="+mj-ea"/>
                <a:cs typeface="Arial" panose="020B0604020202020204"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5/21/2020</a:t>
            </a:r>
            <a:endParaRPr lang="en-US"/>
          </a:p>
        </p:txBody>
      </p:sp>
      <p:sp>
        <p:nvSpPr>
          <p:cNvPr id="4" name="Footer Placeholder 3"/>
          <p:cNvSpPr>
            <a:spLocks noGrp="1"/>
          </p:cNvSpPr>
          <p:nvPr>
            <p:ph type="ftr" sz="quarter" idx="11"/>
          </p:nvPr>
        </p:nvSpPr>
        <p:spPr/>
        <p:txBody>
          <a:bodyPr/>
          <a:lstStyle/>
          <a:p>
            <a:r>
              <a:rPr lang="en-US" smtClean="0"/>
              <a:t>xrwang@lbl.gov</a:t>
            </a:r>
            <a:endParaRPr lang="en-US"/>
          </a:p>
        </p:txBody>
      </p:sp>
      <p:sp>
        <p:nvSpPr>
          <p:cNvPr id="5" name="Slide Number Placeholder 4"/>
          <p:cNvSpPr>
            <a:spLocks noGrp="1"/>
          </p:cNvSpPr>
          <p:nvPr>
            <p:ph type="sldNum" sz="quarter" idx="12"/>
          </p:nvPr>
        </p:nvSpPr>
        <p:spPr/>
        <p:txBody>
          <a:bodyPr/>
          <a:lstStyle/>
          <a:p>
            <a:fld id="{109AC563-2A74-4DF8-8CED-788D1EB7B86E}" type="slidenum">
              <a:rPr lang="en-US" smtClean="0"/>
              <a:t>‹#›</a:t>
            </a:fld>
            <a:endParaRPr lang="en-US"/>
          </a:p>
        </p:txBody>
      </p:sp>
    </p:spTree>
    <p:extLst>
      <p:ext uri="{BB962C8B-B14F-4D97-AF65-F5344CB8AC3E}">
        <p14:creationId xmlns:p14="http://schemas.microsoft.com/office/powerpoint/2010/main" val="3462553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5/21/2020</a:t>
            </a:r>
            <a:endParaRPr lang="en-US"/>
          </a:p>
        </p:txBody>
      </p:sp>
      <p:sp>
        <p:nvSpPr>
          <p:cNvPr id="3" name="Footer Placeholder 2"/>
          <p:cNvSpPr>
            <a:spLocks noGrp="1"/>
          </p:cNvSpPr>
          <p:nvPr>
            <p:ph type="ftr" sz="quarter" idx="11"/>
          </p:nvPr>
        </p:nvSpPr>
        <p:spPr/>
        <p:txBody>
          <a:bodyPr/>
          <a:lstStyle/>
          <a:p>
            <a:r>
              <a:rPr lang="en-US" smtClean="0"/>
              <a:t>xrwang@lbl.gov</a:t>
            </a:r>
            <a:endParaRPr lang="en-US"/>
          </a:p>
        </p:txBody>
      </p:sp>
      <p:sp>
        <p:nvSpPr>
          <p:cNvPr id="4" name="Slide Number Placeholder 3"/>
          <p:cNvSpPr>
            <a:spLocks noGrp="1"/>
          </p:cNvSpPr>
          <p:nvPr>
            <p:ph type="sldNum" sz="quarter" idx="12"/>
          </p:nvPr>
        </p:nvSpPr>
        <p:spPr/>
        <p:txBody>
          <a:bodyPr/>
          <a:lstStyle/>
          <a:p>
            <a:fld id="{109AC563-2A74-4DF8-8CED-788D1EB7B86E}" type="slidenum">
              <a:rPr lang="en-US" smtClean="0"/>
              <a:t>‹#›</a:t>
            </a:fld>
            <a:endParaRPr lang="en-US"/>
          </a:p>
        </p:txBody>
      </p:sp>
    </p:spTree>
    <p:extLst>
      <p:ext uri="{BB962C8B-B14F-4D97-AF65-F5344CB8AC3E}">
        <p14:creationId xmlns:p14="http://schemas.microsoft.com/office/powerpoint/2010/main" val="2696326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5/21/2020</a:t>
            </a:r>
            <a:endParaRPr lang="en-US"/>
          </a:p>
        </p:txBody>
      </p:sp>
      <p:sp>
        <p:nvSpPr>
          <p:cNvPr id="6" name="Footer Placeholder 5"/>
          <p:cNvSpPr>
            <a:spLocks noGrp="1"/>
          </p:cNvSpPr>
          <p:nvPr>
            <p:ph type="ftr" sz="quarter" idx="11"/>
          </p:nvPr>
        </p:nvSpPr>
        <p:spPr/>
        <p:txBody>
          <a:bodyPr/>
          <a:lstStyle/>
          <a:p>
            <a:r>
              <a:rPr lang="en-US" smtClean="0"/>
              <a:t>xrwang@lbl.gov</a:t>
            </a:r>
            <a:endParaRPr lang="en-US"/>
          </a:p>
        </p:txBody>
      </p:sp>
      <p:sp>
        <p:nvSpPr>
          <p:cNvPr id="7" name="Slide Number Placeholder 6"/>
          <p:cNvSpPr>
            <a:spLocks noGrp="1"/>
          </p:cNvSpPr>
          <p:nvPr>
            <p:ph type="sldNum" sz="quarter" idx="12"/>
          </p:nvPr>
        </p:nvSpPr>
        <p:spPr/>
        <p:txBody>
          <a:bodyPr/>
          <a:lstStyle/>
          <a:p>
            <a:fld id="{109AC563-2A74-4DF8-8CED-788D1EB7B86E}" type="slidenum">
              <a:rPr lang="en-US" smtClean="0"/>
              <a:t>‹#›</a:t>
            </a:fld>
            <a:endParaRPr lang="en-US"/>
          </a:p>
        </p:txBody>
      </p:sp>
    </p:spTree>
    <p:extLst>
      <p:ext uri="{BB962C8B-B14F-4D97-AF65-F5344CB8AC3E}">
        <p14:creationId xmlns:p14="http://schemas.microsoft.com/office/powerpoint/2010/main" val="3156377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5/21/2020</a:t>
            </a:r>
            <a:endParaRPr lang="en-US"/>
          </a:p>
        </p:txBody>
      </p:sp>
      <p:sp>
        <p:nvSpPr>
          <p:cNvPr id="6" name="Footer Placeholder 5"/>
          <p:cNvSpPr>
            <a:spLocks noGrp="1"/>
          </p:cNvSpPr>
          <p:nvPr>
            <p:ph type="ftr" sz="quarter" idx="11"/>
          </p:nvPr>
        </p:nvSpPr>
        <p:spPr/>
        <p:txBody>
          <a:bodyPr/>
          <a:lstStyle/>
          <a:p>
            <a:r>
              <a:rPr lang="en-US" smtClean="0"/>
              <a:t>xrwang@lbl.gov</a:t>
            </a:r>
            <a:endParaRPr lang="en-US"/>
          </a:p>
        </p:txBody>
      </p:sp>
      <p:sp>
        <p:nvSpPr>
          <p:cNvPr id="7" name="Slide Number Placeholder 6"/>
          <p:cNvSpPr>
            <a:spLocks noGrp="1"/>
          </p:cNvSpPr>
          <p:nvPr>
            <p:ph type="sldNum" sz="quarter" idx="12"/>
          </p:nvPr>
        </p:nvSpPr>
        <p:spPr/>
        <p:txBody>
          <a:bodyPr/>
          <a:lstStyle/>
          <a:p>
            <a:fld id="{109AC563-2A74-4DF8-8CED-788D1EB7B86E}" type="slidenum">
              <a:rPr lang="en-US" smtClean="0"/>
              <a:t>‹#›</a:t>
            </a:fld>
            <a:endParaRPr lang="en-US"/>
          </a:p>
        </p:txBody>
      </p:sp>
    </p:spTree>
    <p:extLst>
      <p:ext uri="{BB962C8B-B14F-4D97-AF65-F5344CB8AC3E}">
        <p14:creationId xmlns:p14="http://schemas.microsoft.com/office/powerpoint/2010/main" val="1084676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875410" cy="365125"/>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smtClean="0"/>
              <a:t>5/21/2020</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smtClean="0"/>
              <a:t>xrwang@lbl.gov</a:t>
            </a:r>
            <a:endParaRPr lang="en-US" dirty="0"/>
          </a:p>
        </p:txBody>
      </p:sp>
      <p:sp>
        <p:nvSpPr>
          <p:cNvPr id="6" name="Slide Number Placeholder 5"/>
          <p:cNvSpPr>
            <a:spLocks noGrp="1"/>
          </p:cNvSpPr>
          <p:nvPr>
            <p:ph type="sldNum" sz="quarter" idx="4"/>
          </p:nvPr>
        </p:nvSpPr>
        <p:spPr>
          <a:xfrm>
            <a:off x="1667513" y="6356351"/>
            <a:ext cx="490849"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109AC563-2A74-4DF8-8CED-788D1EB7B86E}" type="slidenum">
              <a:rPr lang="en-US" smtClean="0"/>
              <a:pPr/>
              <a:t>‹#›</a:t>
            </a:fld>
            <a:endParaRPr lang="en-US" dirty="0"/>
          </a:p>
        </p:txBody>
      </p:sp>
      <p:pic>
        <p:nvPicPr>
          <p:cNvPr id="7" name="Picture 7" descr="LBNL_small_logo.psd"/>
          <p:cNvPicPr>
            <a:picLocks noChangeAspect="1"/>
          </p:cNvPicPr>
          <p:nvPr userDrawn="1"/>
        </p:nvPicPr>
        <p:blipFill>
          <a:blip r:embed="rId13" cstate="print">
            <a:extLst>
              <a:ext uri="{28A0092B-C50C-407E-A947-70E740481C1C}">
                <a14:useLocalDpi xmlns:a14="http://schemas.microsoft.com/office/drawing/2010/main"/>
              </a:ext>
            </a:extLst>
          </a:blip>
          <a:srcRect/>
          <a:stretch>
            <a:fillRect/>
          </a:stretch>
        </p:blipFill>
        <p:spPr bwMode="auto">
          <a:xfrm>
            <a:off x="8321437" y="6291263"/>
            <a:ext cx="5683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65877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lang="en-US" sz="3200" kern="1200" dirty="0">
          <a:solidFill>
            <a:srgbClr val="003366"/>
          </a:solidFill>
          <a:latin typeface="Franklin Gothic Demi" panose="020B0703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CCT development using CORC</a:t>
            </a:r>
            <a:r>
              <a:rPr lang="en-US" baseline="30000" dirty="0" smtClean="0"/>
              <a:t>®</a:t>
            </a:r>
            <a:r>
              <a:rPr lang="en-US" dirty="0" smtClean="0"/>
              <a:t> wires to address several questions</a:t>
            </a:r>
            <a:endParaRPr lang="en-US" dirty="0"/>
          </a:p>
        </p:txBody>
      </p:sp>
      <p:sp>
        <p:nvSpPr>
          <p:cNvPr id="3" name="Content Placeholder 2"/>
          <p:cNvSpPr>
            <a:spLocks noGrp="1"/>
          </p:cNvSpPr>
          <p:nvPr>
            <p:ph idx="1"/>
          </p:nvPr>
        </p:nvSpPr>
        <p:spPr/>
        <p:txBody>
          <a:bodyPr/>
          <a:lstStyle/>
          <a:p>
            <a:r>
              <a:rPr lang="en-US" dirty="0" smtClean="0"/>
              <a:t>How to make magnets using CORC® wires? </a:t>
            </a:r>
          </a:p>
          <a:p>
            <a:pPr lvl="1"/>
            <a:r>
              <a:rPr lang="en-US" dirty="0" smtClean="0"/>
              <a:t>Develop technology required for high-field applications</a:t>
            </a:r>
          </a:p>
          <a:p>
            <a:pPr lvl="1"/>
            <a:endParaRPr lang="en-US" dirty="0" smtClean="0"/>
          </a:p>
          <a:p>
            <a:r>
              <a:rPr lang="en-US" dirty="0" smtClean="0"/>
              <a:t>What is the magnet performance? </a:t>
            </a:r>
          </a:p>
          <a:p>
            <a:pPr lvl="1"/>
            <a:r>
              <a:rPr lang="en-US" dirty="0" smtClean="0"/>
              <a:t>Field, quench behavior, field quality</a:t>
            </a:r>
          </a:p>
          <a:p>
            <a:pPr lvl="1"/>
            <a:r>
              <a:rPr lang="en-US" dirty="0" smtClean="0"/>
              <a:t>Feedback on conductor performance</a:t>
            </a:r>
          </a:p>
          <a:p>
            <a:pPr lvl="1"/>
            <a:endParaRPr lang="en-US" dirty="0" smtClean="0"/>
          </a:p>
          <a:p>
            <a:r>
              <a:rPr lang="en-US" dirty="0" smtClean="0"/>
              <a:t>What needs to be improved and developed? </a:t>
            </a:r>
            <a:endParaRPr lang="en-US" dirty="0"/>
          </a:p>
        </p:txBody>
      </p:sp>
      <p:sp>
        <p:nvSpPr>
          <p:cNvPr id="4" name="Date Placeholder 3"/>
          <p:cNvSpPr>
            <a:spLocks noGrp="1"/>
          </p:cNvSpPr>
          <p:nvPr>
            <p:ph type="dt" sz="half" idx="10"/>
          </p:nvPr>
        </p:nvSpPr>
        <p:spPr/>
        <p:txBody>
          <a:bodyPr/>
          <a:lstStyle/>
          <a:p>
            <a:r>
              <a:rPr lang="en-US" smtClean="0"/>
              <a:t>5/21/2020</a:t>
            </a:r>
            <a:endParaRPr lang="en-US"/>
          </a:p>
        </p:txBody>
      </p:sp>
      <p:sp>
        <p:nvSpPr>
          <p:cNvPr id="5" name="Footer Placeholder 4"/>
          <p:cNvSpPr>
            <a:spLocks noGrp="1"/>
          </p:cNvSpPr>
          <p:nvPr>
            <p:ph type="ftr" sz="quarter" idx="11"/>
          </p:nvPr>
        </p:nvSpPr>
        <p:spPr/>
        <p:txBody>
          <a:bodyPr/>
          <a:lstStyle/>
          <a:p>
            <a:r>
              <a:rPr lang="en-US" smtClean="0"/>
              <a:t>xrwang@lbl.gov</a:t>
            </a:r>
            <a:endParaRPr lang="en-US"/>
          </a:p>
        </p:txBody>
      </p:sp>
      <p:sp>
        <p:nvSpPr>
          <p:cNvPr id="6" name="Slide Number Placeholder 5"/>
          <p:cNvSpPr>
            <a:spLocks noGrp="1"/>
          </p:cNvSpPr>
          <p:nvPr>
            <p:ph type="sldNum" sz="quarter" idx="12"/>
          </p:nvPr>
        </p:nvSpPr>
        <p:spPr/>
        <p:txBody>
          <a:bodyPr/>
          <a:lstStyle/>
          <a:p>
            <a:fld id="{109AC563-2A74-4DF8-8CED-788D1EB7B86E}" type="slidenum">
              <a:rPr lang="en-US" smtClean="0"/>
              <a:t>1</a:t>
            </a:fld>
            <a:endParaRPr lang="en-US"/>
          </a:p>
        </p:txBody>
      </p:sp>
    </p:spTree>
    <p:extLst>
      <p:ext uri="{BB962C8B-B14F-4D97-AF65-F5344CB8AC3E}">
        <p14:creationId xmlns:p14="http://schemas.microsoft.com/office/powerpoint/2010/main" val="2813210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There were local high points after the </a:t>
            </a:r>
            <a:r>
              <a:rPr lang="en-US" dirty="0" err="1" smtClean="0"/>
              <a:t>Stycast</a:t>
            </a:r>
            <a:r>
              <a:rPr lang="en-US" dirty="0" smtClean="0"/>
              <a:t> cured</a:t>
            </a:r>
            <a:endParaRPr lang="en-US" dirty="0"/>
          </a:p>
        </p:txBody>
      </p:sp>
      <p:sp>
        <p:nvSpPr>
          <p:cNvPr id="5" name="Date Placeholder 4"/>
          <p:cNvSpPr>
            <a:spLocks noGrp="1"/>
          </p:cNvSpPr>
          <p:nvPr>
            <p:ph type="dt" sz="half" idx="10"/>
          </p:nvPr>
        </p:nvSpPr>
        <p:spPr/>
        <p:txBody>
          <a:bodyPr/>
          <a:lstStyle/>
          <a:p>
            <a:r>
              <a:rPr lang="en-US" smtClean="0"/>
              <a:t>5/21/2020</a:t>
            </a:r>
            <a:endParaRPr lang="en-US"/>
          </a:p>
        </p:txBody>
      </p:sp>
      <p:sp>
        <p:nvSpPr>
          <p:cNvPr id="6" name="Footer Placeholder 5"/>
          <p:cNvSpPr>
            <a:spLocks noGrp="1"/>
          </p:cNvSpPr>
          <p:nvPr>
            <p:ph type="ftr" sz="quarter" idx="11"/>
          </p:nvPr>
        </p:nvSpPr>
        <p:spPr/>
        <p:txBody>
          <a:bodyPr/>
          <a:lstStyle/>
          <a:p>
            <a:r>
              <a:rPr lang="en-US" smtClean="0"/>
              <a:t>xrwang@lbl.gov</a:t>
            </a:r>
            <a:endParaRPr lang="en-US"/>
          </a:p>
        </p:txBody>
      </p:sp>
      <p:sp>
        <p:nvSpPr>
          <p:cNvPr id="7" name="Slide Number Placeholder 6"/>
          <p:cNvSpPr>
            <a:spLocks noGrp="1"/>
          </p:cNvSpPr>
          <p:nvPr>
            <p:ph type="sldNum" sz="quarter" idx="12"/>
          </p:nvPr>
        </p:nvSpPr>
        <p:spPr/>
        <p:txBody>
          <a:bodyPr/>
          <a:lstStyle/>
          <a:p>
            <a:fld id="{109AC563-2A74-4DF8-8CED-788D1EB7B86E}" type="slidenum">
              <a:rPr lang="en-US" smtClean="0"/>
              <a:t>10</a:t>
            </a:fld>
            <a:endParaRPr lang="en-US"/>
          </a:p>
        </p:txBody>
      </p:sp>
      <p:pic>
        <p:nvPicPr>
          <p:cNvPr id="10" name="Picture 4" descr="https://lh3.googleusercontent.com/sQcIPhJhk8_qinvhZCtiw8Wub_u-oZ0z1Qec6FxhYAGlyaSXz3-QPDFmdO19jARtYJMrncFOIu-Mbsf9SSxKbxti2XdRW9bk-LKjwZ-wuAmcXPE-wlkUIEKriGZGWFNwdQ7kRvVffeZti_BJGCA7T2Il0M9v1wHCqbTZO1ey82K8SFfLEnGH8CukVVgsPilmRqCC59M0LlU9KreDzqzoiHBdUDvxkhRkH91AUgSeTyhst9cK5VGgIt--SiKeJvhFSJbcScaD_hUBkcyVfl9Kg5cDqSInR03FNzifZi5sw_nnzP5uuyaKdMjZEadAVktY4qT59x5O2DjtGpXk343BXm-1G-rmTIjT2N6P61EuBYPGUlWZOqAjHDlxADnMl1j-HQmsWV_hQBftPw-8YdTqDi5hvY6oFhOkl1q8XucxdK1vpeEbDL7s8UO4o0EzQN5mt-OJuJS0pyFBeVYvrtFsc5XBpQNip0X-fxuCflDwDFDT6G0OtpDwDnwrvdWO7oUgu24DN0c1p4W3jJEOR9-S7S9-XO5_EKm1_x1Gi7gdksUvGiEiJYXZOAyc62CSEi5LfvvBFezSLCCMUDhSF3n4_almllOfy8GKLCi4jLRI5eQsqDeqNmyfuMMmSALH7KLdf6J1yWKYlaNQ72f152VSh_pDrD9MO91RUnP5Ubwh_BeQ3YsqxAKQ-Sdhug=w1186-h889-no"/>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1799704" y="2576945"/>
            <a:ext cx="5199612" cy="210312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783994" y="5034388"/>
            <a:ext cx="7576012" cy="646331"/>
          </a:xfrm>
          <a:prstGeom prst="rect">
            <a:avLst/>
          </a:prstGeom>
        </p:spPr>
        <p:txBody>
          <a:bodyPr wrap="square">
            <a:spAutoFit/>
          </a:bodyPr>
          <a:lstStyle/>
          <a:p>
            <a:pPr marL="285750" indent="-285750">
              <a:buFont typeface="Arial" panose="020B0604020202020204" pitchFamily="34" charset="0"/>
              <a:buChar char="•"/>
            </a:pPr>
            <a:r>
              <a:rPr lang="en-US" dirty="0">
                <a:solidFill>
                  <a:srgbClr val="003366"/>
                </a:solidFill>
                <a:latin typeface="Franklin Gothic Book" panose="020B0503020102020204" pitchFamily="34" charset="0"/>
              </a:rPr>
              <a:t>We plan to </a:t>
            </a:r>
            <a:r>
              <a:rPr lang="en-US" dirty="0" smtClean="0">
                <a:solidFill>
                  <a:srgbClr val="003366"/>
                </a:solidFill>
                <a:latin typeface="Franklin Gothic Book" panose="020B0503020102020204" pitchFamily="34" charset="0"/>
              </a:rPr>
              <a:t>reduce the amount of </a:t>
            </a:r>
            <a:r>
              <a:rPr lang="en-US" dirty="0" err="1" smtClean="0">
                <a:solidFill>
                  <a:srgbClr val="003366"/>
                </a:solidFill>
                <a:latin typeface="Franklin Gothic Book" panose="020B0503020102020204" pitchFamily="34" charset="0"/>
              </a:rPr>
              <a:t>Stycast</a:t>
            </a:r>
            <a:r>
              <a:rPr lang="en-US" dirty="0" smtClean="0">
                <a:solidFill>
                  <a:srgbClr val="003366"/>
                </a:solidFill>
                <a:latin typeface="Franklin Gothic Book" panose="020B0503020102020204" pitchFamily="34" charset="0"/>
              </a:rPr>
              <a:t> by skipping the </a:t>
            </a:r>
            <a:r>
              <a:rPr lang="en-US" dirty="0">
                <a:solidFill>
                  <a:srgbClr val="003366"/>
                </a:solidFill>
                <a:latin typeface="Franklin Gothic Book" panose="020B0503020102020204" pitchFamily="34" charset="0"/>
              </a:rPr>
              <a:t>second round of </a:t>
            </a:r>
            <a:r>
              <a:rPr lang="en-US" dirty="0" err="1">
                <a:solidFill>
                  <a:srgbClr val="003366"/>
                </a:solidFill>
                <a:latin typeface="Franklin Gothic Book" panose="020B0503020102020204" pitchFamily="34" charset="0"/>
              </a:rPr>
              <a:t>Stycast</a:t>
            </a:r>
            <a:r>
              <a:rPr lang="en-US" dirty="0">
                <a:solidFill>
                  <a:srgbClr val="003366"/>
                </a:solidFill>
                <a:latin typeface="Franklin Gothic Book" panose="020B0503020102020204" pitchFamily="34" charset="0"/>
              </a:rPr>
              <a:t> for </a:t>
            </a:r>
            <a:r>
              <a:rPr lang="en-US" dirty="0" smtClean="0">
                <a:solidFill>
                  <a:srgbClr val="003366"/>
                </a:solidFill>
                <a:latin typeface="Franklin Gothic Book" panose="020B0503020102020204" pitchFamily="34" charset="0"/>
              </a:rPr>
              <a:t>future coils</a:t>
            </a:r>
          </a:p>
        </p:txBody>
      </p:sp>
    </p:spTree>
    <p:extLst>
      <p:ext uri="{BB962C8B-B14F-4D97-AF65-F5344CB8AC3E}">
        <p14:creationId xmlns:p14="http://schemas.microsoft.com/office/powerpoint/2010/main" val="758586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Using 10 µV/m criterion, </a:t>
            </a:r>
            <a:r>
              <a:rPr lang="en-US" sz="2400" dirty="0" smtClean="0"/>
              <a:t>we had 21% </a:t>
            </a:r>
            <a:r>
              <a:rPr lang="en-US" sz="2400" i="1" dirty="0" err="1" smtClean="0"/>
              <a:t>I</a:t>
            </a:r>
            <a:r>
              <a:rPr lang="en-US" sz="2400" baseline="-25000" dirty="0" err="1" smtClean="0"/>
              <a:t>c</a:t>
            </a:r>
            <a:r>
              <a:rPr lang="en-US" sz="2400" dirty="0" smtClean="0"/>
              <a:t> reduction after winding, and 1% more after applying </a:t>
            </a:r>
            <a:r>
              <a:rPr lang="en-US" sz="2400" dirty="0" err="1" smtClean="0"/>
              <a:t>stycast</a:t>
            </a:r>
            <a:r>
              <a:rPr lang="en-US" sz="2400" dirty="0" smtClean="0"/>
              <a:t>, better than the 30% reduction measured on the bluestone 3-turn layer 1</a:t>
            </a:r>
            <a:endParaRPr lang="en-US" sz="2400" dirty="0"/>
          </a:p>
        </p:txBody>
      </p:sp>
      <p:sp>
        <p:nvSpPr>
          <p:cNvPr id="4" name="Date Placeholder 3"/>
          <p:cNvSpPr>
            <a:spLocks noGrp="1"/>
          </p:cNvSpPr>
          <p:nvPr>
            <p:ph type="dt" sz="half" idx="10"/>
          </p:nvPr>
        </p:nvSpPr>
        <p:spPr/>
        <p:txBody>
          <a:bodyPr/>
          <a:lstStyle/>
          <a:p>
            <a:r>
              <a:rPr lang="en-US" smtClean="0"/>
              <a:t>5/21/2020</a:t>
            </a:r>
            <a:endParaRPr lang="en-US"/>
          </a:p>
        </p:txBody>
      </p:sp>
      <p:sp>
        <p:nvSpPr>
          <p:cNvPr id="5" name="Footer Placeholder 4"/>
          <p:cNvSpPr>
            <a:spLocks noGrp="1"/>
          </p:cNvSpPr>
          <p:nvPr>
            <p:ph type="ftr" sz="quarter" idx="11"/>
          </p:nvPr>
        </p:nvSpPr>
        <p:spPr/>
        <p:txBody>
          <a:bodyPr/>
          <a:lstStyle/>
          <a:p>
            <a:r>
              <a:rPr lang="en-US" smtClean="0"/>
              <a:t>xrwang@lbl.gov</a:t>
            </a:r>
            <a:endParaRPr lang="en-US"/>
          </a:p>
        </p:txBody>
      </p:sp>
      <p:sp>
        <p:nvSpPr>
          <p:cNvPr id="6" name="Slide Number Placeholder 5"/>
          <p:cNvSpPr>
            <a:spLocks noGrp="1"/>
          </p:cNvSpPr>
          <p:nvPr>
            <p:ph type="sldNum" sz="quarter" idx="12"/>
          </p:nvPr>
        </p:nvSpPr>
        <p:spPr/>
        <p:txBody>
          <a:bodyPr/>
          <a:lstStyle/>
          <a:p>
            <a:fld id="{109AC563-2A74-4DF8-8CED-788D1EB7B86E}" type="slidenum">
              <a:rPr lang="en-US" smtClean="0"/>
              <a:t>11</a:t>
            </a:fld>
            <a:endParaRPr lang="en-US"/>
          </a:p>
        </p:txBody>
      </p:sp>
      <p:pic>
        <p:nvPicPr>
          <p:cNvPr id="12" name="Content Placeholder 11"/>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628650" y="2682907"/>
            <a:ext cx="3886200" cy="2636774"/>
          </a:xfrm>
          <a:prstGeom prst="rect">
            <a:avLst/>
          </a:prstGeom>
        </p:spPr>
      </p:pic>
      <p:pic>
        <p:nvPicPr>
          <p:cNvPr id="11" name="Content Placeholder 8"/>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629150" y="2682907"/>
            <a:ext cx="3886200" cy="2636774"/>
          </a:xfrm>
          <a:prstGeom prst="rect">
            <a:avLst/>
          </a:prstGeom>
        </p:spPr>
      </p:pic>
      <p:sp>
        <p:nvSpPr>
          <p:cNvPr id="13" name="TextBox 12"/>
          <p:cNvSpPr txBox="1"/>
          <p:nvPr/>
        </p:nvSpPr>
        <p:spPr>
          <a:xfrm>
            <a:off x="861174" y="2156346"/>
            <a:ext cx="1093761" cy="369332"/>
          </a:xfrm>
          <a:prstGeom prst="rect">
            <a:avLst/>
          </a:prstGeom>
          <a:noFill/>
        </p:spPr>
        <p:txBody>
          <a:bodyPr wrap="none" rtlCol="0">
            <a:spAutoFit/>
          </a:bodyPr>
          <a:lstStyle/>
          <a:p>
            <a:r>
              <a:rPr lang="en-US" dirty="0" smtClean="0">
                <a:solidFill>
                  <a:srgbClr val="003366"/>
                </a:solidFill>
                <a:latin typeface="Franklin Gothic Book" panose="020B0503020102020204" pitchFamily="34" charset="0"/>
              </a:rPr>
              <a:t>Raw data</a:t>
            </a:r>
            <a:endParaRPr lang="en-US" dirty="0">
              <a:solidFill>
                <a:srgbClr val="003366"/>
              </a:solidFill>
              <a:latin typeface="Franklin Gothic Book" panose="020B0503020102020204" pitchFamily="34" charset="0"/>
            </a:endParaRPr>
          </a:p>
        </p:txBody>
      </p:sp>
      <p:sp>
        <p:nvSpPr>
          <p:cNvPr id="14" name="TextBox 13"/>
          <p:cNvSpPr txBox="1"/>
          <p:nvPr/>
        </p:nvSpPr>
        <p:spPr>
          <a:xfrm>
            <a:off x="4834947" y="2156346"/>
            <a:ext cx="2387641" cy="369332"/>
          </a:xfrm>
          <a:prstGeom prst="rect">
            <a:avLst/>
          </a:prstGeom>
          <a:noFill/>
        </p:spPr>
        <p:txBody>
          <a:bodyPr wrap="none" rtlCol="0">
            <a:spAutoFit/>
          </a:bodyPr>
          <a:lstStyle/>
          <a:p>
            <a:r>
              <a:rPr lang="en-US" dirty="0" smtClean="0">
                <a:solidFill>
                  <a:srgbClr val="003366"/>
                </a:solidFill>
                <a:latin typeface="Franklin Gothic Book" panose="020B0503020102020204" pitchFamily="34" charset="0"/>
              </a:rPr>
              <a:t>Resistive foot removed</a:t>
            </a:r>
            <a:endParaRPr lang="en-US" dirty="0">
              <a:solidFill>
                <a:srgbClr val="003366"/>
              </a:solidFill>
              <a:latin typeface="Franklin Gothic Book" panose="020B0503020102020204" pitchFamily="34" charset="0"/>
            </a:endParaRPr>
          </a:p>
        </p:txBody>
      </p:sp>
      <p:sp>
        <p:nvSpPr>
          <p:cNvPr id="15" name="TextBox 14"/>
          <p:cNvSpPr txBox="1"/>
          <p:nvPr/>
        </p:nvSpPr>
        <p:spPr>
          <a:xfrm>
            <a:off x="861174" y="5745707"/>
            <a:ext cx="184731" cy="369332"/>
          </a:xfrm>
          <a:prstGeom prst="rect">
            <a:avLst/>
          </a:prstGeom>
          <a:noFill/>
        </p:spPr>
        <p:txBody>
          <a:bodyPr wrap="none" rtlCol="0">
            <a:spAutoFit/>
          </a:bodyPr>
          <a:lstStyle/>
          <a:p>
            <a:endParaRPr lang="en-US" dirty="0"/>
          </a:p>
        </p:txBody>
      </p:sp>
      <p:sp>
        <p:nvSpPr>
          <p:cNvPr id="16" name="TextBox 15"/>
          <p:cNvSpPr txBox="1"/>
          <p:nvPr/>
        </p:nvSpPr>
        <p:spPr>
          <a:xfrm>
            <a:off x="628651" y="5507052"/>
            <a:ext cx="78867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rgbClr val="003366"/>
                </a:solidFill>
                <a:latin typeface="Franklin Gothic Book" panose="020B0503020102020204" pitchFamily="34" charset="0"/>
              </a:rPr>
              <a:t>Lower contraction of Al-Br (0.324%) compared to Bluestone (0.6%) may lead to less </a:t>
            </a:r>
            <a:r>
              <a:rPr lang="en-US" dirty="0" err="1" smtClean="0">
                <a:solidFill>
                  <a:srgbClr val="003366"/>
                </a:solidFill>
                <a:latin typeface="Franklin Gothic Book" panose="020B0503020102020204" pitchFamily="34" charset="0"/>
              </a:rPr>
              <a:t>Ic</a:t>
            </a:r>
            <a:r>
              <a:rPr lang="en-US" dirty="0" smtClean="0">
                <a:solidFill>
                  <a:srgbClr val="003366"/>
                </a:solidFill>
                <a:latin typeface="Franklin Gothic Book" panose="020B0503020102020204" pitchFamily="34" charset="0"/>
              </a:rPr>
              <a:t> reduction after applying the </a:t>
            </a:r>
            <a:r>
              <a:rPr lang="en-US" dirty="0" err="1" smtClean="0">
                <a:solidFill>
                  <a:srgbClr val="003366"/>
                </a:solidFill>
                <a:latin typeface="Franklin Gothic Book" panose="020B0503020102020204" pitchFamily="34" charset="0"/>
              </a:rPr>
              <a:t>stycast</a:t>
            </a:r>
            <a:endParaRPr lang="en-US" dirty="0" smtClean="0">
              <a:solidFill>
                <a:srgbClr val="003366"/>
              </a:solidFill>
              <a:latin typeface="Franklin Gothic Book" panose="020B0503020102020204" pitchFamily="34" charset="0"/>
            </a:endParaRPr>
          </a:p>
          <a:p>
            <a:pPr marL="285750" indent="-285750">
              <a:buFont typeface="Arial" panose="020B0604020202020204" pitchFamily="34" charset="0"/>
              <a:buChar char="•"/>
            </a:pPr>
            <a:r>
              <a:rPr lang="en-US" dirty="0" smtClean="0">
                <a:solidFill>
                  <a:srgbClr val="003366"/>
                </a:solidFill>
                <a:latin typeface="Franklin Gothic Book" panose="020B0503020102020204" pitchFamily="34" charset="0"/>
              </a:rPr>
              <a:t>The Al-Br is also magnetic which can reduce the peak field on the wire</a:t>
            </a:r>
            <a:endParaRPr lang="en-US" dirty="0">
              <a:solidFill>
                <a:srgbClr val="003366"/>
              </a:solidFill>
              <a:latin typeface="Franklin Gothic Book" panose="020B0503020102020204" pitchFamily="34" charset="0"/>
            </a:endParaRPr>
          </a:p>
        </p:txBody>
      </p:sp>
    </p:spTree>
    <p:extLst>
      <p:ext uri="{BB962C8B-B14F-4D97-AF65-F5344CB8AC3E}">
        <p14:creationId xmlns:p14="http://schemas.microsoft.com/office/powerpoint/2010/main" val="364090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V2 </a:t>
            </a:r>
            <a:r>
              <a:rPr lang="en-US" dirty="0"/>
              <a:t>after </a:t>
            </a:r>
            <a:r>
              <a:rPr lang="en-US" dirty="0" smtClean="0"/>
              <a:t>winding: slope of the resistive foot reduced by 85% to 3 n</a:t>
            </a:r>
            <a:r>
              <a:rPr lang="el-GR" dirty="0" smtClean="0"/>
              <a:t>Ω</a:t>
            </a:r>
            <a:r>
              <a:rPr lang="en-US" dirty="0" smtClean="0"/>
              <a:t> and the </a:t>
            </a:r>
            <a:r>
              <a:rPr lang="en-US" i="1" dirty="0" smtClean="0"/>
              <a:t>n</a:t>
            </a:r>
            <a:r>
              <a:rPr lang="en-US" dirty="0" smtClean="0"/>
              <a:t> value doubled </a:t>
            </a:r>
            <a:r>
              <a:rPr lang="en-US" dirty="0"/>
              <a:t>to </a:t>
            </a:r>
            <a:r>
              <a:rPr lang="en-US" dirty="0" smtClean="0"/>
              <a:t>10</a:t>
            </a:r>
            <a:endParaRPr lang="en-US" dirty="0"/>
          </a:p>
        </p:txBody>
      </p:sp>
      <p:pic>
        <p:nvPicPr>
          <p:cNvPr id="8" name="Content Placeholder 7"/>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628650" y="2698502"/>
            <a:ext cx="3886200" cy="2605583"/>
          </a:xfrm>
          <a:prstGeom prst="rect">
            <a:avLst/>
          </a:prstGeom>
        </p:spPr>
      </p:pic>
      <p:pic>
        <p:nvPicPr>
          <p:cNvPr id="9" name="Content Placeholder 8"/>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629150" y="2698502"/>
            <a:ext cx="3886200" cy="2605583"/>
          </a:xfrm>
          <a:prstGeom prst="rect">
            <a:avLst/>
          </a:prstGeom>
        </p:spPr>
      </p:pic>
      <p:sp>
        <p:nvSpPr>
          <p:cNvPr id="5" name="Date Placeholder 4"/>
          <p:cNvSpPr>
            <a:spLocks noGrp="1"/>
          </p:cNvSpPr>
          <p:nvPr>
            <p:ph type="dt" sz="half" idx="10"/>
          </p:nvPr>
        </p:nvSpPr>
        <p:spPr/>
        <p:txBody>
          <a:bodyPr/>
          <a:lstStyle/>
          <a:p>
            <a:r>
              <a:rPr lang="en-US" smtClean="0"/>
              <a:t>5/21/2020</a:t>
            </a:r>
            <a:endParaRPr lang="en-US"/>
          </a:p>
        </p:txBody>
      </p:sp>
      <p:sp>
        <p:nvSpPr>
          <p:cNvPr id="6" name="Footer Placeholder 5"/>
          <p:cNvSpPr>
            <a:spLocks noGrp="1"/>
          </p:cNvSpPr>
          <p:nvPr>
            <p:ph type="ftr" sz="quarter" idx="11"/>
          </p:nvPr>
        </p:nvSpPr>
        <p:spPr/>
        <p:txBody>
          <a:bodyPr/>
          <a:lstStyle/>
          <a:p>
            <a:r>
              <a:rPr lang="en-US" smtClean="0"/>
              <a:t>xrwang@lbl.gov</a:t>
            </a:r>
            <a:endParaRPr lang="en-US"/>
          </a:p>
        </p:txBody>
      </p:sp>
      <p:sp>
        <p:nvSpPr>
          <p:cNvPr id="7" name="Slide Number Placeholder 6"/>
          <p:cNvSpPr>
            <a:spLocks noGrp="1"/>
          </p:cNvSpPr>
          <p:nvPr>
            <p:ph type="sldNum" sz="quarter" idx="12"/>
          </p:nvPr>
        </p:nvSpPr>
        <p:spPr/>
        <p:txBody>
          <a:bodyPr/>
          <a:lstStyle/>
          <a:p>
            <a:fld id="{109AC563-2A74-4DF8-8CED-788D1EB7B86E}" type="slidenum">
              <a:rPr lang="en-US" smtClean="0"/>
              <a:t>12</a:t>
            </a:fld>
            <a:endParaRPr lang="en-US"/>
          </a:p>
        </p:txBody>
      </p:sp>
      <p:sp>
        <p:nvSpPr>
          <p:cNvPr id="11" name="TextBox 10"/>
          <p:cNvSpPr txBox="1"/>
          <p:nvPr/>
        </p:nvSpPr>
        <p:spPr>
          <a:xfrm>
            <a:off x="628650" y="5507052"/>
            <a:ext cx="6107891" cy="646331"/>
          </a:xfrm>
          <a:prstGeom prst="rect">
            <a:avLst/>
          </a:prstGeom>
          <a:noFill/>
        </p:spPr>
        <p:txBody>
          <a:bodyPr wrap="none" rtlCol="0">
            <a:spAutoFit/>
          </a:bodyPr>
          <a:lstStyle/>
          <a:p>
            <a:pPr marL="285750" indent="-285750">
              <a:buFont typeface="Arial" panose="020B0604020202020204" pitchFamily="34" charset="0"/>
              <a:buChar char="•"/>
            </a:pPr>
            <a:r>
              <a:rPr lang="en-US" dirty="0" smtClean="0">
                <a:solidFill>
                  <a:srgbClr val="003366"/>
                </a:solidFill>
                <a:latin typeface="Franklin Gothic Book" panose="020B0503020102020204" pitchFamily="34" charset="0"/>
              </a:rPr>
              <a:t>Increasing n value after winding was observed in the past</a:t>
            </a:r>
          </a:p>
          <a:p>
            <a:pPr marL="285750" indent="-285750">
              <a:buFont typeface="Arial" panose="020B0604020202020204" pitchFamily="34" charset="0"/>
              <a:buChar char="•"/>
            </a:pPr>
            <a:r>
              <a:rPr lang="en-US" dirty="0" smtClean="0">
                <a:solidFill>
                  <a:srgbClr val="003366"/>
                </a:solidFill>
                <a:latin typeface="Franklin Gothic Book" panose="020B0503020102020204" pitchFamily="34" charset="0"/>
              </a:rPr>
              <a:t>Not clear why the resistive foot reduced</a:t>
            </a:r>
            <a:endParaRPr lang="en-US" dirty="0">
              <a:solidFill>
                <a:srgbClr val="003366"/>
              </a:solidFill>
              <a:latin typeface="Franklin Gothic Book" panose="020B0503020102020204" pitchFamily="34" charset="0"/>
            </a:endParaRPr>
          </a:p>
        </p:txBody>
      </p:sp>
    </p:spTree>
    <p:extLst>
      <p:ext uri="{BB962C8B-B14F-4D97-AF65-F5344CB8AC3E}">
        <p14:creationId xmlns:p14="http://schemas.microsoft.com/office/powerpoint/2010/main" val="608483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the </a:t>
            </a:r>
            <a:r>
              <a:rPr lang="en-US" dirty="0" err="1" smtClean="0"/>
              <a:t>stycast</a:t>
            </a:r>
            <a:r>
              <a:rPr lang="en-US" dirty="0" smtClean="0"/>
              <a:t> did not cause any significant performance degradation </a:t>
            </a:r>
            <a:endParaRPr lang="en-US" dirty="0"/>
          </a:p>
        </p:txBody>
      </p:sp>
      <p:pic>
        <p:nvPicPr>
          <p:cNvPr id="9" name="Content Placeholder 8"/>
          <p:cNvPicPr>
            <a:picLocks noGrp="1" noChangeAspect="1"/>
          </p:cNvPicPr>
          <p:nvPr>
            <p:ph idx="1"/>
          </p:nvPr>
        </p:nvPicPr>
        <p:blipFill>
          <a:blip r:embed="rId2"/>
          <a:stretch>
            <a:fillRect/>
          </a:stretch>
        </p:blipFill>
        <p:spPr>
          <a:xfrm>
            <a:off x="628650" y="2115185"/>
            <a:ext cx="4273666" cy="2871465"/>
          </a:xfrm>
          <a:prstGeom prst="rect">
            <a:avLst/>
          </a:prstGeom>
        </p:spPr>
      </p:pic>
      <p:sp>
        <p:nvSpPr>
          <p:cNvPr id="5" name="Date Placeholder 4"/>
          <p:cNvSpPr>
            <a:spLocks noGrp="1"/>
          </p:cNvSpPr>
          <p:nvPr>
            <p:ph type="dt" sz="half" idx="10"/>
          </p:nvPr>
        </p:nvSpPr>
        <p:spPr/>
        <p:txBody>
          <a:bodyPr/>
          <a:lstStyle/>
          <a:p>
            <a:r>
              <a:rPr lang="en-US" smtClean="0"/>
              <a:t>5/21/2020</a:t>
            </a:r>
            <a:endParaRPr lang="en-US"/>
          </a:p>
        </p:txBody>
      </p:sp>
      <p:sp>
        <p:nvSpPr>
          <p:cNvPr id="6" name="Footer Placeholder 5"/>
          <p:cNvSpPr>
            <a:spLocks noGrp="1"/>
          </p:cNvSpPr>
          <p:nvPr>
            <p:ph type="ftr" sz="quarter" idx="11"/>
          </p:nvPr>
        </p:nvSpPr>
        <p:spPr/>
        <p:txBody>
          <a:bodyPr/>
          <a:lstStyle/>
          <a:p>
            <a:r>
              <a:rPr lang="en-US" smtClean="0"/>
              <a:t>xrwang@lbl.gov</a:t>
            </a:r>
            <a:endParaRPr lang="en-US"/>
          </a:p>
        </p:txBody>
      </p:sp>
      <p:sp>
        <p:nvSpPr>
          <p:cNvPr id="7" name="Slide Number Placeholder 6"/>
          <p:cNvSpPr>
            <a:spLocks noGrp="1"/>
          </p:cNvSpPr>
          <p:nvPr>
            <p:ph type="sldNum" sz="quarter" idx="12"/>
          </p:nvPr>
        </p:nvSpPr>
        <p:spPr/>
        <p:txBody>
          <a:bodyPr/>
          <a:lstStyle/>
          <a:p>
            <a:fld id="{109AC563-2A74-4DF8-8CED-788D1EB7B86E}" type="slidenum">
              <a:rPr lang="en-US" smtClean="0"/>
              <a:t>13</a:t>
            </a:fld>
            <a:endParaRPr lang="en-US"/>
          </a:p>
        </p:txBody>
      </p:sp>
      <p:graphicFrame>
        <p:nvGraphicFramePr>
          <p:cNvPr id="10" name="Table 9"/>
          <p:cNvGraphicFramePr>
            <a:graphicFrameLocks noGrp="1"/>
          </p:cNvGraphicFramePr>
          <p:nvPr>
            <p:extLst/>
          </p:nvPr>
        </p:nvGraphicFramePr>
        <p:xfrm>
          <a:off x="5165783" y="2766220"/>
          <a:ext cx="3746203" cy="1257300"/>
        </p:xfrm>
        <a:graphic>
          <a:graphicData uri="http://schemas.openxmlformats.org/drawingml/2006/table">
            <a:tbl>
              <a:tblPr>
                <a:tableStyleId>{5C22544A-7EE6-4342-B048-85BDC9FD1C3A}</a:tableStyleId>
              </a:tblPr>
              <a:tblGrid>
                <a:gridCol w="1596988">
                  <a:extLst>
                    <a:ext uri="{9D8B030D-6E8A-4147-A177-3AD203B41FA5}">
                      <a16:colId xmlns:a16="http://schemas.microsoft.com/office/drawing/2014/main" val="3763212251"/>
                    </a:ext>
                  </a:extLst>
                </a:gridCol>
                <a:gridCol w="716405">
                  <a:extLst>
                    <a:ext uri="{9D8B030D-6E8A-4147-A177-3AD203B41FA5}">
                      <a16:colId xmlns:a16="http://schemas.microsoft.com/office/drawing/2014/main" val="522566415"/>
                    </a:ext>
                  </a:extLst>
                </a:gridCol>
                <a:gridCol w="716405">
                  <a:extLst>
                    <a:ext uri="{9D8B030D-6E8A-4147-A177-3AD203B41FA5}">
                      <a16:colId xmlns:a16="http://schemas.microsoft.com/office/drawing/2014/main" val="376794100"/>
                    </a:ext>
                  </a:extLst>
                </a:gridCol>
                <a:gridCol w="716405">
                  <a:extLst>
                    <a:ext uri="{9D8B030D-6E8A-4147-A177-3AD203B41FA5}">
                      <a16:colId xmlns:a16="http://schemas.microsoft.com/office/drawing/2014/main" val="2355937400"/>
                    </a:ext>
                  </a:extLst>
                </a:gridCol>
              </a:tblGrid>
              <a:tr h="190500">
                <a:tc>
                  <a:txBody>
                    <a:bodyPr/>
                    <a:lstStyle/>
                    <a:p>
                      <a:pPr algn="ctr" fontAlgn="b"/>
                      <a:r>
                        <a:rPr lang="en-US" sz="1600" u="none" strike="noStrike" dirty="0" err="1">
                          <a:solidFill>
                            <a:srgbClr val="003366"/>
                          </a:solidFill>
                          <a:effectLst/>
                          <a:latin typeface="Franklin Gothic Book" panose="020B0503020102020204" pitchFamily="34" charset="0"/>
                        </a:rPr>
                        <a:t>I</a:t>
                      </a:r>
                      <a:r>
                        <a:rPr lang="en-US" sz="1600" u="none" strike="noStrike" baseline="-25000" dirty="0" err="1">
                          <a:solidFill>
                            <a:srgbClr val="003366"/>
                          </a:solidFill>
                          <a:effectLst/>
                          <a:latin typeface="Franklin Gothic Book" panose="020B0503020102020204" pitchFamily="34" charset="0"/>
                        </a:rPr>
                        <a:t>c</a:t>
                      </a:r>
                      <a:r>
                        <a:rPr lang="en-US" sz="1600" u="none" strike="noStrike" dirty="0">
                          <a:solidFill>
                            <a:srgbClr val="003366"/>
                          </a:solidFill>
                          <a:effectLst/>
                          <a:latin typeface="Franklin Gothic Book" panose="020B0503020102020204" pitchFamily="34" charset="0"/>
                        </a:rPr>
                        <a:t> </a:t>
                      </a:r>
                      <a:r>
                        <a:rPr lang="en-US" sz="1600" u="none" strike="noStrike" dirty="0" smtClean="0">
                          <a:solidFill>
                            <a:srgbClr val="003366"/>
                          </a:solidFill>
                          <a:effectLst/>
                          <a:latin typeface="Franklin Gothic Book" panose="020B0503020102020204" pitchFamily="34" charset="0"/>
                        </a:rPr>
                        <a:t>(A) @ </a:t>
                      </a:r>
                      <a:r>
                        <a:rPr lang="en-US" sz="1600" u="none" strike="noStrike" dirty="0">
                          <a:solidFill>
                            <a:srgbClr val="003366"/>
                          </a:solidFill>
                          <a:effectLst/>
                          <a:latin typeface="Franklin Gothic Book" panose="020B0503020102020204" pitchFamily="34" charset="0"/>
                        </a:rPr>
                        <a:t>10 </a:t>
                      </a:r>
                      <a:r>
                        <a:rPr lang="en-US" sz="1600" u="none" strike="noStrike" dirty="0" err="1">
                          <a:solidFill>
                            <a:srgbClr val="003366"/>
                          </a:solidFill>
                          <a:effectLst/>
                          <a:latin typeface="Franklin Gothic Book" panose="020B0503020102020204" pitchFamily="34" charset="0"/>
                        </a:rPr>
                        <a:t>uV</a:t>
                      </a:r>
                      <a:r>
                        <a:rPr lang="en-US" sz="1600" u="none" strike="noStrike" dirty="0">
                          <a:solidFill>
                            <a:srgbClr val="003366"/>
                          </a:solidFill>
                          <a:effectLst/>
                          <a:latin typeface="Franklin Gothic Book" panose="020B0503020102020204" pitchFamily="34" charset="0"/>
                        </a:rPr>
                        <a:t>/m</a:t>
                      </a:r>
                      <a:endParaRPr lang="en-US" sz="1600" b="0" i="0" u="none" strike="noStrike" dirty="0">
                        <a:solidFill>
                          <a:srgbClr val="003366"/>
                        </a:solidFill>
                        <a:effectLst/>
                        <a:latin typeface="Franklin Gothic Book" panose="020B0503020102020204" pitchFamily="34" charset="0"/>
                      </a:endParaRPr>
                    </a:p>
                  </a:txBody>
                  <a:tcPr marL="9525" marR="9525" marT="9525" marB="0" anchor="b"/>
                </a:tc>
                <a:tc>
                  <a:txBody>
                    <a:bodyPr/>
                    <a:lstStyle/>
                    <a:p>
                      <a:pPr algn="ctr" fontAlgn="b"/>
                      <a:r>
                        <a:rPr lang="en-US" sz="1600" u="none" strike="noStrike">
                          <a:solidFill>
                            <a:srgbClr val="003366"/>
                          </a:solidFill>
                          <a:effectLst/>
                          <a:latin typeface="Franklin Gothic Book" panose="020B0503020102020204" pitchFamily="34" charset="0"/>
                        </a:rPr>
                        <a:t>Before winding</a:t>
                      </a:r>
                      <a:endParaRPr lang="en-US" sz="1600" b="0" i="0" u="none" strike="noStrike">
                        <a:solidFill>
                          <a:srgbClr val="003366"/>
                        </a:solidFill>
                        <a:effectLst/>
                        <a:latin typeface="Franklin Gothic Book" panose="020B0503020102020204" pitchFamily="34" charset="0"/>
                      </a:endParaRPr>
                    </a:p>
                  </a:txBody>
                  <a:tcPr marL="9525" marR="9525" marT="9525" marB="0" anchor="b"/>
                </a:tc>
                <a:tc>
                  <a:txBody>
                    <a:bodyPr/>
                    <a:lstStyle/>
                    <a:p>
                      <a:pPr algn="ctr" fontAlgn="b"/>
                      <a:r>
                        <a:rPr lang="en-US" sz="1600" u="none" strike="noStrike">
                          <a:solidFill>
                            <a:srgbClr val="003366"/>
                          </a:solidFill>
                          <a:effectLst/>
                          <a:latin typeface="Franklin Gothic Book" panose="020B0503020102020204" pitchFamily="34" charset="0"/>
                        </a:rPr>
                        <a:t>After winding</a:t>
                      </a:r>
                      <a:endParaRPr lang="en-US" sz="1600" b="0" i="0" u="none" strike="noStrike">
                        <a:solidFill>
                          <a:srgbClr val="003366"/>
                        </a:solidFill>
                        <a:effectLst/>
                        <a:latin typeface="Franklin Gothic Book" panose="020B0503020102020204" pitchFamily="34" charset="0"/>
                      </a:endParaRPr>
                    </a:p>
                  </a:txBody>
                  <a:tcPr marL="9525" marR="9525" marT="9525" marB="0" anchor="b"/>
                </a:tc>
                <a:tc>
                  <a:txBody>
                    <a:bodyPr/>
                    <a:lstStyle/>
                    <a:p>
                      <a:pPr algn="ctr" fontAlgn="b"/>
                      <a:r>
                        <a:rPr lang="en-US" sz="1600" u="none" strike="noStrike">
                          <a:solidFill>
                            <a:srgbClr val="003366"/>
                          </a:solidFill>
                          <a:effectLst/>
                          <a:latin typeface="Franklin Gothic Book" panose="020B0503020102020204" pitchFamily="34" charset="0"/>
                        </a:rPr>
                        <a:t>After stycast</a:t>
                      </a:r>
                      <a:endParaRPr lang="en-US" sz="1600" b="0" i="0" u="none" strike="noStrike">
                        <a:solidFill>
                          <a:srgbClr val="003366"/>
                        </a:solidFill>
                        <a:effectLst/>
                        <a:latin typeface="Franklin Gothic Book" panose="020B0503020102020204" pitchFamily="34" charset="0"/>
                      </a:endParaRPr>
                    </a:p>
                  </a:txBody>
                  <a:tcPr marL="9525" marR="9525" marT="9525" marB="0" anchor="b"/>
                </a:tc>
                <a:extLst>
                  <a:ext uri="{0D108BD9-81ED-4DB2-BD59-A6C34878D82A}">
                    <a16:rowId xmlns:a16="http://schemas.microsoft.com/office/drawing/2014/main" val="3310835616"/>
                  </a:ext>
                </a:extLst>
              </a:tr>
              <a:tr h="158776">
                <a:tc>
                  <a:txBody>
                    <a:bodyPr/>
                    <a:lstStyle/>
                    <a:p>
                      <a:pPr algn="ctr" fontAlgn="b"/>
                      <a:r>
                        <a:rPr lang="en-US" sz="1600" u="none" strike="noStrike" dirty="0">
                          <a:solidFill>
                            <a:srgbClr val="003366"/>
                          </a:solidFill>
                          <a:effectLst/>
                          <a:latin typeface="Franklin Gothic Book" panose="020B0503020102020204" pitchFamily="34" charset="0"/>
                        </a:rPr>
                        <a:t>V0</a:t>
                      </a:r>
                      <a:endParaRPr lang="en-US" sz="1600" b="0" i="0" u="none" strike="noStrike" dirty="0">
                        <a:solidFill>
                          <a:srgbClr val="003366"/>
                        </a:solidFill>
                        <a:effectLst/>
                        <a:latin typeface="Franklin Gothic Book" panose="020B0503020102020204" pitchFamily="34" charset="0"/>
                      </a:endParaRPr>
                    </a:p>
                  </a:txBody>
                  <a:tcPr marL="9525" marR="9525" marT="9525" marB="0" anchor="b"/>
                </a:tc>
                <a:tc>
                  <a:txBody>
                    <a:bodyPr/>
                    <a:lstStyle/>
                    <a:p>
                      <a:pPr algn="ctr" fontAlgn="b"/>
                      <a:r>
                        <a:rPr lang="en-US" sz="1600" u="none" strike="noStrike" dirty="0">
                          <a:solidFill>
                            <a:srgbClr val="003366"/>
                          </a:solidFill>
                          <a:effectLst/>
                          <a:latin typeface="Franklin Gothic Book" panose="020B0503020102020204" pitchFamily="34" charset="0"/>
                        </a:rPr>
                        <a:t>682</a:t>
                      </a:r>
                      <a:endParaRPr lang="en-US" sz="1600" b="0" i="0" u="none" strike="noStrike" dirty="0">
                        <a:solidFill>
                          <a:srgbClr val="003366"/>
                        </a:solidFill>
                        <a:effectLst/>
                        <a:latin typeface="Franklin Gothic Book" panose="020B0503020102020204" pitchFamily="34" charset="0"/>
                      </a:endParaRPr>
                    </a:p>
                  </a:txBody>
                  <a:tcPr marL="9525" marR="9525" marT="9525" marB="0" anchor="b"/>
                </a:tc>
                <a:tc>
                  <a:txBody>
                    <a:bodyPr/>
                    <a:lstStyle/>
                    <a:p>
                      <a:pPr algn="ctr" fontAlgn="b"/>
                      <a:r>
                        <a:rPr lang="en-US" sz="1600" u="none" strike="noStrike">
                          <a:solidFill>
                            <a:srgbClr val="003366"/>
                          </a:solidFill>
                          <a:effectLst/>
                          <a:latin typeface="Franklin Gothic Book" panose="020B0503020102020204" pitchFamily="34" charset="0"/>
                        </a:rPr>
                        <a:t>722</a:t>
                      </a:r>
                      <a:endParaRPr lang="en-US" sz="1600" b="0" i="0" u="none" strike="noStrike">
                        <a:solidFill>
                          <a:srgbClr val="003366"/>
                        </a:solidFill>
                        <a:effectLst/>
                        <a:latin typeface="Franklin Gothic Book" panose="020B0503020102020204" pitchFamily="34" charset="0"/>
                      </a:endParaRPr>
                    </a:p>
                  </a:txBody>
                  <a:tcPr marL="9525" marR="9525" marT="9525" marB="0" anchor="b"/>
                </a:tc>
                <a:tc>
                  <a:txBody>
                    <a:bodyPr/>
                    <a:lstStyle/>
                    <a:p>
                      <a:pPr algn="ctr" fontAlgn="b"/>
                      <a:r>
                        <a:rPr lang="en-US" sz="1600" u="none" strike="noStrike">
                          <a:solidFill>
                            <a:srgbClr val="003366"/>
                          </a:solidFill>
                          <a:effectLst/>
                          <a:latin typeface="Franklin Gothic Book" panose="020B0503020102020204" pitchFamily="34" charset="0"/>
                        </a:rPr>
                        <a:t>688</a:t>
                      </a:r>
                      <a:endParaRPr lang="en-US" sz="1600" b="0" i="0" u="none" strike="noStrike">
                        <a:solidFill>
                          <a:srgbClr val="003366"/>
                        </a:solidFill>
                        <a:effectLst/>
                        <a:latin typeface="Franklin Gothic Book" panose="020B0503020102020204" pitchFamily="34" charset="0"/>
                      </a:endParaRPr>
                    </a:p>
                  </a:txBody>
                  <a:tcPr marL="9525" marR="9525" marT="9525" marB="0" anchor="b"/>
                </a:tc>
                <a:extLst>
                  <a:ext uri="{0D108BD9-81ED-4DB2-BD59-A6C34878D82A}">
                    <a16:rowId xmlns:a16="http://schemas.microsoft.com/office/drawing/2014/main" val="2447951098"/>
                  </a:ext>
                </a:extLst>
              </a:tr>
              <a:tr h="190500">
                <a:tc>
                  <a:txBody>
                    <a:bodyPr/>
                    <a:lstStyle/>
                    <a:p>
                      <a:pPr algn="ctr" fontAlgn="b"/>
                      <a:r>
                        <a:rPr lang="en-US" sz="1600" u="none" strike="noStrike">
                          <a:solidFill>
                            <a:srgbClr val="003366"/>
                          </a:solidFill>
                          <a:effectLst/>
                          <a:latin typeface="Franklin Gothic Book" panose="020B0503020102020204" pitchFamily="34" charset="0"/>
                        </a:rPr>
                        <a:t>V1</a:t>
                      </a:r>
                      <a:endParaRPr lang="en-US" sz="1600" b="0" i="0" u="none" strike="noStrike">
                        <a:solidFill>
                          <a:srgbClr val="003366"/>
                        </a:solidFill>
                        <a:effectLst/>
                        <a:latin typeface="Franklin Gothic Book" panose="020B0503020102020204" pitchFamily="34" charset="0"/>
                      </a:endParaRPr>
                    </a:p>
                  </a:txBody>
                  <a:tcPr marL="9525" marR="9525" marT="9525" marB="0" anchor="b"/>
                </a:tc>
                <a:tc>
                  <a:txBody>
                    <a:bodyPr/>
                    <a:lstStyle/>
                    <a:p>
                      <a:pPr algn="ctr" fontAlgn="b"/>
                      <a:r>
                        <a:rPr lang="en-US" sz="1600" u="none" strike="noStrike" dirty="0">
                          <a:solidFill>
                            <a:srgbClr val="003366"/>
                          </a:solidFill>
                          <a:effectLst/>
                          <a:latin typeface="Franklin Gothic Book" panose="020B0503020102020204" pitchFamily="34" charset="0"/>
                        </a:rPr>
                        <a:t>938</a:t>
                      </a:r>
                      <a:endParaRPr lang="en-US" sz="1600" b="0" i="0" u="none" strike="noStrike" dirty="0">
                        <a:solidFill>
                          <a:srgbClr val="003366"/>
                        </a:solidFill>
                        <a:effectLst/>
                        <a:latin typeface="Franklin Gothic Book" panose="020B0503020102020204" pitchFamily="34" charset="0"/>
                      </a:endParaRPr>
                    </a:p>
                  </a:txBody>
                  <a:tcPr marL="9525" marR="9525" marT="9525" marB="0" anchor="b"/>
                </a:tc>
                <a:tc>
                  <a:txBody>
                    <a:bodyPr/>
                    <a:lstStyle/>
                    <a:p>
                      <a:pPr algn="ctr" fontAlgn="b"/>
                      <a:r>
                        <a:rPr lang="en-US" sz="1600" u="none" strike="noStrike">
                          <a:solidFill>
                            <a:srgbClr val="003366"/>
                          </a:solidFill>
                          <a:effectLst/>
                          <a:latin typeface="Franklin Gothic Book" panose="020B0503020102020204" pitchFamily="34" charset="0"/>
                        </a:rPr>
                        <a:t>825</a:t>
                      </a:r>
                      <a:endParaRPr lang="en-US" sz="1600" b="0" i="0" u="none" strike="noStrike">
                        <a:solidFill>
                          <a:srgbClr val="003366"/>
                        </a:solidFill>
                        <a:effectLst/>
                        <a:latin typeface="Franklin Gothic Book" panose="020B0503020102020204" pitchFamily="34" charset="0"/>
                      </a:endParaRPr>
                    </a:p>
                  </a:txBody>
                  <a:tcPr marL="9525" marR="9525" marT="9525" marB="0" anchor="b"/>
                </a:tc>
                <a:tc>
                  <a:txBody>
                    <a:bodyPr/>
                    <a:lstStyle/>
                    <a:p>
                      <a:pPr algn="ctr" fontAlgn="b"/>
                      <a:r>
                        <a:rPr lang="en-US" sz="1600" u="none" strike="noStrike">
                          <a:solidFill>
                            <a:srgbClr val="003366"/>
                          </a:solidFill>
                          <a:effectLst/>
                          <a:latin typeface="Franklin Gothic Book" panose="020B0503020102020204" pitchFamily="34" charset="0"/>
                        </a:rPr>
                        <a:t>796</a:t>
                      </a:r>
                      <a:endParaRPr lang="en-US" sz="1600" b="0" i="0" u="none" strike="noStrike">
                        <a:solidFill>
                          <a:srgbClr val="003366"/>
                        </a:solidFill>
                        <a:effectLst/>
                        <a:latin typeface="Franklin Gothic Book" panose="020B0503020102020204" pitchFamily="34" charset="0"/>
                      </a:endParaRPr>
                    </a:p>
                  </a:txBody>
                  <a:tcPr marL="9525" marR="9525" marT="9525" marB="0" anchor="b"/>
                </a:tc>
                <a:extLst>
                  <a:ext uri="{0D108BD9-81ED-4DB2-BD59-A6C34878D82A}">
                    <a16:rowId xmlns:a16="http://schemas.microsoft.com/office/drawing/2014/main" val="1172446134"/>
                  </a:ext>
                </a:extLst>
              </a:tr>
              <a:tr h="190500">
                <a:tc>
                  <a:txBody>
                    <a:bodyPr/>
                    <a:lstStyle/>
                    <a:p>
                      <a:pPr algn="ctr" fontAlgn="b"/>
                      <a:r>
                        <a:rPr lang="en-US" sz="1600" u="none" strike="noStrike" dirty="0">
                          <a:solidFill>
                            <a:srgbClr val="003366"/>
                          </a:solidFill>
                          <a:effectLst/>
                          <a:latin typeface="Franklin Gothic Book" panose="020B0503020102020204" pitchFamily="34" charset="0"/>
                        </a:rPr>
                        <a:t>V2</a:t>
                      </a:r>
                      <a:endParaRPr lang="en-US" sz="1600" b="0" i="0" u="none" strike="noStrike" dirty="0">
                        <a:solidFill>
                          <a:srgbClr val="003366"/>
                        </a:solidFill>
                        <a:effectLst/>
                        <a:latin typeface="Franklin Gothic Book" panose="020B0503020102020204" pitchFamily="34" charset="0"/>
                      </a:endParaRPr>
                    </a:p>
                  </a:txBody>
                  <a:tcPr marL="9525" marR="9525" marT="9525" marB="0" anchor="b"/>
                </a:tc>
                <a:tc>
                  <a:txBody>
                    <a:bodyPr/>
                    <a:lstStyle/>
                    <a:p>
                      <a:pPr algn="ctr" fontAlgn="b"/>
                      <a:r>
                        <a:rPr lang="en-US" sz="1600" u="none" strike="noStrike">
                          <a:solidFill>
                            <a:srgbClr val="003366"/>
                          </a:solidFill>
                          <a:effectLst/>
                          <a:latin typeface="Franklin Gothic Book" panose="020B0503020102020204" pitchFamily="34" charset="0"/>
                        </a:rPr>
                        <a:t>1561</a:t>
                      </a:r>
                      <a:endParaRPr lang="en-US" sz="1600" b="0" i="0" u="none" strike="noStrike">
                        <a:solidFill>
                          <a:srgbClr val="003366"/>
                        </a:solidFill>
                        <a:effectLst/>
                        <a:latin typeface="Franklin Gothic Book" panose="020B0503020102020204" pitchFamily="34" charset="0"/>
                      </a:endParaRPr>
                    </a:p>
                  </a:txBody>
                  <a:tcPr marL="9525" marR="9525" marT="9525" marB="0" anchor="b"/>
                </a:tc>
                <a:tc>
                  <a:txBody>
                    <a:bodyPr/>
                    <a:lstStyle/>
                    <a:p>
                      <a:pPr algn="ctr" fontAlgn="b"/>
                      <a:r>
                        <a:rPr lang="en-US" sz="1600" u="none" strike="noStrike" dirty="0">
                          <a:solidFill>
                            <a:srgbClr val="003366"/>
                          </a:solidFill>
                          <a:effectLst/>
                          <a:latin typeface="Franklin Gothic Book" panose="020B0503020102020204" pitchFamily="34" charset="0"/>
                        </a:rPr>
                        <a:t>1240</a:t>
                      </a:r>
                      <a:endParaRPr lang="en-US" sz="1600" b="0" i="0" u="none" strike="noStrike" dirty="0">
                        <a:solidFill>
                          <a:srgbClr val="003366"/>
                        </a:solidFill>
                        <a:effectLst/>
                        <a:latin typeface="Franklin Gothic Book" panose="020B0503020102020204" pitchFamily="34" charset="0"/>
                      </a:endParaRPr>
                    </a:p>
                  </a:txBody>
                  <a:tcPr marL="9525" marR="9525" marT="9525" marB="0" anchor="b"/>
                </a:tc>
                <a:tc>
                  <a:txBody>
                    <a:bodyPr/>
                    <a:lstStyle/>
                    <a:p>
                      <a:pPr algn="ctr" fontAlgn="b"/>
                      <a:r>
                        <a:rPr lang="en-US" sz="1600" u="none" strike="noStrike" dirty="0">
                          <a:solidFill>
                            <a:srgbClr val="003366"/>
                          </a:solidFill>
                          <a:effectLst/>
                          <a:latin typeface="Franklin Gothic Book" panose="020B0503020102020204" pitchFamily="34" charset="0"/>
                        </a:rPr>
                        <a:t>1218</a:t>
                      </a:r>
                      <a:endParaRPr lang="en-US" sz="1600" b="0" i="0" u="none" strike="noStrike" dirty="0">
                        <a:solidFill>
                          <a:srgbClr val="003366"/>
                        </a:solidFill>
                        <a:effectLst/>
                        <a:latin typeface="Franklin Gothic Book" panose="020B0503020102020204" pitchFamily="34" charset="0"/>
                      </a:endParaRPr>
                    </a:p>
                  </a:txBody>
                  <a:tcPr marL="9525" marR="9525" marT="9525" marB="0" anchor="b"/>
                </a:tc>
                <a:extLst>
                  <a:ext uri="{0D108BD9-81ED-4DB2-BD59-A6C34878D82A}">
                    <a16:rowId xmlns:a16="http://schemas.microsoft.com/office/drawing/2014/main" val="1129906089"/>
                  </a:ext>
                </a:extLst>
              </a:tr>
            </a:tbl>
          </a:graphicData>
        </a:graphic>
      </p:graphicFrame>
      <p:sp>
        <p:nvSpPr>
          <p:cNvPr id="13" name="TextBox 12"/>
          <p:cNvSpPr txBox="1"/>
          <p:nvPr/>
        </p:nvSpPr>
        <p:spPr>
          <a:xfrm>
            <a:off x="628650" y="5507052"/>
            <a:ext cx="8283336"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rgbClr val="003366"/>
                </a:solidFill>
                <a:latin typeface="Franklin Gothic Book" panose="020B0503020102020204" pitchFamily="34" charset="0"/>
              </a:rPr>
              <a:t>1% </a:t>
            </a:r>
            <a:r>
              <a:rPr lang="en-US" i="1" dirty="0" err="1" smtClean="0">
                <a:solidFill>
                  <a:srgbClr val="003366"/>
                </a:solidFill>
                <a:latin typeface="Franklin Gothic Book" panose="020B0503020102020204" pitchFamily="34" charset="0"/>
              </a:rPr>
              <a:t>I</a:t>
            </a:r>
            <a:r>
              <a:rPr lang="en-US" baseline="-25000" dirty="0" err="1" smtClean="0">
                <a:solidFill>
                  <a:srgbClr val="003366"/>
                </a:solidFill>
                <a:latin typeface="Franklin Gothic Book" panose="020B0503020102020204" pitchFamily="34" charset="0"/>
              </a:rPr>
              <a:t>c</a:t>
            </a:r>
            <a:r>
              <a:rPr lang="en-US" dirty="0" smtClean="0">
                <a:solidFill>
                  <a:srgbClr val="003366"/>
                </a:solidFill>
                <a:latin typeface="Franklin Gothic Book" panose="020B0503020102020204" pitchFamily="34" charset="0"/>
              </a:rPr>
              <a:t> reduction after applying </a:t>
            </a:r>
            <a:r>
              <a:rPr lang="en-US" dirty="0" err="1" smtClean="0">
                <a:solidFill>
                  <a:srgbClr val="003366"/>
                </a:solidFill>
                <a:latin typeface="Franklin Gothic Book" panose="020B0503020102020204" pitchFamily="34" charset="0"/>
              </a:rPr>
              <a:t>stycast</a:t>
            </a:r>
            <a:r>
              <a:rPr lang="en-US" dirty="0" smtClean="0">
                <a:solidFill>
                  <a:srgbClr val="003366"/>
                </a:solidFill>
                <a:latin typeface="Franklin Gothic Book" panose="020B0503020102020204" pitchFamily="34" charset="0"/>
              </a:rPr>
              <a:t> could be due to the increased strain on the conductor</a:t>
            </a:r>
            <a:endParaRPr lang="en-US" dirty="0">
              <a:solidFill>
                <a:srgbClr val="003366"/>
              </a:solidFill>
              <a:latin typeface="Franklin Gothic Book" panose="020B0503020102020204" pitchFamily="34" charset="0"/>
            </a:endParaRPr>
          </a:p>
        </p:txBody>
      </p:sp>
    </p:spTree>
    <p:extLst>
      <p:ext uri="{BB962C8B-B14F-4D97-AF65-F5344CB8AC3E}">
        <p14:creationId xmlns:p14="http://schemas.microsoft.com/office/powerpoint/2010/main" val="3256610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Similar conclusion holds if using the voltage criterion (2 µV), although the performance increased after winding due to the low criterion</a:t>
            </a:r>
          </a:p>
        </p:txBody>
      </p:sp>
      <p:sp>
        <p:nvSpPr>
          <p:cNvPr id="5" name="Date Placeholder 4"/>
          <p:cNvSpPr>
            <a:spLocks noGrp="1"/>
          </p:cNvSpPr>
          <p:nvPr>
            <p:ph type="dt" sz="half" idx="10"/>
          </p:nvPr>
        </p:nvSpPr>
        <p:spPr/>
        <p:txBody>
          <a:bodyPr/>
          <a:lstStyle/>
          <a:p>
            <a:r>
              <a:rPr lang="en-US" smtClean="0"/>
              <a:t>5/21/2020</a:t>
            </a:r>
            <a:endParaRPr lang="en-US"/>
          </a:p>
        </p:txBody>
      </p:sp>
      <p:sp>
        <p:nvSpPr>
          <p:cNvPr id="6" name="Footer Placeholder 5"/>
          <p:cNvSpPr>
            <a:spLocks noGrp="1"/>
          </p:cNvSpPr>
          <p:nvPr>
            <p:ph type="ftr" sz="quarter" idx="11"/>
          </p:nvPr>
        </p:nvSpPr>
        <p:spPr/>
        <p:txBody>
          <a:bodyPr/>
          <a:lstStyle/>
          <a:p>
            <a:r>
              <a:rPr lang="en-US" smtClean="0"/>
              <a:t>xrwang@lbl.gov</a:t>
            </a:r>
            <a:endParaRPr lang="en-US"/>
          </a:p>
        </p:txBody>
      </p:sp>
      <p:sp>
        <p:nvSpPr>
          <p:cNvPr id="7" name="Slide Number Placeholder 6"/>
          <p:cNvSpPr>
            <a:spLocks noGrp="1"/>
          </p:cNvSpPr>
          <p:nvPr>
            <p:ph type="sldNum" sz="quarter" idx="12"/>
          </p:nvPr>
        </p:nvSpPr>
        <p:spPr/>
        <p:txBody>
          <a:bodyPr/>
          <a:lstStyle/>
          <a:p>
            <a:fld id="{109AC563-2A74-4DF8-8CED-788D1EB7B86E}" type="slidenum">
              <a:rPr lang="en-US" smtClean="0"/>
              <a:t>14</a:t>
            </a:fld>
            <a:endParaRPr lang="en-US"/>
          </a:p>
        </p:txBody>
      </p:sp>
      <p:graphicFrame>
        <p:nvGraphicFramePr>
          <p:cNvPr id="10" name="Table 9"/>
          <p:cNvGraphicFramePr>
            <a:graphicFrameLocks noGrp="1"/>
          </p:cNvGraphicFramePr>
          <p:nvPr>
            <p:extLst/>
          </p:nvPr>
        </p:nvGraphicFramePr>
        <p:xfrm>
          <a:off x="5165783" y="2766220"/>
          <a:ext cx="3746203" cy="1257300"/>
        </p:xfrm>
        <a:graphic>
          <a:graphicData uri="http://schemas.openxmlformats.org/drawingml/2006/table">
            <a:tbl>
              <a:tblPr>
                <a:tableStyleId>{5C22544A-7EE6-4342-B048-85BDC9FD1C3A}</a:tableStyleId>
              </a:tblPr>
              <a:tblGrid>
                <a:gridCol w="1596988">
                  <a:extLst>
                    <a:ext uri="{9D8B030D-6E8A-4147-A177-3AD203B41FA5}">
                      <a16:colId xmlns:a16="http://schemas.microsoft.com/office/drawing/2014/main" val="3763212251"/>
                    </a:ext>
                  </a:extLst>
                </a:gridCol>
                <a:gridCol w="716405">
                  <a:extLst>
                    <a:ext uri="{9D8B030D-6E8A-4147-A177-3AD203B41FA5}">
                      <a16:colId xmlns:a16="http://schemas.microsoft.com/office/drawing/2014/main" val="522566415"/>
                    </a:ext>
                  </a:extLst>
                </a:gridCol>
                <a:gridCol w="716405">
                  <a:extLst>
                    <a:ext uri="{9D8B030D-6E8A-4147-A177-3AD203B41FA5}">
                      <a16:colId xmlns:a16="http://schemas.microsoft.com/office/drawing/2014/main" val="376794100"/>
                    </a:ext>
                  </a:extLst>
                </a:gridCol>
                <a:gridCol w="716405">
                  <a:extLst>
                    <a:ext uri="{9D8B030D-6E8A-4147-A177-3AD203B41FA5}">
                      <a16:colId xmlns:a16="http://schemas.microsoft.com/office/drawing/2014/main" val="2355937400"/>
                    </a:ext>
                  </a:extLst>
                </a:gridCol>
              </a:tblGrid>
              <a:tr h="190500">
                <a:tc>
                  <a:txBody>
                    <a:bodyPr/>
                    <a:lstStyle/>
                    <a:p>
                      <a:pPr algn="ctr" fontAlgn="b"/>
                      <a:r>
                        <a:rPr lang="en-US" sz="1600" i="1" u="none" strike="noStrike" dirty="0" err="1">
                          <a:solidFill>
                            <a:srgbClr val="003366"/>
                          </a:solidFill>
                          <a:effectLst/>
                          <a:latin typeface="Franklin Gothic Book" panose="020B0503020102020204" pitchFamily="34" charset="0"/>
                        </a:rPr>
                        <a:t>I</a:t>
                      </a:r>
                      <a:r>
                        <a:rPr lang="en-US" sz="1600" u="none" strike="noStrike" baseline="-25000" dirty="0" err="1">
                          <a:solidFill>
                            <a:srgbClr val="003366"/>
                          </a:solidFill>
                          <a:effectLst/>
                          <a:latin typeface="Franklin Gothic Book" panose="020B0503020102020204" pitchFamily="34" charset="0"/>
                        </a:rPr>
                        <a:t>c</a:t>
                      </a:r>
                      <a:r>
                        <a:rPr lang="en-US" sz="1600" u="none" strike="noStrike" dirty="0">
                          <a:solidFill>
                            <a:srgbClr val="003366"/>
                          </a:solidFill>
                          <a:effectLst/>
                          <a:latin typeface="Franklin Gothic Book" panose="020B0503020102020204" pitchFamily="34" charset="0"/>
                        </a:rPr>
                        <a:t> </a:t>
                      </a:r>
                      <a:r>
                        <a:rPr lang="en-US" sz="1600" u="none" strike="noStrike" dirty="0" smtClean="0">
                          <a:solidFill>
                            <a:srgbClr val="003366"/>
                          </a:solidFill>
                          <a:effectLst/>
                          <a:latin typeface="Franklin Gothic Book" panose="020B0503020102020204" pitchFamily="34" charset="0"/>
                        </a:rPr>
                        <a:t>(A) @ 2 µV</a:t>
                      </a:r>
                      <a:endParaRPr lang="en-US" sz="1600" b="0" i="0" u="none" strike="noStrike" dirty="0">
                        <a:solidFill>
                          <a:srgbClr val="003366"/>
                        </a:solidFill>
                        <a:effectLst/>
                        <a:latin typeface="Franklin Gothic Book" panose="020B0503020102020204" pitchFamily="34" charset="0"/>
                      </a:endParaRPr>
                    </a:p>
                  </a:txBody>
                  <a:tcPr marL="9525" marR="9525" marT="9525" marB="0" anchor="b"/>
                </a:tc>
                <a:tc>
                  <a:txBody>
                    <a:bodyPr/>
                    <a:lstStyle/>
                    <a:p>
                      <a:pPr algn="ctr" fontAlgn="b"/>
                      <a:r>
                        <a:rPr lang="en-US" sz="1600" u="none" strike="noStrike">
                          <a:solidFill>
                            <a:srgbClr val="003366"/>
                          </a:solidFill>
                          <a:effectLst/>
                          <a:latin typeface="Franklin Gothic Book" panose="020B0503020102020204" pitchFamily="34" charset="0"/>
                        </a:rPr>
                        <a:t>Before winding</a:t>
                      </a:r>
                      <a:endParaRPr lang="en-US" sz="1600" b="0" i="0" u="none" strike="noStrike">
                        <a:solidFill>
                          <a:srgbClr val="003366"/>
                        </a:solidFill>
                        <a:effectLst/>
                        <a:latin typeface="Franklin Gothic Book" panose="020B0503020102020204" pitchFamily="34" charset="0"/>
                      </a:endParaRPr>
                    </a:p>
                  </a:txBody>
                  <a:tcPr marL="9525" marR="9525" marT="9525" marB="0" anchor="b"/>
                </a:tc>
                <a:tc>
                  <a:txBody>
                    <a:bodyPr/>
                    <a:lstStyle/>
                    <a:p>
                      <a:pPr algn="ctr" fontAlgn="b"/>
                      <a:r>
                        <a:rPr lang="en-US" sz="1600" u="none" strike="noStrike">
                          <a:solidFill>
                            <a:srgbClr val="003366"/>
                          </a:solidFill>
                          <a:effectLst/>
                          <a:latin typeface="Franklin Gothic Book" panose="020B0503020102020204" pitchFamily="34" charset="0"/>
                        </a:rPr>
                        <a:t>After winding</a:t>
                      </a:r>
                      <a:endParaRPr lang="en-US" sz="1600" b="0" i="0" u="none" strike="noStrike">
                        <a:solidFill>
                          <a:srgbClr val="003366"/>
                        </a:solidFill>
                        <a:effectLst/>
                        <a:latin typeface="Franklin Gothic Book" panose="020B0503020102020204" pitchFamily="34" charset="0"/>
                      </a:endParaRPr>
                    </a:p>
                  </a:txBody>
                  <a:tcPr marL="9525" marR="9525" marT="9525" marB="0" anchor="b"/>
                </a:tc>
                <a:tc>
                  <a:txBody>
                    <a:bodyPr/>
                    <a:lstStyle/>
                    <a:p>
                      <a:pPr algn="ctr" fontAlgn="b"/>
                      <a:r>
                        <a:rPr lang="en-US" sz="1600" u="none" strike="noStrike">
                          <a:solidFill>
                            <a:srgbClr val="003366"/>
                          </a:solidFill>
                          <a:effectLst/>
                          <a:latin typeface="Franklin Gothic Book" panose="020B0503020102020204" pitchFamily="34" charset="0"/>
                        </a:rPr>
                        <a:t>After stycast</a:t>
                      </a:r>
                      <a:endParaRPr lang="en-US" sz="1600" b="0" i="0" u="none" strike="noStrike">
                        <a:solidFill>
                          <a:srgbClr val="003366"/>
                        </a:solidFill>
                        <a:effectLst/>
                        <a:latin typeface="Franklin Gothic Book" panose="020B0503020102020204" pitchFamily="34" charset="0"/>
                      </a:endParaRPr>
                    </a:p>
                  </a:txBody>
                  <a:tcPr marL="9525" marR="9525" marT="9525" marB="0" anchor="b"/>
                </a:tc>
                <a:extLst>
                  <a:ext uri="{0D108BD9-81ED-4DB2-BD59-A6C34878D82A}">
                    <a16:rowId xmlns:a16="http://schemas.microsoft.com/office/drawing/2014/main" val="3310835616"/>
                  </a:ext>
                </a:extLst>
              </a:tr>
              <a:tr h="158776">
                <a:tc>
                  <a:txBody>
                    <a:bodyPr/>
                    <a:lstStyle/>
                    <a:p>
                      <a:pPr algn="ctr" fontAlgn="b"/>
                      <a:r>
                        <a:rPr lang="en-US" sz="1600" u="none" strike="noStrike" dirty="0">
                          <a:solidFill>
                            <a:srgbClr val="003366"/>
                          </a:solidFill>
                          <a:effectLst/>
                          <a:latin typeface="Franklin Gothic Book" panose="020B0503020102020204" pitchFamily="34" charset="0"/>
                        </a:rPr>
                        <a:t>V0</a:t>
                      </a:r>
                      <a:endParaRPr lang="en-US" sz="1600" b="0" i="0" u="none" strike="noStrike" dirty="0">
                        <a:solidFill>
                          <a:srgbClr val="003366"/>
                        </a:solidFill>
                        <a:effectLst/>
                        <a:latin typeface="Franklin Gothic Book" panose="020B0503020102020204" pitchFamily="34" charset="0"/>
                      </a:endParaRPr>
                    </a:p>
                  </a:txBody>
                  <a:tcPr marL="9525" marR="9525" marT="9525" marB="0" anchor="b"/>
                </a:tc>
                <a:tc>
                  <a:txBody>
                    <a:bodyPr/>
                    <a:lstStyle/>
                    <a:p>
                      <a:pPr marL="0" algn="ctr" defTabSz="914400" rtl="0" eaLnBrk="1" fontAlgn="b" latinLnBrk="0" hangingPunct="1"/>
                      <a:r>
                        <a:rPr lang="en-US" sz="1600" u="none" strike="noStrike" kern="1200" dirty="0">
                          <a:solidFill>
                            <a:srgbClr val="003366"/>
                          </a:solidFill>
                          <a:effectLst/>
                          <a:latin typeface="Franklin Gothic Book" panose="020B0503020102020204" pitchFamily="34" charset="0"/>
                          <a:ea typeface="+mn-ea"/>
                          <a:cs typeface="+mn-cs"/>
                        </a:rPr>
                        <a:t>341</a:t>
                      </a:r>
                    </a:p>
                  </a:txBody>
                  <a:tcPr marL="9525" marR="9525" marT="9525" marB="0" anchor="b"/>
                </a:tc>
                <a:tc>
                  <a:txBody>
                    <a:bodyPr/>
                    <a:lstStyle/>
                    <a:p>
                      <a:pPr marL="0" algn="ctr" defTabSz="914400" rtl="0" eaLnBrk="1" fontAlgn="b" latinLnBrk="0" hangingPunct="1"/>
                      <a:r>
                        <a:rPr lang="en-US" sz="1600" u="none" strike="noStrike" kern="1200">
                          <a:solidFill>
                            <a:srgbClr val="003366"/>
                          </a:solidFill>
                          <a:effectLst/>
                          <a:latin typeface="Franklin Gothic Book" panose="020B0503020102020204" pitchFamily="34" charset="0"/>
                          <a:ea typeface="+mn-ea"/>
                          <a:cs typeface="+mn-cs"/>
                        </a:rPr>
                        <a:t>391</a:t>
                      </a:r>
                    </a:p>
                  </a:txBody>
                  <a:tcPr marL="9525" marR="9525" marT="9525" marB="0" anchor="b"/>
                </a:tc>
                <a:tc>
                  <a:txBody>
                    <a:bodyPr/>
                    <a:lstStyle/>
                    <a:p>
                      <a:pPr marL="0" algn="ctr" defTabSz="914400" rtl="0" eaLnBrk="1" fontAlgn="b" latinLnBrk="0" hangingPunct="1"/>
                      <a:r>
                        <a:rPr lang="en-US" sz="1600" u="none" strike="noStrike" kern="1200">
                          <a:solidFill>
                            <a:srgbClr val="003366"/>
                          </a:solidFill>
                          <a:effectLst/>
                          <a:latin typeface="Franklin Gothic Book" panose="020B0503020102020204" pitchFamily="34" charset="0"/>
                          <a:ea typeface="+mn-ea"/>
                          <a:cs typeface="+mn-cs"/>
                        </a:rPr>
                        <a:t>360</a:t>
                      </a:r>
                    </a:p>
                  </a:txBody>
                  <a:tcPr marL="9525" marR="9525" marT="9525" marB="0" anchor="b"/>
                </a:tc>
                <a:extLst>
                  <a:ext uri="{0D108BD9-81ED-4DB2-BD59-A6C34878D82A}">
                    <a16:rowId xmlns:a16="http://schemas.microsoft.com/office/drawing/2014/main" val="2447951098"/>
                  </a:ext>
                </a:extLst>
              </a:tr>
              <a:tr h="190500">
                <a:tc>
                  <a:txBody>
                    <a:bodyPr/>
                    <a:lstStyle/>
                    <a:p>
                      <a:pPr algn="ctr" fontAlgn="b"/>
                      <a:r>
                        <a:rPr lang="en-US" sz="1600" u="none" strike="noStrike">
                          <a:solidFill>
                            <a:srgbClr val="003366"/>
                          </a:solidFill>
                          <a:effectLst/>
                          <a:latin typeface="Franklin Gothic Book" panose="020B0503020102020204" pitchFamily="34" charset="0"/>
                        </a:rPr>
                        <a:t>V1</a:t>
                      </a:r>
                      <a:endParaRPr lang="en-US" sz="1600" b="0" i="0" u="none" strike="noStrike">
                        <a:solidFill>
                          <a:srgbClr val="003366"/>
                        </a:solidFill>
                        <a:effectLst/>
                        <a:latin typeface="Franklin Gothic Book" panose="020B0503020102020204" pitchFamily="34" charset="0"/>
                      </a:endParaRPr>
                    </a:p>
                  </a:txBody>
                  <a:tcPr marL="9525" marR="9525" marT="9525" marB="0" anchor="b"/>
                </a:tc>
                <a:tc>
                  <a:txBody>
                    <a:bodyPr/>
                    <a:lstStyle/>
                    <a:p>
                      <a:pPr marL="0" algn="ctr" defTabSz="914400" rtl="0" eaLnBrk="1" fontAlgn="b" latinLnBrk="0" hangingPunct="1"/>
                      <a:r>
                        <a:rPr lang="en-US" sz="1600" u="none" strike="noStrike" kern="1200" dirty="0">
                          <a:solidFill>
                            <a:srgbClr val="003366"/>
                          </a:solidFill>
                          <a:effectLst/>
                          <a:latin typeface="Franklin Gothic Book" panose="020B0503020102020204" pitchFamily="34" charset="0"/>
                          <a:ea typeface="+mn-ea"/>
                          <a:cs typeface="+mn-cs"/>
                        </a:rPr>
                        <a:t>564</a:t>
                      </a:r>
                    </a:p>
                  </a:txBody>
                  <a:tcPr marL="9525" marR="9525" marT="9525" marB="0" anchor="b"/>
                </a:tc>
                <a:tc>
                  <a:txBody>
                    <a:bodyPr/>
                    <a:lstStyle/>
                    <a:p>
                      <a:pPr marL="0" algn="ctr" defTabSz="914400" rtl="0" eaLnBrk="1" fontAlgn="b" latinLnBrk="0" hangingPunct="1"/>
                      <a:r>
                        <a:rPr lang="en-US" sz="1600" u="none" strike="noStrike" kern="1200" dirty="0">
                          <a:solidFill>
                            <a:srgbClr val="003366"/>
                          </a:solidFill>
                          <a:effectLst/>
                          <a:latin typeface="Franklin Gothic Book" panose="020B0503020102020204" pitchFamily="34" charset="0"/>
                          <a:ea typeface="+mn-ea"/>
                          <a:cs typeface="+mn-cs"/>
                        </a:rPr>
                        <a:t>492</a:t>
                      </a:r>
                    </a:p>
                  </a:txBody>
                  <a:tcPr marL="9525" marR="9525" marT="9525" marB="0" anchor="b"/>
                </a:tc>
                <a:tc>
                  <a:txBody>
                    <a:bodyPr/>
                    <a:lstStyle/>
                    <a:p>
                      <a:pPr marL="0" algn="ctr" defTabSz="914400" rtl="0" eaLnBrk="1" fontAlgn="b" latinLnBrk="0" hangingPunct="1"/>
                      <a:r>
                        <a:rPr lang="en-US" sz="1600" u="none" strike="noStrike" kern="1200">
                          <a:solidFill>
                            <a:srgbClr val="003366"/>
                          </a:solidFill>
                          <a:effectLst/>
                          <a:latin typeface="Franklin Gothic Book" panose="020B0503020102020204" pitchFamily="34" charset="0"/>
                          <a:ea typeface="+mn-ea"/>
                          <a:cs typeface="+mn-cs"/>
                        </a:rPr>
                        <a:t>461</a:t>
                      </a:r>
                    </a:p>
                  </a:txBody>
                  <a:tcPr marL="9525" marR="9525" marT="9525" marB="0" anchor="b"/>
                </a:tc>
                <a:extLst>
                  <a:ext uri="{0D108BD9-81ED-4DB2-BD59-A6C34878D82A}">
                    <a16:rowId xmlns:a16="http://schemas.microsoft.com/office/drawing/2014/main" val="1172446134"/>
                  </a:ext>
                </a:extLst>
              </a:tr>
              <a:tr h="190500">
                <a:tc>
                  <a:txBody>
                    <a:bodyPr/>
                    <a:lstStyle/>
                    <a:p>
                      <a:pPr algn="ctr" fontAlgn="b"/>
                      <a:r>
                        <a:rPr lang="en-US" sz="1600" u="none" strike="noStrike" dirty="0">
                          <a:solidFill>
                            <a:srgbClr val="003366"/>
                          </a:solidFill>
                          <a:effectLst/>
                          <a:latin typeface="Franklin Gothic Book" panose="020B0503020102020204" pitchFamily="34" charset="0"/>
                        </a:rPr>
                        <a:t>V2</a:t>
                      </a:r>
                      <a:endParaRPr lang="en-US" sz="1600" b="0" i="0" u="none" strike="noStrike" dirty="0">
                        <a:solidFill>
                          <a:srgbClr val="003366"/>
                        </a:solidFill>
                        <a:effectLst/>
                        <a:latin typeface="Franklin Gothic Book" panose="020B0503020102020204" pitchFamily="34" charset="0"/>
                      </a:endParaRPr>
                    </a:p>
                  </a:txBody>
                  <a:tcPr marL="9525" marR="9525" marT="9525" marB="0" anchor="b"/>
                </a:tc>
                <a:tc>
                  <a:txBody>
                    <a:bodyPr/>
                    <a:lstStyle/>
                    <a:p>
                      <a:pPr marL="0" algn="ctr" defTabSz="914400" rtl="0" eaLnBrk="1" fontAlgn="b" latinLnBrk="0" hangingPunct="1"/>
                      <a:r>
                        <a:rPr lang="en-US" sz="1600" u="none" strike="noStrike" kern="1200">
                          <a:solidFill>
                            <a:srgbClr val="003366"/>
                          </a:solidFill>
                          <a:effectLst/>
                          <a:latin typeface="Franklin Gothic Book" panose="020B0503020102020204" pitchFamily="34" charset="0"/>
                          <a:ea typeface="+mn-ea"/>
                          <a:cs typeface="+mn-cs"/>
                        </a:rPr>
                        <a:t>918</a:t>
                      </a:r>
                    </a:p>
                  </a:txBody>
                  <a:tcPr marL="9525" marR="9525" marT="9525" marB="0" anchor="b"/>
                </a:tc>
                <a:tc>
                  <a:txBody>
                    <a:bodyPr/>
                    <a:lstStyle/>
                    <a:p>
                      <a:pPr marL="0" algn="ctr" defTabSz="914400" rtl="0" eaLnBrk="1" fontAlgn="b" latinLnBrk="0" hangingPunct="1"/>
                      <a:r>
                        <a:rPr lang="en-US" sz="1600" u="none" strike="noStrike" kern="1200" dirty="0">
                          <a:solidFill>
                            <a:srgbClr val="003366"/>
                          </a:solidFill>
                          <a:effectLst/>
                          <a:latin typeface="Franklin Gothic Book" panose="020B0503020102020204" pitchFamily="34" charset="0"/>
                          <a:ea typeface="+mn-ea"/>
                          <a:cs typeface="+mn-cs"/>
                        </a:rPr>
                        <a:t>977</a:t>
                      </a:r>
                    </a:p>
                  </a:txBody>
                  <a:tcPr marL="9525" marR="9525" marT="9525" marB="0" anchor="b"/>
                </a:tc>
                <a:tc>
                  <a:txBody>
                    <a:bodyPr/>
                    <a:lstStyle/>
                    <a:p>
                      <a:pPr marL="0" algn="ctr" defTabSz="914400" rtl="0" eaLnBrk="1" fontAlgn="b" latinLnBrk="0" hangingPunct="1"/>
                      <a:r>
                        <a:rPr lang="en-US" sz="1600" u="none" strike="noStrike" kern="1200" dirty="0">
                          <a:solidFill>
                            <a:srgbClr val="003366"/>
                          </a:solidFill>
                          <a:effectLst/>
                          <a:latin typeface="Franklin Gothic Book" panose="020B0503020102020204" pitchFamily="34" charset="0"/>
                          <a:ea typeface="+mn-ea"/>
                          <a:cs typeface="+mn-cs"/>
                        </a:rPr>
                        <a:t>956</a:t>
                      </a:r>
                    </a:p>
                  </a:txBody>
                  <a:tcPr marL="9525" marR="9525" marT="9525" marB="0" anchor="b"/>
                </a:tc>
                <a:extLst>
                  <a:ext uri="{0D108BD9-81ED-4DB2-BD59-A6C34878D82A}">
                    <a16:rowId xmlns:a16="http://schemas.microsoft.com/office/drawing/2014/main" val="1129906089"/>
                  </a:ext>
                </a:extLst>
              </a:tr>
            </a:tbl>
          </a:graphicData>
        </a:graphic>
      </p:graphicFrame>
      <p:pic>
        <p:nvPicPr>
          <p:cNvPr id="4" name="Content Placeholder 3"/>
          <p:cNvPicPr>
            <a:picLocks noGrp="1" noChangeAspect="1"/>
          </p:cNvPicPr>
          <p:nvPr>
            <p:ph idx="1"/>
          </p:nvPr>
        </p:nvPicPr>
        <p:blipFill>
          <a:blip r:embed="rId2"/>
          <a:stretch>
            <a:fillRect/>
          </a:stretch>
        </p:blipFill>
        <p:spPr>
          <a:xfrm>
            <a:off x="628650" y="2163138"/>
            <a:ext cx="4267570" cy="2871465"/>
          </a:xfrm>
          <a:prstGeom prst="rect">
            <a:avLst/>
          </a:prstGeom>
        </p:spPr>
      </p:pic>
    </p:spTree>
    <p:extLst>
      <p:ext uri="{BB962C8B-B14F-4D97-AF65-F5344CB8AC3E}">
        <p14:creationId xmlns:p14="http://schemas.microsoft.com/office/powerpoint/2010/main" val="2042312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Al-Br layer 3</a:t>
            </a:r>
            <a:endParaRPr lang="en-US" dirty="0"/>
          </a:p>
        </p:txBody>
      </p:sp>
      <p:sp>
        <p:nvSpPr>
          <p:cNvPr id="3" name="Content Placeholder 2"/>
          <p:cNvSpPr>
            <a:spLocks noGrp="1"/>
          </p:cNvSpPr>
          <p:nvPr>
            <p:ph idx="1"/>
          </p:nvPr>
        </p:nvSpPr>
        <p:spPr/>
        <p:txBody>
          <a:bodyPr>
            <a:normAutofit lnSpcReduction="10000"/>
          </a:bodyPr>
          <a:lstStyle/>
          <a:p>
            <a:r>
              <a:rPr lang="en-US" dirty="0" smtClean="0"/>
              <a:t>Wire was cut from the 3 m long witness sample for the Layer 2 commercial order </a:t>
            </a:r>
          </a:p>
          <a:p>
            <a:endParaRPr lang="en-US" dirty="0" smtClean="0"/>
          </a:p>
          <a:p>
            <a:r>
              <a:rPr lang="en-US" dirty="0" smtClean="0"/>
              <a:t>10/8/2018, installed terminals</a:t>
            </a:r>
          </a:p>
          <a:p>
            <a:r>
              <a:rPr lang="en-US" dirty="0" smtClean="0"/>
              <a:t>10/12/2018, tested before winding</a:t>
            </a:r>
          </a:p>
          <a:p>
            <a:r>
              <a:rPr lang="en-US" dirty="0" smtClean="0"/>
              <a:t>10/18/2018, wound the coil</a:t>
            </a:r>
          </a:p>
          <a:p>
            <a:r>
              <a:rPr lang="en-US" dirty="0" smtClean="0"/>
              <a:t>10/19/2018, tested at 77 K after winding</a:t>
            </a:r>
          </a:p>
          <a:p>
            <a:r>
              <a:rPr lang="en-US" dirty="0" smtClean="0"/>
              <a:t>10/22/2018, applied </a:t>
            </a:r>
            <a:r>
              <a:rPr lang="en-US" dirty="0" err="1" smtClean="0"/>
              <a:t>stycast</a:t>
            </a:r>
            <a:endParaRPr lang="en-US" dirty="0" smtClean="0"/>
          </a:p>
          <a:p>
            <a:r>
              <a:rPr lang="en-US" dirty="0" smtClean="0"/>
              <a:t>10/23/2018, tested at 77 K after applying </a:t>
            </a:r>
            <a:r>
              <a:rPr lang="en-US" dirty="0" err="1" smtClean="0"/>
              <a:t>stycast</a:t>
            </a:r>
            <a:endParaRPr lang="en-US" dirty="0"/>
          </a:p>
        </p:txBody>
      </p:sp>
      <p:sp>
        <p:nvSpPr>
          <p:cNvPr id="4" name="Date Placeholder 3"/>
          <p:cNvSpPr>
            <a:spLocks noGrp="1"/>
          </p:cNvSpPr>
          <p:nvPr>
            <p:ph type="dt" sz="half" idx="10"/>
          </p:nvPr>
        </p:nvSpPr>
        <p:spPr/>
        <p:txBody>
          <a:bodyPr/>
          <a:lstStyle/>
          <a:p>
            <a:r>
              <a:rPr lang="en-US" smtClean="0"/>
              <a:t>5/21/2020</a:t>
            </a:r>
            <a:endParaRPr lang="en-US"/>
          </a:p>
        </p:txBody>
      </p:sp>
      <p:sp>
        <p:nvSpPr>
          <p:cNvPr id="5" name="Footer Placeholder 4"/>
          <p:cNvSpPr>
            <a:spLocks noGrp="1"/>
          </p:cNvSpPr>
          <p:nvPr>
            <p:ph type="ftr" sz="quarter" idx="11"/>
          </p:nvPr>
        </p:nvSpPr>
        <p:spPr/>
        <p:txBody>
          <a:bodyPr/>
          <a:lstStyle/>
          <a:p>
            <a:r>
              <a:rPr lang="en-US" smtClean="0"/>
              <a:t>xrwang@lbl.gov</a:t>
            </a:r>
            <a:endParaRPr lang="en-US"/>
          </a:p>
        </p:txBody>
      </p:sp>
      <p:sp>
        <p:nvSpPr>
          <p:cNvPr id="6" name="Slide Number Placeholder 5"/>
          <p:cNvSpPr>
            <a:spLocks noGrp="1"/>
          </p:cNvSpPr>
          <p:nvPr>
            <p:ph type="sldNum" sz="quarter" idx="12"/>
          </p:nvPr>
        </p:nvSpPr>
        <p:spPr/>
        <p:txBody>
          <a:bodyPr/>
          <a:lstStyle/>
          <a:p>
            <a:fld id="{109AC563-2A74-4DF8-8CED-788D1EB7B86E}" type="slidenum">
              <a:rPr lang="en-US" smtClean="0"/>
              <a:t>15</a:t>
            </a:fld>
            <a:endParaRPr lang="en-US"/>
          </a:p>
        </p:txBody>
      </p:sp>
    </p:spTree>
    <p:extLst>
      <p:ext uri="{BB962C8B-B14F-4D97-AF65-F5344CB8AC3E}">
        <p14:creationId xmlns:p14="http://schemas.microsoft.com/office/powerpoint/2010/main" val="940049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V(I) of three segments across the conductor showed the current transfer and VI transition of the superconducting wire </a:t>
            </a:r>
            <a:endParaRPr lang="en-US" dirty="0"/>
          </a:p>
        </p:txBody>
      </p:sp>
      <p:pic>
        <p:nvPicPr>
          <p:cNvPr id="10" name="Content Placeholder 9"/>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628650" y="3177614"/>
            <a:ext cx="3886200" cy="2644887"/>
          </a:xfrm>
          <a:prstGeom prst="rect">
            <a:avLst/>
          </a:prstGeom>
        </p:spPr>
      </p:pic>
      <p:pic>
        <p:nvPicPr>
          <p:cNvPr id="11" name="Content Placeholder 10"/>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629150" y="3177614"/>
            <a:ext cx="3886200" cy="2644887"/>
          </a:xfrm>
          <a:prstGeom prst="rect">
            <a:avLst/>
          </a:prstGeom>
        </p:spPr>
      </p:pic>
      <p:sp>
        <p:nvSpPr>
          <p:cNvPr id="4" name="Date Placeholder 3"/>
          <p:cNvSpPr>
            <a:spLocks noGrp="1"/>
          </p:cNvSpPr>
          <p:nvPr>
            <p:ph type="dt" sz="half" idx="10"/>
          </p:nvPr>
        </p:nvSpPr>
        <p:spPr/>
        <p:txBody>
          <a:bodyPr/>
          <a:lstStyle/>
          <a:p>
            <a:r>
              <a:rPr lang="en-US" smtClean="0"/>
              <a:t>5/21/2020</a:t>
            </a:r>
            <a:endParaRPr lang="en-US"/>
          </a:p>
        </p:txBody>
      </p:sp>
      <p:sp>
        <p:nvSpPr>
          <p:cNvPr id="5" name="Footer Placeholder 4"/>
          <p:cNvSpPr>
            <a:spLocks noGrp="1"/>
          </p:cNvSpPr>
          <p:nvPr>
            <p:ph type="ftr" sz="quarter" idx="11"/>
          </p:nvPr>
        </p:nvSpPr>
        <p:spPr/>
        <p:txBody>
          <a:bodyPr/>
          <a:lstStyle/>
          <a:p>
            <a:r>
              <a:rPr lang="en-US" smtClean="0"/>
              <a:t>xrwang@lbl.gov</a:t>
            </a:r>
            <a:endParaRPr lang="en-US"/>
          </a:p>
        </p:txBody>
      </p:sp>
      <p:sp>
        <p:nvSpPr>
          <p:cNvPr id="6" name="Slide Number Placeholder 5"/>
          <p:cNvSpPr>
            <a:spLocks noGrp="1"/>
          </p:cNvSpPr>
          <p:nvPr>
            <p:ph type="sldNum" sz="quarter" idx="12"/>
          </p:nvPr>
        </p:nvSpPr>
        <p:spPr/>
        <p:txBody>
          <a:bodyPr/>
          <a:lstStyle/>
          <a:p>
            <a:fld id="{109AC563-2A74-4DF8-8CED-788D1EB7B86E}" type="slidenum">
              <a:rPr lang="en-US" smtClean="0"/>
              <a:t>16</a:t>
            </a:fld>
            <a:endParaRPr lang="en-US"/>
          </a:p>
        </p:txBody>
      </p:sp>
      <p:sp>
        <p:nvSpPr>
          <p:cNvPr id="12" name="TextBox 11"/>
          <p:cNvSpPr txBox="1"/>
          <p:nvPr/>
        </p:nvSpPr>
        <p:spPr>
          <a:xfrm>
            <a:off x="798912" y="1865262"/>
            <a:ext cx="2602161" cy="584775"/>
          </a:xfrm>
          <a:prstGeom prst="rect">
            <a:avLst/>
          </a:prstGeom>
          <a:noFill/>
        </p:spPr>
        <p:txBody>
          <a:bodyPr wrap="square" rtlCol="0">
            <a:spAutoFit/>
          </a:bodyPr>
          <a:lstStyle/>
          <a:p>
            <a:r>
              <a:rPr lang="en-US" sz="1600" dirty="0" smtClean="0">
                <a:solidFill>
                  <a:srgbClr val="003366"/>
                </a:solidFill>
                <a:latin typeface="Franklin Gothic Book" panose="020B0503020102020204" pitchFamily="34" charset="0"/>
              </a:rPr>
              <a:t>Three pairs of voltage taps monitoring the V-I transition</a:t>
            </a:r>
            <a:endParaRPr lang="en-US" sz="1600" dirty="0">
              <a:solidFill>
                <a:srgbClr val="003366"/>
              </a:solidFill>
              <a:latin typeface="Franklin Gothic Book" panose="020B0503020102020204" pitchFamily="34" charset="0"/>
            </a:endParaRPr>
          </a:p>
        </p:txBody>
      </p:sp>
      <p:grpSp>
        <p:nvGrpSpPr>
          <p:cNvPr id="13" name="Group 12"/>
          <p:cNvGrpSpPr/>
          <p:nvPr/>
        </p:nvGrpSpPr>
        <p:grpSpPr>
          <a:xfrm>
            <a:off x="3760493" y="1966710"/>
            <a:ext cx="4627482" cy="1031952"/>
            <a:chOff x="939165" y="1839360"/>
            <a:chExt cx="4627482" cy="1031952"/>
          </a:xfrm>
        </p:grpSpPr>
        <p:sp>
          <p:nvSpPr>
            <p:cNvPr id="14" name="Rectangle 13"/>
            <p:cNvSpPr/>
            <p:nvPr/>
          </p:nvSpPr>
          <p:spPr>
            <a:xfrm>
              <a:off x="1086380" y="1839360"/>
              <a:ext cx="1071982" cy="18288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158362" y="1907941"/>
              <a:ext cx="2202689" cy="4571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1051" y="1845594"/>
              <a:ext cx="1071982" cy="18288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067601" y="1892170"/>
              <a:ext cx="83128" cy="83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591351" y="1893871"/>
              <a:ext cx="83128" cy="83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39165" y="1907941"/>
              <a:ext cx="133614" cy="4571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976049" y="1889236"/>
              <a:ext cx="83128" cy="83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433033" y="1916664"/>
              <a:ext cx="133614" cy="4571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452603" y="1892603"/>
              <a:ext cx="83128" cy="83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976353" y="1894304"/>
              <a:ext cx="83128" cy="83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361051" y="1889669"/>
              <a:ext cx="83128" cy="83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043140" y="1898694"/>
              <a:ext cx="433132" cy="369332"/>
            </a:xfrm>
            <a:prstGeom prst="rect">
              <a:avLst/>
            </a:prstGeom>
            <a:noFill/>
          </p:spPr>
          <p:txBody>
            <a:bodyPr wrap="none" rtlCol="0">
              <a:spAutoFit/>
            </a:bodyPr>
            <a:lstStyle/>
            <a:p>
              <a:r>
                <a:rPr lang="en-US" dirty="0" smtClean="0">
                  <a:solidFill>
                    <a:srgbClr val="003366"/>
                  </a:solidFill>
                </a:rPr>
                <a:t>V2</a:t>
              </a:r>
              <a:endParaRPr lang="en-US" dirty="0">
                <a:solidFill>
                  <a:srgbClr val="003366"/>
                </a:solidFill>
              </a:endParaRPr>
            </a:p>
          </p:txBody>
        </p:sp>
        <p:cxnSp>
          <p:nvCxnSpPr>
            <p:cNvPr id="26" name="Straight Arrow Connector 25"/>
            <p:cNvCxnSpPr/>
            <p:nvPr/>
          </p:nvCxnSpPr>
          <p:spPr>
            <a:xfrm>
              <a:off x="2158362" y="2187392"/>
              <a:ext cx="220268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043140" y="2221650"/>
              <a:ext cx="433132" cy="369332"/>
            </a:xfrm>
            <a:prstGeom prst="rect">
              <a:avLst/>
            </a:prstGeom>
            <a:noFill/>
          </p:spPr>
          <p:txBody>
            <a:bodyPr wrap="none" rtlCol="0">
              <a:spAutoFit/>
            </a:bodyPr>
            <a:lstStyle/>
            <a:p>
              <a:r>
                <a:rPr lang="en-US" dirty="0" smtClean="0">
                  <a:solidFill>
                    <a:srgbClr val="003366"/>
                  </a:solidFill>
                </a:rPr>
                <a:t>V1</a:t>
              </a:r>
              <a:endParaRPr lang="en-US" dirty="0">
                <a:solidFill>
                  <a:srgbClr val="003366"/>
                </a:solidFill>
              </a:endParaRPr>
            </a:p>
          </p:txBody>
        </p:sp>
        <p:cxnSp>
          <p:nvCxnSpPr>
            <p:cNvPr id="28" name="Straight Arrow Connector 27"/>
            <p:cNvCxnSpPr/>
            <p:nvPr/>
          </p:nvCxnSpPr>
          <p:spPr>
            <a:xfrm>
              <a:off x="1591351" y="2510348"/>
              <a:ext cx="338500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046878" y="2501980"/>
              <a:ext cx="433132" cy="369332"/>
            </a:xfrm>
            <a:prstGeom prst="rect">
              <a:avLst/>
            </a:prstGeom>
            <a:noFill/>
          </p:spPr>
          <p:txBody>
            <a:bodyPr wrap="square" rtlCol="0">
              <a:spAutoFit/>
            </a:bodyPr>
            <a:lstStyle/>
            <a:p>
              <a:r>
                <a:rPr lang="en-US" dirty="0" smtClean="0">
                  <a:solidFill>
                    <a:srgbClr val="003366"/>
                  </a:solidFill>
                </a:rPr>
                <a:t>V0</a:t>
              </a:r>
              <a:endParaRPr lang="en-US" dirty="0">
                <a:solidFill>
                  <a:srgbClr val="003366"/>
                </a:solidFill>
              </a:endParaRPr>
            </a:p>
          </p:txBody>
        </p:sp>
        <p:cxnSp>
          <p:nvCxnSpPr>
            <p:cNvPr id="30" name="Straight Arrow Connector 29"/>
            <p:cNvCxnSpPr/>
            <p:nvPr/>
          </p:nvCxnSpPr>
          <p:spPr>
            <a:xfrm>
              <a:off x="993977" y="2790678"/>
              <a:ext cx="453377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64516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Wound the coil after applying a </a:t>
            </a:r>
            <a:r>
              <a:rPr lang="en-US" dirty="0" err="1" smtClean="0"/>
              <a:t>Stycast</a:t>
            </a:r>
            <a:r>
              <a:rPr lang="en-US" dirty="0" smtClean="0"/>
              <a:t> patch to the first reverse bend</a:t>
            </a:r>
            <a:endParaRPr lang="en-US" dirty="0"/>
          </a:p>
        </p:txBody>
      </p:sp>
      <p:sp>
        <p:nvSpPr>
          <p:cNvPr id="5" name="Date Placeholder 4"/>
          <p:cNvSpPr>
            <a:spLocks noGrp="1"/>
          </p:cNvSpPr>
          <p:nvPr>
            <p:ph type="dt" sz="half" idx="10"/>
          </p:nvPr>
        </p:nvSpPr>
        <p:spPr/>
        <p:txBody>
          <a:bodyPr/>
          <a:lstStyle/>
          <a:p>
            <a:r>
              <a:rPr lang="en-US" smtClean="0"/>
              <a:t>5/21/2020</a:t>
            </a:r>
            <a:endParaRPr lang="en-US"/>
          </a:p>
        </p:txBody>
      </p:sp>
      <p:sp>
        <p:nvSpPr>
          <p:cNvPr id="6" name="Footer Placeholder 5"/>
          <p:cNvSpPr>
            <a:spLocks noGrp="1"/>
          </p:cNvSpPr>
          <p:nvPr>
            <p:ph type="ftr" sz="quarter" idx="11"/>
          </p:nvPr>
        </p:nvSpPr>
        <p:spPr/>
        <p:txBody>
          <a:bodyPr/>
          <a:lstStyle/>
          <a:p>
            <a:r>
              <a:rPr lang="en-US" smtClean="0"/>
              <a:t>xrwang@lbl.gov</a:t>
            </a:r>
            <a:endParaRPr lang="en-US"/>
          </a:p>
        </p:txBody>
      </p:sp>
      <p:sp>
        <p:nvSpPr>
          <p:cNvPr id="7" name="Slide Number Placeholder 6"/>
          <p:cNvSpPr>
            <a:spLocks noGrp="1"/>
          </p:cNvSpPr>
          <p:nvPr>
            <p:ph type="sldNum" sz="quarter" idx="12"/>
          </p:nvPr>
        </p:nvSpPr>
        <p:spPr/>
        <p:txBody>
          <a:bodyPr/>
          <a:lstStyle/>
          <a:p>
            <a:fld id="{109AC563-2A74-4DF8-8CED-788D1EB7B86E}" type="slidenum">
              <a:rPr lang="en-US" smtClean="0"/>
              <a:t>17</a:t>
            </a:fld>
            <a:endParaRPr lang="en-US"/>
          </a:p>
        </p:txBody>
      </p:sp>
      <p:pic>
        <p:nvPicPr>
          <p:cNvPr id="4100" name="Picture 4" descr="https://lh3.googleusercontent.com/MStq8VRIyT-OYkaUu0Rcqkt998y4JEDgsoftkjR6-zM-L-VmXtrDn5Hq2THEpNY48QRkkC3rqZAsj8bSp-KKQ73aPC4evubw1i73Wgi0MR-ZQZbmUcVQBVWdqM2h5rTTLEpiKuyJIzq0tCL7Far0QpBYoyq1lqItp37VhF_-D0IkFP-uy5zesmSZ4g2t9fySdUbfRwEBK1bE_y0_UONc3dTdWrfIvdE--xgG5h0IEAB-Pu_FRDrv4oCQNsaPJXj6Zp9M4OHaATN7L29IyyBLz3ok6N_na8KFA3wu7FHW5MhHrnh5eoSBzNCfgG9jZAMM7HsMP_nNlO91Ke97Wp5tiZxW-hrLLjxhMBshLlKkBZ1WuWXssLUbbx0o5kUXF9Ul-vGA7X-2V7s1eNU-vdc1WlWFAPiUS8K9MDGJv840um_KCitKDqaQdESunYCvjNREcFQ1ebOMPL3UsI40XMHhmPe2KtjorEc8jz-Iet_P5vvbPMq8kHek8K4pQZSRs0ol3kAFV5fV2Jd81nzaP_w6XzFANnyoGJh2hpUnbq6w_NVsHUVxAP2t_7SDnUz5q9-fiV_Lj_XQApkL8_S6FzONX2mAyoNcJk9Ckd_rXuA3jCc0i9KFSHEv9UvCU21Q76ltCnRE60QxEcfhKzAeCbMj9L7ycFC--Hz0N6jWLxpRvhaCvQh7Gp0RfYMHtQ=w1186-h889-no"/>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2158362" y="1825625"/>
            <a:ext cx="4500448" cy="337628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955965" y="5317466"/>
            <a:ext cx="7747461"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srgbClr val="003366"/>
                </a:solidFill>
                <a:latin typeface="Franklin Gothic Book" panose="020B0503020102020204" pitchFamily="34" charset="0"/>
              </a:rPr>
              <a:t>Grooves were polished before winding. Only one intermittent short at the pole region was observed during winding</a:t>
            </a:r>
          </a:p>
          <a:p>
            <a:pPr marL="285750" indent="-285750">
              <a:buFont typeface="Arial" panose="020B0604020202020204" pitchFamily="34" charset="0"/>
              <a:buChar char="•"/>
            </a:pPr>
            <a:r>
              <a:rPr lang="en-US" sz="1600" dirty="0" smtClean="0">
                <a:solidFill>
                  <a:srgbClr val="003366"/>
                </a:solidFill>
                <a:latin typeface="Franklin Gothic Book" panose="020B0503020102020204" pitchFamily="34" charset="0"/>
              </a:rPr>
              <a:t>Applied </a:t>
            </a:r>
            <a:r>
              <a:rPr lang="en-US" sz="1600" dirty="0" err="1" smtClean="0">
                <a:solidFill>
                  <a:srgbClr val="003366"/>
                </a:solidFill>
                <a:latin typeface="Franklin Gothic Book" panose="020B0503020102020204" pitchFamily="34" charset="0"/>
              </a:rPr>
              <a:t>Stycast</a:t>
            </a:r>
            <a:r>
              <a:rPr lang="en-US" sz="1600" dirty="0" smtClean="0">
                <a:solidFill>
                  <a:srgbClr val="003366"/>
                </a:solidFill>
                <a:latin typeface="Franklin Gothic Book" panose="020B0503020102020204" pitchFamily="34" charset="0"/>
              </a:rPr>
              <a:t> patch on the lower reverse bend before winding</a:t>
            </a:r>
          </a:p>
          <a:p>
            <a:pPr marL="285750" indent="-285750">
              <a:buFont typeface="Arial" panose="020B0604020202020204" pitchFamily="34" charset="0"/>
              <a:buChar char="•"/>
            </a:pPr>
            <a:r>
              <a:rPr lang="en-US" sz="1600" dirty="0" smtClean="0">
                <a:solidFill>
                  <a:srgbClr val="003366"/>
                </a:solidFill>
                <a:latin typeface="Franklin Gothic Book" panose="020B0503020102020204" pitchFamily="34" charset="0"/>
              </a:rPr>
              <a:t>Applied </a:t>
            </a:r>
            <a:r>
              <a:rPr lang="en-US" sz="1600" dirty="0" err="1" smtClean="0">
                <a:solidFill>
                  <a:srgbClr val="003366"/>
                </a:solidFill>
                <a:latin typeface="Franklin Gothic Book" panose="020B0503020102020204" pitchFamily="34" charset="0"/>
              </a:rPr>
              <a:t>Kapton</a:t>
            </a:r>
            <a:r>
              <a:rPr lang="en-US" sz="1600" dirty="0" smtClean="0">
                <a:solidFill>
                  <a:srgbClr val="003366"/>
                </a:solidFill>
                <a:latin typeface="Franklin Gothic Book" panose="020B0503020102020204" pitchFamily="34" charset="0"/>
              </a:rPr>
              <a:t> tapes inside the exit groove to prevent shorts between the conductor and the groove</a:t>
            </a:r>
            <a:endParaRPr lang="en-US" sz="1600" dirty="0">
              <a:solidFill>
                <a:srgbClr val="003366"/>
              </a:solidFill>
              <a:latin typeface="Franklin Gothic Book" panose="020B0503020102020204" pitchFamily="34" charset="0"/>
            </a:endParaRPr>
          </a:p>
        </p:txBody>
      </p:sp>
    </p:spTree>
    <p:extLst>
      <p:ext uri="{BB962C8B-B14F-4D97-AF65-F5344CB8AC3E}">
        <p14:creationId xmlns:p14="http://schemas.microsoft.com/office/powerpoint/2010/main" val="2518270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Wire on Layer 3 experienced more handling than that in Layer 1, which may cause additional </a:t>
            </a:r>
            <a:r>
              <a:rPr lang="en-US" i="1" dirty="0" err="1" smtClean="0"/>
              <a:t>I</a:t>
            </a:r>
            <a:r>
              <a:rPr lang="en-US" baseline="-25000" dirty="0" err="1" smtClean="0"/>
              <a:t>c</a:t>
            </a:r>
            <a:r>
              <a:rPr lang="en-US" dirty="0" smtClean="0"/>
              <a:t> degradation</a:t>
            </a:r>
            <a:endParaRPr lang="en-US" dirty="0"/>
          </a:p>
        </p:txBody>
      </p:sp>
      <p:pic>
        <p:nvPicPr>
          <p:cNvPr id="9" name="Content Placeholder 8"/>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628650" y="2544357"/>
            <a:ext cx="3886200" cy="2913873"/>
          </a:xfrm>
          <a:prstGeom prst="rect">
            <a:avLst/>
          </a:prstGeom>
        </p:spPr>
      </p:pic>
      <p:pic>
        <p:nvPicPr>
          <p:cNvPr id="10" name="Content Placeholder 9"/>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172162" y="2553458"/>
            <a:ext cx="2791431" cy="2904772"/>
          </a:xfrm>
          <a:prstGeom prst="rect">
            <a:avLst/>
          </a:prstGeom>
        </p:spPr>
      </p:pic>
      <p:sp>
        <p:nvSpPr>
          <p:cNvPr id="4" name="Date Placeholder 3"/>
          <p:cNvSpPr>
            <a:spLocks noGrp="1"/>
          </p:cNvSpPr>
          <p:nvPr>
            <p:ph type="dt" sz="half" idx="10"/>
          </p:nvPr>
        </p:nvSpPr>
        <p:spPr/>
        <p:txBody>
          <a:bodyPr/>
          <a:lstStyle/>
          <a:p>
            <a:r>
              <a:rPr lang="en-US" smtClean="0"/>
              <a:t>5/21/2020</a:t>
            </a:r>
            <a:endParaRPr lang="en-US"/>
          </a:p>
        </p:txBody>
      </p:sp>
      <p:sp>
        <p:nvSpPr>
          <p:cNvPr id="5" name="Footer Placeholder 4"/>
          <p:cNvSpPr>
            <a:spLocks noGrp="1"/>
          </p:cNvSpPr>
          <p:nvPr>
            <p:ph type="ftr" sz="quarter" idx="11"/>
          </p:nvPr>
        </p:nvSpPr>
        <p:spPr/>
        <p:txBody>
          <a:bodyPr/>
          <a:lstStyle/>
          <a:p>
            <a:r>
              <a:rPr lang="en-US" smtClean="0"/>
              <a:t>xrwang@lbl.gov</a:t>
            </a:r>
            <a:endParaRPr lang="en-US"/>
          </a:p>
        </p:txBody>
      </p:sp>
      <p:sp>
        <p:nvSpPr>
          <p:cNvPr id="6" name="Slide Number Placeholder 5"/>
          <p:cNvSpPr>
            <a:spLocks noGrp="1"/>
          </p:cNvSpPr>
          <p:nvPr>
            <p:ph type="sldNum" sz="quarter" idx="12"/>
          </p:nvPr>
        </p:nvSpPr>
        <p:spPr/>
        <p:txBody>
          <a:bodyPr/>
          <a:lstStyle/>
          <a:p>
            <a:fld id="{109AC563-2A74-4DF8-8CED-788D1EB7B86E}" type="slidenum">
              <a:rPr lang="en-US" smtClean="0"/>
              <a:t>18</a:t>
            </a:fld>
            <a:endParaRPr lang="en-US"/>
          </a:p>
        </p:txBody>
      </p:sp>
      <p:sp>
        <p:nvSpPr>
          <p:cNvPr id="11" name="TextBox 10"/>
          <p:cNvSpPr txBox="1"/>
          <p:nvPr/>
        </p:nvSpPr>
        <p:spPr>
          <a:xfrm>
            <a:off x="628650" y="1816584"/>
            <a:ext cx="3653676" cy="646331"/>
          </a:xfrm>
          <a:prstGeom prst="rect">
            <a:avLst/>
          </a:prstGeom>
          <a:noFill/>
        </p:spPr>
        <p:txBody>
          <a:bodyPr wrap="square" rtlCol="0">
            <a:spAutoFit/>
          </a:bodyPr>
          <a:lstStyle/>
          <a:p>
            <a:r>
              <a:rPr lang="en-US" dirty="0" smtClean="0">
                <a:solidFill>
                  <a:srgbClr val="003366"/>
                </a:solidFill>
                <a:latin typeface="Franklin Gothic Book" panose="020B0503020102020204" pitchFamily="34" charset="0"/>
              </a:rPr>
              <a:t>Wire came off the groove in the double-bend region</a:t>
            </a:r>
            <a:endParaRPr lang="en-US" dirty="0">
              <a:solidFill>
                <a:srgbClr val="003366"/>
              </a:solidFill>
              <a:latin typeface="Franklin Gothic Book" panose="020B0503020102020204" pitchFamily="34" charset="0"/>
            </a:endParaRPr>
          </a:p>
        </p:txBody>
      </p:sp>
      <p:sp>
        <p:nvSpPr>
          <p:cNvPr id="12" name="TextBox 11"/>
          <p:cNvSpPr txBox="1"/>
          <p:nvPr/>
        </p:nvSpPr>
        <p:spPr>
          <a:xfrm>
            <a:off x="5078730" y="1816584"/>
            <a:ext cx="3653676" cy="646331"/>
          </a:xfrm>
          <a:prstGeom prst="rect">
            <a:avLst/>
          </a:prstGeom>
          <a:noFill/>
        </p:spPr>
        <p:txBody>
          <a:bodyPr wrap="square" rtlCol="0">
            <a:spAutoFit/>
          </a:bodyPr>
          <a:lstStyle/>
          <a:p>
            <a:r>
              <a:rPr lang="en-US" dirty="0" smtClean="0">
                <a:solidFill>
                  <a:srgbClr val="003366"/>
                </a:solidFill>
                <a:latin typeface="Franklin Gothic Book" panose="020B0503020102020204" pitchFamily="34" charset="0"/>
              </a:rPr>
              <a:t>Clamped it down to the groove which did not occur to layer 1 wire</a:t>
            </a:r>
            <a:endParaRPr lang="en-US" dirty="0">
              <a:solidFill>
                <a:srgbClr val="003366"/>
              </a:solidFill>
              <a:latin typeface="Franklin Gothic Book" panose="020B0503020102020204" pitchFamily="34" charset="0"/>
            </a:endParaRPr>
          </a:p>
        </p:txBody>
      </p:sp>
      <p:sp>
        <p:nvSpPr>
          <p:cNvPr id="14" name="TextBox 13"/>
          <p:cNvSpPr txBox="1"/>
          <p:nvPr/>
        </p:nvSpPr>
        <p:spPr>
          <a:xfrm>
            <a:off x="562148" y="5722624"/>
            <a:ext cx="7625888"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rgbClr val="003366"/>
                </a:solidFill>
                <a:latin typeface="Franklin Gothic Book" panose="020B0503020102020204" pitchFamily="34" charset="0"/>
              </a:rPr>
              <a:t>For C2, we modified the mandrel design to remove the reverse bends in Layer 3</a:t>
            </a:r>
            <a:endParaRPr lang="en-US" dirty="0">
              <a:solidFill>
                <a:srgbClr val="003366"/>
              </a:solidFill>
              <a:latin typeface="Franklin Gothic Book" panose="020B0503020102020204" pitchFamily="34" charset="0"/>
            </a:endParaRPr>
          </a:p>
        </p:txBody>
      </p:sp>
    </p:spTree>
    <p:extLst>
      <p:ext uri="{BB962C8B-B14F-4D97-AF65-F5344CB8AC3E}">
        <p14:creationId xmlns:p14="http://schemas.microsoft.com/office/powerpoint/2010/main" val="3958603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10 µV/m criterion, we had 27% </a:t>
            </a:r>
            <a:r>
              <a:rPr lang="en-US" i="1" dirty="0" err="1" smtClean="0"/>
              <a:t>I</a:t>
            </a:r>
            <a:r>
              <a:rPr lang="en-US" baseline="-25000" dirty="0" err="1" smtClean="0"/>
              <a:t>c</a:t>
            </a:r>
            <a:r>
              <a:rPr lang="en-US" dirty="0" smtClean="0"/>
              <a:t> reduction after winding and no impact from applying </a:t>
            </a:r>
            <a:r>
              <a:rPr lang="en-US" dirty="0" err="1" smtClean="0"/>
              <a:t>stycast</a:t>
            </a:r>
            <a:endParaRPr lang="en-US" dirty="0"/>
          </a:p>
        </p:txBody>
      </p:sp>
      <p:sp>
        <p:nvSpPr>
          <p:cNvPr id="4" name="Date Placeholder 3"/>
          <p:cNvSpPr>
            <a:spLocks noGrp="1"/>
          </p:cNvSpPr>
          <p:nvPr>
            <p:ph type="dt" sz="half" idx="10"/>
          </p:nvPr>
        </p:nvSpPr>
        <p:spPr/>
        <p:txBody>
          <a:bodyPr/>
          <a:lstStyle/>
          <a:p>
            <a:r>
              <a:rPr lang="en-US" smtClean="0"/>
              <a:t>5/21/2020</a:t>
            </a:r>
            <a:endParaRPr lang="en-US"/>
          </a:p>
        </p:txBody>
      </p:sp>
      <p:sp>
        <p:nvSpPr>
          <p:cNvPr id="5" name="Footer Placeholder 4"/>
          <p:cNvSpPr>
            <a:spLocks noGrp="1"/>
          </p:cNvSpPr>
          <p:nvPr>
            <p:ph type="ftr" sz="quarter" idx="11"/>
          </p:nvPr>
        </p:nvSpPr>
        <p:spPr/>
        <p:txBody>
          <a:bodyPr/>
          <a:lstStyle/>
          <a:p>
            <a:r>
              <a:rPr lang="en-US" smtClean="0"/>
              <a:t>xrwang@lbl.gov</a:t>
            </a:r>
            <a:endParaRPr lang="en-US"/>
          </a:p>
        </p:txBody>
      </p:sp>
      <p:sp>
        <p:nvSpPr>
          <p:cNvPr id="6" name="Slide Number Placeholder 5"/>
          <p:cNvSpPr>
            <a:spLocks noGrp="1"/>
          </p:cNvSpPr>
          <p:nvPr>
            <p:ph type="sldNum" sz="quarter" idx="12"/>
          </p:nvPr>
        </p:nvSpPr>
        <p:spPr/>
        <p:txBody>
          <a:bodyPr/>
          <a:lstStyle/>
          <a:p>
            <a:fld id="{109AC563-2A74-4DF8-8CED-788D1EB7B86E}" type="slidenum">
              <a:rPr lang="en-US" smtClean="0"/>
              <a:t>19</a:t>
            </a:fld>
            <a:endParaRPr lang="en-US"/>
          </a:p>
        </p:txBody>
      </p:sp>
      <p:sp>
        <p:nvSpPr>
          <p:cNvPr id="13" name="TextBox 12"/>
          <p:cNvSpPr txBox="1"/>
          <p:nvPr/>
        </p:nvSpPr>
        <p:spPr>
          <a:xfrm>
            <a:off x="861174" y="2156346"/>
            <a:ext cx="1093761" cy="369332"/>
          </a:xfrm>
          <a:prstGeom prst="rect">
            <a:avLst/>
          </a:prstGeom>
          <a:noFill/>
        </p:spPr>
        <p:txBody>
          <a:bodyPr wrap="none" rtlCol="0">
            <a:spAutoFit/>
          </a:bodyPr>
          <a:lstStyle/>
          <a:p>
            <a:r>
              <a:rPr lang="en-US" dirty="0" smtClean="0">
                <a:solidFill>
                  <a:srgbClr val="003366"/>
                </a:solidFill>
                <a:latin typeface="Franklin Gothic Book" panose="020B0503020102020204" pitchFamily="34" charset="0"/>
              </a:rPr>
              <a:t>Raw data</a:t>
            </a:r>
            <a:endParaRPr lang="en-US" dirty="0">
              <a:solidFill>
                <a:srgbClr val="003366"/>
              </a:solidFill>
              <a:latin typeface="Franklin Gothic Book" panose="020B0503020102020204" pitchFamily="34" charset="0"/>
            </a:endParaRPr>
          </a:p>
        </p:txBody>
      </p:sp>
      <p:sp>
        <p:nvSpPr>
          <p:cNvPr id="14" name="TextBox 13"/>
          <p:cNvSpPr txBox="1"/>
          <p:nvPr/>
        </p:nvSpPr>
        <p:spPr>
          <a:xfrm>
            <a:off x="4834947" y="2156346"/>
            <a:ext cx="2387641" cy="369332"/>
          </a:xfrm>
          <a:prstGeom prst="rect">
            <a:avLst/>
          </a:prstGeom>
          <a:noFill/>
        </p:spPr>
        <p:txBody>
          <a:bodyPr wrap="none" rtlCol="0">
            <a:spAutoFit/>
          </a:bodyPr>
          <a:lstStyle/>
          <a:p>
            <a:r>
              <a:rPr lang="en-US" dirty="0" smtClean="0">
                <a:solidFill>
                  <a:srgbClr val="003366"/>
                </a:solidFill>
                <a:latin typeface="Franklin Gothic Book" panose="020B0503020102020204" pitchFamily="34" charset="0"/>
              </a:rPr>
              <a:t>Resistive foot removed</a:t>
            </a:r>
            <a:endParaRPr lang="en-US" dirty="0">
              <a:solidFill>
                <a:srgbClr val="003366"/>
              </a:solidFill>
              <a:latin typeface="Franklin Gothic Book" panose="020B0503020102020204" pitchFamily="34" charset="0"/>
            </a:endParaRPr>
          </a:p>
        </p:txBody>
      </p:sp>
      <p:sp>
        <p:nvSpPr>
          <p:cNvPr id="15" name="TextBox 14"/>
          <p:cNvSpPr txBox="1"/>
          <p:nvPr/>
        </p:nvSpPr>
        <p:spPr>
          <a:xfrm>
            <a:off x="861174" y="5745707"/>
            <a:ext cx="184731" cy="369332"/>
          </a:xfrm>
          <a:prstGeom prst="rect">
            <a:avLst/>
          </a:prstGeom>
          <a:noFill/>
        </p:spPr>
        <p:txBody>
          <a:bodyPr wrap="none" rtlCol="0">
            <a:spAutoFit/>
          </a:bodyPr>
          <a:lstStyle/>
          <a:p>
            <a:endParaRPr lang="en-US" dirty="0"/>
          </a:p>
        </p:txBody>
      </p:sp>
      <p:sp>
        <p:nvSpPr>
          <p:cNvPr id="16" name="TextBox 15"/>
          <p:cNvSpPr txBox="1"/>
          <p:nvPr/>
        </p:nvSpPr>
        <p:spPr>
          <a:xfrm>
            <a:off x="628651" y="5507052"/>
            <a:ext cx="788670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rgbClr val="003366"/>
                </a:solidFill>
                <a:latin typeface="Franklin Gothic Book" panose="020B0503020102020204" pitchFamily="34" charset="0"/>
              </a:rPr>
              <a:t>Using 2 µV voltage criterion, we had 18% </a:t>
            </a:r>
            <a:r>
              <a:rPr lang="en-US" i="1" dirty="0" err="1" smtClean="0">
                <a:solidFill>
                  <a:srgbClr val="003366"/>
                </a:solidFill>
                <a:latin typeface="Franklin Gothic Book" panose="020B0503020102020204" pitchFamily="34" charset="0"/>
              </a:rPr>
              <a:t>I</a:t>
            </a:r>
            <a:r>
              <a:rPr lang="en-US" baseline="-25000" dirty="0" err="1" smtClean="0">
                <a:solidFill>
                  <a:srgbClr val="003366"/>
                </a:solidFill>
                <a:latin typeface="Franklin Gothic Book" panose="020B0503020102020204" pitchFamily="34" charset="0"/>
              </a:rPr>
              <a:t>c</a:t>
            </a:r>
            <a:r>
              <a:rPr lang="en-US" baseline="-25000" dirty="0" smtClean="0">
                <a:solidFill>
                  <a:srgbClr val="003366"/>
                </a:solidFill>
                <a:latin typeface="Franklin Gothic Book" panose="020B0503020102020204" pitchFamily="34" charset="0"/>
              </a:rPr>
              <a:t> </a:t>
            </a:r>
            <a:r>
              <a:rPr lang="en-US" dirty="0" smtClean="0">
                <a:solidFill>
                  <a:srgbClr val="003366"/>
                </a:solidFill>
                <a:latin typeface="Franklin Gothic Book" panose="020B0503020102020204" pitchFamily="34" charset="0"/>
              </a:rPr>
              <a:t>reduction after winding and 1% more after applying </a:t>
            </a:r>
            <a:r>
              <a:rPr lang="en-US" dirty="0" err="1" smtClean="0">
                <a:solidFill>
                  <a:srgbClr val="003366"/>
                </a:solidFill>
                <a:latin typeface="Franklin Gothic Book" panose="020B0503020102020204" pitchFamily="34" charset="0"/>
              </a:rPr>
              <a:t>stycast</a:t>
            </a:r>
            <a:r>
              <a:rPr lang="en-US" dirty="0" smtClean="0">
                <a:solidFill>
                  <a:srgbClr val="003366"/>
                </a:solidFill>
                <a:latin typeface="Franklin Gothic Book" panose="020B0503020102020204" pitchFamily="34" charset="0"/>
              </a:rPr>
              <a:t> </a:t>
            </a:r>
          </a:p>
        </p:txBody>
      </p:sp>
      <p:pic>
        <p:nvPicPr>
          <p:cNvPr id="20" name="Content Placeholder 19"/>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628650" y="2678850"/>
            <a:ext cx="3886200" cy="2644887"/>
          </a:xfrm>
          <a:prstGeom prst="rect">
            <a:avLst/>
          </a:prstGeom>
        </p:spPr>
      </p:pic>
      <p:pic>
        <p:nvPicPr>
          <p:cNvPr id="22" name="Content Placeholder 21"/>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629150" y="2678850"/>
            <a:ext cx="3886200" cy="2644887"/>
          </a:xfrm>
          <a:prstGeom prst="rect">
            <a:avLst/>
          </a:prstGeom>
        </p:spPr>
      </p:pic>
    </p:spTree>
    <p:extLst>
      <p:ext uri="{BB962C8B-B14F-4D97-AF65-F5344CB8AC3E}">
        <p14:creationId xmlns:p14="http://schemas.microsoft.com/office/powerpoint/2010/main" val="3756093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magnets with increasing complexity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C0: first 3-turn coils on printed mandrels</a:t>
            </a:r>
          </a:p>
          <a:p>
            <a:pPr lvl="1"/>
            <a:r>
              <a:rPr lang="en-US" dirty="0" smtClean="0"/>
              <a:t>First experience with CORC® wires, joint fabrication</a:t>
            </a:r>
          </a:p>
          <a:p>
            <a:pPr lvl="1"/>
            <a:r>
              <a:rPr lang="en-US" dirty="0" smtClean="0"/>
              <a:t>Short wires &lt; 2 m</a:t>
            </a:r>
          </a:p>
          <a:p>
            <a:pPr lvl="1"/>
            <a:endParaRPr lang="en-US" dirty="0" smtClean="0"/>
          </a:p>
          <a:p>
            <a:r>
              <a:rPr lang="en-US" dirty="0" smtClean="0"/>
              <a:t>C1: 40-turn two-layer magnet on printed mandrels</a:t>
            </a:r>
          </a:p>
          <a:p>
            <a:pPr lvl="1"/>
            <a:r>
              <a:rPr lang="en-US" dirty="0" smtClean="0"/>
              <a:t>Fabrication: winding with relatively long wire, ~ 10 m, low-J</a:t>
            </a:r>
            <a:r>
              <a:rPr lang="en-US" baseline="-25000" dirty="0" smtClean="0"/>
              <a:t>e</a:t>
            </a:r>
            <a:r>
              <a:rPr lang="en-US" dirty="0" smtClean="0"/>
              <a:t> wire (150 A/mm</a:t>
            </a:r>
            <a:r>
              <a:rPr lang="en-US" baseline="30000" dirty="0" smtClean="0"/>
              <a:t>2</a:t>
            </a:r>
            <a:r>
              <a:rPr lang="en-US" dirty="0" smtClean="0"/>
              <a:t> at 20 T, 4.2 K)</a:t>
            </a:r>
          </a:p>
          <a:p>
            <a:pPr lvl="1"/>
            <a:r>
              <a:rPr lang="en-US" dirty="0" smtClean="0"/>
              <a:t>Performance: target 1 T at 4.2 K, quench behavior, field quality</a:t>
            </a:r>
          </a:p>
          <a:p>
            <a:pPr lvl="1"/>
            <a:endParaRPr lang="en-US" dirty="0" smtClean="0"/>
          </a:p>
          <a:p>
            <a:r>
              <a:rPr lang="en-US" dirty="0" smtClean="0"/>
              <a:t>C2: 40-turn four-layer magnet on metal mandrels</a:t>
            </a:r>
          </a:p>
          <a:p>
            <a:pPr lvl="1"/>
            <a:r>
              <a:rPr lang="en-US" dirty="0" smtClean="0"/>
              <a:t>Fabrication: metal mandrel, winding, applying </a:t>
            </a:r>
            <a:r>
              <a:rPr lang="en-US" dirty="0" err="1" smtClean="0"/>
              <a:t>Stycast</a:t>
            </a:r>
            <a:r>
              <a:rPr lang="en-US" dirty="0" smtClean="0"/>
              <a:t> epoxy. 30-tape wire with higher J</a:t>
            </a:r>
            <a:r>
              <a:rPr lang="en-US" baseline="-25000" dirty="0" smtClean="0"/>
              <a:t>e</a:t>
            </a:r>
            <a:r>
              <a:rPr lang="en-US" dirty="0" smtClean="0"/>
              <a:t> (250 A/mm</a:t>
            </a:r>
            <a:r>
              <a:rPr lang="en-US" baseline="30000" dirty="0" smtClean="0"/>
              <a:t>2</a:t>
            </a:r>
            <a:r>
              <a:rPr lang="en-US" dirty="0" smtClean="0"/>
              <a:t> at 20 T, 4.2 K)</a:t>
            </a:r>
          </a:p>
          <a:p>
            <a:pPr lvl="1"/>
            <a:r>
              <a:rPr lang="en-US" dirty="0" smtClean="0"/>
              <a:t>Performance: target 3 T at 4.2 K, quench behavior, field quality</a:t>
            </a:r>
          </a:p>
          <a:p>
            <a:pPr lvl="1"/>
            <a:r>
              <a:rPr lang="en-US" dirty="0" smtClean="0"/>
              <a:t>Feedback for conductor development</a:t>
            </a:r>
          </a:p>
        </p:txBody>
      </p:sp>
      <p:sp>
        <p:nvSpPr>
          <p:cNvPr id="4" name="Date Placeholder 3"/>
          <p:cNvSpPr>
            <a:spLocks noGrp="1"/>
          </p:cNvSpPr>
          <p:nvPr>
            <p:ph type="dt" sz="half" idx="10"/>
          </p:nvPr>
        </p:nvSpPr>
        <p:spPr/>
        <p:txBody>
          <a:bodyPr/>
          <a:lstStyle/>
          <a:p>
            <a:r>
              <a:rPr lang="en-US" smtClean="0"/>
              <a:t>5/21/2020</a:t>
            </a:r>
            <a:endParaRPr lang="en-US"/>
          </a:p>
        </p:txBody>
      </p:sp>
      <p:sp>
        <p:nvSpPr>
          <p:cNvPr id="5" name="Footer Placeholder 4"/>
          <p:cNvSpPr>
            <a:spLocks noGrp="1"/>
          </p:cNvSpPr>
          <p:nvPr>
            <p:ph type="ftr" sz="quarter" idx="11"/>
          </p:nvPr>
        </p:nvSpPr>
        <p:spPr/>
        <p:txBody>
          <a:bodyPr/>
          <a:lstStyle/>
          <a:p>
            <a:r>
              <a:rPr lang="en-US" smtClean="0"/>
              <a:t>xrwang@lbl.gov</a:t>
            </a:r>
            <a:endParaRPr lang="en-US"/>
          </a:p>
        </p:txBody>
      </p:sp>
      <p:sp>
        <p:nvSpPr>
          <p:cNvPr id="6" name="Slide Number Placeholder 5"/>
          <p:cNvSpPr>
            <a:spLocks noGrp="1"/>
          </p:cNvSpPr>
          <p:nvPr>
            <p:ph type="sldNum" sz="quarter" idx="12"/>
          </p:nvPr>
        </p:nvSpPr>
        <p:spPr/>
        <p:txBody>
          <a:bodyPr/>
          <a:lstStyle/>
          <a:p>
            <a:fld id="{109AC563-2A74-4DF8-8CED-788D1EB7B86E}" type="slidenum">
              <a:rPr lang="en-US" smtClean="0"/>
              <a:t>2</a:t>
            </a:fld>
            <a:endParaRPr lang="en-US"/>
          </a:p>
        </p:txBody>
      </p:sp>
    </p:spTree>
    <p:extLst>
      <p:ext uri="{BB962C8B-B14F-4D97-AF65-F5344CB8AC3E}">
        <p14:creationId xmlns:p14="http://schemas.microsoft.com/office/powerpoint/2010/main" val="1737313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err="1" smtClean="0"/>
              <a:t>I</a:t>
            </a:r>
            <a:r>
              <a:rPr lang="en-US" baseline="-25000" dirty="0" err="1" smtClean="0"/>
              <a:t>c</a:t>
            </a:r>
            <a:r>
              <a:rPr lang="en-US" dirty="0" smtClean="0"/>
              <a:t> values from two criteria</a:t>
            </a:r>
            <a:endParaRPr lang="en-US" dirty="0"/>
          </a:p>
        </p:txBody>
      </p:sp>
      <p:sp>
        <p:nvSpPr>
          <p:cNvPr id="4" name="Date Placeholder 3"/>
          <p:cNvSpPr>
            <a:spLocks noGrp="1"/>
          </p:cNvSpPr>
          <p:nvPr>
            <p:ph type="dt" sz="half" idx="10"/>
          </p:nvPr>
        </p:nvSpPr>
        <p:spPr/>
        <p:txBody>
          <a:bodyPr/>
          <a:lstStyle/>
          <a:p>
            <a:r>
              <a:rPr lang="en-US" smtClean="0"/>
              <a:t>5/21/2020</a:t>
            </a:r>
            <a:endParaRPr lang="en-US"/>
          </a:p>
        </p:txBody>
      </p:sp>
      <p:sp>
        <p:nvSpPr>
          <p:cNvPr id="5" name="Footer Placeholder 4"/>
          <p:cNvSpPr>
            <a:spLocks noGrp="1"/>
          </p:cNvSpPr>
          <p:nvPr>
            <p:ph type="ftr" sz="quarter" idx="11"/>
          </p:nvPr>
        </p:nvSpPr>
        <p:spPr/>
        <p:txBody>
          <a:bodyPr/>
          <a:lstStyle/>
          <a:p>
            <a:r>
              <a:rPr lang="en-US" smtClean="0"/>
              <a:t>xrwang@lbl.gov</a:t>
            </a:r>
            <a:endParaRPr lang="en-US"/>
          </a:p>
        </p:txBody>
      </p:sp>
      <p:sp>
        <p:nvSpPr>
          <p:cNvPr id="6" name="Slide Number Placeholder 5"/>
          <p:cNvSpPr>
            <a:spLocks noGrp="1"/>
          </p:cNvSpPr>
          <p:nvPr>
            <p:ph type="sldNum" sz="quarter" idx="12"/>
          </p:nvPr>
        </p:nvSpPr>
        <p:spPr/>
        <p:txBody>
          <a:bodyPr/>
          <a:lstStyle/>
          <a:p>
            <a:fld id="{109AC563-2A74-4DF8-8CED-788D1EB7B86E}" type="slidenum">
              <a:rPr lang="en-US" smtClean="0"/>
              <a:t>20</a:t>
            </a:fld>
            <a:endParaRPr lang="en-US"/>
          </a:p>
        </p:txBody>
      </p:sp>
      <p:sp>
        <p:nvSpPr>
          <p:cNvPr id="13" name="TextBox 12"/>
          <p:cNvSpPr txBox="1"/>
          <p:nvPr/>
        </p:nvSpPr>
        <p:spPr>
          <a:xfrm>
            <a:off x="861174" y="2156346"/>
            <a:ext cx="2235677" cy="369332"/>
          </a:xfrm>
          <a:prstGeom prst="rect">
            <a:avLst/>
          </a:prstGeom>
          <a:noFill/>
        </p:spPr>
        <p:txBody>
          <a:bodyPr wrap="none" rtlCol="0">
            <a:spAutoFit/>
          </a:bodyPr>
          <a:lstStyle/>
          <a:p>
            <a:r>
              <a:rPr lang="en-US" dirty="0">
                <a:solidFill>
                  <a:srgbClr val="003366"/>
                </a:solidFill>
                <a:latin typeface="Franklin Gothic Book" panose="020B0503020102020204" pitchFamily="34" charset="0"/>
              </a:rPr>
              <a:t>2 </a:t>
            </a:r>
            <a:r>
              <a:rPr lang="en-US" dirty="0" smtClean="0">
                <a:solidFill>
                  <a:srgbClr val="003366"/>
                </a:solidFill>
                <a:latin typeface="Franklin Gothic Book" panose="020B0503020102020204" pitchFamily="34" charset="0"/>
              </a:rPr>
              <a:t>µV voltage criterion</a:t>
            </a:r>
            <a:endParaRPr lang="en-US" dirty="0">
              <a:solidFill>
                <a:srgbClr val="003366"/>
              </a:solidFill>
              <a:latin typeface="Franklin Gothic Book" panose="020B0503020102020204" pitchFamily="34" charset="0"/>
            </a:endParaRPr>
          </a:p>
        </p:txBody>
      </p:sp>
      <p:sp>
        <p:nvSpPr>
          <p:cNvPr id="14" name="TextBox 13"/>
          <p:cNvSpPr txBox="1"/>
          <p:nvPr/>
        </p:nvSpPr>
        <p:spPr>
          <a:xfrm>
            <a:off x="4834947" y="2156346"/>
            <a:ext cx="3140155" cy="369332"/>
          </a:xfrm>
          <a:prstGeom prst="rect">
            <a:avLst/>
          </a:prstGeom>
          <a:noFill/>
        </p:spPr>
        <p:txBody>
          <a:bodyPr wrap="none" rtlCol="0">
            <a:spAutoFit/>
          </a:bodyPr>
          <a:lstStyle/>
          <a:p>
            <a:r>
              <a:rPr lang="en-US" dirty="0" smtClean="0">
                <a:solidFill>
                  <a:srgbClr val="003366"/>
                </a:solidFill>
                <a:latin typeface="Franklin Gothic Book" panose="020B0503020102020204" pitchFamily="34" charset="0"/>
              </a:rPr>
              <a:t>10 µV/m electric-field criterion</a:t>
            </a:r>
            <a:endParaRPr lang="en-US" dirty="0">
              <a:solidFill>
                <a:srgbClr val="003366"/>
              </a:solidFill>
              <a:latin typeface="Franklin Gothic Book" panose="020B0503020102020204" pitchFamily="34" charset="0"/>
            </a:endParaRPr>
          </a:p>
        </p:txBody>
      </p:sp>
      <p:sp>
        <p:nvSpPr>
          <p:cNvPr id="15" name="TextBox 14"/>
          <p:cNvSpPr txBox="1"/>
          <p:nvPr/>
        </p:nvSpPr>
        <p:spPr>
          <a:xfrm>
            <a:off x="861174" y="5745707"/>
            <a:ext cx="184731" cy="369332"/>
          </a:xfrm>
          <a:prstGeom prst="rect">
            <a:avLst/>
          </a:prstGeom>
          <a:noFill/>
        </p:spPr>
        <p:txBody>
          <a:bodyPr wrap="none" rtlCol="0">
            <a:spAutoFit/>
          </a:bodyPr>
          <a:lstStyle/>
          <a:p>
            <a:endParaRPr lang="en-US" dirty="0"/>
          </a:p>
        </p:txBody>
      </p:sp>
      <p:pic>
        <p:nvPicPr>
          <p:cNvPr id="7" name="Content Placeholder 6"/>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628650" y="2698502"/>
            <a:ext cx="3886200" cy="2605583"/>
          </a:xfrm>
          <a:prstGeom prst="rect">
            <a:avLst/>
          </a:prstGeom>
        </p:spPr>
      </p:pic>
      <p:pic>
        <p:nvPicPr>
          <p:cNvPr id="9" name="Content Placeholder 8"/>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629150" y="2695730"/>
            <a:ext cx="3886200" cy="2611127"/>
          </a:xfrm>
          <a:prstGeom prst="rect">
            <a:avLst/>
          </a:prstGeom>
        </p:spPr>
      </p:pic>
    </p:spTree>
    <p:extLst>
      <p:ext uri="{BB962C8B-B14F-4D97-AF65-F5344CB8AC3E}">
        <p14:creationId xmlns:p14="http://schemas.microsoft.com/office/powerpoint/2010/main" val="1484537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V2 </a:t>
            </a:r>
            <a:r>
              <a:rPr lang="en-US" dirty="0"/>
              <a:t>after </a:t>
            </a:r>
            <a:r>
              <a:rPr lang="en-US" dirty="0" smtClean="0"/>
              <a:t>winding: slope of the resistive foot reduced by 80% to 1.8 n</a:t>
            </a:r>
            <a:r>
              <a:rPr lang="el-GR" dirty="0" smtClean="0"/>
              <a:t>Ω</a:t>
            </a:r>
            <a:r>
              <a:rPr lang="en-US" dirty="0" smtClean="0"/>
              <a:t> and the </a:t>
            </a:r>
            <a:r>
              <a:rPr lang="en-US" i="1" dirty="0" smtClean="0"/>
              <a:t>n</a:t>
            </a:r>
            <a:r>
              <a:rPr lang="en-US" dirty="0" smtClean="0"/>
              <a:t> value increased by 50% to 15</a:t>
            </a:r>
            <a:endParaRPr lang="en-US" dirty="0"/>
          </a:p>
        </p:txBody>
      </p:sp>
      <p:sp>
        <p:nvSpPr>
          <p:cNvPr id="5" name="Date Placeholder 4"/>
          <p:cNvSpPr>
            <a:spLocks noGrp="1"/>
          </p:cNvSpPr>
          <p:nvPr>
            <p:ph type="dt" sz="half" idx="10"/>
          </p:nvPr>
        </p:nvSpPr>
        <p:spPr/>
        <p:txBody>
          <a:bodyPr/>
          <a:lstStyle/>
          <a:p>
            <a:r>
              <a:rPr lang="en-US" smtClean="0"/>
              <a:t>5/21/2020</a:t>
            </a:r>
            <a:endParaRPr lang="en-US"/>
          </a:p>
        </p:txBody>
      </p:sp>
      <p:sp>
        <p:nvSpPr>
          <p:cNvPr id="6" name="Footer Placeholder 5"/>
          <p:cNvSpPr>
            <a:spLocks noGrp="1"/>
          </p:cNvSpPr>
          <p:nvPr>
            <p:ph type="ftr" sz="quarter" idx="11"/>
          </p:nvPr>
        </p:nvSpPr>
        <p:spPr/>
        <p:txBody>
          <a:bodyPr/>
          <a:lstStyle/>
          <a:p>
            <a:r>
              <a:rPr lang="en-US" smtClean="0"/>
              <a:t>xrwang@lbl.gov</a:t>
            </a:r>
            <a:endParaRPr lang="en-US"/>
          </a:p>
        </p:txBody>
      </p:sp>
      <p:sp>
        <p:nvSpPr>
          <p:cNvPr id="7" name="Slide Number Placeholder 6"/>
          <p:cNvSpPr>
            <a:spLocks noGrp="1"/>
          </p:cNvSpPr>
          <p:nvPr>
            <p:ph type="sldNum" sz="quarter" idx="12"/>
          </p:nvPr>
        </p:nvSpPr>
        <p:spPr/>
        <p:txBody>
          <a:bodyPr/>
          <a:lstStyle/>
          <a:p>
            <a:fld id="{109AC563-2A74-4DF8-8CED-788D1EB7B86E}" type="slidenum">
              <a:rPr lang="en-US" smtClean="0"/>
              <a:t>21</a:t>
            </a:fld>
            <a:endParaRPr lang="en-US"/>
          </a:p>
        </p:txBody>
      </p:sp>
      <p:sp>
        <p:nvSpPr>
          <p:cNvPr id="11" name="TextBox 10"/>
          <p:cNvSpPr txBox="1"/>
          <p:nvPr/>
        </p:nvSpPr>
        <p:spPr>
          <a:xfrm>
            <a:off x="628650" y="5507052"/>
            <a:ext cx="3598614"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solidFill>
                  <a:srgbClr val="003366"/>
                </a:solidFill>
                <a:latin typeface="Franklin Gothic Book" panose="020B0503020102020204" pitchFamily="34" charset="0"/>
              </a:rPr>
              <a:t>This was consistent with Layer 1</a:t>
            </a:r>
            <a:endParaRPr lang="en-US" dirty="0">
              <a:solidFill>
                <a:srgbClr val="003366"/>
              </a:solidFill>
              <a:latin typeface="Franklin Gothic Book" panose="020B0503020102020204" pitchFamily="34" charset="0"/>
            </a:endParaRPr>
          </a:p>
        </p:txBody>
      </p:sp>
      <p:pic>
        <p:nvPicPr>
          <p:cNvPr id="4" name="Content Placeholder 3"/>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628650" y="2698502"/>
            <a:ext cx="3886200" cy="2605583"/>
          </a:xfrm>
          <a:prstGeom prst="rect">
            <a:avLst/>
          </a:prstGeom>
        </p:spPr>
      </p:pic>
      <p:pic>
        <p:nvPicPr>
          <p:cNvPr id="12" name="Content Placeholder 11"/>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629150" y="2698502"/>
            <a:ext cx="3886200" cy="2605583"/>
          </a:xfrm>
          <a:prstGeom prst="rect">
            <a:avLst/>
          </a:prstGeom>
        </p:spPr>
      </p:pic>
    </p:spTree>
    <p:extLst>
      <p:ext uri="{BB962C8B-B14F-4D97-AF65-F5344CB8AC3E}">
        <p14:creationId xmlns:p14="http://schemas.microsoft.com/office/powerpoint/2010/main" val="1980239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high point by applying one-pass of </a:t>
            </a:r>
            <a:r>
              <a:rPr lang="en-US" dirty="0" err="1" smtClean="0"/>
              <a:t>stycast</a:t>
            </a:r>
            <a:r>
              <a:rPr lang="en-US" dirty="0" smtClean="0"/>
              <a:t>  </a:t>
            </a:r>
            <a:endParaRPr lang="en-US" dirty="0"/>
          </a:p>
        </p:txBody>
      </p:sp>
      <p:sp>
        <p:nvSpPr>
          <p:cNvPr id="4" name="Date Placeholder 3"/>
          <p:cNvSpPr>
            <a:spLocks noGrp="1"/>
          </p:cNvSpPr>
          <p:nvPr>
            <p:ph type="dt" sz="half" idx="10"/>
          </p:nvPr>
        </p:nvSpPr>
        <p:spPr/>
        <p:txBody>
          <a:bodyPr/>
          <a:lstStyle/>
          <a:p>
            <a:r>
              <a:rPr lang="en-US" smtClean="0"/>
              <a:t>5/21/2020</a:t>
            </a:r>
            <a:endParaRPr lang="en-US"/>
          </a:p>
        </p:txBody>
      </p:sp>
      <p:sp>
        <p:nvSpPr>
          <p:cNvPr id="5" name="Footer Placeholder 4"/>
          <p:cNvSpPr>
            <a:spLocks noGrp="1"/>
          </p:cNvSpPr>
          <p:nvPr>
            <p:ph type="ftr" sz="quarter" idx="11"/>
          </p:nvPr>
        </p:nvSpPr>
        <p:spPr/>
        <p:txBody>
          <a:bodyPr/>
          <a:lstStyle/>
          <a:p>
            <a:r>
              <a:rPr lang="en-US" smtClean="0"/>
              <a:t>xrwang@lbl.gov</a:t>
            </a:r>
            <a:endParaRPr lang="en-US"/>
          </a:p>
        </p:txBody>
      </p:sp>
      <p:sp>
        <p:nvSpPr>
          <p:cNvPr id="6" name="Slide Number Placeholder 5"/>
          <p:cNvSpPr>
            <a:spLocks noGrp="1"/>
          </p:cNvSpPr>
          <p:nvPr>
            <p:ph type="sldNum" sz="quarter" idx="12"/>
          </p:nvPr>
        </p:nvSpPr>
        <p:spPr/>
        <p:txBody>
          <a:bodyPr/>
          <a:lstStyle/>
          <a:p>
            <a:fld id="{109AC563-2A74-4DF8-8CED-788D1EB7B86E}" type="slidenum">
              <a:rPr lang="en-US" smtClean="0"/>
              <a:t>22</a:t>
            </a:fld>
            <a:endParaRPr lang="en-US"/>
          </a:p>
        </p:txBody>
      </p:sp>
      <p:pic>
        <p:nvPicPr>
          <p:cNvPr id="12" name="Picture 4" descr="https://lh3.googleusercontent.com/IHSxQCIdJ9eWHlNUq4NwqUayTyaFcKwy4ZGlb6v-Og7s_Qd0Y2JgezOWbBamDPHGa8fXQRQV7oVBp6M1HmhgYmcPAhX9qem7O7dD0jTKPcsL8Ls66xwRl_6Jl-7k08XAkvYfULU2CJMBQt8IPeUC_jeNq1WdpJxPbMf0soS_2ysMdjjKeRKnpJDtew9zcHViN1fQhRzHPPzxyZJTakjxSiCMNnBRQusw-l4VRolvitqt8vjWp8NIz19CJe-xHEXEBVtCKP1CKzaHh6HAATGrz1jpU4uuAygzliDu64fmUtsoL0cJyqqLcUAXgehr5a4jGLc2KmvBr_ga_dU0KEiTUR2eJ5Gm35FiRspeHMvbzBalRP8P8bKeu0YXtPF6Ze2GEFdrNmVqHbWIUPU1K9FwgX6IDrO8WDc1WFx-Yr7HbMu6BUnyU7XHbM-VnXF35KIQvPWOPuZVBnPcjWxcYtzTe54bVY4xVcGgE4FVrpImk-fQM2kO6WuWaKi5WFLDqhy5gFrBNOAFWt7zSbaQNrLvFB8h5rnCxoJ1P-YYjXSb0g08h41Rz9U7KfYed9P75tevpKw5GaRtODW2G_bCaIC0Pd6syQaLLfmW2pzxsu7KffPbA0u9QCVVI5lIRpvZuUH2=w1251-h938-no"/>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1912937" y="2443629"/>
            <a:ext cx="5486400" cy="1976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048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 gained useful experience for C2 with two 3-turn coils using Al-Br mandrels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We reduced the chances of electrical short between the wire and mandrel during winding. </a:t>
            </a:r>
          </a:p>
          <a:p>
            <a:pPr lvl="1"/>
            <a:r>
              <a:rPr lang="en-US" dirty="0" smtClean="0"/>
              <a:t>The rough edge of the groove scratched off polyester insulation</a:t>
            </a:r>
          </a:p>
          <a:p>
            <a:pPr lvl="1"/>
            <a:r>
              <a:rPr lang="en-US" dirty="0" smtClean="0"/>
              <a:t>Grooves were polished after being sand blasted. This reduced the chances of damaging the insulation</a:t>
            </a:r>
          </a:p>
          <a:p>
            <a:endParaRPr lang="en-US" dirty="0" smtClean="0"/>
          </a:p>
          <a:p>
            <a:r>
              <a:rPr lang="en-US" dirty="0" smtClean="0"/>
              <a:t>Developed a procedure to co-wind voltage-tap wires</a:t>
            </a:r>
          </a:p>
          <a:p>
            <a:pPr lvl="1"/>
            <a:r>
              <a:rPr lang="en-US" dirty="0" smtClean="0"/>
              <a:t>The wires were stable in the groove next to the wire but we lost one turn. No significant inductive noise was observed during the cold test. Need to verify this with the 40-turn coil</a:t>
            </a:r>
          </a:p>
          <a:p>
            <a:endParaRPr lang="en-US" dirty="0" smtClean="0"/>
          </a:p>
          <a:p>
            <a:r>
              <a:rPr lang="en-US" dirty="0" smtClean="0"/>
              <a:t>Modified the procedure to apply </a:t>
            </a:r>
            <a:r>
              <a:rPr lang="en-US" dirty="0" err="1" smtClean="0"/>
              <a:t>stycast</a:t>
            </a:r>
            <a:r>
              <a:rPr lang="en-US" dirty="0" smtClean="0"/>
              <a:t> to ensure the layers can fit into each other</a:t>
            </a:r>
          </a:p>
          <a:p>
            <a:pPr lvl="1"/>
            <a:r>
              <a:rPr lang="en-US" dirty="0" smtClean="0"/>
              <a:t>One pass of </a:t>
            </a:r>
            <a:r>
              <a:rPr lang="en-US" dirty="0" err="1" smtClean="0"/>
              <a:t>stycast</a:t>
            </a:r>
            <a:r>
              <a:rPr lang="en-US" dirty="0" smtClean="0"/>
              <a:t> when wrapping the fiber cloth. Skipping the second pass when wrapping the heat shrink tape</a:t>
            </a:r>
          </a:p>
          <a:p>
            <a:pPr lvl="1"/>
            <a:r>
              <a:rPr lang="en-US" dirty="0" smtClean="0"/>
              <a:t>Used 1” wide heat shrink tape with 0.5” wide fiber cloth. Seems working. Continue improving the technology with 3-turn bluestone coils</a:t>
            </a:r>
          </a:p>
          <a:p>
            <a:pPr lvl="1"/>
            <a:r>
              <a:rPr lang="en-US" dirty="0" smtClean="0"/>
              <a:t>Heating with 550 F temperature setting on the heat gun seems working. Need to verify with bluestone coils</a:t>
            </a:r>
          </a:p>
          <a:p>
            <a:pPr lvl="1"/>
            <a:endParaRPr lang="en-US" dirty="0"/>
          </a:p>
          <a:p>
            <a:r>
              <a:rPr lang="en-US" dirty="0" smtClean="0"/>
              <a:t>The </a:t>
            </a:r>
            <a:r>
              <a:rPr lang="en-US" dirty="0" err="1" smtClean="0"/>
              <a:t>I</a:t>
            </a:r>
            <a:r>
              <a:rPr lang="en-US" baseline="-25000" dirty="0" err="1" smtClean="0"/>
              <a:t>c</a:t>
            </a:r>
            <a:r>
              <a:rPr lang="en-US" dirty="0" smtClean="0"/>
              <a:t> reduction ranges from 22% to 27% after applying </a:t>
            </a:r>
            <a:r>
              <a:rPr lang="en-US" dirty="0" err="1" smtClean="0"/>
              <a:t>stycast</a:t>
            </a:r>
            <a:r>
              <a:rPr lang="en-US" dirty="0" smtClean="0"/>
              <a:t>. Lower than the 30% observed on layer 1 Bluestone mandrel</a:t>
            </a:r>
          </a:p>
          <a:p>
            <a:pPr lvl="1"/>
            <a:r>
              <a:rPr lang="en-US" dirty="0" smtClean="0"/>
              <a:t>Need to verify more on Bluestone </a:t>
            </a:r>
            <a:r>
              <a:rPr lang="en-US" dirty="0" err="1" smtClean="0"/>
              <a:t>coilis</a:t>
            </a:r>
            <a:endParaRPr lang="en-US" dirty="0" smtClean="0"/>
          </a:p>
          <a:p>
            <a:pPr lvl="1"/>
            <a:r>
              <a:rPr lang="en-US" dirty="0" smtClean="0"/>
              <a:t>The impact of </a:t>
            </a:r>
            <a:r>
              <a:rPr lang="en-US" dirty="0" err="1" smtClean="0"/>
              <a:t>Stycast</a:t>
            </a:r>
            <a:r>
              <a:rPr lang="en-US" dirty="0" smtClean="0"/>
              <a:t> is negligible (1% </a:t>
            </a:r>
            <a:r>
              <a:rPr lang="en-US" i="1" dirty="0" err="1" smtClean="0"/>
              <a:t>I</a:t>
            </a:r>
            <a:r>
              <a:rPr lang="en-US" baseline="-25000" dirty="0" err="1" smtClean="0"/>
              <a:t>c</a:t>
            </a:r>
            <a:r>
              <a:rPr lang="en-US" dirty="0" smtClean="0"/>
              <a:t> reduction) </a:t>
            </a:r>
            <a:endParaRPr lang="en-US" dirty="0"/>
          </a:p>
        </p:txBody>
      </p:sp>
      <p:sp>
        <p:nvSpPr>
          <p:cNvPr id="4" name="Date Placeholder 3"/>
          <p:cNvSpPr>
            <a:spLocks noGrp="1"/>
          </p:cNvSpPr>
          <p:nvPr>
            <p:ph type="dt" sz="half" idx="10"/>
          </p:nvPr>
        </p:nvSpPr>
        <p:spPr/>
        <p:txBody>
          <a:bodyPr/>
          <a:lstStyle/>
          <a:p>
            <a:r>
              <a:rPr lang="en-US" smtClean="0"/>
              <a:t>5/21/2020</a:t>
            </a:r>
            <a:endParaRPr lang="en-US"/>
          </a:p>
        </p:txBody>
      </p:sp>
      <p:sp>
        <p:nvSpPr>
          <p:cNvPr id="5" name="Footer Placeholder 4"/>
          <p:cNvSpPr>
            <a:spLocks noGrp="1"/>
          </p:cNvSpPr>
          <p:nvPr>
            <p:ph type="ftr" sz="quarter" idx="11"/>
          </p:nvPr>
        </p:nvSpPr>
        <p:spPr/>
        <p:txBody>
          <a:bodyPr/>
          <a:lstStyle/>
          <a:p>
            <a:r>
              <a:rPr lang="en-US" smtClean="0"/>
              <a:t>xrwang@lbl.gov</a:t>
            </a:r>
            <a:endParaRPr lang="en-US"/>
          </a:p>
        </p:txBody>
      </p:sp>
      <p:sp>
        <p:nvSpPr>
          <p:cNvPr id="6" name="Slide Number Placeholder 5"/>
          <p:cNvSpPr>
            <a:spLocks noGrp="1"/>
          </p:cNvSpPr>
          <p:nvPr>
            <p:ph type="sldNum" sz="quarter" idx="12"/>
          </p:nvPr>
        </p:nvSpPr>
        <p:spPr/>
        <p:txBody>
          <a:bodyPr/>
          <a:lstStyle/>
          <a:p>
            <a:fld id="{109AC563-2A74-4DF8-8CED-788D1EB7B86E}" type="slidenum">
              <a:rPr lang="en-US" smtClean="0"/>
              <a:t>23</a:t>
            </a:fld>
            <a:endParaRPr lang="en-US"/>
          </a:p>
        </p:txBody>
      </p:sp>
    </p:spTree>
    <p:extLst>
      <p:ext uri="{BB962C8B-B14F-4D97-AF65-F5344CB8AC3E}">
        <p14:creationId xmlns:p14="http://schemas.microsoft.com/office/powerpoint/2010/main" val="2023371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of subscale 3-turn coils is very useful </a:t>
            </a:r>
            <a:endParaRPr lang="en-US" dirty="0"/>
          </a:p>
        </p:txBody>
      </p:sp>
      <p:sp>
        <p:nvSpPr>
          <p:cNvPr id="3" name="Content Placeholder 2"/>
          <p:cNvSpPr>
            <a:spLocks noGrp="1"/>
          </p:cNvSpPr>
          <p:nvPr>
            <p:ph idx="1"/>
          </p:nvPr>
        </p:nvSpPr>
        <p:spPr/>
        <p:txBody>
          <a:bodyPr/>
          <a:lstStyle/>
          <a:p>
            <a:r>
              <a:rPr lang="en-US" dirty="0" smtClean="0"/>
              <a:t>Track the wire critical current after each fabrication step to understand the development</a:t>
            </a:r>
          </a:p>
          <a:p>
            <a:endParaRPr lang="en-US" dirty="0" smtClean="0"/>
          </a:p>
          <a:p>
            <a:r>
              <a:rPr lang="en-US" dirty="0" smtClean="0"/>
              <a:t>Detect and correct issues before the 40-turn magnet development</a:t>
            </a:r>
          </a:p>
          <a:p>
            <a:endParaRPr lang="en-US" dirty="0"/>
          </a:p>
          <a:p>
            <a:r>
              <a:rPr lang="en-US" dirty="0" smtClean="0"/>
              <a:t>Use the 3-turn coil on aluminum bronze mandrel as an example</a:t>
            </a:r>
          </a:p>
        </p:txBody>
      </p:sp>
      <p:sp>
        <p:nvSpPr>
          <p:cNvPr id="4" name="Date Placeholder 3"/>
          <p:cNvSpPr>
            <a:spLocks noGrp="1"/>
          </p:cNvSpPr>
          <p:nvPr>
            <p:ph type="dt" sz="half" idx="10"/>
          </p:nvPr>
        </p:nvSpPr>
        <p:spPr/>
        <p:txBody>
          <a:bodyPr/>
          <a:lstStyle/>
          <a:p>
            <a:r>
              <a:rPr lang="en-US" smtClean="0"/>
              <a:t>5/21/2020</a:t>
            </a:r>
            <a:endParaRPr lang="en-US"/>
          </a:p>
        </p:txBody>
      </p:sp>
      <p:sp>
        <p:nvSpPr>
          <p:cNvPr id="5" name="Footer Placeholder 4"/>
          <p:cNvSpPr>
            <a:spLocks noGrp="1"/>
          </p:cNvSpPr>
          <p:nvPr>
            <p:ph type="ftr" sz="quarter" idx="11"/>
          </p:nvPr>
        </p:nvSpPr>
        <p:spPr/>
        <p:txBody>
          <a:bodyPr/>
          <a:lstStyle/>
          <a:p>
            <a:r>
              <a:rPr lang="en-US" smtClean="0"/>
              <a:t>xrwang@lbl.gov</a:t>
            </a:r>
            <a:endParaRPr lang="en-US"/>
          </a:p>
        </p:txBody>
      </p:sp>
      <p:sp>
        <p:nvSpPr>
          <p:cNvPr id="6" name="Slide Number Placeholder 5"/>
          <p:cNvSpPr>
            <a:spLocks noGrp="1"/>
          </p:cNvSpPr>
          <p:nvPr>
            <p:ph type="sldNum" sz="quarter" idx="12"/>
          </p:nvPr>
        </p:nvSpPr>
        <p:spPr/>
        <p:txBody>
          <a:bodyPr/>
          <a:lstStyle/>
          <a:p>
            <a:fld id="{109AC563-2A74-4DF8-8CED-788D1EB7B86E}" type="slidenum">
              <a:rPr lang="en-US" smtClean="0"/>
              <a:t>3</a:t>
            </a:fld>
            <a:endParaRPr lang="en-US"/>
          </a:p>
        </p:txBody>
      </p:sp>
    </p:spTree>
    <p:extLst>
      <p:ext uri="{BB962C8B-B14F-4D97-AF65-F5344CB8AC3E}">
        <p14:creationId xmlns:p14="http://schemas.microsoft.com/office/powerpoint/2010/main" val="966873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Driving questions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What’s the </a:t>
            </a:r>
            <a:r>
              <a:rPr lang="en-US" i="1" dirty="0" err="1" smtClean="0"/>
              <a:t>I</a:t>
            </a:r>
            <a:r>
              <a:rPr lang="en-US" baseline="-25000" dirty="0" err="1" smtClean="0"/>
              <a:t>c</a:t>
            </a:r>
            <a:r>
              <a:rPr lang="en-US" dirty="0" smtClean="0"/>
              <a:t> reduction with Al-Br mandrels?</a:t>
            </a:r>
          </a:p>
          <a:p>
            <a:pPr lvl="1"/>
            <a:r>
              <a:rPr lang="en-US" dirty="0" smtClean="0"/>
              <a:t>22% on layer 1 and 27% on layer 3</a:t>
            </a:r>
          </a:p>
          <a:p>
            <a:endParaRPr lang="en-US" dirty="0" smtClean="0"/>
          </a:p>
          <a:p>
            <a:r>
              <a:rPr lang="en-US" dirty="0" smtClean="0"/>
              <a:t>Any issues with winding on metal mandrels?</a:t>
            </a:r>
          </a:p>
          <a:p>
            <a:pPr lvl="1"/>
            <a:r>
              <a:rPr lang="en-US" dirty="0" smtClean="0"/>
              <a:t>Insulation was scratched off when the wire entered the groove</a:t>
            </a:r>
          </a:p>
          <a:p>
            <a:pPr lvl="1"/>
            <a:endParaRPr lang="en-US" dirty="0" smtClean="0"/>
          </a:p>
          <a:p>
            <a:r>
              <a:rPr lang="en-US" dirty="0" smtClean="0"/>
              <a:t>What’s the impact of applying </a:t>
            </a:r>
            <a:r>
              <a:rPr lang="en-US" dirty="0" err="1" smtClean="0"/>
              <a:t>stycast</a:t>
            </a:r>
            <a:r>
              <a:rPr lang="en-US" dirty="0" smtClean="0"/>
              <a:t>? </a:t>
            </a:r>
          </a:p>
          <a:p>
            <a:pPr lvl="1"/>
            <a:r>
              <a:rPr lang="en-US" dirty="0" smtClean="0"/>
              <a:t>1% </a:t>
            </a:r>
            <a:r>
              <a:rPr lang="en-US" i="1" dirty="0" err="1" smtClean="0"/>
              <a:t>I</a:t>
            </a:r>
            <a:r>
              <a:rPr lang="en-US" baseline="-25000" dirty="0" err="1" smtClean="0"/>
              <a:t>c</a:t>
            </a:r>
            <a:r>
              <a:rPr lang="en-US" dirty="0" smtClean="0"/>
              <a:t> reduction, negligible </a:t>
            </a:r>
          </a:p>
          <a:p>
            <a:pPr lvl="1"/>
            <a:endParaRPr lang="en-US" dirty="0" smtClean="0"/>
          </a:p>
          <a:p>
            <a:r>
              <a:rPr lang="en-US" dirty="0" smtClean="0"/>
              <a:t>What’s the best procedure to apply </a:t>
            </a:r>
            <a:r>
              <a:rPr lang="en-US" dirty="0" err="1" smtClean="0"/>
              <a:t>stycast</a:t>
            </a:r>
            <a:r>
              <a:rPr lang="en-US" dirty="0" smtClean="0"/>
              <a:t>?</a:t>
            </a:r>
          </a:p>
          <a:p>
            <a:pPr lvl="1"/>
            <a:r>
              <a:rPr lang="en-US" dirty="0" smtClean="0"/>
              <a:t>Apply the </a:t>
            </a:r>
            <a:r>
              <a:rPr lang="en-US" dirty="0" err="1" smtClean="0"/>
              <a:t>stycast</a:t>
            </a:r>
            <a:r>
              <a:rPr lang="en-US" dirty="0" smtClean="0"/>
              <a:t> when wrapping the fiber cloth</a:t>
            </a:r>
          </a:p>
        </p:txBody>
      </p:sp>
      <p:sp>
        <p:nvSpPr>
          <p:cNvPr id="4" name="Date Placeholder 3"/>
          <p:cNvSpPr>
            <a:spLocks noGrp="1"/>
          </p:cNvSpPr>
          <p:nvPr>
            <p:ph type="dt" sz="half" idx="10"/>
          </p:nvPr>
        </p:nvSpPr>
        <p:spPr/>
        <p:txBody>
          <a:bodyPr/>
          <a:lstStyle/>
          <a:p>
            <a:r>
              <a:rPr lang="en-US" smtClean="0"/>
              <a:t>5/21/2020</a:t>
            </a:r>
            <a:endParaRPr lang="en-US"/>
          </a:p>
        </p:txBody>
      </p:sp>
      <p:sp>
        <p:nvSpPr>
          <p:cNvPr id="5" name="Footer Placeholder 4"/>
          <p:cNvSpPr>
            <a:spLocks noGrp="1"/>
          </p:cNvSpPr>
          <p:nvPr>
            <p:ph type="ftr" sz="quarter" idx="11"/>
          </p:nvPr>
        </p:nvSpPr>
        <p:spPr/>
        <p:txBody>
          <a:bodyPr/>
          <a:lstStyle/>
          <a:p>
            <a:r>
              <a:rPr lang="en-US" smtClean="0"/>
              <a:t>xrwang@lbl.gov</a:t>
            </a:r>
            <a:endParaRPr lang="en-US"/>
          </a:p>
        </p:txBody>
      </p:sp>
      <p:sp>
        <p:nvSpPr>
          <p:cNvPr id="6" name="Slide Number Placeholder 5"/>
          <p:cNvSpPr>
            <a:spLocks noGrp="1"/>
          </p:cNvSpPr>
          <p:nvPr>
            <p:ph type="sldNum" sz="quarter" idx="12"/>
          </p:nvPr>
        </p:nvSpPr>
        <p:spPr/>
        <p:txBody>
          <a:bodyPr/>
          <a:lstStyle/>
          <a:p>
            <a:fld id="{109AC563-2A74-4DF8-8CED-788D1EB7B86E}" type="slidenum">
              <a:rPr lang="en-US" smtClean="0"/>
              <a:t>4</a:t>
            </a:fld>
            <a:endParaRPr lang="en-US"/>
          </a:p>
        </p:txBody>
      </p:sp>
    </p:spTree>
    <p:extLst>
      <p:ext uri="{BB962C8B-B14F-4D97-AF65-F5344CB8AC3E}">
        <p14:creationId xmlns:p14="http://schemas.microsoft.com/office/powerpoint/2010/main" val="458050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 3-turn C2 coils using Aluminum-Bronze 954 mandrels were made and tested</a:t>
            </a:r>
            <a:endParaRPr lang="en-US" dirty="0"/>
          </a:p>
        </p:txBody>
      </p:sp>
      <p:sp>
        <p:nvSpPr>
          <p:cNvPr id="4" name="Date Placeholder 3"/>
          <p:cNvSpPr>
            <a:spLocks noGrp="1"/>
          </p:cNvSpPr>
          <p:nvPr>
            <p:ph type="dt" sz="half" idx="10"/>
          </p:nvPr>
        </p:nvSpPr>
        <p:spPr/>
        <p:txBody>
          <a:bodyPr/>
          <a:lstStyle/>
          <a:p>
            <a:r>
              <a:rPr lang="en-US" smtClean="0"/>
              <a:t>5/21/2020</a:t>
            </a:r>
            <a:endParaRPr lang="en-US"/>
          </a:p>
        </p:txBody>
      </p:sp>
      <p:sp>
        <p:nvSpPr>
          <p:cNvPr id="5" name="Footer Placeholder 4"/>
          <p:cNvSpPr>
            <a:spLocks noGrp="1"/>
          </p:cNvSpPr>
          <p:nvPr>
            <p:ph type="ftr" sz="quarter" idx="11"/>
          </p:nvPr>
        </p:nvSpPr>
        <p:spPr/>
        <p:txBody>
          <a:bodyPr/>
          <a:lstStyle/>
          <a:p>
            <a:r>
              <a:rPr lang="en-US" smtClean="0"/>
              <a:t>xrwang@lbl.gov</a:t>
            </a:r>
            <a:endParaRPr lang="en-US"/>
          </a:p>
        </p:txBody>
      </p:sp>
      <p:sp>
        <p:nvSpPr>
          <p:cNvPr id="6" name="Slide Number Placeholder 5"/>
          <p:cNvSpPr>
            <a:spLocks noGrp="1"/>
          </p:cNvSpPr>
          <p:nvPr>
            <p:ph type="sldNum" sz="quarter" idx="12"/>
          </p:nvPr>
        </p:nvSpPr>
        <p:spPr/>
        <p:txBody>
          <a:bodyPr/>
          <a:lstStyle/>
          <a:p>
            <a:fld id="{109AC563-2A74-4DF8-8CED-788D1EB7B86E}" type="slidenum">
              <a:rPr lang="en-US" smtClean="0"/>
              <a:t>5</a:t>
            </a:fld>
            <a:endParaRPr lang="en-US"/>
          </a:p>
        </p:txBody>
      </p:sp>
      <p:pic>
        <p:nvPicPr>
          <p:cNvPr id="1026" name="Picture 2" descr="https://lh3.googleusercontent.com/OPThvOrSkTkfrXiKla6lnrlivJ1yp2x4CrOoiLJ7S31xxshwl6rbJPln1LZfccvtiuf_ejJXd4etzgb8OL_--RvmI_ZEGem2_T-CBGjqgDYQ-w7vxxa_J2yzIzAAxhOfh6krWJQMAwb1JsitYlREaUnddBvG19dY0y7Bp6WNGBbxCMoJvUb-Z9cXnYOCtvnP7tSgrz7FLjhC9DIfa_KBDxqSY_CrN-r1zplaBzwrx5hOrbd515aL1o4u5QhEWytFZpvq42q753e3FnHAWVZNxscF2AefEuGlE39Un90NZyD9XXKiRnshIU-WzurvhZVZInShnZ5M8IAyNOR9mTQOEe2HjTDNFwjjOha1VY5A0-vXM76vaQyP2HS5XyPCfY8qJia_Fmh6F_Ym4rSVenulmWp9fSpTeewgiQ2OvxHXrdsWG9lMS8QA_9uvg4iPixS7YaX8HBdR4A09PuMz521xNzUpoe_GqZJ9OQI3FSwENOTNYdW1U4YD4b7aEl8P5GkdP4FYSBXTeo2uSy0zzx5yIZcw9iUJXmqa4tj3x2MonyLeBEJEtK9lOQcnhFd1G__UypvfdclMaKc7QD6vXiKBSnBX3YYii04gn6DToTRaKbCVGIFXrYXE1B9iU_bdVYD4=w1668-h938-no"/>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980851" y="1956696"/>
            <a:ext cx="5182297" cy="291426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28650" y="5290491"/>
            <a:ext cx="7886700" cy="1107996"/>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srgbClr val="003366"/>
                </a:solidFill>
                <a:latin typeface="Franklin Gothic Book" panose="020B0503020102020204" pitchFamily="34" charset="0"/>
              </a:rPr>
              <a:t>Both layers had 30 mm minimum bending radius</a:t>
            </a:r>
          </a:p>
          <a:p>
            <a:pPr marL="285750" indent="-285750">
              <a:buFont typeface="Arial" panose="020B0604020202020204" pitchFamily="34" charset="0"/>
              <a:buChar char="•"/>
            </a:pPr>
            <a:r>
              <a:rPr lang="en-US" sz="1600" dirty="0" smtClean="0">
                <a:solidFill>
                  <a:srgbClr val="003366"/>
                </a:solidFill>
                <a:latin typeface="Franklin Gothic Book" panose="020B0503020102020204" pitchFamily="34" charset="0"/>
              </a:rPr>
              <a:t>The central region was sand-blasted. The resulting surface scratched off the wire insulation during the winding of the 3-turn Layer 1</a:t>
            </a:r>
          </a:p>
          <a:p>
            <a:pPr marL="285750" indent="-285750">
              <a:buFont typeface="Arial" panose="020B0604020202020204" pitchFamily="34" charset="0"/>
              <a:buChar char="•"/>
            </a:pPr>
            <a:r>
              <a:rPr lang="en-US" sz="1600" dirty="0" smtClean="0">
                <a:solidFill>
                  <a:srgbClr val="003366"/>
                </a:solidFill>
                <a:latin typeface="Franklin Gothic Book" panose="020B0503020102020204" pitchFamily="34" charset="0"/>
              </a:rPr>
              <a:t>This issue was addressed by polishing the groove with Scotch Brite disk</a:t>
            </a:r>
            <a:endParaRPr lang="en-US" sz="1600" dirty="0">
              <a:solidFill>
                <a:srgbClr val="003366"/>
              </a:solidFill>
              <a:latin typeface="Franklin Gothic Book" panose="020B0503020102020204" pitchFamily="34" charset="0"/>
            </a:endParaRPr>
          </a:p>
        </p:txBody>
      </p:sp>
      <p:sp>
        <p:nvSpPr>
          <p:cNvPr id="3" name="TextBox 2"/>
          <p:cNvSpPr txBox="1"/>
          <p:nvPr/>
        </p:nvSpPr>
        <p:spPr>
          <a:xfrm>
            <a:off x="811894" y="3305924"/>
            <a:ext cx="855619" cy="369332"/>
          </a:xfrm>
          <a:prstGeom prst="rect">
            <a:avLst/>
          </a:prstGeom>
          <a:noFill/>
        </p:spPr>
        <p:txBody>
          <a:bodyPr wrap="none" rtlCol="0">
            <a:spAutoFit/>
          </a:bodyPr>
          <a:lstStyle/>
          <a:p>
            <a:r>
              <a:rPr lang="en-US" dirty="0" smtClean="0">
                <a:solidFill>
                  <a:srgbClr val="1F497D"/>
                </a:solidFill>
              </a:rPr>
              <a:t>Layer 1</a:t>
            </a:r>
            <a:endParaRPr lang="en-US" dirty="0">
              <a:solidFill>
                <a:srgbClr val="1F497D"/>
              </a:solidFill>
            </a:endParaRPr>
          </a:p>
        </p:txBody>
      </p:sp>
      <p:sp>
        <p:nvSpPr>
          <p:cNvPr id="10" name="TextBox 9"/>
          <p:cNvSpPr txBox="1"/>
          <p:nvPr/>
        </p:nvSpPr>
        <p:spPr>
          <a:xfrm>
            <a:off x="811894" y="4175760"/>
            <a:ext cx="855619" cy="369332"/>
          </a:xfrm>
          <a:prstGeom prst="rect">
            <a:avLst/>
          </a:prstGeom>
          <a:noFill/>
        </p:spPr>
        <p:txBody>
          <a:bodyPr wrap="none" rtlCol="0">
            <a:spAutoFit/>
          </a:bodyPr>
          <a:lstStyle/>
          <a:p>
            <a:r>
              <a:rPr lang="en-US" dirty="0" smtClean="0">
                <a:solidFill>
                  <a:srgbClr val="1F497D"/>
                </a:solidFill>
              </a:rPr>
              <a:t>Layer 3</a:t>
            </a:r>
            <a:endParaRPr lang="en-US" dirty="0">
              <a:solidFill>
                <a:srgbClr val="1F497D"/>
              </a:solidFill>
            </a:endParaRPr>
          </a:p>
        </p:txBody>
      </p:sp>
      <p:cxnSp>
        <p:nvCxnSpPr>
          <p:cNvPr id="8" name="Straight Arrow Connector 7"/>
          <p:cNvCxnSpPr>
            <a:stCxn id="3" idx="3"/>
          </p:cNvCxnSpPr>
          <p:nvPr/>
        </p:nvCxnSpPr>
        <p:spPr>
          <a:xfrm>
            <a:off x="1667513" y="3490590"/>
            <a:ext cx="9343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667513" y="4360426"/>
            <a:ext cx="15245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7617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Al-Br 3-turn Layer 1</a:t>
            </a:r>
            <a:endParaRPr lang="en-US" dirty="0"/>
          </a:p>
        </p:txBody>
      </p:sp>
      <p:sp>
        <p:nvSpPr>
          <p:cNvPr id="3" name="Content Placeholder 2"/>
          <p:cNvSpPr>
            <a:spLocks noGrp="1"/>
          </p:cNvSpPr>
          <p:nvPr>
            <p:ph idx="1"/>
          </p:nvPr>
        </p:nvSpPr>
        <p:spPr/>
        <p:txBody>
          <a:bodyPr/>
          <a:lstStyle/>
          <a:p>
            <a:r>
              <a:rPr lang="en-US" dirty="0" smtClean="0"/>
              <a:t>Wire (~ 1.85 m) was </a:t>
            </a:r>
            <a:r>
              <a:rPr lang="en-US" dirty="0"/>
              <a:t>cut from Layer 3 commercial </a:t>
            </a:r>
            <a:r>
              <a:rPr lang="en-US" dirty="0" smtClean="0"/>
              <a:t>order</a:t>
            </a:r>
            <a:endParaRPr lang="en-US" dirty="0"/>
          </a:p>
          <a:p>
            <a:endParaRPr lang="en-US" dirty="0" smtClean="0"/>
          </a:p>
          <a:p>
            <a:r>
              <a:rPr lang="en-US" dirty="0" smtClean="0"/>
              <a:t>Three tests at 77 K</a:t>
            </a:r>
          </a:p>
          <a:p>
            <a:pPr lvl="1"/>
            <a:r>
              <a:rPr lang="en-US" dirty="0" smtClean="0"/>
              <a:t>10/1/2018, installed terminals</a:t>
            </a:r>
          </a:p>
          <a:p>
            <a:pPr lvl="1"/>
            <a:r>
              <a:rPr lang="en-US" dirty="0" smtClean="0"/>
              <a:t>10/2/2018, tested before bending</a:t>
            </a:r>
          </a:p>
          <a:p>
            <a:pPr lvl="1"/>
            <a:r>
              <a:rPr lang="en-US" dirty="0" smtClean="0"/>
              <a:t>10/11/2018, tested after winding before applying </a:t>
            </a:r>
            <a:r>
              <a:rPr lang="en-US" dirty="0" err="1" smtClean="0"/>
              <a:t>stycast</a:t>
            </a:r>
            <a:endParaRPr lang="en-US" dirty="0" smtClean="0"/>
          </a:p>
          <a:p>
            <a:pPr lvl="1"/>
            <a:r>
              <a:rPr lang="en-US" dirty="0" smtClean="0"/>
              <a:t>10/16/2018, tested after applying </a:t>
            </a:r>
            <a:r>
              <a:rPr lang="en-US" dirty="0" err="1" smtClean="0"/>
              <a:t>stycast</a:t>
            </a:r>
            <a:endParaRPr lang="en-US" dirty="0" smtClean="0"/>
          </a:p>
          <a:p>
            <a:endParaRPr lang="en-US" dirty="0"/>
          </a:p>
        </p:txBody>
      </p:sp>
      <p:sp>
        <p:nvSpPr>
          <p:cNvPr id="4" name="Date Placeholder 3"/>
          <p:cNvSpPr>
            <a:spLocks noGrp="1"/>
          </p:cNvSpPr>
          <p:nvPr>
            <p:ph type="dt" sz="half" idx="10"/>
          </p:nvPr>
        </p:nvSpPr>
        <p:spPr/>
        <p:txBody>
          <a:bodyPr/>
          <a:lstStyle/>
          <a:p>
            <a:r>
              <a:rPr lang="en-US" smtClean="0"/>
              <a:t>5/21/2020</a:t>
            </a:r>
            <a:endParaRPr lang="en-US"/>
          </a:p>
        </p:txBody>
      </p:sp>
      <p:sp>
        <p:nvSpPr>
          <p:cNvPr id="5" name="Footer Placeholder 4"/>
          <p:cNvSpPr>
            <a:spLocks noGrp="1"/>
          </p:cNvSpPr>
          <p:nvPr>
            <p:ph type="ftr" sz="quarter" idx="11"/>
          </p:nvPr>
        </p:nvSpPr>
        <p:spPr/>
        <p:txBody>
          <a:bodyPr/>
          <a:lstStyle/>
          <a:p>
            <a:r>
              <a:rPr lang="en-US" smtClean="0"/>
              <a:t>xrwang@lbl.gov</a:t>
            </a:r>
            <a:endParaRPr lang="en-US"/>
          </a:p>
        </p:txBody>
      </p:sp>
      <p:sp>
        <p:nvSpPr>
          <p:cNvPr id="6" name="Slide Number Placeholder 5"/>
          <p:cNvSpPr>
            <a:spLocks noGrp="1"/>
          </p:cNvSpPr>
          <p:nvPr>
            <p:ph type="sldNum" sz="quarter" idx="12"/>
          </p:nvPr>
        </p:nvSpPr>
        <p:spPr/>
        <p:txBody>
          <a:bodyPr/>
          <a:lstStyle/>
          <a:p>
            <a:fld id="{109AC563-2A74-4DF8-8CED-788D1EB7B86E}" type="slidenum">
              <a:rPr lang="en-US" smtClean="0"/>
              <a:t>6</a:t>
            </a:fld>
            <a:endParaRPr lang="en-US"/>
          </a:p>
        </p:txBody>
      </p:sp>
    </p:spTree>
    <p:extLst>
      <p:ext uri="{BB962C8B-B14F-4D97-AF65-F5344CB8AC3E}">
        <p14:creationId xmlns:p14="http://schemas.microsoft.com/office/powerpoint/2010/main" val="2423479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Several electrical shorts occurred during the winding with the sand-blasted mandrel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Polyester insulation scratched off when the wire rubbed against the groove</a:t>
            </a:r>
          </a:p>
          <a:p>
            <a:pPr lvl="1"/>
            <a:r>
              <a:rPr lang="en-US" dirty="0" smtClean="0"/>
              <a:t>Sand blast made the surface of the groove rough</a:t>
            </a:r>
          </a:p>
          <a:p>
            <a:pPr lvl="1"/>
            <a:endParaRPr lang="en-US" dirty="0" smtClean="0"/>
          </a:p>
          <a:p>
            <a:r>
              <a:rPr lang="en-US" dirty="0" smtClean="0"/>
              <a:t>We need to minimize the number of shorts</a:t>
            </a:r>
          </a:p>
          <a:p>
            <a:pPr lvl="1"/>
            <a:r>
              <a:rPr lang="en-US" dirty="0" smtClean="0"/>
              <a:t>Multiple shorts may create arc damage to the conductor</a:t>
            </a:r>
          </a:p>
          <a:p>
            <a:pPr lvl="1"/>
            <a:r>
              <a:rPr lang="en-US" dirty="0" smtClean="0"/>
              <a:t>Epoxy may touch the conductor and cause damage during curing</a:t>
            </a:r>
          </a:p>
          <a:p>
            <a:endParaRPr lang="en-US" dirty="0" smtClean="0"/>
          </a:p>
          <a:p>
            <a:r>
              <a:rPr lang="en-US" dirty="0" smtClean="0"/>
              <a:t>We paused the winding, polished the groove and continued winding with no short observed afterwards</a:t>
            </a:r>
            <a:endParaRPr lang="en-US" dirty="0"/>
          </a:p>
        </p:txBody>
      </p:sp>
      <p:sp>
        <p:nvSpPr>
          <p:cNvPr id="4" name="Date Placeholder 3"/>
          <p:cNvSpPr>
            <a:spLocks noGrp="1"/>
          </p:cNvSpPr>
          <p:nvPr>
            <p:ph type="dt" sz="half" idx="10"/>
          </p:nvPr>
        </p:nvSpPr>
        <p:spPr/>
        <p:txBody>
          <a:bodyPr/>
          <a:lstStyle/>
          <a:p>
            <a:r>
              <a:rPr lang="en-US" smtClean="0"/>
              <a:t>5/21/2020</a:t>
            </a:r>
            <a:endParaRPr lang="en-US"/>
          </a:p>
        </p:txBody>
      </p:sp>
      <p:sp>
        <p:nvSpPr>
          <p:cNvPr id="5" name="Footer Placeholder 4"/>
          <p:cNvSpPr>
            <a:spLocks noGrp="1"/>
          </p:cNvSpPr>
          <p:nvPr>
            <p:ph type="ftr" sz="quarter" idx="11"/>
          </p:nvPr>
        </p:nvSpPr>
        <p:spPr/>
        <p:txBody>
          <a:bodyPr/>
          <a:lstStyle/>
          <a:p>
            <a:r>
              <a:rPr lang="en-US" smtClean="0"/>
              <a:t>xrwang@lbl.gov</a:t>
            </a:r>
            <a:endParaRPr lang="en-US"/>
          </a:p>
        </p:txBody>
      </p:sp>
      <p:sp>
        <p:nvSpPr>
          <p:cNvPr id="6" name="Slide Number Placeholder 5"/>
          <p:cNvSpPr>
            <a:spLocks noGrp="1"/>
          </p:cNvSpPr>
          <p:nvPr>
            <p:ph type="sldNum" sz="quarter" idx="12"/>
          </p:nvPr>
        </p:nvSpPr>
        <p:spPr/>
        <p:txBody>
          <a:bodyPr/>
          <a:lstStyle/>
          <a:p>
            <a:fld id="{109AC563-2A74-4DF8-8CED-788D1EB7B86E}" type="slidenum">
              <a:rPr lang="en-US" smtClean="0"/>
              <a:t>7</a:t>
            </a:fld>
            <a:endParaRPr lang="en-US"/>
          </a:p>
        </p:txBody>
      </p:sp>
    </p:spTree>
    <p:extLst>
      <p:ext uri="{BB962C8B-B14F-4D97-AF65-F5344CB8AC3E}">
        <p14:creationId xmlns:p14="http://schemas.microsoft.com/office/powerpoint/2010/main" val="1174739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Used UV glue to help wrapping the voltage-tap wires</a:t>
            </a:r>
            <a:endParaRPr lang="en-US" dirty="0"/>
          </a:p>
        </p:txBody>
      </p:sp>
      <p:pic>
        <p:nvPicPr>
          <p:cNvPr id="7" name="Content Placeholder 6"/>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628650" y="2543559"/>
            <a:ext cx="3886200" cy="2915469"/>
          </a:xfrm>
          <a:prstGeom prst="rect">
            <a:avLst/>
          </a:prstGeom>
        </p:spPr>
      </p:pic>
      <p:sp>
        <p:nvSpPr>
          <p:cNvPr id="4" name="Date Placeholder 3"/>
          <p:cNvSpPr>
            <a:spLocks noGrp="1"/>
          </p:cNvSpPr>
          <p:nvPr>
            <p:ph type="dt" sz="half" idx="10"/>
          </p:nvPr>
        </p:nvSpPr>
        <p:spPr/>
        <p:txBody>
          <a:bodyPr/>
          <a:lstStyle/>
          <a:p>
            <a:r>
              <a:rPr lang="en-US" smtClean="0"/>
              <a:t>5/21/2020</a:t>
            </a:r>
            <a:endParaRPr lang="en-US"/>
          </a:p>
        </p:txBody>
      </p:sp>
      <p:sp>
        <p:nvSpPr>
          <p:cNvPr id="5" name="Footer Placeholder 4"/>
          <p:cNvSpPr>
            <a:spLocks noGrp="1"/>
          </p:cNvSpPr>
          <p:nvPr>
            <p:ph type="ftr" sz="quarter" idx="11"/>
          </p:nvPr>
        </p:nvSpPr>
        <p:spPr/>
        <p:txBody>
          <a:bodyPr/>
          <a:lstStyle/>
          <a:p>
            <a:r>
              <a:rPr lang="en-US" smtClean="0"/>
              <a:t>xrwang@lbl.gov</a:t>
            </a:r>
            <a:endParaRPr lang="en-US"/>
          </a:p>
        </p:txBody>
      </p:sp>
      <p:sp>
        <p:nvSpPr>
          <p:cNvPr id="6" name="Slide Number Placeholder 5"/>
          <p:cNvSpPr>
            <a:spLocks noGrp="1"/>
          </p:cNvSpPr>
          <p:nvPr>
            <p:ph type="sldNum" sz="quarter" idx="12"/>
          </p:nvPr>
        </p:nvSpPr>
        <p:spPr/>
        <p:txBody>
          <a:bodyPr/>
          <a:lstStyle/>
          <a:p>
            <a:fld id="{109AC563-2A74-4DF8-8CED-788D1EB7B86E}" type="slidenum">
              <a:rPr lang="en-US" smtClean="0"/>
              <a:t>8</a:t>
            </a:fld>
            <a:endParaRPr lang="en-US"/>
          </a:p>
        </p:txBody>
      </p:sp>
      <p:pic>
        <p:nvPicPr>
          <p:cNvPr id="2050" name="Picture 2" descr="https://lh3.googleusercontent.com/X-ZgsRhLHRhuUtIVDMIAgB2SLvUAaA31tN59hXTROxRjK95xiuMyhzszMz4QGboatbmS7hiI6x4w_orkVN404UD9HUHKdgXQZn3epKc_2FtKY5Ds-XVpcqKdULQf_pVihIYiRsdHUWcbQGrQzcs62bi0KvcysBUkgRP9k5NHMqoKjn5P0G8sOQbBbdlKZpLAN0eg_DOWgWgy0rg-aQAbt-bAeu84guvoIZlQgHRojPry4gXz3lbiL6TmxU1dU-cOZCFLQlCwt5-cO0d9okHUx7LyNm1jTyabqlmUNaZWJCP9JDWBkrD75vkYxw2QAG1lv6_jT6i5kyaNYnfkCGY5M7nT1gujE4_5KklCr_ZaoYkTQ03y8GetKN9wpvl8OSggSDcinTVqdfzWeKTAx-I57YYRUGWtu7ZYy4M-MzHeZzBff5lUqgGRLmCug0yIkuhkn8Ir_QDZ2hc02aqEdnruS0swExA4UcCWA5730k9RCGNLkEFBJ-QIHwOMcvIcLnQFkc6IJ9uQMOwlfsFz84Ua1CGApZzyU4BJ3GsuNdwt7iLXwM6UtHQspse75j4y9Ee1WGIeWLM6IScUV1vaPRZGHJbe10ZvOdtL2aWdSNcZcnx3pab73t8V8kfAByi2lz_s7g_lC3gZK_6JWolZS953LbDjEuWZVYTa30rDNJxsJ2sbjGgLY55NdpQQew=w1186-h889-no"/>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629150" y="2543559"/>
            <a:ext cx="3886200" cy="291546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572000" y="5459028"/>
            <a:ext cx="3866508" cy="369332"/>
          </a:xfrm>
          <a:prstGeom prst="rect">
            <a:avLst/>
          </a:prstGeom>
          <a:noFill/>
        </p:spPr>
        <p:txBody>
          <a:bodyPr wrap="none" rtlCol="0">
            <a:spAutoFit/>
          </a:bodyPr>
          <a:lstStyle/>
          <a:p>
            <a:r>
              <a:rPr lang="en-US" dirty="0" smtClean="0">
                <a:solidFill>
                  <a:srgbClr val="003366"/>
                </a:solidFill>
                <a:latin typeface="Franklin Gothic Book" panose="020B0503020102020204" pitchFamily="34" charset="0"/>
              </a:rPr>
              <a:t>The </a:t>
            </a:r>
            <a:r>
              <a:rPr lang="en-US" dirty="0" err="1" smtClean="0">
                <a:solidFill>
                  <a:srgbClr val="003366"/>
                </a:solidFill>
                <a:latin typeface="Franklin Gothic Book" panose="020B0503020102020204" pitchFamily="34" charset="0"/>
              </a:rPr>
              <a:t>Kapton</a:t>
            </a:r>
            <a:r>
              <a:rPr lang="en-US" dirty="0" smtClean="0">
                <a:solidFill>
                  <a:srgbClr val="003366"/>
                </a:solidFill>
                <a:latin typeface="Franklin Gothic Book" panose="020B0503020102020204" pitchFamily="34" charset="0"/>
              </a:rPr>
              <a:t> patch to remove the short</a:t>
            </a:r>
            <a:endParaRPr lang="en-US" dirty="0">
              <a:solidFill>
                <a:srgbClr val="003366"/>
              </a:solidFill>
              <a:latin typeface="Franklin Gothic Book" panose="020B0503020102020204" pitchFamily="34" charset="0"/>
            </a:endParaRPr>
          </a:p>
        </p:txBody>
      </p:sp>
    </p:spTree>
    <p:extLst>
      <p:ext uri="{BB962C8B-B14F-4D97-AF65-F5344CB8AC3E}">
        <p14:creationId xmlns:p14="http://schemas.microsoft.com/office/powerpoint/2010/main" val="4035067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We painted the coil with </a:t>
            </a:r>
            <a:r>
              <a:rPr lang="en-US" sz="2800" dirty="0" err="1" smtClean="0"/>
              <a:t>Stycast</a:t>
            </a:r>
            <a:r>
              <a:rPr lang="en-US" sz="2800" dirty="0" smtClean="0"/>
              <a:t> 2850MT with a layer of fiber cloth and then wrapped with heat shrink tapes to control the profile of the </a:t>
            </a:r>
            <a:r>
              <a:rPr lang="en-US" sz="2800" dirty="0" err="1" smtClean="0"/>
              <a:t>Stycast</a:t>
            </a:r>
            <a:endParaRPr lang="en-US" sz="2800" dirty="0"/>
          </a:p>
        </p:txBody>
      </p:sp>
      <p:pic>
        <p:nvPicPr>
          <p:cNvPr id="8" name="Content Placeholder 7"/>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570461" y="2544162"/>
            <a:ext cx="3886200" cy="1271098"/>
          </a:xfrm>
          <a:prstGeom prst="rect">
            <a:avLst/>
          </a:prstGeom>
        </p:spPr>
      </p:pic>
      <p:sp>
        <p:nvSpPr>
          <p:cNvPr id="5" name="Date Placeholder 4"/>
          <p:cNvSpPr>
            <a:spLocks noGrp="1"/>
          </p:cNvSpPr>
          <p:nvPr>
            <p:ph type="dt" sz="half" idx="10"/>
          </p:nvPr>
        </p:nvSpPr>
        <p:spPr/>
        <p:txBody>
          <a:bodyPr/>
          <a:lstStyle/>
          <a:p>
            <a:r>
              <a:rPr lang="en-US" smtClean="0"/>
              <a:t>5/21/2020</a:t>
            </a:r>
            <a:endParaRPr lang="en-US"/>
          </a:p>
        </p:txBody>
      </p:sp>
      <p:sp>
        <p:nvSpPr>
          <p:cNvPr id="6" name="Footer Placeholder 5"/>
          <p:cNvSpPr>
            <a:spLocks noGrp="1"/>
          </p:cNvSpPr>
          <p:nvPr>
            <p:ph type="ftr" sz="quarter" idx="11"/>
          </p:nvPr>
        </p:nvSpPr>
        <p:spPr/>
        <p:txBody>
          <a:bodyPr/>
          <a:lstStyle/>
          <a:p>
            <a:r>
              <a:rPr lang="en-US" smtClean="0"/>
              <a:t>xrwang@lbl.gov</a:t>
            </a:r>
            <a:endParaRPr lang="en-US"/>
          </a:p>
        </p:txBody>
      </p:sp>
      <p:sp>
        <p:nvSpPr>
          <p:cNvPr id="7" name="Slide Number Placeholder 6"/>
          <p:cNvSpPr>
            <a:spLocks noGrp="1"/>
          </p:cNvSpPr>
          <p:nvPr>
            <p:ph type="sldNum" sz="quarter" idx="12"/>
          </p:nvPr>
        </p:nvSpPr>
        <p:spPr/>
        <p:txBody>
          <a:bodyPr/>
          <a:lstStyle/>
          <a:p>
            <a:fld id="{109AC563-2A74-4DF8-8CED-788D1EB7B86E}" type="slidenum">
              <a:rPr lang="en-US" smtClean="0"/>
              <a:t>9</a:t>
            </a:fld>
            <a:endParaRPr lang="en-US"/>
          </a:p>
        </p:txBody>
      </p:sp>
      <p:sp>
        <p:nvSpPr>
          <p:cNvPr id="13" name="TextBox 12"/>
          <p:cNvSpPr txBox="1"/>
          <p:nvPr/>
        </p:nvSpPr>
        <p:spPr>
          <a:xfrm>
            <a:off x="409542" y="2087210"/>
            <a:ext cx="4357668" cy="369332"/>
          </a:xfrm>
          <a:prstGeom prst="rect">
            <a:avLst/>
          </a:prstGeom>
          <a:noFill/>
        </p:spPr>
        <p:txBody>
          <a:bodyPr wrap="none" rtlCol="0">
            <a:spAutoFit/>
          </a:bodyPr>
          <a:lstStyle/>
          <a:p>
            <a:r>
              <a:rPr lang="en-US" dirty="0" smtClean="0">
                <a:solidFill>
                  <a:srgbClr val="003366"/>
                </a:solidFill>
                <a:latin typeface="Franklin Gothic Book" panose="020B0503020102020204" pitchFamily="34" charset="0"/>
              </a:rPr>
              <a:t>After painting and wrapping with fiber cloth</a:t>
            </a:r>
            <a:endParaRPr lang="en-US" dirty="0">
              <a:solidFill>
                <a:srgbClr val="003366"/>
              </a:solidFill>
              <a:latin typeface="Franklin Gothic Book" panose="020B0503020102020204" pitchFamily="34" charset="0"/>
            </a:endParaRPr>
          </a:p>
        </p:txBody>
      </p:sp>
      <p:sp>
        <p:nvSpPr>
          <p:cNvPr id="14" name="TextBox 13"/>
          <p:cNvSpPr txBox="1"/>
          <p:nvPr/>
        </p:nvSpPr>
        <p:spPr>
          <a:xfrm>
            <a:off x="568933" y="4207011"/>
            <a:ext cx="4920033" cy="369332"/>
          </a:xfrm>
          <a:prstGeom prst="rect">
            <a:avLst/>
          </a:prstGeom>
          <a:noFill/>
        </p:spPr>
        <p:txBody>
          <a:bodyPr wrap="square" rtlCol="0">
            <a:spAutoFit/>
          </a:bodyPr>
          <a:lstStyle/>
          <a:p>
            <a:r>
              <a:rPr lang="en-US" dirty="0" smtClean="0">
                <a:solidFill>
                  <a:srgbClr val="003366"/>
                </a:solidFill>
                <a:latin typeface="Franklin Gothic Book" panose="020B0503020102020204" pitchFamily="34" charset="0"/>
              </a:rPr>
              <a:t>The </a:t>
            </a:r>
            <a:r>
              <a:rPr lang="en-US" dirty="0">
                <a:solidFill>
                  <a:srgbClr val="003366"/>
                </a:solidFill>
                <a:latin typeface="Franklin Gothic Book" panose="020B0503020102020204" pitchFamily="34" charset="0"/>
              </a:rPr>
              <a:t>peak surface temperature was around 200 </a:t>
            </a:r>
            <a:r>
              <a:rPr lang="en-US" dirty="0" smtClean="0">
                <a:solidFill>
                  <a:srgbClr val="003366"/>
                </a:solidFill>
                <a:latin typeface="Franklin Gothic Book" panose="020B0503020102020204" pitchFamily="34" charset="0"/>
              </a:rPr>
              <a:t>F</a:t>
            </a:r>
            <a:endParaRPr lang="en-US" dirty="0">
              <a:solidFill>
                <a:srgbClr val="003366"/>
              </a:solidFill>
              <a:latin typeface="Franklin Gothic Book" panose="020B0503020102020204" pitchFamily="34" charset="0"/>
            </a:endParaRPr>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0461" y="4584985"/>
            <a:ext cx="2705689" cy="1488241"/>
          </a:xfrm>
          <a:prstGeom prst="rect">
            <a:avLst/>
          </a:prstGeom>
        </p:spPr>
      </p:pic>
      <p:pic>
        <p:nvPicPr>
          <p:cNvPr id="17" name="Picture 2" descr="https://lh3.googleusercontent.com/iVWsfi-M2I7oWxtMp3CB_2OhIcWsLRgLTPAmG0t6TU-TIZm9hQqj_TzLJZEPzcOa_It3c9Vl5QE3IZnPhWqcUPOkpNihBBLyUNHUsL9mW7dc7uw_XaezNAOM-v1-N_-nIl12JBpu0aqBeauqNf9-I8ktVtUkoX9PVEsBiBHqKMKQWepF22gRVNOB-aMSVya3BNi4Ivk20-Qsy7OwW3UhHszbXr80Ec49IIQrmGMEl8y4BxQajK0VO1YETR7gorRSixzNGjK7NKUqNTiH1D3qzXHOptmbRUVvx8NlrzArhJDTw3VJ3M3wePtkKKyabysrx5UWAiRCbrLQvna86wjdbWP5K3rK_gsVE1flWO1rBP8NDIy5ifWPKUdaM32g3VvIl6E3sG-xSIMEg9h5O3mr5r8Zggbhe4aKTtp7MarulrOYkpbDHPax3ik66fGyJXEaUJ1ovzVH8GpCbXbB4r38lyrxu6tXh63k0Fd2IbPVbMec05qOV7mcpf1IhXBp_OWNu8zPm5LP0nE_IhVlSwkQBt1eIUtcFQyDZ54TP1memEqmSMqmpR_L5OVSGtT2j3M9s1rSLrjC29QCiDLBk5xRstSk0dVA8ScOOaQLS2SFTzrl8LvGGC2zn7kBA1LoLwZQRx8T8aMw2arHdn88t7vFieE_KAFDBeGxieKBWO2Yzi9IG39-K2hCJRXf=w1186-h889-no"/>
          <p:cNvPicPr>
            <a:picLocks noGrp="1" noChangeAspect="1" noChangeArrowheads="1"/>
          </p:cNvPicPr>
          <p:nvPr>
            <p:ph sz="half" idx="2"/>
          </p:nvPr>
        </p:nvPicPr>
        <p:blipFill>
          <a:blip r:embed="rId4" cstate="screen">
            <a:extLst>
              <a:ext uri="{28A0092B-C50C-407E-A947-70E740481C1C}">
                <a14:useLocalDpi xmlns:a14="http://schemas.microsoft.com/office/drawing/2010/main"/>
              </a:ext>
            </a:extLst>
          </a:blip>
          <a:srcRect/>
          <a:stretch>
            <a:fillRect/>
          </a:stretch>
        </p:blipFill>
        <p:spPr bwMode="auto">
          <a:xfrm>
            <a:off x="3508539" y="4586057"/>
            <a:ext cx="1981955" cy="148716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lh3.googleusercontent.com/snRoCn_YdQFqUgefXVXj-72isL3g-FvRAzVkY6PzT-EFYFKId38cwlR_we_0S3bVwlJWuiUYRI1eAIzyS-cM01xRqEymIIVXiXkB-HsWJAIFW_iK6Zsk5sPYedoUXatrgsA41FpoazxNRAEyQ64Pq9ccgYL_pe-te1tv_6NEZ3mlByvCFC9tGS01uuhZotvHlQLYuMHlxWIsqaV2FekYmfaXgJceA8iCEfuMSfke2y_hvtBCZvFhZdi5xtiGTCiOJdB4Lwy40-EA_dNGNIN1f31Z2RtusSYf8UAetK-BNpZ2Y_lwKO_DwVSjHEQ61K43Ew0xHn1lBmAwu8xZqjB-WoS1Eh3PUTuPa1jDd1_bqNI2YW_W1bWgwUpinELNLzlcLD3WVn4DrIQIFgy9k2nUWLLAN9xfZNS1W0w5adMHIQUPd4rbTmeYo8X1-Ou080ntQ7USIWqzg6BfAp8Q25YQxkzfsFM6gBeyDyH52z-_aqpSTu49XjQGgIkai8yRI5G8G5gW7hWO34MC1IqT945cfHUxQJkIqOEjunvDDBkUMIuL8q_ndJvVKUNfT-qxS3WIXUUZF4lSbC7VDWXfVrUZ8WxRr8Y90OjWhnOvTKTsdxH_WshEbAeLeQfx176EFEsipMWC84hucrzMoAJXnVstcLbWQQpaMO6f8eBcW8Z31j2WZ1nGr0SV-MBJ=w1186-h889-no"/>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488966" y="2570880"/>
            <a:ext cx="2498794" cy="127109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4861039" y="1807619"/>
            <a:ext cx="4572000" cy="646331"/>
          </a:xfrm>
          <a:prstGeom prst="rect">
            <a:avLst/>
          </a:prstGeom>
        </p:spPr>
        <p:txBody>
          <a:bodyPr>
            <a:spAutoFit/>
          </a:bodyPr>
          <a:lstStyle/>
          <a:p>
            <a:r>
              <a:rPr lang="en-US" dirty="0" smtClean="0">
                <a:solidFill>
                  <a:srgbClr val="003366"/>
                </a:solidFill>
                <a:latin typeface="Franklin Gothic Book" panose="020B0503020102020204" pitchFamily="34" charset="0"/>
              </a:rPr>
              <a:t>Wrapped a </a:t>
            </a:r>
            <a:r>
              <a:rPr lang="en-US" dirty="0">
                <a:solidFill>
                  <a:srgbClr val="003366"/>
                </a:solidFill>
                <a:latin typeface="Franklin Gothic Book" panose="020B0503020102020204" pitchFamily="34" charset="0"/>
              </a:rPr>
              <a:t>layer of heat shrink </a:t>
            </a:r>
            <a:r>
              <a:rPr lang="en-US" dirty="0" smtClean="0">
                <a:solidFill>
                  <a:srgbClr val="003366"/>
                </a:solidFill>
                <a:latin typeface="Franklin Gothic Book" panose="020B0503020102020204" pitchFamily="34" charset="0"/>
              </a:rPr>
              <a:t>tape after applying </a:t>
            </a:r>
            <a:r>
              <a:rPr lang="en-US" dirty="0" err="1" smtClean="0">
                <a:solidFill>
                  <a:srgbClr val="003366"/>
                </a:solidFill>
                <a:latin typeface="Franklin Gothic Book" panose="020B0503020102020204" pitchFamily="34" charset="0"/>
              </a:rPr>
              <a:t>Stycast</a:t>
            </a:r>
            <a:r>
              <a:rPr lang="en-US" dirty="0" smtClean="0">
                <a:solidFill>
                  <a:srgbClr val="003366"/>
                </a:solidFill>
                <a:latin typeface="Franklin Gothic Book" panose="020B0503020102020204" pitchFamily="34" charset="0"/>
              </a:rPr>
              <a:t> on top of fiber cloth </a:t>
            </a:r>
            <a:endParaRPr lang="en-US" dirty="0"/>
          </a:p>
        </p:txBody>
      </p:sp>
    </p:spTree>
    <p:extLst>
      <p:ext uri="{BB962C8B-B14F-4D97-AF65-F5344CB8AC3E}">
        <p14:creationId xmlns:p14="http://schemas.microsoft.com/office/powerpoint/2010/main" val="4983904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bl.potx" id="{44164010-F03A-4FD9-8257-AE451C2BD879}" vid="{63794ADB-5B45-473E-8C54-AD9D25FAB0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lbl</Template>
  <TotalTime>51</TotalTime>
  <Words>1366</Words>
  <Application>Microsoft Office PowerPoint</Application>
  <PresentationFormat>On-screen Show (4:3)</PresentationFormat>
  <Paragraphs>231</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Franklin Gothic Book</vt:lpstr>
      <vt:lpstr>Franklin Gothic Demi</vt:lpstr>
      <vt:lpstr>Office Theme</vt:lpstr>
      <vt:lpstr>CCT development using CORC® wires to address several questions</vt:lpstr>
      <vt:lpstr>Develop magnets with increasing complexity</vt:lpstr>
      <vt:lpstr>Development of subscale 3-turn coils is very useful </vt:lpstr>
      <vt:lpstr>Driving questions</vt:lpstr>
      <vt:lpstr>Two 3-turn C2 coils using Aluminum-Bronze 954 mandrels were made and tested</vt:lpstr>
      <vt:lpstr>Al-Br 3-turn Layer 1</vt:lpstr>
      <vt:lpstr>Several electrical shorts occurred during the winding with the sand-blasted mandrel</vt:lpstr>
      <vt:lpstr>Used UV glue to help wrapping the voltage-tap wires</vt:lpstr>
      <vt:lpstr>We painted the coil with Stycast 2850MT with a layer of fiber cloth and then wrapped with heat shrink tapes to control the profile of the Stycast</vt:lpstr>
      <vt:lpstr>There were local high points after the Stycast cured</vt:lpstr>
      <vt:lpstr>Using 10 µV/m criterion, we had 21% Ic reduction after winding, and 1% more after applying stycast, better than the 30% reduction measured on the bluestone 3-turn layer 1</vt:lpstr>
      <vt:lpstr>V2 after winding: slope of the resistive foot reduced by 85% to 3 nΩ and the n value doubled to 10</vt:lpstr>
      <vt:lpstr>Applying the stycast did not cause any significant performance degradation </vt:lpstr>
      <vt:lpstr>Similar conclusion holds if using the voltage criterion (2 µV), although the performance increased after winding due to the low criterion</vt:lpstr>
      <vt:lpstr>Al-Br layer 3</vt:lpstr>
      <vt:lpstr>V(I) of three segments across the conductor showed the current transfer and VI transition of the superconducting wire </vt:lpstr>
      <vt:lpstr>Wound the coil after applying a Stycast patch to the first reverse bend</vt:lpstr>
      <vt:lpstr>Wire on Layer 3 experienced more handling than that in Layer 1, which may cause additional Ic degradation</vt:lpstr>
      <vt:lpstr>Using 10 µV/m criterion, we had 27% Ic reduction after winding and no impact from applying stycast</vt:lpstr>
      <vt:lpstr>Ic values from two criteria</vt:lpstr>
      <vt:lpstr>V2 after winding: slope of the resistive foot reduced by 80% to 1.8 nΩ and the n value increased by 50% to 15</vt:lpstr>
      <vt:lpstr>No high point by applying one-pass of stycast  </vt:lpstr>
      <vt:lpstr>We gained useful experience for C2 with two 3-turn coils using Al-Br mandrels</vt:lpstr>
    </vt:vector>
  </TitlesOfParts>
  <Company>Lawrence Berkeley National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Driving question for the magnetic analysis</dc:title>
  <dc:creator>Xiaorong R. Wang</dc:creator>
  <cp:lastModifiedBy>Xiaorong R. Wang</cp:lastModifiedBy>
  <cp:revision>24</cp:revision>
  <dcterms:created xsi:type="dcterms:W3CDTF">2020-05-21T16:40:12Z</dcterms:created>
  <dcterms:modified xsi:type="dcterms:W3CDTF">2020-05-21T17:42:20Z</dcterms:modified>
</cp:coreProperties>
</file>