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7" r:id="rId2"/>
  </p:sldMasterIdLst>
  <p:notesMasterIdLst>
    <p:notesMasterId r:id="rId8"/>
  </p:notesMasterIdLst>
  <p:handoutMasterIdLst>
    <p:handoutMasterId r:id="rId9"/>
  </p:handoutMasterIdLst>
  <p:sldIdLst>
    <p:sldId id="286" r:id="rId3"/>
    <p:sldId id="353" r:id="rId4"/>
    <p:sldId id="354" r:id="rId5"/>
    <p:sldId id="355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2BDAFA-E961-45AA-8E34-76944E7F5140}">
          <p14:sldIdLst>
            <p14:sldId id="286"/>
            <p14:sldId id="353"/>
            <p14:sldId id="354"/>
            <p14:sldId id="355"/>
            <p14:sldId id="306"/>
          </p14:sldIdLst>
        </p14:section>
        <p14:section name="Untitled Section" id="{BA336F6A-9CE9-43BE-8B66-2D27497DC5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560" userDrawn="1">
          <p15:clr>
            <a:srgbClr val="A4A3A4"/>
          </p15:clr>
        </p15:guide>
        <p15:guide id="2" orient="horz" pos="1010" userDrawn="1">
          <p15:clr>
            <a:srgbClr val="A4A3A4"/>
          </p15:clr>
        </p15:guide>
        <p15:guide id="3" orient="horz" pos="3630" userDrawn="1">
          <p15:clr>
            <a:srgbClr val="A4A3A4"/>
          </p15:clr>
        </p15:guide>
        <p15:guide id="4" orient="horz" pos="2309" userDrawn="1">
          <p15:clr>
            <a:srgbClr val="A4A3A4"/>
          </p15:clr>
        </p15:guide>
        <p15:guide id="5" pos="5471" userDrawn="1">
          <p15:clr>
            <a:srgbClr val="A4A3A4"/>
          </p15:clr>
        </p15:guide>
        <p15:guide id="6" pos="295" userDrawn="1">
          <p15:clr>
            <a:srgbClr val="A4A3A4"/>
          </p15:clr>
        </p15:guide>
        <p15:guide id="7" userDrawn="1">
          <p15:clr>
            <a:srgbClr val="A4A3A4"/>
          </p15:clr>
        </p15:guide>
        <p15:guide id="8" pos="2075" userDrawn="1">
          <p15:clr>
            <a:srgbClr val="A4A3A4"/>
          </p15:clr>
        </p15:guide>
        <p15:guide id="9" pos="3889" userDrawn="1">
          <p15:clr>
            <a:srgbClr val="A4A3A4"/>
          </p15:clr>
        </p15:guide>
        <p15:guide id="10" pos="3679" userDrawn="1">
          <p15:clr>
            <a:srgbClr val="A4A3A4"/>
          </p15:clr>
        </p15:guide>
        <p15:guide id="11" pos="2852" userDrawn="1">
          <p15:clr>
            <a:srgbClr val="A4A3A4"/>
          </p15:clr>
        </p15:guide>
        <p15:guide id="12" pos="18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BE2"/>
    <a:srgbClr val="1F497D"/>
    <a:srgbClr val="89898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/>
    <p:restoredTop sz="93061"/>
  </p:normalViewPr>
  <p:slideViewPr>
    <p:cSldViewPr snapToGrid="0" snapToObjects="1">
      <p:cViewPr varScale="1">
        <p:scale>
          <a:sx n="109" d="100"/>
          <a:sy n="109" d="100"/>
        </p:scale>
        <p:origin x="1788" y="-27"/>
      </p:cViewPr>
      <p:guideLst>
        <p:guide orient="horz" pos="2560"/>
        <p:guide orient="horz" pos="1010"/>
        <p:guide orient="horz" pos="3630"/>
        <p:guide orient="horz" pos="2309"/>
        <p:guide pos="5471"/>
        <p:guide pos="295"/>
        <p:guide/>
        <p:guide pos="2075"/>
        <p:guide pos="3889"/>
        <p:guide pos="3679"/>
        <p:guide pos="2852"/>
        <p:guide pos="18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-419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D2C41-C2D0-FF45-8B99-3885B7F78EB1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AC406-2681-664E-BB07-370330405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3687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48ED6-3360-EB40-9D40-476C2156E9E8}" type="datetimeFigureOut">
              <a:rPr lang="en-US" smtClean="0"/>
              <a:t>6/5/2020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10DA6-9909-7D4F-83A2-7593F71DDB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52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10DA6-9909-7D4F-83A2-7593F71DDB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0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0"/>
            <a:ext cx="9143999" cy="114300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7572" y="0"/>
            <a:ext cx="64364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60E43B-7F43-FA45-AAB7-E054FD6CC4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643" y="123515"/>
            <a:ext cx="2064288" cy="88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0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0714_001-2-Edit_blueppt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"/>
            <a:ext cx="9144000" cy="631372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4891939"/>
            <a:ext cx="9144000" cy="1421788"/>
          </a:xfrm>
          <a:prstGeom prst="rect">
            <a:avLst/>
          </a:prstGeom>
          <a:gradFill>
            <a:gsLst>
              <a:gs pos="0">
                <a:schemeClr val="tx2">
                  <a:alpha val="61000"/>
                </a:schemeClr>
              </a:gs>
              <a:gs pos="100000">
                <a:schemeClr val="accent3">
                  <a:alpha val="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791" y="4891939"/>
            <a:ext cx="8226425" cy="805052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1"/>
                </a:solidFill>
                <a:latin typeface="+mn-lt"/>
                <a:cs typeface="Helvetic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183808"/>
            <a:ext cx="9144000" cy="2183808"/>
          </a:xfrm>
          <a:prstGeom prst="rect">
            <a:avLst/>
          </a:prstGeom>
          <a:solidFill>
            <a:srgbClr val="00395A">
              <a:alpha val="9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8788" y="2538981"/>
            <a:ext cx="8226426" cy="15748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594" y="186643"/>
            <a:ext cx="2842337" cy="102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4" y="971552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3275" indent="-230188">
              <a:defRPr sz="1500">
                <a:solidFill>
                  <a:srgbClr val="505050"/>
                </a:solidFill>
              </a:defRPr>
            </a:lvl3pPr>
            <a:lvl4pPr marL="1085850" indent="-228600">
              <a:defRPr sz="1400">
                <a:solidFill>
                  <a:srgbClr val="505050"/>
                </a:solidFill>
              </a:defRPr>
            </a:lvl4pPr>
            <a:lvl5pPr marL="1370013" indent="-230188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29644" y="7037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5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9/24/2019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7228" y="6504216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/>
            <a:r>
              <a:rPr lang="en-US" b="1" dirty="0">
                <a:solidFill>
                  <a:srgbClr val="FF0000"/>
                </a:solidFill>
              </a:rPr>
              <a:t>E. Barzi, Wire and Cable Characterization of Nb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Sn Conductor with High Heat Capacity, MT-26, Sep. 25, 2019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2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43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0714_001-2-Edit_blueppt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"/>
            <a:ext cx="9144000" cy="631372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4891939"/>
            <a:ext cx="9144000" cy="1421788"/>
          </a:xfrm>
          <a:prstGeom prst="rect">
            <a:avLst/>
          </a:prstGeom>
          <a:gradFill>
            <a:gsLst>
              <a:gs pos="0">
                <a:schemeClr val="tx2">
                  <a:alpha val="61000"/>
                </a:schemeClr>
              </a:gs>
              <a:gs pos="100000">
                <a:schemeClr val="accent3">
                  <a:alpha val="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791" y="4891939"/>
            <a:ext cx="8226425" cy="805052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1"/>
                </a:solidFill>
                <a:latin typeface="+mn-lt"/>
                <a:cs typeface="Helvetic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183808"/>
            <a:ext cx="9144000" cy="2183808"/>
          </a:xfrm>
          <a:prstGeom prst="rect">
            <a:avLst/>
          </a:prstGeom>
          <a:solidFill>
            <a:srgbClr val="00395A">
              <a:alpha val="9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8788" y="2538981"/>
            <a:ext cx="8226426" cy="15748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594" y="186643"/>
            <a:ext cx="2842337" cy="102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8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6" y="2130852"/>
            <a:ext cx="7773293" cy="14700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5" y="3886651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241093" indent="0" algn="ctr">
              <a:buNone/>
              <a:defRPr/>
            </a:lvl2pPr>
            <a:lvl3pPr marL="482186" indent="0" algn="ctr">
              <a:buNone/>
              <a:defRPr/>
            </a:lvl3pPr>
            <a:lvl4pPr marL="723279" indent="0" algn="ctr">
              <a:buNone/>
              <a:defRPr/>
            </a:lvl4pPr>
            <a:lvl5pPr marL="964372" indent="0" algn="ctr">
              <a:buNone/>
              <a:defRPr/>
            </a:lvl5pPr>
            <a:lvl6pPr marL="1205465" indent="0" algn="ctr">
              <a:buNone/>
              <a:defRPr/>
            </a:lvl6pPr>
            <a:lvl7pPr marL="1446558" indent="0" algn="ctr">
              <a:buNone/>
              <a:defRPr/>
            </a:lvl7pPr>
            <a:lvl8pPr marL="1687651" indent="0" algn="ctr">
              <a:buNone/>
              <a:defRPr/>
            </a:lvl8pPr>
            <a:lvl9pPr marL="192874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99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0127" y="6356354"/>
            <a:ext cx="516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rgbClr val="898989"/>
                </a:solidFill>
              </a:defRPr>
            </a:lvl1pPr>
          </a:lstStyle>
          <a:p>
            <a:fld id="{D260E43B-7F43-FA45-AAB7-E054FD6CC4E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58720" y="-142629"/>
            <a:ext cx="9447494" cy="7137992"/>
            <a:chOff x="-158720" y="-142629"/>
            <a:chExt cx="9447494" cy="7137992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467806" y="6873248"/>
              <a:ext cx="8217866" cy="122115"/>
              <a:chOff x="467806" y="6873248"/>
              <a:chExt cx="8217866" cy="122115"/>
            </a:xfrm>
          </p:grpSpPr>
          <p:cxnSp>
            <p:nvCxnSpPr>
              <p:cNvPr id="39" name="Straight Connector 38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5" name="Straight Connector 4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3" name="Straight Connector 42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11"/>
            <p:cNvGrpSpPr/>
            <p:nvPr userDrawn="1"/>
          </p:nvGrpSpPr>
          <p:grpSpPr>
            <a:xfrm>
              <a:off x="467806" y="-142629"/>
              <a:ext cx="8217866" cy="122115"/>
              <a:chOff x="467806" y="6873248"/>
              <a:chExt cx="8217866" cy="122115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7" name="Straight Connector 36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5" name="Straight Connector 3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12"/>
            <p:cNvGrpSpPr/>
            <p:nvPr userDrawn="1"/>
          </p:nvGrpSpPr>
          <p:grpSpPr>
            <a:xfrm>
              <a:off x="-158720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25" name="Straight Connector 24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 userDrawn="1"/>
          </p:nvGrpSpPr>
          <p:grpSpPr>
            <a:xfrm>
              <a:off x="9166659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Rectangle 46"/>
          <p:cNvSpPr/>
          <p:nvPr userDrawn="1"/>
        </p:nvSpPr>
        <p:spPr>
          <a:xfrm>
            <a:off x="461" y="6323778"/>
            <a:ext cx="9166199" cy="5460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62" tIns="34282" rIns="68562" bIns="34282" anchor="ctr"/>
          <a:lstStyle/>
          <a:p>
            <a:pPr algn="ctr" defTabSz="342812">
              <a:defRPr/>
            </a:pPr>
            <a:endParaRPr lang="en-US" sz="135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defTabSz="342812">
              <a:defRPr/>
            </a:pPr>
            <a:endParaRPr lang="en-US" sz="135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8" name="Picture 47" descr="RGB_White-Seal_White-Mark_SC_Horizontal–400dpi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644" y="6457861"/>
            <a:ext cx="1570468" cy="263614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B08FBF34-4E67-6C47-A78A-9C135843AE40}"/>
              </a:ext>
            </a:extLst>
          </p:cNvPr>
          <p:cNvSpPr/>
          <p:nvPr userDrawn="1"/>
        </p:nvSpPr>
        <p:spPr>
          <a:xfrm>
            <a:off x="3" y="0"/>
            <a:ext cx="9143999" cy="114300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24CD79B7-4787-7344-A8E3-991F38CC2D9C}"/>
              </a:ext>
            </a:extLst>
          </p:cNvPr>
          <p:cNvSpPr txBox="1">
            <a:spLocks/>
          </p:cNvSpPr>
          <p:nvPr userDrawn="1"/>
        </p:nvSpPr>
        <p:spPr>
          <a:xfrm>
            <a:off x="2707572" y="0"/>
            <a:ext cx="6436428" cy="1143000"/>
          </a:xfrm>
          <a:prstGeom prst="rect">
            <a:avLst/>
          </a:prstGeom>
        </p:spPr>
        <p:txBody>
          <a:bodyPr/>
          <a:lstStyle>
            <a:lvl1pPr algn="ctr" defTabSz="342900" rtl="0" eaLnBrk="1" latinLnBrk="0" hangingPunct="1">
              <a:spcBef>
                <a:spcPct val="0"/>
              </a:spcBef>
              <a:buNone/>
              <a:defRPr sz="21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11AF6C34-0601-C649-8859-7C59EC754F8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643" y="123515"/>
            <a:ext cx="2064288" cy="889536"/>
          </a:xfrm>
          <a:prstGeom prst="rect">
            <a:avLst/>
          </a:prstGeom>
        </p:spPr>
      </p:pic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E4158C4F-914A-FE46-8584-9828923762B8}"/>
              </a:ext>
            </a:extLst>
          </p:cNvPr>
          <p:cNvSpPr txBox="1">
            <a:spLocks/>
          </p:cNvSpPr>
          <p:nvPr userDrawn="1"/>
        </p:nvSpPr>
        <p:spPr>
          <a:xfrm>
            <a:off x="8381616" y="6414262"/>
            <a:ext cx="516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60E43B-7F43-FA45-AAB7-E054FD6CC4E3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0536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82" r:id="rId3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21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Courier New"/>
        <a:buChar char="o"/>
        <a:defRPr sz="1500" kern="1200">
          <a:solidFill>
            <a:srgbClr val="1F497D"/>
          </a:solidFill>
          <a:latin typeface="+mj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rgbClr val="1F497D"/>
          </a:solidFill>
          <a:latin typeface="+mj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1F497D"/>
          </a:solidFill>
          <a:latin typeface="+mj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1F497D"/>
          </a:solidFill>
          <a:latin typeface="+mj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0127" y="6356354"/>
            <a:ext cx="516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60E43B-7F43-FA45-AAB7-E054FD6CC4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58720" y="-142629"/>
            <a:ext cx="9447494" cy="7137992"/>
            <a:chOff x="-158720" y="-142629"/>
            <a:chExt cx="9447494" cy="7137992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467806" y="6873248"/>
              <a:ext cx="8217866" cy="122115"/>
              <a:chOff x="467806" y="6873248"/>
              <a:chExt cx="8217866" cy="122115"/>
            </a:xfrm>
          </p:grpSpPr>
          <p:cxnSp>
            <p:nvCxnSpPr>
              <p:cNvPr id="39" name="Straight Connector 38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5" name="Straight Connector 4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43" name="Straight Connector 42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11"/>
            <p:cNvGrpSpPr/>
            <p:nvPr userDrawn="1"/>
          </p:nvGrpSpPr>
          <p:grpSpPr>
            <a:xfrm>
              <a:off x="467806" y="-142629"/>
              <a:ext cx="8217866" cy="122115"/>
              <a:chOff x="467806" y="6873248"/>
              <a:chExt cx="8217866" cy="122115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467806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>
                <a:off x="8685672" y="687324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 userDrawn="1"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7" name="Straight Connector 36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/>
              <p:cNvGrpSpPr/>
              <p:nvPr userDrawn="1"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35" name="Straight Connector 34"/>
                <p:cNvCxnSpPr/>
                <p:nvPr userDrawn="1"/>
              </p:nvCxnSpPr>
              <p:spPr>
                <a:xfrm>
                  <a:off x="61722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 userDrawn="1"/>
              </p:nvCxnSpPr>
              <p:spPr>
                <a:xfrm>
                  <a:off x="5715000" y="6873248"/>
                  <a:ext cx="0" cy="122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12"/>
            <p:cNvGrpSpPr/>
            <p:nvPr userDrawn="1"/>
          </p:nvGrpSpPr>
          <p:grpSpPr>
            <a:xfrm>
              <a:off x="-158720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25" name="Straight Connector 24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 userDrawn="1"/>
          </p:nvGrpSpPr>
          <p:grpSpPr>
            <a:xfrm>
              <a:off x="9166659" y="1143066"/>
              <a:ext cx="122115" cy="5029134"/>
              <a:chOff x="-158720" y="1143066"/>
              <a:chExt cx="122115" cy="5029134"/>
            </a:xfrm>
          </p:grpSpPr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-97662" y="1082008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>
              <a:xfrm rot="5400000">
                <a:off x="-97662" y="1539143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-97662" y="6111142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flipH="1">
                <a:off x="-158720" y="4075647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flipH="1">
                <a:off x="-158720" y="3679446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>
              <a:xfrm flipH="1">
                <a:off x="-158720" y="5773880"/>
                <a:ext cx="122113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Rectangle 46"/>
          <p:cNvSpPr/>
          <p:nvPr userDrawn="1"/>
        </p:nvSpPr>
        <p:spPr>
          <a:xfrm>
            <a:off x="461" y="6323778"/>
            <a:ext cx="9166199" cy="5460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62" tIns="34282" rIns="68562" bIns="34282" anchor="ctr"/>
          <a:lstStyle/>
          <a:p>
            <a:pPr marL="0" marR="0" lvl="0" indent="0" algn="ctr" defTabSz="3428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marR="0" lvl="0" indent="0" algn="ctr" defTabSz="3428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8" name="Picture 47" descr="RGB_White-Seal_White-Mark_SC_Horizontal–400dpi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644" y="6457861"/>
            <a:ext cx="1570468" cy="263614"/>
          </a:xfrm>
          <a:prstGeom prst="rect">
            <a:avLst/>
          </a:prstGeom>
        </p:spPr>
      </p:pic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860AFC17-3B36-EA45-B648-1799106AA9B4}"/>
              </a:ext>
            </a:extLst>
          </p:cNvPr>
          <p:cNvSpPr txBox="1">
            <a:spLocks/>
          </p:cNvSpPr>
          <p:nvPr userDrawn="1"/>
        </p:nvSpPr>
        <p:spPr>
          <a:xfrm>
            <a:off x="8311097" y="6414262"/>
            <a:ext cx="516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60E43B-7F43-FA45-AAB7-E054FD6CC4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0" name="Picture 2" descr="MT26 logo">
            <a:extLst>
              <a:ext uri="{FF2B5EF4-FFF2-40B4-BE49-F238E27FC236}">
                <a16:creationId xmlns:a16="http://schemas.microsoft.com/office/drawing/2014/main" id="{A8D09BA3-F85A-4AED-9848-F6DA496DC1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441" y="6357298"/>
            <a:ext cx="1437639" cy="42530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897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21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Courier New"/>
        <a:buChar char="o"/>
        <a:defRPr sz="1500" kern="1200">
          <a:solidFill>
            <a:srgbClr val="1F497D"/>
          </a:solidFill>
          <a:latin typeface="+mj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rgbClr val="1F497D"/>
          </a:solidFill>
          <a:latin typeface="+mj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1F497D"/>
          </a:solidFill>
          <a:latin typeface="+mj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1F497D"/>
          </a:solidFill>
          <a:latin typeface="+mj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87094" y="4526204"/>
            <a:ext cx="6169819" cy="1048428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US Magnet Development Program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792480" y="2414827"/>
            <a:ext cx="768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Bi-2212 strain data in literature</a:t>
            </a:r>
            <a:endParaRPr lang="en-US" sz="1500" dirty="0">
              <a:solidFill>
                <a:schemeClr val="bg1"/>
              </a:solidFill>
            </a:endParaRPr>
          </a:p>
          <a:p>
            <a:pPr algn="ctr"/>
            <a:r>
              <a:rPr lang="en-US" sz="1500" b="1" dirty="0">
                <a:solidFill>
                  <a:schemeClr val="bg1"/>
                </a:solidFill>
              </a:rPr>
              <a:t>June 2, 2020</a:t>
            </a: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Emanuela Barzi</a:t>
            </a:r>
          </a:p>
        </p:txBody>
      </p:sp>
    </p:spTree>
    <p:extLst>
      <p:ext uri="{BB962C8B-B14F-4D97-AF65-F5344CB8AC3E}">
        <p14:creationId xmlns:p14="http://schemas.microsoft.com/office/powerpoint/2010/main" val="17357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080" y="1949169"/>
            <a:ext cx="7865745" cy="4956125"/>
          </a:xfrm>
        </p:spPr>
        <p:txBody>
          <a:bodyPr>
            <a:no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Determine reversible transverse pressure strain for Bi-2212 magnet design.</a:t>
            </a:r>
          </a:p>
          <a:p>
            <a:pPr marL="342900" lvl="1" indent="-342900">
              <a:buFont typeface="Arial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Understand whether it improves when using 50 bar heat treatments.</a:t>
            </a:r>
          </a:p>
          <a:p>
            <a:pPr marL="342900" lvl="1" indent="-342900">
              <a:buFont typeface="Arial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In literature there are many more data on </a:t>
            </a:r>
            <a:r>
              <a:rPr lang="en-GB" sz="2000" dirty="0" err="1">
                <a:solidFill>
                  <a:srgbClr val="002060"/>
                </a:solidFill>
              </a:rPr>
              <a:t>I</a:t>
            </a:r>
            <a:r>
              <a:rPr lang="en-GB" sz="2000" baseline="-25000" dirty="0" err="1">
                <a:solidFill>
                  <a:srgbClr val="002060"/>
                </a:solidFill>
              </a:rPr>
              <a:t>c</a:t>
            </a:r>
            <a:r>
              <a:rPr lang="en-GB" sz="2000" dirty="0">
                <a:solidFill>
                  <a:srgbClr val="002060"/>
                </a:solidFill>
              </a:rPr>
              <a:t> sensitivity of Bi-2212 wires to axial strain (tensile and compressive). Therefore it would be useful to find an appropriate equivalent strain correlation for transverse pressure cases.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873B11-59DE-3F43-891E-BD8E29CE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572" y="190499"/>
            <a:ext cx="6279266" cy="900113"/>
          </a:xfrm>
        </p:spPr>
        <p:txBody>
          <a:bodyPr>
            <a:normAutofit/>
          </a:bodyPr>
          <a:lstStyle/>
          <a:p>
            <a:r>
              <a:rPr lang="en-US" sz="2800" b="1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46326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873B11-59DE-3F43-891E-BD8E29CE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532" y="171450"/>
            <a:ext cx="6436428" cy="881063"/>
          </a:xfrm>
        </p:spPr>
        <p:txBody>
          <a:bodyPr>
            <a:normAutofit/>
          </a:bodyPr>
          <a:lstStyle/>
          <a:p>
            <a:r>
              <a:rPr lang="en-US" sz="2800" b="1" dirty="0"/>
              <a:t>Bi-2212 </a:t>
            </a:r>
            <a:r>
              <a:rPr lang="en-US" sz="2800" b="1" dirty="0" err="1"/>
              <a:t>I</a:t>
            </a:r>
            <a:r>
              <a:rPr lang="en-US" sz="2800" b="1" baseline="-25000" dirty="0" err="1"/>
              <a:t>c</a:t>
            </a:r>
            <a:r>
              <a:rPr lang="en-US" sz="2800" b="1" baseline="-25000" dirty="0"/>
              <a:t> </a:t>
            </a:r>
            <a:r>
              <a:rPr lang="en-US" sz="2800" b="1" dirty="0"/>
              <a:t>Sensitivity on Axial Strain </a:t>
            </a:r>
            <a:endParaRPr lang="en-US" sz="2800" b="1" baseline="-25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26A4F2-A496-4A7E-A272-40E67ADDE548}"/>
              </a:ext>
            </a:extLst>
          </p:cNvPr>
          <p:cNvSpPr txBox="1"/>
          <p:nvPr/>
        </p:nvSpPr>
        <p:spPr>
          <a:xfrm>
            <a:off x="395289" y="5643561"/>
            <a:ext cx="82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All Bi-2212 wires are Powder-in-Tube. However, strain sensitivity appears to depend on the specific manufacturing technology used by each manufacturer.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E9E74B-5050-49A7-99EF-4DC6865EA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708" y="1278659"/>
            <a:ext cx="6731157" cy="44042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F9AEA62-D9EB-4BD8-8E54-A8786E73AAF6}"/>
              </a:ext>
            </a:extLst>
          </p:cNvPr>
          <p:cNvSpPr txBox="1"/>
          <p:nvPr/>
        </p:nvSpPr>
        <p:spPr>
          <a:xfrm>
            <a:off x="1662546" y="1439415"/>
            <a:ext cx="163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COMPRESSIVE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DECDCE-B51D-4D53-AE72-17FD4856FB6F}"/>
              </a:ext>
            </a:extLst>
          </p:cNvPr>
          <p:cNvSpPr txBox="1"/>
          <p:nvPr/>
        </p:nvSpPr>
        <p:spPr>
          <a:xfrm>
            <a:off x="6867933" y="1439415"/>
            <a:ext cx="1095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TENSILE</a:t>
            </a:r>
          </a:p>
        </p:txBody>
      </p:sp>
    </p:spTree>
    <p:extLst>
      <p:ext uri="{BB962C8B-B14F-4D97-AF65-F5344CB8AC3E}">
        <p14:creationId xmlns:p14="http://schemas.microsoft.com/office/powerpoint/2010/main" val="14446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873B11-59DE-3F43-891E-BD8E29CE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532" y="171450"/>
            <a:ext cx="6436428" cy="842963"/>
          </a:xfrm>
        </p:spPr>
        <p:txBody>
          <a:bodyPr>
            <a:normAutofit/>
          </a:bodyPr>
          <a:lstStyle/>
          <a:p>
            <a:r>
              <a:rPr lang="en-US" sz="2800" b="1" dirty="0"/>
              <a:t>Axial vs. Transverse Strain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3CADB9-1F6B-4E51-B5A3-39CA01262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18" y="1214436"/>
            <a:ext cx="6949440" cy="42784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998DAD-F740-4B4B-BF8D-E31675AFC7E4}"/>
              </a:ext>
            </a:extLst>
          </p:cNvPr>
          <p:cNvSpPr txBox="1"/>
          <p:nvPr/>
        </p:nvSpPr>
        <p:spPr>
          <a:xfrm>
            <a:off x="40481" y="5557015"/>
            <a:ext cx="9208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Using Von Mises strain correlation seems to represent quite well transverse pressure data up to the knee seen in axial strain data. Then compressive strain behavior guides </a:t>
            </a:r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US" b="1" baseline="-25000" dirty="0" err="1">
                <a:solidFill>
                  <a:srgbClr val="C00000"/>
                </a:solidFill>
              </a:rPr>
              <a:t>c</a:t>
            </a:r>
            <a:r>
              <a:rPr lang="en-US" b="1" dirty="0">
                <a:solidFill>
                  <a:srgbClr val="C00000"/>
                </a:solidFill>
              </a:rPr>
              <a:t> reduction.</a:t>
            </a:r>
          </a:p>
        </p:txBody>
      </p:sp>
    </p:spTree>
    <p:extLst>
      <p:ext uri="{BB962C8B-B14F-4D97-AF65-F5344CB8AC3E}">
        <p14:creationId xmlns:p14="http://schemas.microsoft.com/office/powerpoint/2010/main" val="341179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93C8CD43-3E41-4E1F-876E-02552EF4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50" y="1237444"/>
            <a:ext cx="8672513" cy="4918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[1] M. Sugano, K. Itoh, and T. Kiyoshi, “Strain Dependence of Critical Current in Bi2212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 &amp; R Wires Under Magnetic Field Up to 30 T”, IEEE TRANSACTIONS ON APPLIED SUPERCONDUCTIVITY, VOL. 16, NO. 2, JUNE 2006.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[2] X. F. Lu, L. F. Goodrich, D. C. van der </a:t>
            </a:r>
            <a:r>
              <a:rPr lang="en-US" dirty="0" err="1">
                <a:solidFill>
                  <a:schemeClr val="tx1"/>
                </a:solidFill>
              </a:rPr>
              <a:t>Laan</a:t>
            </a:r>
            <a:r>
              <a:rPr lang="en-US" dirty="0">
                <a:solidFill>
                  <a:schemeClr val="tx1"/>
                </a:solidFill>
              </a:rPr>
              <a:t>, J. D. </a:t>
            </a:r>
            <a:r>
              <a:rPr lang="en-US" dirty="0" err="1">
                <a:solidFill>
                  <a:schemeClr val="tx1"/>
                </a:solidFill>
              </a:rPr>
              <a:t>Splett</a:t>
            </a:r>
            <a:r>
              <a:rPr lang="en-US" dirty="0">
                <a:solidFill>
                  <a:schemeClr val="tx1"/>
                </a:solidFill>
              </a:rPr>
              <a:t>, N. </a:t>
            </a:r>
            <a:r>
              <a:rPr lang="en-US" dirty="0" err="1">
                <a:solidFill>
                  <a:schemeClr val="tx1"/>
                </a:solidFill>
              </a:rPr>
              <a:t>Cheggour</a:t>
            </a:r>
            <a:r>
              <a:rPr lang="en-US" dirty="0">
                <a:solidFill>
                  <a:schemeClr val="tx1"/>
                </a:solidFill>
              </a:rPr>
              <a:t>, T. G. </a:t>
            </a:r>
            <a:r>
              <a:rPr lang="en-US" dirty="0" err="1">
                <a:solidFill>
                  <a:schemeClr val="tx1"/>
                </a:solidFill>
              </a:rPr>
              <a:t>Holesinger</a:t>
            </a:r>
            <a:r>
              <a:rPr lang="en-US" dirty="0">
                <a:solidFill>
                  <a:schemeClr val="tx1"/>
                </a:solidFill>
              </a:rPr>
              <a:t>, and F. J. Baca, “Correlation Between Pressure Dependence of Critical Temperature and the Reversible Strain Effect on the Critical Current and Pinning Force in Bi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Sr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CaCu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8+x </a:t>
            </a:r>
            <a:r>
              <a:rPr lang="en-US" dirty="0">
                <a:solidFill>
                  <a:schemeClr val="tx1"/>
                </a:solidFill>
              </a:rPr>
              <a:t>Wires”, IEEE TRANSACTIONS ON APPLIED SUPERCONDUCTIVITY, VOL. 22, NO. 1, FEBRUARY 2012 8400307.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[3] X. F. Lu, N. </a:t>
            </a:r>
            <a:r>
              <a:rPr lang="en-US" dirty="0" err="1">
                <a:solidFill>
                  <a:schemeClr val="tx1"/>
                </a:solidFill>
              </a:rPr>
              <a:t>Cheggour</a:t>
            </a:r>
            <a:r>
              <a:rPr lang="en-US" dirty="0">
                <a:solidFill>
                  <a:schemeClr val="tx1"/>
                </a:solidFill>
              </a:rPr>
              <a:t>, T. C. Stauffer, C. C. </a:t>
            </a:r>
            <a:r>
              <a:rPr lang="en-US" dirty="0" err="1">
                <a:solidFill>
                  <a:schemeClr val="tx1"/>
                </a:solidFill>
              </a:rPr>
              <a:t>Clickner</a:t>
            </a:r>
            <a:r>
              <a:rPr lang="en-US" dirty="0">
                <a:solidFill>
                  <a:schemeClr val="tx1"/>
                </a:solidFill>
              </a:rPr>
              <a:t>, L. F. Goodrich, U. </a:t>
            </a:r>
            <a:r>
              <a:rPr lang="en-US" dirty="0" err="1">
                <a:solidFill>
                  <a:schemeClr val="tx1"/>
                </a:solidFill>
              </a:rPr>
              <a:t>Trociewitz</a:t>
            </a:r>
            <a:r>
              <a:rPr lang="en-US" dirty="0">
                <a:solidFill>
                  <a:schemeClr val="tx1"/>
                </a:solidFill>
              </a:rPr>
              <a:t>, D. Myers, and T. G. </a:t>
            </a:r>
            <a:r>
              <a:rPr lang="en-US" dirty="0" err="1">
                <a:solidFill>
                  <a:schemeClr val="tx1"/>
                </a:solidFill>
              </a:rPr>
              <a:t>Holesinger</a:t>
            </a:r>
            <a:r>
              <a:rPr lang="en-US" dirty="0">
                <a:solidFill>
                  <a:schemeClr val="tx1"/>
                </a:solidFill>
              </a:rPr>
              <a:t>, “Electromechanical Characterization of Bi-2212 Strands”, IEEE TRANSACTIONS ON APPLIED SUPERCONDUCTIVITY, VOL. 21, NO. 3, JUNE 2011.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[4] D.R. </a:t>
            </a:r>
            <a:r>
              <a:rPr lang="en-US" dirty="0" err="1">
                <a:solidFill>
                  <a:schemeClr val="tx1"/>
                </a:solidFill>
              </a:rPr>
              <a:t>Dietderich</a:t>
            </a:r>
            <a:r>
              <a:rPr lang="en-US" dirty="0">
                <a:solidFill>
                  <a:schemeClr val="tx1"/>
                </a:solidFill>
              </a:rPr>
              <a:t> et al., “Critical current variation of Rutherford cable of Bi-2212 in high magnetic fields with transverse stress,” </a:t>
            </a:r>
            <a:r>
              <a:rPr lang="en-US" dirty="0" err="1">
                <a:solidFill>
                  <a:schemeClr val="tx1"/>
                </a:solidFill>
              </a:rPr>
              <a:t>Physica</a:t>
            </a:r>
            <a:r>
              <a:rPr lang="en-US" dirty="0">
                <a:solidFill>
                  <a:schemeClr val="tx1"/>
                </a:solidFill>
              </a:rPr>
              <a:t> C 341, 2599-2600 (2000).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[5] Daniel R. </a:t>
            </a:r>
            <a:r>
              <a:rPr lang="en-US" dirty="0" err="1">
                <a:solidFill>
                  <a:schemeClr val="tx1"/>
                </a:solidFill>
              </a:rPr>
              <a:t>Dietderich</a:t>
            </a:r>
            <a:r>
              <a:rPr lang="en-US" dirty="0">
                <a:solidFill>
                  <a:schemeClr val="tx1"/>
                </a:solidFill>
              </a:rPr>
              <a:t>, Ronald M. Scanlan, </a:t>
            </a:r>
            <a:r>
              <a:rPr lang="en-US" dirty="0" err="1">
                <a:solidFill>
                  <a:schemeClr val="tx1"/>
                </a:solidFill>
              </a:rPr>
              <a:t>Takayo</a:t>
            </a:r>
            <a:r>
              <a:rPr lang="en-US" dirty="0">
                <a:solidFill>
                  <a:schemeClr val="tx1"/>
                </a:solidFill>
              </a:rPr>
              <a:t> Hasegawa, Yuji Aoki, Robert S. Sokolowski, and </a:t>
            </a:r>
            <a:r>
              <a:rPr lang="en-US" dirty="0" err="1">
                <a:solidFill>
                  <a:schemeClr val="tx1"/>
                </a:solidFill>
              </a:rPr>
              <a:t>Leszck</a:t>
            </a:r>
            <a:r>
              <a:rPr lang="en-US" dirty="0">
                <a:solidFill>
                  <a:schemeClr val="tx1"/>
                </a:solidFill>
              </a:rPr>
              <a:t> R. </a:t>
            </a:r>
            <a:r>
              <a:rPr lang="en-US" dirty="0" err="1">
                <a:solidFill>
                  <a:schemeClr val="tx1"/>
                </a:solidFill>
              </a:rPr>
              <a:t>Motowidlo</a:t>
            </a:r>
            <a:r>
              <a:rPr lang="en-US" dirty="0">
                <a:solidFill>
                  <a:schemeClr val="tx1"/>
                </a:solidFill>
              </a:rPr>
              <a:t>, “Critical Current Variation as a Function of Transverse Stress of Bi-2212 Rutherford Cables”, IEEE TRANSACTIONS ON APPLIED SUPERCONDUCTIVITY, VOL. I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NO. 1, MARCH 2001.</a:t>
            </a:r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1C55B2A3-9520-40E3-AB42-2A3116F0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929" y="70374"/>
            <a:ext cx="5325036" cy="805606"/>
          </a:xfrm>
        </p:spPr>
        <p:txBody>
          <a:bodyPr>
            <a:normAutofit/>
          </a:bodyPr>
          <a:lstStyle/>
          <a:p>
            <a:r>
              <a:rPr lang="en-US" sz="3200" b="1" dirty="0"/>
              <a:t>References</a:t>
            </a:r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029CA69A-7694-4402-9869-3E394BFBF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Fabrizio Berritta | Models of High Specific Heat Nb3Sn wires </a:t>
            </a:r>
            <a:endParaRPr lang="en-US" b="1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D7CB8F8-5A60-4B9E-9B68-86119D4E3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92506"/>
      </p:ext>
    </p:extLst>
  </p:cSld>
  <p:clrMapOvr>
    <a:masterClrMapping/>
  </p:clrMapOvr>
</p:sld>
</file>

<file path=ppt/theme/theme1.xml><?xml version="1.0" encoding="utf-8"?>
<a:theme xmlns:a="http://schemas.openxmlformats.org/drawingml/2006/main" name="ATAP No Footer">
  <a:themeElements>
    <a:clrScheme name="Custom 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ATAP No Footer">
  <a:themeElements>
    <a:clrScheme name="Custom 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82596</TotalTime>
  <Words>467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Franklin Gothic Book</vt:lpstr>
      <vt:lpstr>Franklin Gothic Medium</vt:lpstr>
      <vt:lpstr>Helvetica</vt:lpstr>
      <vt:lpstr>ATAP No Footer</vt:lpstr>
      <vt:lpstr>1_ATAP No Footer</vt:lpstr>
      <vt:lpstr>PowerPoint Presentation</vt:lpstr>
      <vt:lpstr>Questions</vt:lpstr>
      <vt:lpstr>Bi-2212 Ic Sensitivity on Axial Strain </vt:lpstr>
      <vt:lpstr>Axial vs. Transverse Strain</vt:lpstr>
      <vt:lpstr>References</vt:lpstr>
    </vt:vector>
  </TitlesOfParts>
  <Company>Lawrence Berkekley Nationl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teid05</dc:creator>
  <cp:lastModifiedBy>Daniele Turrioni</cp:lastModifiedBy>
  <cp:revision>798</cp:revision>
  <cp:lastPrinted>2019-02-10T16:51:22Z</cp:lastPrinted>
  <dcterms:created xsi:type="dcterms:W3CDTF">2015-07-10T17:44:33Z</dcterms:created>
  <dcterms:modified xsi:type="dcterms:W3CDTF">2020-06-05T19:31:13Z</dcterms:modified>
</cp:coreProperties>
</file>