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6" r:id="rId2"/>
    <p:sldId id="809" r:id="rId3"/>
    <p:sldId id="766" r:id="rId4"/>
    <p:sldId id="258" r:id="rId5"/>
    <p:sldId id="771" r:id="rId6"/>
    <p:sldId id="797" r:id="rId7"/>
    <p:sldId id="778" r:id="rId8"/>
    <p:sldId id="804" r:id="rId9"/>
    <p:sldId id="772" r:id="rId10"/>
    <p:sldId id="773" r:id="rId11"/>
    <p:sldId id="794" r:id="rId12"/>
    <p:sldId id="828" r:id="rId13"/>
    <p:sldId id="776" r:id="rId14"/>
    <p:sldId id="783" r:id="rId15"/>
    <p:sldId id="777" r:id="rId16"/>
    <p:sldId id="833" r:id="rId17"/>
    <p:sldId id="784" r:id="rId18"/>
    <p:sldId id="831" r:id="rId19"/>
    <p:sldId id="832" r:id="rId20"/>
    <p:sldId id="835" r:id="rId21"/>
    <p:sldId id="834" r:id="rId22"/>
    <p:sldId id="791" r:id="rId23"/>
    <p:sldId id="838" r:id="rId24"/>
    <p:sldId id="837" r:id="rId25"/>
    <p:sldId id="836" r:id="rId26"/>
    <p:sldId id="839" r:id="rId27"/>
    <p:sldId id="829" r:id="rId28"/>
    <p:sldId id="762" r:id="rId29"/>
    <p:sldId id="764" r:id="rId30"/>
    <p:sldId id="724" r:id="rId31"/>
    <p:sldId id="765" r:id="rId32"/>
    <p:sldId id="767" r:id="rId33"/>
    <p:sldId id="811" r:id="rId34"/>
    <p:sldId id="812" r:id="rId35"/>
    <p:sldId id="806" r:id="rId36"/>
    <p:sldId id="814" r:id="rId37"/>
    <p:sldId id="800" r:id="rId38"/>
    <p:sldId id="786" r:id="rId39"/>
    <p:sldId id="802" r:id="rId40"/>
    <p:sldId id="815" r:id="rId41"/>
    <p:sldId id="816" r:id="rId42"/>
    <p:sldId id="819" r:id="rId43"/>
    <p:sldId id="818" r:id="rId44"/>
    <p:sldId id="820" r:id="rId45"/>
    <p:sldId id="801" r:id="rId46"/>
    <p:sldId id="822" r:id="rId47"/>
    <p:sldId id="840" r:id="rId48"/>
    <p:sldId id="823" r:id="rId49"/>
    <p:sldId id="824" r:id="rId50"/>
    <p:sldId id="826" r:id="rId51"/>
    <p:sldId id="830" r:id="rId52"/>
    <p:sldId id="827" r:id="rId53"/>
    <p:sldId id="78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839" autoAdjust="0"/>
    <p:restoredTop sz="94660"/>
  </p:normalViewPr>
  <p:slideViewPr>
    <p:cSldViewPr>
      <p:cViewPr varScale="1">
        <p:scale>
          <a:sx n="82" d="100"/>
          <a:sy n="82" d="100"/>
        </p:scale>
        <p:origin x="398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tiff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Technical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/>
              <a:t>, B. </a:t>
            </a:r>
            <a:r>
              <a:rPr lang="en-US" dirty="0"/>
              <a:t>Yahia,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82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411100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11267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4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592-D4DE-4CD6-85B9-AD58F792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73F4-CB17-48BF-8738-FAE9F49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C6435-FBE0-4D10-98F8-7F0DD6C7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760E-A3C5-46A2-8252-E4CF02C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0452-86D5-48AD-8D05-6F366853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5274-A173-4333-BCA0-96558A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27" y="2165341"/>
            <a:ext cx="5328000" cy="38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7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41B0-696D-40A5-ADDA-9112FEB2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41E6-B1B8-44DF-957A-008FE04C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50262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CORC cable</a:t>
            </a:r>
          </a:p>
          <a:p>
            <a:pPr lvl="2"/>
            <a:r>
              <a:rPr lang="en-US" dirty="0"/>
              <a:t>3.42mm diameter including 30 micron thick insulation. 		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 cable</a:t>
            </a:r>
          </a:p>
          <a:p>
            <a:pPr lvl="2"/>
            <a:r>
              <a:rPr lang="en-US" dirty="0"/>
              <a:t>1.3 mm diameter without insulation (#3)</a:t>
            </a:r>
          </a:p>
          <a:p>
            <a:pPr lvl="2"/>
            <a:r>
              <a:rPr lang="en-US" dirty="0"/>
              <a:t>2.04 mm diameter without insulation (#4) 		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B6B3-FB47-4561-9939-73710A3C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A7A9-B116-4D9B-ADFD-FF1CB38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1FC9-CD31-42E8-9F58-8DDD1D87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B1010-998F-4375-B071-97E8273D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43700" r="52362" b="17451"/>
          <a:stretch/>
        </p:blipFill>
        <p:spPr>
          <a:xfrm>
            <a:off x="8282473" y="4049280"/>
            <a:ext cx="3312368" cy="16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22606-ADF5-48DD-AC37-6397D7779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8450" r="7476" b="9051"/>
          <a:stretch/>
        </p:blipFill>
        <p:spPr>
          <a:xfrm>
            <a:off x="8259579" y="1968070"/>
            <a:ext cx="3322821" cy="115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28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11729"/>
            <a:ext cx="5719691" cy="41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44" y="1735016"/>
            <a:ext cx="1575685" cy="3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6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criteria for a 20 T hybrid magnet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Some preliminary estimates of radiuses and dimensions</a:t>
            </a:r>
          </a:p>
          <a:p>
            <a:pPr lvl="1"/>
            <a:r>
              <a:rPr lang="en-US" dirty="0"/>
              <a:t>Definition of the goals of the working group</a:t>
            </a:r>
          </a:p>
          <a:p>
            <a:pPr lvl="1"/>
            <a:r>
              <a:rPr lang="en-US" dirty="0"/>
              <a:t>Overview of current hybrid work</a:t>
            </a:r>
          </a:p>
          <a:p>
            <a:pPr lvl="1"/>
            <a:r>
              <a:rPr lang="en-US" dirty="0"/>
              <a:t>Action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727F-049A-4DA2-B58A-E4F2DB31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86EA-A6D9-438B-B075-5A74474C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Stress degradation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6062-257A-4B8A-B15F-0689420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CA67-0072-4DF4-A647-679EEB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6587-A7A3-4ABD-8C3C-8A03758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4683-72B8-47E3-AB9A-3EC7522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9" y="4794349"/>
            <a:ext cx="7114319" cy="12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C5BFB-0317-43CB-A0FE-0CB895B5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9948" r="7476" b="11150"/>
          <a:stretch/>
        </p:blipFill>
        <p:spPr>
          <a:xfrm>
            <a:off x="7536160" y="1121859"/>
            <a:ext cx="4329722" cy="197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993A-A72F-4F01-9202-78EF7FA0F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0" t="27951" r="28150" b="10100"/>
          <a:stretch/>
        </p:blipFill>
        <p:spPr>
          <a:xfrm>
            <a:off x="7968208" y="3109852"/>
            <a:ext cx="397342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E5B17-CAF0-414E-8C77-E03D54427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2" t="36350" r="55316" b="41600"/>
          <a:stretch/>
        </p:blipFill>
        <p:spPr>
          <a:xfrm>
            <a:off x="609600" y="2620178"/>
            <a:ext cx="1368152" cy="151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F8EA2-D3C0-4E14-AFCC-CD053206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34250" r="32872" b="42650"/>
          <a:stretch/>
        </p:blipFill>
        <p:spPr>
          <a:xfrm>
            <a:off x="2171565" y="2600908"/>
            <a:ext cx="410445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1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2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See next slides </a:t>
            </a:r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8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Bi2212: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1436-4C1B-42E8-AD5A-E223C7EB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6023992" y="1094908"/>
            <a:ext cx="6048672" cy="241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4EDA7-AE00-41BA-BD08-00F140EA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4" t="20952" r="29056" b="28980"/>
          <a:stretch/>
        </p:blipFill>
        <p:spPr>
          <a:xfrm>
            <a:off x="7106174" y="3591498"/>
            <a:ext cx="3884308" cy="26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3CACF-AEC7-48D5-B7CB-933853BC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8" t="32322" r="21650" b="29000"/>
          <a:stretch/>
        </p:blipFill>
        <p:spPr>
          <a:xfrm>
            <a:off x="1415480" y="2444037"/>
            <a:ext cx="3409056" cy="265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CDB8-1E13-40AA-908F-80C08196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3" t="51428" r="50255" b="33878"/>
          <a:stretch/>
        </p:blipFill>
        <p:spPr>
          <a:xfrm>
            <a:off x="554089" y="5153382"/>
            <a:ext cx="5131838" cy="10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3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REBCO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41EE5-FDD7-4054-8385-24A75BC5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9947" r="5704" b="30050"/>
          <a:stretch/>
        </p:blipFill>
        <p:spPr>
          <a:xfrm>
            <a:off x="6600056" y="1268760"/>
            <a:ext cx="5328000" cy="17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903DD-BE2D-43B7-9D1D-61CDD0D66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54449" r="48824" b="35051"/>
          <a:stretch/>
        </p:blipFill>
        <p:spPr>
          <a:xfrm>
            <a:off x="6595661" y="5566714"/>
            <a:ext cx="5328000" cy="72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8827-122B-425F-9C64-EAC5478F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29000" r="9247" b="14300"/>
          <a:stretch/>
        </p:blipFill>
        <p:spPr>
          <a:xfrm>
            <a:off x="7968208" y="2965582"/>
            <a:ext cx="2952328" cy="245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F0A73-C99E-42BA-9CA0-FE1AAF45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4801" r="21651" b="53749"/>
          <a:stretch/>
        </p:blipFill>
        <p:spPr>
          <a:xfrm>
            <a:off x="263352" y="2845223"/>
            <a:ext cx="5486400" cy="116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3391-67D5-4C95-AC2E-82A8C78C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40" t="29696" r="12791" b="44750"/>
          <a:stretch/>
        </p:blipFill>
        <p:spPr>
          <a:xfrm>
            <a:off x="1559496" y="4145056"/>
            <a:ext cx="2880320" cy="120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95A6-40E3-4B06-B01D-9AF8D4A3D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488" r="10429" b="45800"/>
          <a:stretch/>
        </p:blipFill>
        <p:spPr>
          <a:xfrm>
            <a:off x="594284" y="5431992"/>
            <a:ext cx="4824536" cy="8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C7AF-4543-4C42-B7A9-C4281EDE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6334-8E4B-4843-9A40-ED3EE3FC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Summary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Hot spot temperature</a:t>
            </a:r>
          </a:p>
          <a:p>
            <a:pPr lvl="1"/>
            <a:r>
              <a:rPr lang="en-US" dirty="0"/>
              <a:t>For all 3 materials,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 </a:t>
            </a:r>
            <a:r>
              <a:rPr lang="en-US" dirty="0"/>
              <a:t>maximum hot spot temperature appears to be a reasonable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4955-C733-4EE6-8C59-6DD289D4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4582-9D9B-40F3-910C-E1CA2869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0358-EE12-47F2-8AA3-B197496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299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EE05B-9907-435E-8439-0ED9E669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AA3A1-9FC4-4687-8745-1BDEC08D1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9230816" cy="4641379"/>
          </a:xfrm>
        </p:spPr>
        <p:txBody>
          <a:bodyPr/>
          <a:lstStyle/>
          <a:p>
            <a:r>
              <a:rPr lang="en-US" dirty="0"/>
              <a:t>Question on CORC</a:t>
            </a:r>
          </a:p>
          <a:p>
            <a:pPr lvl="1"/>
            <a:r>
              <a:rPr lang="en-US" dirty="0"/>
              <a:t>At 20T we are currently consider currents of about 800 A.</a:t>
            </a:r>
          </a:p>
          <a:p>
            <a:pPr lvl="1"/>
            <a:r>
              <a:rPr lang="en-US" dirty="0"/>
              <a:t>If we assume that the all the coils 20T magnet will be all in series </a:t>
            </a:r>
            <a:r>
              <a:rPr lang="en-US" dirty="0">
                <a:sym typeface="Wingdings" panose="05000000000000000000" pitchFamily="2" charset="2"/>
              </a:rPr>
              <a:t> higher current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Is a multi-CORC cable conceivable?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37781-FE4B-4612-9A22-FA58BC53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40CE0-9403-4799-A0AF-B3B3A9C6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090D9-1EA5-4396-AE09-602BCD7F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AE2B7-FB57-43C0-9D8C-AD121831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32" y="1196751"/>
            <a:ext cx="2079741" cy="49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38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66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1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83F5-5009-44D5-9063-214FD557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94B0-C217-471A-998A-D60A2342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836864"/>
          </a:xfrm>
        </p:spPr>
        <p:txBody>
          <a:bodyPr/>
          <a:lstStyle/>
          <a:p>
            <a:r>
              <a:rPr lang="en-US" dirty="0"/>
              <a:t>An example: 16 T dipole magnets for FCC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E53-48C9-4882-A92A-EE45AACD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BD25-BFC6-43A3-9C5F-41025874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42C2-267A-42ED-9199-E1C8180E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3A5313-470E-4932-90BA-3980CB4C7756}"/>
              </a:ext>
            </a:extLst>
          </p:cNvPr>
          <p:cNvSpPr txBox="1">
            <a:spLocks/>
          </p:cNvSpPr>
          <p:nvPr/>
        </p:nvSpPr>
        <p:spPr>
          <a:xfrm>
            <a:off x="609600" y="4653136"/>
            <a:ext cx="10972800" cy="1507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Ideally the goal should be to carried out the full 2D design and analysis of a 20 T hybrid for all the design options considered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design,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</a:t>
            </a:r>
          </a:p>
          <a:p>
            <a:r>
              <a:rPr lang="en-US" sz="3000" dirty="0">
                <a:sym typeface="Symbol" panose="05050102010706020507" pitchFamily="18" charset="2"/>
              </a:rPr>
              <a:t>In addition, 3D considerations will be included in the comparison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D7F74-D683-4DC4-9D94-176B3B007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36"/>
          <a:stretch/>
        </p:blipFill>
        <p:spPr>
          <a:xfrm>
            <a:off x="806268" y="1841834"/>
            <a:ext cx="5237922" cy="2453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4E075-0EC7-40B1-A77F-FE014910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" t="46177" b="5030"/>
          <a:stretch/>
        </p:blipFill>
        <p:spPr>
          <a:xfrm>
            <a:off x="6147811" y="1813082"/>
            <a:ext cx="4916557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2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12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r>
              <a:rPr lang="en-US" dirty="0"/>
              <a:t>The goal of the comparison should not be, or does not necessarily have to be</a:t>
            </a:r>
          </a:p>
          <a:p>
            <a:pPr lvl="1"/>
            <a:r>
              <a:rPr lang="en-US" dirty="0"/>
              <a:t>reaching a consensus on a particular design</a:t>
            </a:r>
          </a:p>
          <a:p>
            <a:endParaRPr lang="en-US" dirty="0"/>
          </a:p>
          <a:p>
            <a:r>
              <a:rPr lang="en-US" dirty="0"/>
              <a:t>Instead, more realistically, the working group could aim at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Discussing and reviewing </a:t>
            </a:r>
            <a:r>
              <a:rPr lang="en-US" dirty="0"/>
              <a:t>the different designs and listing pluses and minuses or open issues….grounding on “objective” criteria</a:t>
            </a:r>
          </a:p>
          <a:p>
            <a:pPr lvl="1"/>
            <a:r>
              <a:rPr lang="en-US" dirty="0"/>
              <a:t>Providing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inputs to the other areas </a:t>
            </a:r>
            <a:r>
              <a:rPr lang="en-US" dirty="0"/>
              <a:t>(in particular area I and area II) to better define their roadmaps and overall directions, and avoid inconsistencies</a:t>
            </a:r>
          </a:p>
          <a:p>
            <a:pPr marL="457200" lvl="2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98C45B-00FE-4180-9354-FD4E3217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87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56F8-CBBF-4183-8728-6BD711DE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679F3-E641-4CA3-8A3F-B988F7FB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This current work can be divided based on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field level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9-10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11-12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13-14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Beyond 15 T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 goal is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DF77B-6F1E-409B-8221-914EAF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BA6C-8F57-47C5-AEC6-4714C47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E31-C1EC-4626-AA87-40758F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856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0940-E523-4D1B-85E0-0274EA62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FB352-49F2-4EE9-9DE6-044A2640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476632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frame</a:t>
            </a:r>
            <a:r>
              <a:rPr lang="en-US" dirty="0"/>
              <a:t>: 2020 – 2023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  <a:p>
            <a:pPr lvl="1"/>
            <a:r>
              <a:rPr lang="en-US" dirty="0"/>
              <a:t>Modeling effort</a:t>
            </a:r>
          </a:p>
          <a:p>
            <a:pPr lvl="2"/>
            <a:r>
              <a:rPr lang="en-US" dirty="0"/>
              <a:t>“classical 2D/3D” mechanical, magnetic and QH simulations</a:t>
            </a:r>
          </a:p>
          <a:p>
            <a:pPr lvl="3"/>
            <a:r>
              <a:rPr lang="en-US" dirty="0"/>
              <a:t>Developing new modeling techniques is not part of this task</a:t>
            </a:r>
          </a:p>
          <a:p>
            <a:pPr lvl="3"/>
            <a:r>
              <a:rPr lang="en-US" dirty="0"/>
              <a:t>However, if new tool/analysis is required </a:t>
            </a:r>
            <a:r>
              <a:rPr lang="en-US" dirty="0">
                <a:sym typeface="Wingdings" panose="05000000000000000000" pitchFamily="2" charset="2"/>
              </a:rPr>
              <a:t> feed-back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Technology area (III), modeling and simulations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14BE-293D-470A-9561-ECB33C2B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ADD6B-5EF7-4029-A7E1-67E81E29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C7A1-6F1C-49EB-A365-E17E49A2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C48DE-7404-41EC-AACD-8B9F0603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49" y="1815911"/>
            <a:ext cx="6260603" cy="35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5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F29B-34B4-4859-A04A-007D713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(20 T B</a:t>
            </a:r>
            <a:r>
              <a:rPr lang="en-US" baseline="-25000" dirty="0"/>
              <a:t>op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7DE-06DE-46DD-9540-1FF2708C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934F-9E25-4330-AEEB-04EDD6D1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8E95-4305-42BE-97A6-BA62A85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A5E7-7C1A-41DC-8130-A7EAE487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F6141-82D7-4ABC-909E-CDAC75B3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24801" r="39369" b="16401"/>
          <a:stretch/>
        </p:blipFill>
        <p:spPr>
          <a:xfrm>
            <a:off x="263352" y="1468616"/>
            <a:ext cx="30207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AA52E-7182-463C-8F62-9E0C774F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5850" r="36416" b="7970"/>
          <a:stretch/>
        </p:blipFill>
        <p:spPr>
          <a:xfrm>
            <a:off x="4151784" y="1402689"/>
            <a:ext cx="33367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8608-F81C-4510-9CB7-2BD8DAFD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9" t="32322" r="55316" b="26900"/>
          <a:stretch/>
        </p:blipFill>
        <p:spPr>
          <a:xfrm>
            <a:off x="4739890" y="4268121"/>
            <a:ext cx="2160536" cy="1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B6C72-3704-4B14-8302-C3CD4B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4" t="19947" r="34644" b="3800"/>
          <a:stretch/>
        </p:blipFill>
        <p:spPr>
          <a:xfrm>
            <a:off x="8256240" y="1402689"/>
            <a:ext cx="32002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B7B86-0BA1-4E46-A7BE-38BE0972B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6" t="20453" r="9247" b="5974"/>
          <a:stretch/>
        </p:blipFill>
        <p:spPr>
          <a:xfrm>
            <a:off x="8717393" y="4452710"/>
            <a:ext cx="2435684" cy="121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5043680-D23C-4DA9-8ED5-7A43C5F22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7833" r="8643" b="33882"/>
          <a:stretch>
            <a:fillRect/>
          </a:stretch>
        </p:blipFill>
        <p:spPr bwMode="auto">
          <a:xfrm>
            <a:off x="8717393" y="3554009"/>
            <a:ext cx="2435684" cy="7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8465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052B6-B393-47EF-B86E-8DBC4F6BB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8762" r="33463" b="6864"/>
          <a:stretch/>
        </p:blipFill>
        <p:spPr>
          <a:xfrm>
            <a:off x="7858234" y="1196737"/>
            <a:ext cx="3940501" cy="50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733A3-7333-4F6D-85B0-90587567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0B3E-ED2D-4404-B346-D7E6A5A8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EE5F-EFBF-416F-B179-FD0DB94A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17782-D183-4C01-8C0C-EA8B15A8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E9DD-E9C1-4D49-B10A-5E1458A2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AB2F2-AD74-41D5-A7F0-87A2C8FA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6737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6650B-BFF4-4360-8E43-D75A5B82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82354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743FB-809A-4BD5-81E2-E91263A83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5" t="18500" r="35825" b="5975"/>
          <a:stretch/>
        </p:blipFill>
        <p:spPr>
          <a:xfrm>
            <a:off x="4151784" y="1196737"/>
            <a:ext cx="3456384" cy="507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5B05B-FB79-465B-89F4-3A132B90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6" t="31100" r="37006" b="22700"/>
          <a:stretch/>
        </p:blipFill>
        <p:spPr>
          <a:xfrm>
            <a:off x="9120336" y="4611453"/>
            <a:ext cx="1518854" cy="151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1961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525-DC44-498F-8D70-5EE6A22A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CA95-D433-4C89-B7B6-7C201AA9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29" y="1344132"/>
            <a:ext cx="4118248" cy="15615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Analytical model from Lucas Brouwer</a:t>
            </a:r>
          </a:p>
          <a:p>
            <a:pPr lvl="1"/>
            <a:r>
              <a:rPr lang="en-US" dirty="0"/>
              <a:t>Thick shell with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8144-1C6C-4DA8-8DBB-55D860A1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161B-55FF-4AB4-AFAC-67A1FD61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1347-21E1-4D6C-9926-607F5650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70FD9-1BB6-4F30-9CC8-E241FD5E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17451" r="35825" b="44750"/>
          <a:stretch/>
        </p:blipFill>
        <p:spPr>
          <a:xfrm>
            <a:off x="367867" y="2944410"/>
            <a:ext cx="4287973" cy="328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23CE1-CA39-4EFC-9F5C-B9296432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60" y="3811750"/>
            <a:ext cx="2039135" cy="2029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0A54F0-2193-491A-834A-60DE76B5EA65}"/>
              </a:ext>
            </a:extLst>
          </p:cNvPr>
          <p:cNvSpPr txBox="1">
            <a:spLocks/>
          </p:cNvSpPr>
          <p:nvPr/>
        </p:nvSpPr>
        <p:spPr>
          <a:xfrm>
            <a:off x="4727848" y="1299436"/>
            <a:ext cx="7142584" cy="2124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Symbol" panose="05050102010706020507" pitchFamily="18" charset="2"/>
              </a:rPr>
              <a:t>4 CCT winding layers,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2 of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</a:t>
            </a:r>
            <a:r>
              <a:rPr lang="en-US" dirty="0">
                <a:sym typeface="Symbol" panose="05050102010706020507" pitchFamily="18" charset="2"/>
              </a:rPr>
              <a:t> and 2 of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Field in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  <a:r>
              <a:rPr lang="en-US" dirty="0">
                <a:sym typeface="Symbol" panose="05050102010706020507" pitchFamily="18" charset="2"/>
              </a:rPr>
              <a:t> is given by self field + stray field from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 </a:t>
            </a:r>
            <a:r>
              <a:rPr lang="en-US" dirty="0">
                <a:sym typeface="Symbol" panose="05050102010706020507" pitchFamily="18" charset="2"/>
              </a:rPr>
              <a:t>insert</a:t>
            </a:r>
          </a:p>
          <a:p>
            <a:r>
              <a:rPr lang="en-US" dirty="0"/>
              <a:t>Results: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150-160 mm </a:t>
            </a:r>
            <a:r>
              <a:rPr lang="en-US" dirty="0"/>
              <a:t>interface D for B=23.5 T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3371A-965D-470F-A182-E50AFEC9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2" t="20601" r="25194" b="13251"/>
          <a:stretch/>
        </p:blipFill>
        <p:spPr>
          <a:xfrm>
            <a:off x="7536162" y="3329223"/>
            <a:ext cx="4004198" cy="289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619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analysis of coil and magnet dimensions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8088BB-9029-45A2-BB15-94D68A1608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08"/>
          <a:stretch/>
        </p:blipFill>
        <p:spPr>
          <a:xfrm>
            <a:off x="8004051" y="1278580"/>
            <a:ext cx="3710523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6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 </a:t>
            </a:r>
            <a:r>
              <a:rPr lang="en-US" dirty="0"/>
              <a:t>/ 0.85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CFA839-8230-4906-9BD8-EA6BB81F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51659"/>
            <a:ext cx="5060282" cy="256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152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vs Bi2212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above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5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25F-A1F6-44FF-B28B-E0CFBD0F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Very…very…preliminary coil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C211-2251-494E-B2EE-B27B9130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799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So, with </a:t>
            </a:r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385 A/mm</a:t>
            </a:r>
            <a:r>
              <a:rPr lang="en-US" baseline="30000" dirty="0">
                <a:sym typeface="Wingdings" panose="05000000000000000000" pitchFamily="2" charset="2"/>
              </a:rPr>
              <a:t>2 </a:t>
            </a:r>
            <a:r>
              <a:rPr lang="en-US" dirty="0">
                <a:sym typeface="Wingdings" panose="05000000000000000000" pitchFamily="2" charset="2"/>
              </a:rPr>
              <a:t>and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= 20 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width ~ 75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52AB5-A4F1-4D9F-BA44-FA313D23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C02-92EC-41CA-9DB4-BA7D7AE0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914E-CC5E-4D58-9A44-0A713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9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3DA5E995-8285-4130-8393-EB299461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46" y="2574943"/>
            <a:ext cx="4248472" cy="9181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A2C120-209A-464A-A696-177CA4CD998D}"/>
              </a:ext>
            </a:extLst>
          </p:cNvPr>
          <p:cNvSpPr txBox="1">
            <a:spLocks/>
          </p:cNvSpPr>
          <p:nvPr/>
        </p:nvSpPr>
        <p:spPr>
          <a:xfrm>
            <a:off x="5915980" y="3720134"/>
            <a:ext cx="5688040" cy="2589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strong assumptions</a:t>
            </a:r>
          </a:p>
          <a:p>
            <a:pPr lvl="1"/>
            <a:r>
              <a:rPr lang="en-US" dirty="0"/>
              <a:t>constant uniform J</a:t>
            </a:r>
            <a:r>
              <a:rPr lang="en-US" baseline="-25000" dirty="0"/>
              <a:t>o</a:t>
            </a:r>
            <a:r>
              <a:rPr lang="en-US" dirty="0"/>
              <a:t>, </a:t>
            </a:r>
          </a:p>
          <a:p>
            <a:pPr lvl="2"/>
            <a:r>
              <a:rPr lang="en-US" dirty="0"/>
              <a:t>same cable…. </a:t>
            </a:r>
          </a:p>
          <a:p>
            <a:pPr lvl="1"/>
            <a:r>
              <a:rPr lang="en-US" dirty="0"/>
              <a:t>No spar/ribs…</a:t>
            </a:r>
          </a:p>
          <a:p>
            <a:r>
              <a:rPr lang="en-US" dirty="0"/>
              <a:t>75 mm should a first order thickness of only the “cable layers” in a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9D8071A-58D5-458B-BFC2-9CD81B83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407368" y="2522135"/>
            <a:ext cx="5037585" cy="36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69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25F-A1F6-44FF-B28B-E0CFBD0F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Field in the conductor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C211-2251-494E-B2EE-B27B9130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799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At short sample,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So, at 85% of short sample 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385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52AB5-A4F1-4D9F-BA44-FA313D23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C02-92EC-41CA-9DB4-BA7D7AE0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914E-CC5E-4D58-9A44-0A713CF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C676B-91CB-439A-A6C6-E509F60E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574943"/>
            <a:ext cx="4979656" cy="361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34F68-E5DD-40D0-BB47-DE692AEA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07" y="2557232"/>
            <a:ext cx="4832115" cy="3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60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coil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very simple analytical model, no stress management….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75 m total coil thickness</a:t>
            </a:r>
          </a:p>
          <a:p>
            <a:pPr lvl="2"/>
            <a:r>
              <a:rPr lang="en-US" dirty="0"/>
              <a:t>48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3278177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3721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collar</a:t>
            </a:r>
          </a:p>
          <a:p>
            <a:endParaRPr lang="en-US" dirty="0"/>
          </a:p>
          <a:p>
            <a:r>
              <a:rPr lang="en-US" dirty="0"/>
              <a:t>250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yoke</a:t>
            </a:r>
          </a:p>
          <a:p>
            <a:pPr lvl="1"/>
            <a:r>
              <a:rPr lang="en-US" dirty="0"/>
              <a:t>However, for a single short model, higher stray field could be accepted </a:t>
            </a:r>
          </a:p>
          <a:p>
            <a:pPr lvl="1"/>
            <a:endParaRPr lang="en-US" dirty="0"/>
          </a:p>
          <a:p>
            <a:r>
              <a:rPr lang="en-US" dirty="0"/>
              <a:t>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OD</a:t>
            </a:r>
            <a:r>
              <a:rPr lang="en-US" dirty="0"/>
              <a:t>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39816" y="2276872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628738CC-2878-4076-A45B-FF1A6D918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6" y="2276872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905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1483150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A31D-363C-48D1-9368-229CE5D8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1E29-66A4-43AF-979A-F69F00AD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due to accumulated </a:t>
            </a:r>
            <a:r>
              <a:rPr lang="en-US" dirty="0" err="1"/>
              <a:t>e.m.</a:t>
            </a:r>
            <a:r>
              <a:rPr lang="en-US" dirty="0"/>
              <a:t> forces on the mid-plane</a:t>
            </a: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531D-0D19-4309-A541-C23411EE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6FFB-8691-4BD9-9C33-0C8CE9FE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EA26-2855-43BB-866A-6FAD5755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ECE6C-A533-4ACF-9E68-A6BC7E8A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8" y="2445793"/>
            <a:ext cx="4913744" cy="35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6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8128-E19D-435E-843E-F8216780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coil radius and thickness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3A06-4536-4D7C-81C9-D0875932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CE7B-8422-428E-ADF9-2F63F6A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DF1F-79D9-4023-9168-AA5500B0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C5D6B1-E758-4766-A653-1FE2617AC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96066-59D7-48CF-8210-FA97F990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268760"/>
            <a:ext cx="8103011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9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insert Bin5c_2 (2-3 T stand alone) in CCT5 (8-9 T)</a:t>
            </a:r>
          </a:p>
          <a:p>
            <a:pPr lvl="2"/>
            <a:r>
              <a:rPr lang="en-US" dirty="0"/>
              <a:t>Test planned in 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E2E9-758F-4EC5-B492-74156BED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0216" r="37686" b="7706"/>
          <a:stretch/>
        </p:blipFill>
        <p:spPr>
          <a:xfrm>
            <a:off x="10050611" y="1137908"/>
            <a:ext cx="2075921" cy="5090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49821-B08D-4D9B-B51C-B296AF5F49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10039" r="28067" b="7348"/>
          <a:stretch/>
        </p:blipFill>
        <p:spPr>
          <a:xfrm>
            <a:off x="8211159" y="3001388"/>
            <a:ext cx="162925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DC67D-2FE9-475F-BB8E-0747C7C3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996952"/>
            <a:ext cx="410496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9A657-0267-4D05-B95F-0328442A6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16" y="2996952"/>
            <a:ext cx="366268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204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inside DCC017 common coil Nb</a:t>
            </a:r>
            <a:r>
              <a:rPr lang="en-US" baseline="-25000" dirty="0"/>
              <a:t>3</a:t>
            </a:r>
            <a:r>
              <a:rPr lang="en-US" dirty="0"/>
              <a:t>Sn dipole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AF4F-E1B9-491D-B70C-A46A9640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3750" r="24603" b="8175"/>
          <a:stretch/>
        </p:blipFill>
        <p:spPr>
          <a:xfrm>
            <a:off x="3885306" y="2935086"/>
            <a:ext cx="4421387" cy="33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48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10E5-9C3E-464C-8385-71672F6B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11-12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6CB1-B02F-46DE-A851-A98C67F6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or CORC (1-3 T) inside DCC017 common coil Nb</a:t>
            </a:r>
            <a:r>
              <a:rPr lang="en-US" baseline="-25000" dirty="0"/>
              <a:t>3</a:t>
            </a:r>
            <a:r>
              <a:rPr lang="en-US" dirty="0"/>
              <a:t>Sn dipole (10.2 T)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AF2F-E134-4E65-B832-17B5B84E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827F-FEDD-4520-8C1F-ACA7807B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1D37-B49D-4CF7-A25B-8E18EFA9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2779-489E-477B-BCBB-85302A02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11" y="3237723"/>
            <a:ext cx="3308495" cy="285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6026F-F47D-4E8C-B565-940233693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2" t="20341" r="20034" b="13628"/>
          <a:stretch/>
        </p:blipFill>
        <p:spPr>
          <a:xfrm>
            <a:off x="277342" y="3586218"/>
            <a:ext cx="3220964" cy="2457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740E5-021F-410E-B79C-6F60ADAF1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1382" r="19422" b="19071"/>
          <a:stretch/>
        </p:blipFill>
        <p:spPr>
          <a:xfrm>
            <a:off x="9361008" y="3330918"/>
            <a:ext cx="2040294" cy="148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CB5A4-4221-4B97-974B-783A1C12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8" t="40839" r="45646" b="17800"/>
          <a:stretch/>
        </p:blipFill>
        <p:spPr>
          <a:xfrm>
            <a:off x="9361008" y="4875523"/>
            <a:ext cx="1879269" cy="1352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EB9F8-89F0-4150-8D31-462D209F3966}"/>
              </a:ext>
            </a:extLst>
          </p:cNvPr>
          <p:cNvSpPr txBox="1"/>
          <p:nvPr/>
        </p:nvSpPr>
        <p:spPr>
          <a:xfrm>
            <a:off x="202142" y="2926137"/>
            <a:ext cx="2670537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perpendicular to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4351F-FDA7-42C2-B0AF-17554A5E9EDE}"/>
              </a:ext>
            </a:extLst>
          </p:cNvPr>
          <p:cNvSpPr txBox="1"/>
          <p:nvPr/>
        </p:nvSpPr>
        <p:spPr>
          <a:xfrm>
            <a:off x="5075700" y="2909077"/>
            <a:ext cx="2048636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parallel to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713BE-A9E9-49EC-9089-AEBA97BCDE5D}"/>
              </a:ext>
            </a:extLst>
          </p:cNvPr>
          <p:cNvSpPr txBox="1"/>
          <p:nvPr/>
        </p:nvSpPr>
        <p:spPr>
          <a:xfrm>
            <a:off x="9930660" y="2934428"/>
            <a:ext cx="612410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CORC</a:t>
            </a:r>
          </a:p>
        </p:txBody>
      </p:sp>
    </p:spTree>
    <p:extLst>
      <p:ext uri="{BB962C8B-B14F-4D97-AF65-F5344CB8AC3E}">
        <p14:creationId xmlns:p14="http://schemas.microsoft.com/office/powerpoint/2010/main" val="751045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or REBCO (CCT or COMB) inserts (5-6 T stand alone) in CCT6 (2 or 4 layers, 11 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58C29-5585-490E-BE4D-3158D54A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21254"/>
          <a:stretch/>
        </p:blipFill>
        <p:spPr>
          <a:xfrm>
            <a:off x="9393551" y="2810971"/>
            <a:ext cx="2243754" cy="322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0948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64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or REBCO (CCT or COMB) inserts (5-6 T stand alone) in SMCT (2 layers, ~11 T)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FAF55-85CF-4745-9C85-1FF9736A9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3" t="1188" r="1986" b="898"/>
          <a:stretch/>
        </p:blipFill>
        <p:spPr>
          <a:xfrm>
            <a:off x="9670354" y="3516204"/>
            <a:ext cx="1912046" cy="1828800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27356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CORC Coils in DCC017 as part of the STTR Program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1D79E-B7EF-48BA-960A-C85FCE805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7951" r="24012" b="19947"/>
          <a:stretch/>
        </p:blipFill>
        <p:spPr>
          <a:xfrm>
            <a:off x="2567608" y="2655647"/>
            <a:ext cx="6336704" cy="35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551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 and beyond 15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insert SMCT (4-5 T stand alone) in 11T dipole coil and then in SMCT coil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B7D03-F97A-44C2-9BFE-A463D93A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4251" r="32281" b="27950"/>
          <a:stretch/>
        </p:blipFill>
        <p:spPr>
          <a:xfrm>
            <a:off x="1624608" y="3140968"/>
            <a:ext cx="4320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DDCA8-DE19-4917-A0D3-6AA16FAF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134868"/>
            <a:ext cx="2664296" cy="262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259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95A9-6645-4699-BCB2-59E027E5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05B2-1F58-4444-A6E6-0CD08FC4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</a:t>
            </a:r>
            <a:r>
              <a:rPr lang="en-US" dirty="0"/>
              <a:t>of the working group have been defined</a:t>
            </a:r>
          </a:p>
          <a:p>
            <a:pPr lvl="1"/>
            <a:r>
              <a:rPr lang="en-US" dirty="0"/>
              <a:t>Comparison linked to 20T hybrid design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General criteria </a:t>
            </a:r>
            <a:r>
              <a:rPr lang="en-US" dirty="0"/>
              <a:t>for the conceptual design defined, especially for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Less “rigid” than in previous comparison work</a:t>
            </a:r>
          </a:p>
          <a:p>
            <a:pPr lvl="1"/>
            <a:r>
              <a:rPr lang="en-US" dirty="0"/>
              <a:t>Many open question on HTS (quench protection, stress) </a:t>
            </a:r>
            <a:r>
              <a:rPr lang="en-US" dirty="0">
                <a:sym typeface="Wingdings" panose="05000000000000000000" pitchFamily="2" charset="2"/>
              </a:rPr>
              <a:t> feedback from Area II and III needed</a:t>
            </a:r>
            <a:endParaRPr lang="en-US" dirty="0"/>
          </a:p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analytical analysis </a:t>
            </a:r>
            <a:r>
              <a:rPr lang="en-US" dirty="0"/>
              <a:t>seems to provide “reasonable” general dimensions</a:t>
            </a:r>
          </a:p>
          <a:p>
            <a:r>
              <a:rPr lang="en-US" dirty="0"/>
              <a:t>Some general comments</a:t>
            </a:r>
          </a:p>
          <a:p>
            <a:pPr lvl="1"/>
            <a:r>
              <a:rPr lang="en-US" dirty="0"/>
              <a:t>The topics (20 T B</a:t>
            </a:r>
            <a:r>
              <a:rPr lang="en-US" baseline="-25000" dirty="0"/>
              <a:t>op</a:t>
            </a:r>
            <a:r>
              <a:rPr lang="en-US" dirty="0"/>
              <a:t>) seems still rather “unexplored”, or not too crowded</a:t>
            </a:r>
          </a:p>
          <a:p>
            <a:pPr lvl="1"/>
            <a:r>
              <a:rPr lang="en-US" dirty="0"/>
              <a:t>With Area I and II, MDP has a nice R&amp;D path towards it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</a:t>
            </a:r>
          </a:p>
          <a:p>
            <a:pPr lvl="1"/>
            <a:r>
              <a:rPr lang="en-US" dirty="0"/>
              <a:t>Work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</a:t>
            </a:r>
            <a:r>
              <a:rPr lang="en-US" dirty="0"/>
              <a:t>specs and Je</a:t>
            </a:r>
          </a:p>
          <a:p>
            <a:pPr lvl="1"/>
            <a:r>
              <a:rPr lang="en-US" dirty="0"/>
              <a:t>Define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comparison</a:t>
            </a:r>
            <a:r>
              <a:rPr lang="en-US" dirty="0"/>
              <a:t>” criteria</a:t>
            </a:r>
          </a:p>
          <a:p>
            <a:pPr lvl="1"/>
            <a:r>
              <a:rPr lang="en-US" dirty="0"/>
              <a:t>Continue aperture/thickness/dimension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analysis</a:t>
            </a:r>
          </a:p>
          <a:p>
            <a:pPr lvl="2"/>
            <a:r>
              <a:rPr lang="en-US" dirty="0"/>
              <a:t>Iron, grading </a:t>
            </a:r>
          </a:p>
          <a:p>
            <a:pPr lvl="1"/>
            <a:r>
              <a:rPr lang="en-US" dirty="0"/>
              <a:t>Move progressively from analytical models to simplified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FEM</a:t>
            </a:r>
            <a:r>
              <a:rPr lang="en-US" dirty="0"/>
              <a:t> of CT, CCT, SMCT, block and CC designs</a:t>
            </a:r>
          </a:p>
          <a:p>
            <a:pPr lvl="1"/>
            <a:r>
              <a:rPr lang="en-US" dirty="0"/>
              <a:t>Continue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follow-up</a:t>
            </a:r>
            <a:r>
              <a:rPr lang="en-US" dirty="0"/>
              <a:t> of current hybrid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4EE7-04AF-481B-9909-0360FC2D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702F-872B-4EE2-97BD-1422429E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3A92D-45B5-400C-AC23-E1E70283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9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0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8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77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25510</TotalTime>
  <Words>3036</Words>
  <Application>Microsoft Office PowerPoint</Application>
  <PresentationFormat>Widescreen</PresentationFormat>
  <Paragraphs>471</Paragraphs>
  <Slides>53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ＭＳ Ｐゴシック</vt:lpstr>
      <vt:lpstr>Arial</vt:lpstr>
      <vt:lpstr>Calibri</vt:lpstr>
      <vt:lpstr>Cambria Math</vt:lpstr>
      <vt:lpstr>Matura MT Script Capitals</vt:lpstr>
      <vt:lpstr>Symbol</vt:lpstr>
      <vt:lpstr>Wingdings</vt:lpstr>
      <vt:lpstr>Office Theme</vt:lpstr>
      <vt:lpstr>Equation</vt:lpstr>
      <vt:lpstr>MDP Technical Meeting   20 T hybrid magnet and comparative analysis</vt:lpstr>
      <vt:lpstr>Outline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Material limits (by Giorgio Vallone) 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Appendix</vt:lpstr>
      <vt:lpstr>1st goal of the working group</vt:lpstr>
      <vt:lpstr>1st goal of the working group</vt:lpstr>
      <vt:lpstr>1st goal of the working group</vt:lpstr>
      <vt:lpstr>2nd goal of the working group</vt:lpstr>
      <vt:lpstr>1st goal of the working group</vt:lpstr>
      <vt:lpstr>First some references (20 T Bop)</vt:lpstr>
      <vt:lpstr>First some references (“towards” 20 T)</vt:lpstr>
      <vt:lpstr>First some references (“towards” 20 T)</vt:lpstr>
      <vt:lpstr>Preliminary analysis of coil and magnet dimensions</vt:lpstr>
      <vt:lpstr>Field in at 20 T dipole</vt:lpstr>
      <vt:lpstr>Nb3Sn vs Bi2212</vt:lpstr>
      <vt:lpstr>Very…very…preliminary coil size</vt:lpstr>
      <vt:lpstr>Field in the conductor</vt:lpstr>
      <vt:lpstr>Very…very…preliminary coil size</vt:lpstr>
      <vt:lpstr>Very…very…preliminary magnet size</vt:lpstr>
      <vt:lpstr>Size comparison</vt:lpstr>
      <vt:lpstr>Peak stress</vt:lpstr>
      <vt:lpstr>Analysis of coil radius and thickness</vt:lpstr>
      <vt:lpstr>The 9-10 T field level</vt:lpstr>
      <vt:lpstr>The 9-10 T field level</vt:lpstr>
      <vt:lpstr>The 11-12 T field level</vt:lpstr>
      <vt:lpstr>The 13-14 T field level (I)</vt:lpstr>
      <vt:lpstr>The 13-14 T field level (II)</vt:lpstr>
      <vt:lpstr>The 13-14 T field level (III)</vt:lpstr>
      <vt:lpstr>The 13-14 T field level (III) and beyond 15 T</vt:lpstr>
      <vt:lpstr>Conclusions and action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370</cp:revision>
  <dcterms:created xsi:type="dcterms:W3CDTF">2013-02-14T18:56:39Z</dcterms:created>
  <dcterms:modified xsi:type="dcterms:W3CDTF">2020-06-02T16:53:35Z</dcterms:modified>
</cp:coreProperties>
</file>