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5" r:id="rId2"/>
    <p:sldId id="302" r:id="rId3"/>
    <p:sldId id="283" r:id="rId4"/>
    <p:sldId id="315" r:id="rId5"/>
    <p:sldId id="334" r:id="rId6"/>
    <p:sldId id="338" r:id="rId7"/>
    <p:sldId id="337" r:id="rId8"/>
    <p:sldId id="330" r:id="rId9"/>
    <p:sldId id="335" r:id="rId10"/>
    <p:sldId id="332" r:id="rId11"/>
    <p:sldId id="340" r:id="rId12"/>
    <p:sldId id="333" r:id="rId13"/>
    <p:sldId id="336" r:id="rId14"/>
    <p:sldId id="341" r:id="rId15"/>
    <p:sldId id="339" r:id="rId16"/>
    <p:sldId id="34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15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06282-7673-4E8D-A3BE-4088A0BD077B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0DAD0-8F0E-4F53-97A9-ED3E8F874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84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Lose </a:t>
            </a:r>
            <a:r>
              <a:rPr lang="en-US" baseline="0" dirty="0" smtClean="0"/>
              <a:t>50% of </a:t>
            </a:r>
            <a:r>
              <a:rPr lang="en-US" baseline="0" dirty="0" err="1" smtClean="0"/>
              <a:t>Ic</a:t>
            </a:r>
            <a:r>
              <a:rPr lang="en-US" baseline="0" dirty="0" smtClean="0"/>
              <a:t> after winding and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7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4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9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8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6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003366"/>
                </a:solidFill>
                <a:latin typeface="Franklin Gothic Demi" panose="020B0703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9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003366"/>
                </a:solidFill>
                <a:latin typeface="Franklin Gothic Demi" panose="020B0703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5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003366"/>
                </a:solidFill>
                <a:latin typeface="Franklin Gothic Demi" panose="020B0703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5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2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7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7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875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6/4/2020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REBCO_wgm_6, xrwang@lbl.gov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67513" y="6356351"/>
            <a:ext cx="490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C563-2A74-4DF8-8CED-788D1EB7B8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7" descr="LBNL_small_logo.psd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1437" y="6291263"/>
            <a:ext cx="568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58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kern="1200" dirty="0">
          <a:solidFill>
            <a:srgbClr val="003366"/>
          </a:solidFill>
          <a:latin typeface="Franklin Gothic Demi" panose="020B0703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Assemble and test of three-turn C2 subscale magnet at 77 and 4.2 K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X. Wang, H. </a:t>
            </a:r>
            <a:r>
              <a:rPr lang="en-US" dirty="0" err="1" smtClean="0"/>
              <a:t>Higley</a:t>
            </a:r>
            <a:r>
              <a:rPr lang="en-US" dirty="0" smtClean="0"/>
              <a:t>, </a:t>
            </a:r>
            <a:r>
              <a:rPr lang="en-US" dirty="0" smtClean="0"/>
              <a:t>T</a:t>
            </a:r>
            <a:r>
              <a:rPr lang="en-US" dirty="0"/>
              <a:t>. </a:t>
            </a:r>
            <a:r>
              <a:rPr lang="en-US" dirty="0" err="1" smtClean="0"/>
              <a:t>Bogdanof</a:t>
            </a:r>
            <a:r>
              <a:rPr lang="en-US" dirty="0" smtClean="0"/>
              <a:t> and B. </a:t>
            </a:r>
            <a:r>
              <a:rPr lang="en-US" dirty="0" err="1" smtClean="0"/>
              <a:t>Ghiorso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72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performed systematical tests at 77 K to probe coil behavior and assess fabrication procedure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399" y="1825625"/>
            <a:ext cx="6413202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4417" y="4128484"/>
            <a:ext cx="154869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 smtClean="0">
                <a:solidFill>
                  <a:srgbClr val="1F497D"/>
                </a:solidFill>
              </a:rPr>
              <a:t>Before assembly</a:t>
            </a:r>
            <a:endParaRPr lang="en-US" sz="2133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8362" y="3897651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F497D"/>
                </a:solidFill>
              </a:rPr>
              <a:t>77 K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114" y="6176963"/>
            <a:ext cx="836100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dirty="0">
                <a:solidFill>
                  <a:srgbClr val="1F497D"/>
                </a:solidFill>
              </a:rPr>
              <a:t>Changed the design in layers 2, 3, 4 to minimize conductor handling</a:t>
            </a:r>
            <a:endParaRPr lang="en-US" sz="2133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4872" y="2073524"/>
            <a:ext cx="206537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 smtClean="0">
                <a:solidFill>
                  <a:srgbClr val="1F497D"/>
                </a:solidFill>
              </a:rPr>
              <a:t>After assembly</a:t>
            </a:r>
            <a:endParaRPr lang="en-US" sz="2133" dirty="0">
              <a:solidFill>
                <a:srgbClr val="1F497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16579" y="2561556"/>
            <a:ext cx="279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 smtClean="0">
                <a:solidFill>
                  <a:srgbClr val="1F497D"/>
                </a:solidFill>
              </a:rPr>
              <a:t>I</a:t>
            </a:r>
            <a:r>
              <a:rPr lang="en-US" sz="2400" baseline="-25000" dirty="0" err="1" smtClean="0">
                <a:solidFill>
                  <a:srgbClr val="1F497D"/>
                </a:solidFill>
              </a:rPr>
              <a:t>c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>
                <a:solidFill>
                  <a:srgbClr val="1F497D"/>
                </a:solidFill>
              </a:rPr>
              <a:t>reduction due to higher </a:t>
            </a:r>
            <a:r>
              <a:rPr lang="en-US" sz="2400" dirty="0">
                <a:solidFill>
                  <a:srgbClr val="1F497D"/>
                </a:solidFill>
              </a:rPr>
              <a:t>fields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16% - 19% reduction in </a:t>
            </a:r>
            <a:r>
              <a:rPr lang="en-US" i="1" dirty="0" err="1" smtClean="0"/>
              <a:t>I</a:t>
            </a:r>
            <a:r>
              <a:rPr lang="en-US" baseline="-25000" dirty="0" err="1" smtClean="0"/>
              <a:t>c</a:t>
            </a:r>
            <a:r>
              <a:rPr lang="en-US" dirty="0" smtClean="0"/>
              <a:t> due to higher field on the conductor after assembly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824791"/>
              </p:ext>
            </p:extLst>
          </p:nvPr>
        </p:nvGraphicFramePr>
        <p:xfrm>
          <a:off x="628650" y="2674620"/>
          <a:ext cx="7886700" cy="18923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51154">
                  <a:extLst>
                    <a:ext uri="{9D8B030D-6E8A-4147-A177-3AD203B41FA5}">
                      <a16:colId xmlns:a16="http://schemas.microsoft.com/office/drawing/2014/main" val="4242215338"/>
                    </a:ext>
                  </a:extLst>
                </a:gridCol>
                <a:gridCol w="2268323">
                  <a:extLst>
                    <a:ext uri="{9D8B030D-6E8A-4147-A177-3AD203B41FA5}">
                      <a16:colId xmlns:a16="http://schemas.microsoft.com/office/drawing/2014/main" val="1129350329"/>
                    </a:ext>
                  </a:extLst>
                </a:gridCol>
                <a:gridCol w="1866411">
                  <a:extLst>
                    <a:ext uri="{9D8B030D-6E8A-4147-A177-3AD203B41FA5}">
                      <a16:colId xmlns:a16="http://schemas.microsoft.com/office/drawing/2014/main" val="3694231790"/>
                    </a:ext>
                  </a:extLst>
                </a:gridCol>
                <a:gridCol w="1900812">
                  <a:extLst>
                    <a:ext uri="{9D8B030D-6E8A-4147-A177-3AD203B41FA5}">
                      <a16:colId xmlns:a16="http://schemas.microsoft.com/office/drawing/2014/main" val="340379959"/>
                    </a:ext>
                  </a:extLst>
                </a:gridCol>
              </a:tblGrid>
              <a:tr h="378460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After winding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After </a:t>
                      </a:r>
                      <a:r>
                        <a:rPr lang="en-US" sz="2400" u="none" strike="noStrike" dirty="0" err="1" smtClean="0">
                          <a:solidFill>
                            <a:srgbClr val="1F497D"/>
                          </a:solidFill>
                          <a:effectLst/>
                        </a:rPr>
                        <a:t>stycast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After assembly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605547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BS-Layer 1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n/a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-29%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-46%</a:t>
                      </a:r>
                      <a:endParaRPr lang="en-US" sz="2400" u="none" strike="noStrike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69343400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BS-Layer 2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rgbClr val="1F497D"/>
                          </a:solidFill>
                          <a:effectLst/>
                        </a:rPr>
                        <a:t>-29%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solidFill>
                            <a:srgbClr val="1F497D"/>
                          </a:solidFill>
                          <a:effectLst/>
                        </a:rPr>
                        <a:t>31%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-47%</a:t>
                      </a:r>
                      <a:endParaRPr lang="en-US" sz="2400" u="none" strike="noStrike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7916379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BS-Layer 3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rgbClr val="1F497D"/>
                          </a:solidFill>
                          <a:effectLst/>
                        </a:rPr>
                        <a:t>-32%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rgbClr val="1F497D"/>
                          </a:solidFill>
                          <a:effectLst/>
                        </a:rPr>
                        <a:t>-35%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-54% </a:t>
                      </a:r>
                      <a:endParaRPr lang="en-US" sz="2400" u="none" strike="noStrike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19572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BS-Layer 4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solidFill>
                            <a:srgbClr val="1F497D"/>
                          </a:solidFill>
                          <a:effectLst/>
                        </a:rPr>
                        <a:t>31%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n/a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-45% </a:t>
                      </a:r>
                      <a:endParaRPr lang="en-US" sz="2400" u="none" strike="noStrike" kern="1200" dirty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295389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393892" y="2113309"/>
            <a:ext cx="6468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400" dirty="0">
                <a:solidFill>
                  <a:srgbClr val="1F497D"/>
                </a:solidFill>
                <a:latin typeface="Franklin Gothic Book" panose="020B0503020102020204" pitchFamily="34" charset="0"/>
              </a:rPr>
              <a:t>Data </a:t>
            </a:r>
            <a:r>
              <a:rPr lang="en-US" sz="2400" dirty="0" err="1">
                <a:solidFill>
                  <a:srgbClr val="1F497D"/>
                </a:solidFill>
                <a:latin typeface="Franklin Gothic Book" panose="020B0503020102020204" pitchFamily="34" charset="0"/>
              </a:rPr>
              <a:t>wrt</a:t>
            </a:r>
            <a:r>
              <a:rPr lang="en-US" sz="2400" dirty="0">
                <a:solidFill>
                  <a:srgbClr val="1F497D"/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i="1" dirty="0" err="1">
                <a:solidFill>
                  <a:srgbClr val="1F497D"/>
                </a:solidFill>
                <a:latin typeface="Franklin Gothic Book" panose="020B0503020102020204" pitchFamily="34" charset="0"/>
              </a:rPr>
              <a:t>I</a:t>
            </a:r>
            <a:r>
              <a:rPr lang="en-US" sz="2400" baseline="-25000" dirty="0" err="1">
                <a:solidFill>
                  <a:srgbClr val="1F497D"/>
                </a:solidFill>
                <a:latin typeface="Franklin Gothic Book" panose="020B0503020102020204" pitchFamily="34" charset="0"/>
              </a:rPr>
              <a:t>c</a:t>
            </a:r>
            <a:r>
              <a:rPr lang="en-US" sz="2400" dirty="0">
                <a:solidFill>
                  <a:srgbClr val="1F497D"/>
                </a:solidFill>
                <a:latin typeface="Franklin Gothic Book" panose="020B0503020102020204" pitchFamily="34" charset="0"/>
              </a:rPr>
              <a:t> before winding. </a:t>
            </a:r>
            <a:r>
              <a:rPr lang="en-US" sz="2400" dirty="0" smtClean="0">
                <a:solidFill>
                  <a:srgbClr val="1F497D"/>
                </a:solidFill>
                <a:latin typeface="Franklin Gothic Book" panose="020B0503020102020204" pitchFamily="34" charset="0"/>
              </a:rPr>
              <a:t>20 </a:t>
            </a:r>
            <a:r>
              <a:rPr lang="en-US" sz="2400" dirty="0">
                <a:solidFill>
                  <a:srgbClr val="1F497D"/>
                </a:solidFill>
                <a:latin typeface="Franklin Gothic Book" panose="020B0503020102020204" pitchFamily="34" charset="0"/>
              </a:rPr>
              <a:t>µV, 77 K, self-field</a:t>
            </a:r>
            <a:endParaRPr lang="en-US" sz="2400" dirty="0">
              <a:solidFill>
                <a:srgbClr val="1F497D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3-turn magnet reached 8.5 kA at 4.2 K, a factor of 10 increase from 77 K at 10 µV level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215" y="3884481"/>
            <a:ext cx="3502418" cy="23780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94724" y="1494643"/>
            <a:ext cx="4387286" cy="2976760"/>
            <a:chOff x="260873" y="973931"/>
            <a:chExt cx="3290465" cy="2232570"/>
          </a:xfrm>
        </p:grpSpPr>
        <p:grpSp>
          <p:nvGrpSpPr>
            <p:cNvPr id="10" name="Group 9"/>
            <p:cNvGrpSpPr/>
            <p:nvPr/>
          </p:nvGrpSpPr>
          <p:grpSpPr>
            <a:xfrm>
              <a:off x="260873" y="973931"/>
              <a:ext cx="3290465" cy="2232570"/>
              <a:chOff x="260873" y="973931"/>
              <a:chExt cx="3290465" cy="2232570"/>
            </a:xfrm>
          </p:grpSpPr>
          <p:pic>
            <p:nvPicPr>
              <p:cNvPr id="6" name="Content Placeholder 4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0873" y="973931"/>
                <a:ext cx="3290465" cy="2232570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3061299" y="2716483"/>
                <a:ext cx="351299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1F497D"/>
                    </a:solidFill>
                    <a:latin typeface="+mj-lt"/>
                  </a:rPr>
                  <a:t>L1</a:t>
                </a:r>
                <a:endParaRPr lang="en-US" sz="2400" dirty="0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159577" y="2194753"/>
                <a:ext cx="255119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1F497D"/>
                    </a:solidFill>
                    <a:latin typeface="+mj-lt"/>
                  </a:rPr>
                  <a:t>2</a:t>
                </a:r>
                <a:endParaRPr lang="en-US" sz="2400" dirty="0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219586" y="1709990"/>
                <a:ext cx="255119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1F497D"/>
                    </a:solidFill>
                    <a:latin typeface="+mj-lt"/>
                  </a:rPr>
                  <a:t>3</a:t>
                </a:r>
                <a:endParaRPr lang="en-US" sz="2400" dirty="0">
                  <a:solidFill>
                    <a:srgbClr val="1F497D"/>
                  </a:solidFill>
                  <a:latin typeface="+mj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62614" y="1097652"/>
                <a:ext cx="255119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1F497D"/>
                    </a:solidFill>
                    <a:latin typeface="+mj-lt"/>
                  </a:rPr>
                  <a:t>4</a:t>
                </a:r>
                <a:endParaRPr lang="en-US" sz="2400" dirty="0">
                  <a:solidFill>
                    <a:srgbClr val="1F497D"/>
                  </a:solidFill>
                  <a:latin typeface="+mj-lt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35000" y="1046369"/>
              <a:ext cx="59655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1F497D"/>
                  </a:solidFill>
                  <a:latin typeface="+mj-lt"/>
                </a:rPr>
                <a:t>4.2 K</a:t>
              </a:r>
              <a:endParaRPr lang="en-US" sz="2400" dirty="0">
                <a:solidFill>
                  <a:srgbClr val="1F497D"/>
                </a:solidFill>
                <a:latin typeface="+mj-lt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025165" y="1557017"/>
            <a:ext cx="36674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Franklin Gothic Book" panose="020B0503020102020204" pitchFamily="34" charset="0"/>
              </a:rPr>
              <a:t>750 A/mm</a:t>
            </a:r>
            <a:r>
              <a:rPr lang="en-US" baseline="30000" dirty="0">
                <a:solidFill>
                  <a:srgbClr val="1F497D"/>
                </a:solidFill>
                <a:latin typeface="Franklin Gothic Book" panose="020B0503020102020204" pitchFamily="34" charset="0"/>
              </a:rPr>
              <a:t>2</a:t>
            </a:r>
            <a:r>
              <a:rPr lang="en-US" dirty="0">
                <a:solidFill>
                  <a:srgbClr val="1F497D"/>
                </a:solidFill>
                <a:latin typeface="Franklin Gothic Book" panose="020B0503020102020204" pitchFamily="34" charset="0"/>
              </a:rPr>
              <a:t> at 8.5 kA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Franklin Gothic Book" panose="020B0503020102020204" pitchFamily="34" charset="0"/>
              </a:rPr>
              <a:t>Layer 2/3 had the lowest performance</a:t>
            </a:r>
            <a:endParaRPr lang="en-US" dirty="0">
              <a:solidFill>
                <a:srgbClr val="1F497D"/>
              </a:solidFill>
              <a:latin typeface="Franklin Gothic Book" panose="020B05030201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Franklin Gothic Book" panose="020B0503020102020204" pitchFamily="34" charset="0"/>
              </a:rPr>
              <a:t>Low joint resistance: 5 – 21 n</a:t>
            </a:r>
            <a:r>
              <a:rPr lang="el-GR" dirty="0">
                <a:solidFill>
                  <a:srgbClr val="1F497D"/>
                </a:solidFill>
                <a:latin typeface="Franklin Gothic Book" panose="020B0503020102020204" pitchFamily="34" charset="0"/>
              </a:rPr>
              <a:t>Ω</a:t>
            </a:r>
            <a:endParaRPr lang="en-US" dirty="0">
              <a:solidFill>
                <a:srgbClr val="1F497D"/>
              </a:solidFill>
              <a:latin typeface="Franklin Gothic Book" panose="020B05030201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Franklin Gothic Book" panose="020B0503020102020204" pitchFamily="34" charset="0"/>
              </a:rPr>
              <a:t>Low </a:t>
            </a:r>
            <a:r>
              <a:rPr lang="en-US" i="1" dirty="0">
                <a:solidFill>
                  <a:srgbClr val="1F497D"/>
                </a:solidFill>
                <a:latin typeface="Franklin Gothic Book" panose="020B0503020102020204" pitchFamily="34" charset="0"/>
              </a:rPr>
              <a:t>n</a:t>
            </a:r>
            <a:r>
              <a:rPr lang="en-US" dirty="0">
                <a:solidFill>
                  <a:srgbClr val="1F497D"/>
                </a:solidFill>
                <a:latin typeface="Franklin Gothic Book" panose="020B0503020102020204" pitchFamily="34" charset="0"/>
              </a:rPr>
              <a:t> value: 4 – 8 </a:t>
            </a:r>
            <a:endParaRPr lang="en-US" dirty="0" smtClean="0">
              <a:solidFill>
                <a:srgbClr val="1F497D"/>
              </a:solidFill>
              <a:latin typeface="Franklin Gothic Book" panose="020B050302010202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Franklin Gothic Book" panose="020B0503020102020204" pitchFamily="34" charset="0"/>
              </a:rPr>
              <a:t>Partial co-winding lead to different inductive noise levels</a:t>
            </a:r>
            <a:endParaRPr lang="en-US" dirty="0">
              <a:solidFill>
                <a:srgbClr val="1F497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050" y="4911069"/>
            <a:ext cx="4583072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1F497D"/>
                </a:solidFill>
                <a:latin typeface="Franklin Gothic Book" panose="020B0503020102020204" pitchFamily="34" charset="0"/>
              </a:rPr>
              <a:t>0.94 T dipole field in the aperture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rgbClr val="1F497D"/>
                </a:solidFill>
                <a:latin typeface="Franklin Gothic Book" panose="020B0503020102020204" pitchFamily="34" charset="0"/>
              </a:rPr>
              <a:t>Validated the </a:t>
            </a:r>
            <a:r>
              <a:rPr lang="en-US" sz="2133" dirty="0" smtClean="0">
                <a:solidFill>
                  <a:srgbClr val="1F497D"/>
                </a:solidFill>
                <a:latin typeface="Franklin Gothic Book" panose="020B0503020102020204" pitchFamily="34" charset="0"/>
              </a:rPr>
              <a:t>calculation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872324"/>
            <a:ext cx="7886700" cy="4257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Noise level on the 1 kHz SCXI data, scaling with the averaged data shown in the previous slide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13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03367" y="5253644"/>
            <a:ext cx="0" cy="67830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03367" y="5598939"/>
            <a:ext cx="87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810 µV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93076" y="4505498"/>
            <a:ext cx="2772" cy="62181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93076" y="4647130"/>
            <a:ext cx="87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700 µV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79592" y="3683388"/>
            <a:ext cx="2772" cy="62181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79592" y="3825020"/>
            <a:ext cx="87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500 µV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028950" y="2920882"/>
            <a:ext cx="0" cy="502412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28950" y="3062514"/>
            <a:ext cx="876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34 µV</a:t>
            </a:r>
          </a:p>
        </p:txBody>
      </p:sp>
    </p:spTree>
    <p:extLst>
      <p:ext uri="{BB962C8B-B14F-4D97-AF65-F5344CB8AC3E}">
        <p14:creationId xmlns:p14="http://schemas.microsoft.com/office/powerpoint/2010/main" val="1969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factor of 10 increase in transport performance from 77 to 4.2 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674194"/>
              </p:ext>
            </p:extLst>
          </p:nvPr>
        </p:nvGraphicFramePr>
        <p:xfrm>
          <a:off x="800832" y="2737338"/>
          <a:ext cx="7542335" cy="225806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114113">
                  <a:extLst>
                    <a:ext uri="{9D8B030D-6E8A-4147-A177-3AD203B41FA5}">
                      <a16:colId xmlns:a16="http://schemas.microsoft.com/office/drawing/2014/main" val="4242215338"/>
                    </a:ext>
                  </a:extLst>
                </a:gridCol>
                <a:gridCol w="1597596">
                  <a:extLst>
                    <a:ext uri="{9D8B030D-6E8A-4147-A177-3AD203B41FA5}">
                      <a16:colId xmlns:a16="http://schemas.microsoft.com/office/drawing/2014/main" val="1129350329"/>
                    </a:ext>
                  </a:extLst>
                </a:gridCol>
                <a:gridCol w="1586386">
                  <a:extLst>
                    <a:ext uri="{9D8B030D-6E8A-4147-A177-3AD203B41FA5}">
                      <a16:colId xmlns:a16="http://schemas.microsoft.com/office/drawing/2014/main" val="3694231790"/>
                    </a:ext>
                  </a:extLst>
                </a:gridCol>
                <a:gridCol w="1636835">
                  <a:extLst>
                    <a:ext uri="{9D8B030D-6E8A-4147-A177-3AD203B41FA5}">
                      <a16:colId xmlns:a16="http://schemas.microsoft.com/office/drawing/2014/main" val="340379959"/>
                    </a:ext>
                  </a:extLst>
                </a:gridCol>
                <a:gridCol w="1607405">
                  <a:extLst>
                    <a:ext uri="{9D8B030D-6E8A-4147-A177-3AD203B41FA5}">
                      <a16:colId xmlns:a16="http://schemas.microsoft.com/office/drawing/2014/main" val="3198344087"/>
                    </a:ext>
                  </a:extLst>
                </a:gridCol>
              </a:tblGrid>
              <a:tr h="7342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Layer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Before winding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After assembly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4.2 K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Ratio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605547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rgbClr val="1F497D"/>
                          </a:solidFill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1777 </a:t>
                      </a:r>
                      <a:r>
                        <a:rPr lang="en-US" sz="2400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(10.0)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958 (5.5)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10897 </a:t>
                      </a:r>
                      <a:r>
                        <a:rPr lang="en-US" sz="2400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(4.6)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69343400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rgbClr val="1F497D"/>
                          </a:solidFill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1671 </a:t>
                      </a:r>
                      <a:r>
                        <a:rPr lang="en-US" sz="2400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(12.0)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878 (6.5)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7996 </a:t>
                      </a:r>
                      <a:r>
                        <a:rPr lang="en-US" sz="2400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(4.9)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7916379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rgbClr val="1F497D"/>
                          </a:solidFill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1671 </a:t>
                      </a:r>
                      <a:r>
                        <a:rPr lang="en-US" sz="2400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(5.6)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774 (4.2)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7997 </a:t>
                      </a:r>
                      <a:r>
                        <a:rPr lang="en-US" sz="2400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(5.4)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19572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rgbClr val="1F497D"/>
                          </a:solidFill>
                          <a:effectLst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1669 </a:t>
                      </a:r>
                      <a:r>
                        <a:rPr lang="en-US" sz="2400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(10.0)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911 (4.2)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8274 </a:t>
                      </a:r>
                      <a:r>
                        <a:rPr lang="en-US" sz="2400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(4.0)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kern="1200" dirty="0">
                          <a:solidFill>
                            <a:srgbClr val="1F497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295389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393892" y="2113309"/>
            <a:ext cx="6338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400" i="1" dirty="0" err="1" smtClean="0">
                <a:solidFill>
                  <a:srgbClr val="1F497D"/>
                </a:solidFill>
                <a:latin typeface="Franklin Gothic Book" panose="020B0503020102020204" pitchFamily="34" charset="0"/>
              </a:rPr>
              <a:t>I</a:t>
            </a:r>
            <a:r>
              <a:rPr lang="en-US" sz="2400" baseline="-25000" dirty="0" err="1" smtClean="0">
                <a:solidFill>
                  <a:srgbClr val="1F497D"/>
                </a:solidFill>
                <a:latin typeface="Franklin Gothic Book" panose="020B0503020102020204" pitchFamily="34" charset="0"/>
              </a:rPr>
              <a:t>c</a:t>
            </a:r>
            <a:r>
              <a:rPr lang="en-US" sz="2400" dirty="0" smtClean="0">
                <a:solidFill>
                  <a:srgbClr val="1F497D"/>
                </a:solidFill>
                <a:latin typeface="Franklin Gothic Book" panose="020B0503020102020204" pitchFamily="34" charset="0"/>
              </a:rPr>
              <a:t> and </a:t>
            </a:r>
            <a:r>
              <a:rPr lang="en-US" sz="2400" i="1" dirty="0" smtClean="0">
                <a:solidFill>
                  <a:srgbClr val="1F497D"/>
                </a:solidFill>
                <a:latin typeface="Franklin Gothic Book" panose="020B0503020102020204" pitchFamily="34" charset="0"/>
              </a:rPr>
              <a:t>n</a:t>
            </a:r>
            <a:r>
              <a:rPr lang="en-US" sz="2400" dirty="0" smtClean="0">
                <a:solidFill>
                  <a:srgbClr val="1F497D"/>
                </a:solidFill>
                <a:latin typeface="Franklin Gothic Book" panose="020B0503020102020204" pitchFamily="34" charset="0"/>
              </a:rPr>
              <a:t>-value defined at 20 µV voltage criterion</a:t>
            </a:r>
            <a:endParaRPr lang="en-US" sz="2400" dirty="0">
              <a:solidFill>
                <a:srgbClr val="1F497D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Inter-layer joint resistance ranged from 3.6 to 20 n</a:t>
            </a:r>
            <a:r>
              <a:rPr lang="el-GR" dirty="0" smtClean="0"/>
              <a:t>Ω</a:t>
            </a:r>
            <a:r>
              <a:rPr lang="en-US" dirty="0" smtClean="0"/>
              <a:t> at 4.2 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15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241262"/>
            <a:ext cx="4702429" cy="3200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18909" y="2460567"/>
            <a:ext cx="2042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R(J12) = 20 n</a:t>
            </a:r>
            <a:r>
              <a:rPr lang="el-GR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Ω</a:t>
            </a:r>
            <a:endParaRPr lang="en-US" dirty="0">
              <a:solidFill>
                <a:srgbClr val="003366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R(J23) </a:t>
            </a:r>
            <a:r>
              <a:rPr lang="en-US" dirty="0">
                <a:solidFill>
                  <a:srgbClr val="003366"/>
                </a:solidFill>
                <a:latin typeface="Franklin Gothic Book" panose="020B0503020102020204" pitchFamily="34" charset="0"/>
              </a:rPr>
              <a:t>= </a:t>
            </a:r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3.6 </a:t>
            </a:r>
            <a:r>
              <a:rPr lang="en-US" dirty="0">
                <a:solidFill>
                  <a:srgbClr val="003366"/>
                </a:solidFill>
                <a:latin typeface="Franklin Gothic Book" panose="020B0503020102020204" pitchFamily="34" charset="0"/>
              </a:rPr>
              <a:t>n</a:t>
            </a:r>
            <a:r>
              <a:rPr lang="el-GR" dirty="0">
                <a:solidFill>
                  <a:srgbClr val="003366"/>
                </a:solidFill>
                <a:latin typeface="Franklin Gothic Book" panose="020B0503020102020204" pitchFamily="34" charset="0"/>
              </a:rPr>
              <a:t>Ω</a:t>
            </a:r>
            <a:endParaRPr lang="en-US" dirty="0">
              <a:solidFill>
                <a:srgbClr val="003366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R(J34) </a:t>
            </a:r>
            <a:r>
              <a:rPr lang="en-US" dirty="0">
                <a:solidFill>
                  <a:srgbClr val="003366"/>
                </a:solidFill>
                <a:latin typeface="Franklin Gothic Book" panose="020B0503020102020204" pitchFamily="34" charset="0"/>
              </a:rPr>
              <a:t>= </a:t>
            </a:r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7.1 </a:t>
            </a:r>
            <a:r>
              <a:rPr lang="en-US" dirty="0">
                <a:solidFill>
                  <a:srgbClr val="003366"/>
                </a:solidFill>
                <a:latin typeface="Franklin Gothic Book" panose="020B0503020102020204" pitchFamily="34" charset="0"/>
              </a:rPr>
              <a:t>n</a:t>
            </a:r>
            <a:r>
              <a:rPr lang="el-GR" dirty="0">
                <a:solidFill>
                  <a:srgbClr val="003366"/>
                </a:solidFill>
                <a:latin typeface="Franklin Gothic Book" panose="020B0503020102020204" pitchFamily="34" charset="0"/>
              </a:rPr>
              <a:t>Ω</a:t>
            </a:r>
            <a:endParaRPr lang="en-US" dirty="0">
              <a:solidFill>
                <a:srgbClr val="003366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3366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What’s the transport performance at 77 and 4.2 K? How much </a:t>
            </a:r>
            <a:r>
              <a:rPr lang="en-US" dirty="0" smtClean="0"/>
              <a:t>current is reduced after assembly of four layers? What’s </a:t>
            </a:r>
            <a:r>
              <a:rPr lang="en-US" dirty="0"/>
              <a:t>the field generation? </a:t>
            </a:r>
            <a:endParaRPr lang="en-US" dirty="0" smtClean="0"/>
          </a:p>
          <a:p>
            <a:pPr lvl="1"/>
            <a:r>
              <a:rPr lang="en-US" dirty="0" smtClean="0"/>
              <a:t>A factor of 10 increase in the transport current from 77 to 4.2 K</a:t>
            </a:r>
          </a:p>
          <a:p>
            <a:pPr lvl="1"/>
            <a:r>
              <a:rPr lang="en-US" dirty="0" smtClean="0"/>
              <a:t>On average 17% reduction in </a:t>
            </a:r>
            <a:r>
              <a:rPr lang="en-US" i="1" dirty="0" err="1" smtClean="0"/>
              <a:t>I</a:t>
            </a:r>
            <a:r>
              <a:rPr lang="en-US" baseline="-25000" dirty="0" err="1" smtClean="0"/>
              <a:t>c</a:t>
            </a:r>
            <a:r>
              <a:rPr lang="en-US" dirty="0" smtClean="0"/>
              <a:t> after assembly due to higher magnetic fields</a:t>
            </a:r>
          </a:p>
          <a:p>
            <a:endParaRPr lang="en-US" dirty="0"/>
          </a:p>
          <a:p>
            <a:pPr lvl="0"/>
            <a:r>
              <a:rPr lang="en-US" dirty="0" smtClean="0"/>
              <a:t>How </a:t>
            </a:r>
            <a:r>
              <a:rPr lang="en-US" dirty="0"/>
              <a:t>do we arrange the splices</a:t>
            </a:r>
            <a:r>
              <a:rPr lang="en-US" dirty="0" smtClean="0"/>
              <a:t>? </a:t>
            </a:r>
            <a:r>
              <a:rPr lang="en-US" dirty="0" smtClean="0"/>
              <a:t>What’s the joint </a:t>
            </a:r>
            <a:r>
              <a:rPr lang="en-US" dirty="0" smtClean="0"/>
              <a:t>performance?</a:t>
            </a:r>
          </a:p>
          <a:p>
            <a:pPr lvl="1"/>
            <a:r>
              <a:rPr lang="en-US" dirty="0" smtClean="0"/>
              <a:t>4 – 20 n</a:t>
            </a:r>
            <a:r>
              <a:rPr lang="el-GR" dirty="0" smtClean="0"/>
              <a:t>Ω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How </a:t>
            </a:r>
            <a:r>
              <a:rPr lang="en-US" dirty="0"/>
              <a:t>do we strain relieve the magnet with the splices? How do we attach to the header</a:t>
            </a:r>
            <a:r>
              <a:rPr lang="en-US" dirty="0" smtClean="0"/>
              <a:t>?</a:t>
            </a:r>
            <a:endParaRPr lang="en-US" strike="sngStrike" dirty="0"/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Can </a:t>
            </a:r>
            <a:r>
              <a:rPr lang="en-US" dirty="0"/>
              <a:t>we detect the quench without damaging the magnet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Yes.</a:t>
            </a:r>
            <a:endParaRPr lang="en-US" dirty="0"/>
          </a:p>
          <a:p>
            <a:pPr lvl="0"/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can we learn for C2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Remove the reverse bends. Co-wind the instrumentation wire completely with the conductor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What’s the transport performance at 77 and 4.2 K? How much </a:t>
            </a:r>
            <a:r>
              <a:rPr lang="en-US" dirty="0" smtClean="0"/>
              <a:t>current is reduced after assembly of four layers? What’s </a:t>
            </a:r>
            <a:r>
              <a:rPr lang="en-US" dirty="0"/>
              <a:t>the field generation? </a:t>
            </a:r>
            <a:endParaRPr lang="en-US" dirty="0" smtClean="0"/>
          </a:p>
          <a:p>
            <a:endParaRPr lang="en-US" dirty="0"/>
          </a:p>
          <a:p>
            <a:pPr lvl="0"/>
            <a:r>
              <a:rPr lang="en-US" dirty="0" smtClean="0"/>
              <a:t>How </a:t>
            </a:r>
            <a:r>
              <a:rPr lang="en-US" dirty="0"/>
              <a:t>do we arrange the splices</a:t>
            </a:r>
            <a:r>
              <a:rPr lang="en-US" dirty="0" smtClean="0"/>
              <a:t>? </a:t>
            </a:r>
            <a:r>
              <a:rPr lang="en-US" dirty="0" smtClean="0"/>
              <a:t>What’s the joint </a:t>
            </a:r>
            <a:r>
              <a:rPr lang="en-US" dirty="0" smtClean="0"/>
              <a:t>performance?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How </a:t>
            </a:r>
            <a:r>
              <a:rPr lang="en-US" dirty="0"/>
              <a:t>do we strain relieve the magnet with the splices? How do we attach to the header</a:t>
            </a:r>
            <a:r>
              <a:rPr lang="en-US" dirty="0" smtClean="0"/>
              <a:t>?</a:t>
            </a:r>
            <a:endParaRPr lang="en-US" strike="sngStrike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Can </a:t>
            </a:r>
            <a:r>
              <a:rPr lang="en-US" dirty="0"/>
              <a:t>we detect the quench without damaging the magnet?</a:t>
            </a:r>
          </a:p>
          <a:p>
            <a:pPr lvl="0"/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can we learn for C2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 of c2b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12/18/2018, assembled four layers into c2b and mounted it to </a:t>
            </a:r>
            <a:r>
              <a:rPr lang="en-US" dirty="0"/>
              <a:t>the G10 </a:t>
            </a:r>
            <a:r>
              <a:rPr lang="en-US" dirty="0" smtClean="0"/>
              <a:t>strong-back. Attached to the header to determine the routing of </a:t>
            </a:r>
            <a:r>
              <a:rPr lang="en-US" dirty="0" err="1" smtClean="0"/>
              <a:t>NbTi</a:t>
            </a:r>
            <a:r>
              <a:rPr lang="en-US" dirty="0" smtClean="0"/>
              <a:t> leads and positioning of </a:t>
            </a:r>
            <a:r>
              <a:rPr lang="en-US" dirty="0"/>
              <a:t>inter-layer joints. Decided to use Hall sensor to </a:t>
            </a:r>
            <a:r>
              <a:rPr lang="en-US" dirty="0" smtClean="0"/>
              <a:t>measure the dipole field at the aperture center</a:t>
            </a:r>
          </a:p>
          <a:p>
            <a:r>
              <a:rPr lang="en-US" dirty="0" smtClean="0"/>
              <a:t>12/19/2018, started making inter-layer joints with Cu blocks</a:t>
            </a:r>
          </a:p>
          <a:p>
            <a:r>
              <a:rPr lang="en-US" dirty="0" smtClean="0"/>
              <a:t>12/20/2018, attached to the </a:t>
            </a:r>
            <a:r>
              <a:rPr lang="en-US" dirty="0"/>
              <a:t>header to determine the routing of </a:t>
            </a:r>
            <a:r>
              <a:rPr lang="en-US" dirty="0" err="1"/>
              <a:t>NbTi</a:t>
            </a:r>
            <a:r>
              <a:rPr lang="en-US" dirty="0"/>
              <a:t> </a:t>
            </a:r>
            <a:r>
              <a:rPr lang="en-US" dirty="0" smtClean="0"/>
              <a:t>leads</a:t>
            </a:r>
          </a:p>
          <a:p>
            <a:r>
              <a:rPr lang="en-US" dirty="0" smtClean="0"/>
              <a:t>1/7/2019, started installing inter-layer joints with Cu blocks</a:t>
            </a:r>
          </a:p>
          <a:p>
            <a:r>
              <a:rPr lang="en-US" dirty="0" smtClean="0"/>
              <a:t>1/8/2019, installed the Hall sensor board</a:t>
            </a:r>
          </a:p>
          <a:p>
            <a:r>
              <a:rPr lang="en-US" dirty="0" smtClean="0"/>
              <a:t>1/10/2019, installed and verified voltage taps on each layer</a:t>
            </a:r>
          </a:p>
          <a:p>
            <a:r>
              <a:rPr lang="en-US" dirty="0" smtClean="0"/>
              <a:t>1/11/2019, attached to the header, soldered the leads</a:t>
            </a:r>
          </a:p>
          <a:p>
            <a:r>
              <a:rPr lang="en-US" dirty="0" smtClean="0"/>
              <a:t>1/12 – 1/13/2019, soldered voltage taps to the connector panel</a:t>
            </a:r>
          </a:p>
          <a:p>
            <a:r>
              <a:rPr lang="en-US" dirty="0" smtClean="0"/>
              <a:t>1/14/2019, tested at 77 K at </a:t>
            </a:r>
            <a:r>
              <a:rPr lang="en-US" dirty="0" smtClean="0"/>
              <a:t>SSTF</a:t>
            </a:r>
          </a:p>
          <a:p>
            <a:r>
              <a:rPr lang="en-US" dirty="0"/>
              <a:t>2/7/2019, 77 K test at MTF</a:t>
            </a:r>
          </a:p>
          <a:p>
            <a:r>
              <a:rPr lang="en-US" dirty="0" smtClean="0"/>
              <a:t>2/8/2019</a:t>
            </a:r>
            <a:r>
              <a:rPr lang="en-US" dirty="0"/>
              <a:t>, 4.2 K test at </a:t>
            </a:r>
            <a:r>
              <a:rPr lang="en-US" dirty="0" smtClean="0"/>
              <a:t>MTF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C2b used design version A (the first iteration) and the development revealed a few issues that were addressed for the 40-turn C2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23" y="2025130"/>
            <a:ext cx="4272636" cy="2926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9571" y="2357785"/>
            <a:ext cx="4148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Layers 2, 3, 4 have compound bends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Need to fix the wire in the compound bend through e.g., </a:t>
            </a:r>
            <a:r>
              <a:rPr lang="en-US" dirty="0" err="1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stycast</a:t>
            </a:r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 before winding </a:t>
            </a:r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 increases wire handling and complicates winding procedures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37266" y="1914768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Issues</a:t>
            </a:r>
            <a:endParaRPr lang="en-US" dirty="0">
              <a:solidFill>
                <a:srgbClr val="003366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12937" y="3649288"/>
            <a:ext cx="672321" cy="1636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4537" y="5285651"/>
            <a:ext cx="404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Reverse</a:t>
            </a:r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 </a:t>
            </a:r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bend: cannot apply tension and wire tends to come out of the groove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9571" y="3982483"/>
            <a:ext cx="4148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Design version B avoids the </a:t>
            </a:r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reverse </a:t>
            </a:r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bend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Implemented in the 40-turn design</a:t>
            </a:r>
            <a:endParaRPr lang="en-US" dirty="0" smtClean="0">
              <a:solidFill>
                <a:srgbClr val="003366"/>
              </a:solidFill>
              <a:latin typeface="Franklin Gothic Book" panose="020B05030201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20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of four layers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5</a:t>
            </a:fld>
            <a:endParaRPr lang="en-US"/>
          </a:p>
        </p:txBody>
      </p:sp>
      <p:pic>
        <p:nvPicPr>
          <p:cNvPr id="1028" name="Picture 4" descr="https://lh3.googleusercontent.com/JSlazW253cgUdDC_kJmW1fHLlimy6QoIR6BOJkghlOiEf3v91ipzHY1pg7NuajYuHB5KR0iOHzfpkeEhrql4cz50eJsxcRVkyMtu3Jyq5W9Lau_j5BL8LlDljfiUjfEVqH7tums6PH04mwCHMkwzs-Qpf6aNALJOqr029sgNOYV3AJ3b8WdrDUI5IGefd6-_vu4Q0roPT61u0FOkC7ixjbq3RBAbQT-vnEaoz01eApcTRXXJMea6AEK2i7AxRw9VOsvEo05sYFTlTotuvm5frLY_S2lT1uokjZX3AdqsTI4rc0kfQdNZeiCbgsRKiqsLPQUHlPB9tLhM7o4mtIhYMD9PdTClO4Fla1Tz12APn7nrBdREKdMaNDTvH7e-mNtlkVVk1b7aruDGKKhkdHQ7wzx9kSUUAWejb5PKg7nJQtYQOePki3F4eNFqNl8hWEdh361jqhGzt4zYb6pWWUPyG_Xakurm_tUrizft7PmQ9MHVxuFkJokNKpmteGCPEu6qNU5H2lkrCbOnNIAhE-v8i8YLBY4R1jfq6vcDFYnuyJkpMJGwWs99nQ3f32yi3VqEScOVjwqZzvlwPobu93-2kqdlB2YWI6A55k9O_3fjxyz-dJliwxu1cadzxKMw9o0VYs5RAnNuWtBjFzvtuyPGj9EXrChlouOrVomTy-JN186w5V5XvAJtUh2yLGAWSA=w1730-h1297-no?authuser=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887" y="1574588"/>
            <a:ext cx="2549109" cy="191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lh3.googleusercontent.com/ilLaWslD3ychWQe0bM9gfjMvUCbstGCn9LM3RoU_BDXa36a5_FJp1BPhP5-JHodm2RHBWkMVNKaMPtBO9c61sgCoXOPhUjwQwb5xr6NNHcQ_ST1Oz6iUwVcMNpfg486r_z8VzAX4rfZXulwCEJS2H_5H-hciyOD0gmm9ANBYxlXS6quvwu1a_w4InaLD0Ftq2jE9bCOKYzNoKqR7Wqp9yl7bL_mFQntoGZTLOKbzXQMP1PIbb3LGgXIPzgcbnGTUQC7InQD0cbbykZX-yrQmwd0Sx6jxMEoDY2FCZV7XRjLesILDwInFjWTZGvEIhy537LWr-ZM9HDTGxy-bJU_bQJJ_NXlVPX8QZEnfYXuJ681SpBxsKopisGlhWc8O4hWRMWJtgdVJIvf4Dc27oIoIFCqco-i3v55NkDh1p-ZEiM5sPT0F9W4poJdQzAHs5hLPGiackUrol-rRQCj5NerOx-quhVBdBYDqSzgrrIUTE_o3ZdtUzOlvEOVZQFQNzoyTuxetxfeFQg3j5D3glWVtru72i8zalElEk7ybtm92-uKo2krdS8UcoWqtsyijFNnvB5Lr3bNwchEVcBZ2Tm2OlRQQZNu68Z3lcMn0dJAPFer6e5K-iv3_VBc3gzEyHbVO1fz3UkhNvRHb5KDp4rN78teviQ=w1158-h869-n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773" y="1561722"/>
            <a:ext cx="3553968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73" y="3704710"/>
            <a:ext cx="2516331" cy="18867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420" y="3704710"/>
            <a:ext cx="1835117" cy="24468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853" y="3704710"/>
            <a:ext cx="1835117" cy="244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C2b has three inter-layer joints and two leads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https://lh3.googleusercontent.com/e2n8YMdn8eF3W8L5h8m8sTasuPqfAGJQ7pzb3Gd6m9Rwa0jvACnY24S9tHTnLIAIR5lvuvx9gMDGz5-Oy2N7hbqf7nUlUPnOgvn4H_qeXB1Ks3DuN70revGjTscpsYcZf3QPlskjAavvPRhI9Uf1VBs65rpOtJtnQwYoDI0p3bCAcVcuy_m2VCiUtK9CmFp-O-kpEYDxr2vINkXZ88mDBcng4gZw3VWtmyAMF8OK4LJWt7D2vOCRMz2vIHrykO6thFL50LZK4UwhSoJke1FmTymxhsitkbC57ndGUZcRdEPjOrPXcyVdy8kbmo2gvWVUXEivjwcN0wle8XuXwNoS5_ZK965NE34TWR_6BfXzRi8Cb3xClG1dwnyUmxXO-TJ_QBvQpogzJyDscRHWyYT7sibXw-DAOjCwnNpjQbQ4ikOqkpAhLJDGmRqPhf9T1uq0kuDYng9JbHtib4KKesR398t_Ha-dqcSSzb5lxGwTMveMH_cNksm7zecuJFbZ9R3DdqaQDGm0ZPKg8V_l4phpC-Eom6bVbQeNiOrisK_vQK6c-aMkQOO8VQCVpv5w9S8mKt5MJl9pqJOgXsQl9r3qkKHPw8MGjNu3g7EiqHC__LJj_-ypIxrDUvT2zifw2WuL58HTBj_g44Cs1GMgpHUrisWwjt36aaXV=w1236-h928-n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1108" y="3208713"/>
            <a:ext cx="5801784" cy="241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72892" y="3838854"/>
            <a:ext cx="89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Layer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2891" y="3469522"/>
            <a:ext cx="89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Layer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1792" y="4298825"/>
            <a:ext cx="1614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Layer 2/3 joint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84" y="3544337"/>
            <a:ext cx="1614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Layer 3/4 joint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84" y="4272972"/>
            <a:ext cx="167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Layer 1/2 joint </a:t>
            </a:r>
          </a:p>
        </p:txBody>
      </p:sp>
    </p:spTree>
    <p:extLst>
      <p:ext uri="{BB962C8B-B14F-4D97-AF65-F5344CB8AC3E}">
        <p14:creationId xmlns:p14="http://schemas.microsoft.com/office/powerpoint/2010/main" val="10900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tap and joint configuration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17" y="1825625"/>
            <a:ext cx="7634765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Stycast</a:t>
            </a:r>
            <a:r>
              <a:rPr lang="en-US" dirty="0" smtClean="0"/>
              <a:t> showed negligible impact on wire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7" y="1629062"/>
            <a:ext cx="8652933" cy="72029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Systematic tests on 3-turn coils showed less than 3% </a:t>
            </a:r>
            <a:r>
              <a:rPr lang="en-US" i="1" dirty="0" err="1" smtClean="0"/>
              <a:t>I</a:t>
            </a:r>
            <a:r>
              <a:rPr lang="en-US" baseline="-25000" dirty="0" err="1" smtClean="0"/>
              <a:t>c</a:t>
            </a:r>
            <a:r>
              <a:rPr lang="en-US" dirty="0" smtClean="0"/>
              <a:t> reduction due to </a:t>
            </a:r>
            <a:r>
              <a:rPr lang="en-US" dirty="0" err="1" smtClean="0"/>
              <a:t>Stycast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063730"/>
              </p:ext>
            </p:extLst>
          </p:nvPr>
        </p:nvGraphicFramePr>
        <p:xfrm>
          <a:off x="995211" y="3125958"/>
          <a:ext cx="6993045" cy="26492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641396">
                  <a:extLst>
                    <a:ext uri="{9D8B030D-6E8A-4147-A177-3AD203B41FA5}">
                      <a16:colId xmlns:a16="http://schemas.microsoft.com/office/drawing/2014/main" val="4242215338"/>
                    </a:ext>
                  </a:extLst>
                </a:gridCol>
                <a:gridCol w="2011296">
                  <a:extLst>
                    <a:ext uri="{9D8B030D-6E8A-4147-A177-3AD203B41FA5}">
                      <a16:colId xmlns:a16="http://schemas.microsoft.com/office/drawing/2014/main" val="1129350329"/>
                    </a:ext>
                  </a:extLst>
                </a:gridCol>
                <a:gridCol w="2011296">
                  <a:extLst>
                    <a:ext uri="{9D8B030D-6E8A-4147-A177-3AD203B41FA5}">
                      <a16:colId xmlns:a16="http://schemas.microsoft.com/office/drawing/2014/main" val="3694231790"/>
                    </a:ext>
                  </a:extLst>
                </a:gridCol>
                <a:gridCol w="1329057">
                  <a:extLst>
                    <a:ext uri="{9D8B030D-6E8A-4147-A177-3AD203B41FA5}">
                      <a16:colId xmlns:a16="http://schemas.microsoft.com/office/drawing/2014/main" val="340379959"/>
                    </a:ext>
                  </a:extLst>
                </a:gridCol>
              </a:tblGrid>
              <a:tr h="378460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After winding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After </a:t>
                      </a:r>
                      <a:r>
                        <a:rPr lang="en-US" sz="2400" u="none" strike="noStrike" dirty="0" err="1" smtClean="0">
                          <a:solidFill>
                            <a:srgbClr val="1F497D"/>
                          </a:solidFill>
                          <a:effectLst/>
                        </a:rPr>
                        <a:t>stycast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Change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605547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BS-Layer 1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n/a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-29%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69343400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BS-Layer 2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rgbClr val="1F497D"/>
                          </a:solidFill>
                          <a:effectLst/>
                        </a:rPr>
                        <a:t>-29%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solidFill>
                            <a:srgbClr val="1F497D"/>
                          </a:solidFill>
                          <a:effectLst/>
                        </a:rPr>
                        <a:t>31%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-2%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527916379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BS-Layer 3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rgbClr val="1F497D"/>
                          </a:solidFill>
                          <a:effectLst/>
                        </a:rPr>
                        <a:t>-32%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rgbClr val="1F497D"/>
                          </a:solidFill>
                          <a:effectLst/>
                        </a:rPr>
                        <a:t>-35%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98419572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BS-Layer 4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solidFill>
                            <a:srgbClr val="1F497D"/>
                          </a:solidFill>
                          <a:effectLst/>
                        </a:rPr>
                        <a:t>31%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1F497D"/>
                          </a:solidFill>
                          <a:effectLst/>
                        </a:rPr>
                        <a:t>n/a</a:t>
                      </a:r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782953893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AB-Layer 1</a:t>
                      </a:r>
                      <a:endParaRPr lang="en-US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19%</a:t>
                      </a:r>
                      <a:endParaRPr lang="en-US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-21%</a:t>
                      </a:r>
                      <a:endParaRPr lang="en-US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-2%</a:t>
                      </a:r>
                      <a:endParaRPr lang="en-US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188084959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AB-Layer 3</a:t>
                      </a:r>
                      <a:endParaRPr lang="en-US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25%</a:t>
                      </a:r>
                      <a:endParaRPr lang="en-US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24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26%</a:t>
                      </a:r>
                      <a:endParaRPr lang="en-US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US" sz="2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73186072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93892" y="2664293"/>
            <a:ext cx="6468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400" dirty="0">
                <a:solidFill>
                  <a:srgbClr val="1F497D"/>
                </a:solidFill>
                <a:latin typeface="Franklin Gothic Book" panose="020B0503020102020204" pitchFamily="34" charset="0"/>
              </a:rPr>
              <a:t>Data </a:t>
            </a:r>
            <a:r>
              <a:rPr lang="en-US" sz="2400" dirty="0" err="1">
                <a:solidFill>
                  <a:srgbClr val="1F497D"/>
                </a:solidFill>
                <a:latin typeface="Franklin Gothic Book" panose="020B0503020102020204" pitchFamily="34" charset="0"/>
              </a:rPr>
              <a:t>wrt</a:t>
            </a:r>
            <a:r>
              <a:rPr lang="en-US" sz="2400" dirty="0">
                <a:solidFill>
                  <a:srgbClr val="1F497D"/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i="1" dirty="0" err="1">
                <a:solidFill>
                  <a:srgbClr val="1F497D"/>
                </a:solidFill>
                <a:latin typeface="Franklin Gothic Book" panose="020B0503020102020204" pitchFamily="34" charset="0"/>
              </a:rPr>
              <a:t>I</a:t>
            </a:r>
            <a:r>
              <a:rPr lang="en-US" sz="2400" baseline="-25000" dirty="0" err="1">
                <a:solidFill>
                  <a:srgbClr val="1F497D"/>
                </a:solidFill>
                <a:latin typeface="Franklin Gothic Book" panose="020B0503020102020204" pitchFamily="34" charset="0"/>
              </a:rPr>
              <a:t>c</a:t>
            </a:r>
            <a:r>
              <a:rPr lang="en-US" sz="2400" dirty="0">
                <a:solidFill>
                  <a:srgbClr val="1F497D"/>
                </a:solidFill>
                <a:latin typeface="Franklin Gothic Book" panose="020B0503020102020204" pitchFamily="34" charset="0"/>
              </a:rPr>
              <a:t> before winding. </a:t>
            </a:r>
            <a:r>
              <a:rPr lang="en-US" sz="2400" dirty="0" smtClean="0">
                <a:solidFill>
                  <a:srgbClr val="1F497D"/>
                </a:solidFill>
                <a:latin typeface="Franklin Gothic Book" panose="020B0503020102020204" pitchFamily="34" charset="0"/>
              </a:rPr>
              <a:t>20 </a:t>
            </a:r>
            <a:r>
              <a:rPr lang="en-US" sz="2400" dirty="0">
                <a:solidFill>
                  <a:srgbClr val="1F497D"/>
                </a:solidFill>
                <a:latin typeface="Franklin Gothic Book" panose="020B0503020102020204" pitchFamily="34" charset="0"/>
              </a:rPr>
              <a:t>µV, 77 K, self-field</a:t>
            </a:r>
            <a:endParaRPr lang="en-US" sz="2400" dirty="0">
              <a:solidFill>
                <a:srgbClr val="1F497D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2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magnet was cooled down to 77 K at a rate less than 2 K/min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937" y="2077085"/>
            <a:ext cx="4702429" cy="3200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REBCO_wgm_6, xrwang@lbl.gov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8651" y="5355253"/>
            <a:ext cx="7799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Voltage across V2 segment of each layer at 100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Layer 4 (outer most) went through the transition about 334 s earlier than Layer 1 (inner most)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Need to measure all four layers for future </a:t>
            </a:r>
            <a:r>
              <a:rPr lang="en-US" dirty="0" err="1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cooldown</a:t>
            </a:r>
            <a:endParaRPr lang="en-US" dirty="0">
              <a:solidFill>
                <a:srgbClr val="003366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>
          <a:buFont typeface="Arial" panose="020B0604020202020204" pitchFamily="34" charset="0"/>
          <a:buChar char="•"/>
          <a:defRPr dirty="0" smtClean="0">
            <a:solidFill>
              <a:srgbClr val="003366"/>
            </a:solidFill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bl.potx" id="{44164010-F03A-4FD9-8257-AE451C2BD879}" vid="{63794ADB-5B45-473E-8C54-AD9D25FAB0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lbl</Template>
  <TotalTime>10716</TotalTime>
  <Words>1060</Words>
  <Application>Microsoft Office PowerPoint</Application>
  <PresentationFormat>On-screen Show (4:3)</PresentationFormat>
  <Paragraphs>212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Franklin Gothic Demi</vt:lpstr>
      <vt:lpstr>Wingdings</vt:lpstr>
      <vt:lpstr>Office Theme</vt:lpstr>
      <vt:lpstr>Assemble and test of three-turn C2 subscale magnet at 77 and 4.2 K</vt:lpstr>
      <vt:lpstr>Driving questions</vt:lpstr>
      <vt:lpstr>Time line of c2b assembly</vt:lpstr>
      <vt:lpstr>C2b used design version A (the first iteration) and the development revealed a few issues that were addressed for the 40-turn C2</vt:lpstr>
      <vt:lpstr>Assembly of four layers</vt:lpstr>
      <vt:lpstr>C2b has three inter-layer joints and two leads</vt:lpstr>
      <vt:lpstr>Voltage tap and joint configuration</vt:lpstr>
      <vt:lpstr>Stycast showed negligible impact on wire performance</vt:lpstr>
      <vt:lpstr>The magnet was cooled down to 77 K at a rate less than 2 K/min</vt:lpstr>
      <vt:lpstr>We performed systematical tests at 77 K to probe coil behavior and assess fabrication procedure</vt:lpstr>
      <vt:lpstr>16% - 19% reduction in Ic due to higher field on the conductor after assembly</vt:lpstr>
      <vt:lpstr>The 3-turn magnet reached 8.5 kA at 4.2 K, a factor of 10 increase from 77 K at 10 µV level</vt:lpstr>
      <vt:lpstr>Noise level on the 1 kHz SCXI data, scaling with the averaged data shown in the previous slide</vt:lpstr>
      <vt:lpstr>A factor of 10 increase in transport performance from 77 to 4.2 K</vt:lpstr>
      <vt:lpstr>Inter-layer joint resistance ranged from 3.6 to 20 nΩ at 4.2 K</vt:lpstr>
      <vt:lpstr>Driving questions</vt:lpstr>
    </vt:vector>
  </TitlesOfParts>
  <Company>Lawrence Berkeley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c2b 3-turn Aluminum Bronze</dc:title>
  <dc:creator>Xiaorong R. Wang</dc:creator>
  <cp:lastModifiedBy>Xiaorong R. Wang</cp:lastModifiedBy>
  <cp:revision>542</cp:revision>
  <dcterms:created xsi:type="dcterms:W3CDTF">2018-08-30T20:34:38Z</dcterms:created>
  <dcterms:modified xsi:type="dcterms:W3CDTF">2020-06-04T17:30:44Z</dcterms:modified>
</cp:coreProperties>
</file>