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11"/>
  </p:notesMasterIdLst>
  <p:handoutMasterIdLst>
    <p:handoutMasterId r:id="rId12"/>
  </p:handoutMasterIdLst>
  <p:sldIdLst>
    <p:sldId id="286" r:id="rId3"/>
    <p:sldId id="529" r:id="rId4"/>
    <p:sldId id="521" r:id="rId5"/>
    <p:sldId id="530" r:id="rId6"/>
    <p:sldId id="532" r:id="rId7"/>
    <p:sldId id="531" r:id="rId8"/>
    <p:sldId id="533" r:id="rId9"/>
    <p:sldId id="527" r:id="rId10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 Emilov Stoynev" initials="SES" lastIdx="1" clrIdx="0">
    <p:extLst>
      <p:ext uri="{19B8F6BF-5375-455C-9EA6-DF929625EA0E}">
        <p15:presenceInfo xmlns:p15="http://schemas.microsoft.com/office/powerpoint/2012/main" userId="S::stoyan@services.fnal.gov::80e46b27-4fab-42ed-81e0-a562c2602d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DE55"/>
    <a:srgbClr val="FF33CC"/>
    <a:srgbClr val="898989"/>
    <a:srgbClr val="1F497D"/>
    <a:srgbClr val="203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100" d="100"/>
          <a:sy n="100" d="100"/>
        </p:scale>
        <p:origin x="1266" y="90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4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1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0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0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6884" y="6417781"/>
            <a:ext cx="516675" cy="365125"/>
          </a:xfrm>
        </p:spPr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4" y="4526204"/>
            <a:ext cx="6169819" cy="920003"/>
          </a:xfrm>
        </p:spPr>
        <p:txBody>
          <a:bodyPr>
            <a:normAutofit fontScale="55000" lnSpcReduction="20000"/>
          </a:bodyPr>
          <a:lstStyle/>
          <a:p>
            <a:r>
              <a:rPr lang="en-US" sz="2700" b="1" dirty="0">
                <a:solidFill>
                  <a:srgbClr val="FFFF00"/>
                </a:solidFill>
              </a:rPr>
              <a:t>Stoyan Stoynev</a:t>
            </a:r>
            <a:r>
              <a:rPr lang="en-US" sz="2700" b="1" baseline="30000" dirty="0">
                <a:solidFill>
                  <a:srgbClr val="FFFF00"/>
                </a:solidFill>
              </a:rPr>
              <a:t>1</a:t>
            </a:r>
            <a:r>
              <a:rPr lang="en-US" sz="2700" b="1" dirty="0">
                <a:solidFill>
                  <a:srgbClr val="FFFF00"/>
                </a:solidFill>
              </a:rPr>
              <a:t>, Emanuela Barzi</a:t>
            </a:r>
            <a:r>
              <a:rPr lang="en-US" sz="2700" b="1" baseline="30000" dirty="0">
                <a:solidFill>
                  <a:srgbClr val="FFFF00"/>
                </a:solidFill>
              </a:rPr>
              <a:t>1</a:t>
            </a:r>
            <a:r>
              <a:rPr lang="en-US" sz="2700" b="1" dirty="0">
                <a:solidFill>
                  <a:srgbClr val="FFFF00"/>
                </a:solidFill>
              </a:rPr>
              <a:t>, Maxim Marchevsky</a:t>
            </a:r>
            <a:r>
              <a:rPr lang="en-US" sz="2700" b="1" baseline="30000" dirty="0">
                <a:solidFill>
                  <a:srgbClr val="FFFF00"/>
                </a:solidFill>
              </a:rPr>
              <a:t>2</a:t>
            </a:r>
            <a:r>
              <a:rPr lang="en-US" sz="2700" b="1" dirty="0">
                <a:solidFill>
                  <a:srgbClr val="FFFF00"/>
                </a:solidFill>
              </a:rPr>
              <a:t> , Xingchen Xu</a:t>
            </a:r>
            <a:r>
              <a:rPr lang="en-US" sz="2700" b="1" baseline="30000" dirty="0">
                <a:solidFill>
                  <a:srgbClr val="FFFF00"/>
                </a:solidFill>
              </a:rPr>
              <a:t>1</a:t>
            </a:r>
          </a:p>
          <a:p>
            <a:r>
              <a:rPr lang="en-US" sz="2200" dirty="0">
                <a:solidFill>
                  <a:srgbClr val="FFFF00"/>
                </a:solidFill>
              </a:rPr>
              <a:t>US Magnet Development Program</a:t>
            </a:r>
          </a:p>
          <a:p>
            <a:r>
              <a:rPr lang="en-US" sz="2200" baseline="30000" dirty="0">
                <a:solidFill>
                  <a:srgbClr val="FFFF00"/>
                </a:solidFill>
              </a:rPr>
              <a:t>1</a:t>
            </a:r>
            <a:r>
              <a:rPr lang="en-US" sz="2200" dirty="0">
                <a:solidFill>
                  <a:srgbClr val="FFFF00"/>
                </a:solidFill>
              </a:rPr>
              <a:t>Fermi National Accelerator Laboratory</a:t>
            </a:r>
          </a:p>
          <a:p>
            <a:r>
              <a:rPr lang="en-US" sz="2200" baseline="30000" dirty="0">
                <a:solidFill>
                  <a:srgbClr val="FFFF00"/>
                </a:solidFill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Lawrence Berkeley National Laboratory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094" y="2729787"/>
            <a:ext cx="61698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Training Rate Enhancements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MDP Meeting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June 10, 2020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Training Rate Enhancement Roadmap </a:t>
            </a:r>
            <a:br>
              <a:rPr lang="en-US" sz="2400" dirty="0"/>
            </a:br>
            <a:r>
              <a:rPr lang="en-US" sz="2400" dirty="0"/>
              <a:t>(as of February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2</a:t>
            </a:fld>
            <a:endParaRPr lang="en-US" sz="1400" dirty="0"/>
          </a:p>
        </p:txBody>
      </p:sp>
      <p:graphicFrame>
        <p:nvGraphicFramePr>
          <p:cNvPr id="75" name="Content Placeholder 6">
            <a:extLst>
              <a:ext uri="{FF2B5EF4-FFF2-40B4-BE49-F238E27FC236}">
                <a16:creationId xmlns:a16="http://schemas.microsoft.com/office/drawing/2014/main" id="{5B5200C0-823D-4168-85C0-E6D4CEB96C74}"/>
              </a:ext>
            </a:extLst>
          </p:cNvPr>
          <p:cNvGraphicFramePr>
            <a:graphicFrameLocks/>
          </p:cNvGraphicFramePr>
          <p:nvPr/>
        </p:nvGraphicFramePr>
        <p:xfrm>
          <a:off x="9285" y="1196060"/>
          <a:ext cx="9168646" cy="5123717"/>
        </p:xfrm>
        <a:graphic>
          <a:graphicData uri="http://schemas.openxmlformats.org/drawingml/2006/table">
            <a:tbl>
              <a:tblPr firstRow="1" bandRow="1"/>
              <a:tblGrid>
                <a:gridCol w="809753">
                  <a:extLst>
                    <a:ext uri="{9D8B030D-6E8A-4147-A177-3AD203B41FA5}">
                      <a16:colId xmlns:a16="http://schemas.microsoft.com/office/drawing/2014/main" val="4136934260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4035766440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1377492518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3127571232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1728086096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3892760422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4222138722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1827622950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1510508720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3351233286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707769555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2576735316"/>
                    </a:ext>
                  </a:extLst>
                </a:gridCol>
                <a:gridCol w="378030">
                  <a:extLst>
                    <a:ext uri="{9D8B030D-6E8A-4147-A177-3AD203B41FA5}">
                      <a16:colId xmlns:a16="http://schemas.microsoft.com/office/drawing/2014/main" val="1410799266"/>
                    </a:ext>
                  </a:extLst>
                </a:gridCol>
                <a:gridCol w="488142">
                  <a:extLst>
                    <a:ext uri="{9D8B030D-6E8A-4147-A177-3AD203B41FA5}">
                      <a16:colId xmlns:a16="http://schemas.microsoft.com/office/drawing/2014/main" val="3384031838"/>
                    </a:ext>
                  </a:extLst>
                </a:gridCol>
                <a:gridCol w="417653">
                  <a:extLst>
                    <a:ext uri="{9D8B030D-6E8A-4147-A177-3AD203B41FA5}">
                      <a16:colId xmlns:a16="http://schemas.microsoft.com/office/drawing/2014/main" val="1832953865"/>
                    </a:ext>
                  </a:extLst>
                </a:gridCol>
                <a:gridCol w="417653">
                  <a:extLst>
                    <a:ext uri="{9D8B030D-6E8A-4147-A177-3AD203B41FA5}">
                      <a16:colId xmlns:a16="http://schemas.microsoft.com/office/drawing/2014/main" val="2761395236"/>
                    </a:ext>
                  </a:extLst>
                </a:gridCol>
                <a:gridCol w="354881">
                  <a:extLst>
                    <a:ext uri="{9D8B030D-6E8A-4147-A177-3AD203B41FA5}">
                      <a16:colId xmlns:a16="http://schemas.microsoft.com/office/drawing/2014/main" val="1943286742"/>
                    </a:ext>
                  </a:extLst>
                </a:gridCol>
                <a:gridCol w="1492341">
                  <a:extLst>
                    <a:ext uri="{9D8B030D-6E8A-4147-A177-3AD203B41FA5}">
                      <a16:colId xmlns:a16="http://schemas.microsoft.com/office/drawing/2014/main" val="3426096409"/>
                    </a:ext>
                  </a:extLst>
                </a:gridCol>
              </a:tblGrid>
              <a:tr h="77650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39207"/>
                  </a:ext>
                </a:extLst>
              </a:tr>
              <a:tr h="152662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High-Cp R&amp;D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65366"/>
                  </a:ext>
                </a:extLst>
              </a:tr>
              <a:tr h="111312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Cable/stack training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74793"/>
                  </a:ext>
                </a:extLst>
              </a:tr>
              <a:tr h="9754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QCD</a:t>
                      </a:r>
                    </a:p>
                    <a:p>
                      <a:pPr algn="ctr"/>
                      <a:r>
                        <a:rPr lang="en-US" sz="1800" b="1" dirty="0"/>
                        <a:t>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40445"/>
                  </a:ext>
                </a:extLst>
              </a:tr>
              <a:tr h="73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Vibrational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92196"/>
                  </a:ext>
                </a:extLst>
              </a:tr>
            </a:tbl>
          </a:graphicData>
        </a:graphic>
      </p:graphicFrame>
      <p:sp>
        <p:nvSpPr>
          <p:cNvPr id="76" name="Right Arrow 92">
            <a:extLst>
              <a:ext uri="{FF2B5EF4-FFF2-40B4-BE49-F238E27FC236}">
                <a16:creationId xmlns:a16="http://schemas.microsoft.com/office/drawing/2014/main" id="{3302065E-6F2C-4515-9156-05272AF6D942}"/>
              </a:ext>
            </a:extLst>
          </p:cNvPr>
          <p:cNvSpPr/>
          <p:nvPr/>
        </p:nvSpPr>
        <p:spPr>
          <a:xfrm>
            <a:off x="9285" y="1160539"/>
            <a:ext cx="9125429" cy="601080"/>
          </a:xfrm>
          <a:prstGeom prst="rightArrow">
            <a:avLst>
              <a:gd name="adj1" fmla="val 64567"/>
              <a:gd name="adj2" fmla="val 88636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435DAB6-7CDD-4258-AAB5-E2D22CD56B23}"/>
              </a:ext>
            </a:extLst>
          </p:cNvPr>
          <p:cNvSpPr txBox="1"/>
          <p:nvPr/>
        </p:nvSpPr>
        <p:spPr>
          <a:xfrm>
            <a:off x="-14922" y="1238170"/>
            <a:ext cx="93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2019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1808C76-2050-4784-A543-88EA4C1E03D4}"/>
              </a:ext>
            </a:extLst>
          </p:cNvPr>
          <p:cNvSpPr txBox="1"/>
          <p:nvPr/>
        </p:nvSpPr>
        <p:spPr>
          <a:xfrm>
            <a:off x="1252726" y="1248468"/>
            <a:ext cx="92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32E4CCE-E90E-4362-86A0-F661835B3C8B}"/>
              </a:ext>
            </a:extLst>
          </p:cNvPr>
          <p:cNvSpPr txBox="1"/>
          <p:nvPr/>
        </p:nvSpPr>
        <p:spPr>
          <a:xfrm>
            <a:off x="2986702" y="1238170"/>
            <a:ext cx="88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7B5354B-C61D-4653-AA31-794CFAD728E7}"/>
              </a:ext>
            </a:extLst>
          </p:cNvPr>
          <p:cNvSpPr txBox="1"/>
          <p:nvPr/>
        </p:nvSpPr>
        <p:spPr>
          <a:xfrm>
            <a:off x="4620525" y="1229738"/>
            <a:ext cx="92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2022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CFADA0D-326C-4AA8-A163-66479EE09AC6}"/>
              </a:ext>
            </a:extLst>
          </p:cNvPr>
          <p:cNvSpPr txBox="1"/>
          <p:nvPr/>
        </p:nvSpPr>
        <p:spPr>
          <a:xfrm>
            <a:off x="6402037" y="1238168"/>
            <a:ext cx="92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2023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76FB5C5-A39D-462B-8922-F392A7432FD3}"/>
              </a:ext>
            </a:extLst>
          </p:cNvPr>
          <p:cNvSpPr/>
          <p:nvPr/>
        </p:nvSpPr>
        <p:spPr>
          <a:xfrm>
            <a:off x="4632804" y="2016138"/>
            <a:ext cx="1856671" cy="600268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High-Cp applications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to coils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D73D3D6-81AC-4930-A1CB-BC4DE5EE13B7}"/>
              </a:ext>
            </a:extLst>
          </p:cNvPr>
          <p:cNvSpPr/>
          <p:nvPr/>
        </p:nvSpPr>
        <p:spPr>
          <a:xfrm>
            <a:off x="419174" y="2006416"/>
            <a:ext cx="2098704" cy="392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High-Cp wire concept development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0DB1804-07E8-412E-8BED-8F12C0286FB9}"/>
              </a:ext>
            </a:extLst>
          </p:cNvPr>
          <p:cNvSpPr/>
          <p:nvPr/>
        </p:nvSpPr>
        <p:spPr>
          <a:xfrm>
            <a:off x="2549573" y="1989493"/>
            <a:ext cx="2098704" cy="369332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Cable studies 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 high-Cp wire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18A5E5B-21BE-4BC1-8D47-D46EB9344B4A}"/>
              </a:ext>
            </a:extLst>
          </p:cNvPr>
          <p:cNvSpPr txBox="1"/>
          <p:nvPr/>
        </p:nvSpPr>
        <p:spPr>
          <a:xfrm>
            <a:off x="819129" y="16067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Q3   Q4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4225184-45EE-41B6-B265-627E8C323D41}"/>
              </a:ext>
            </a:extLst>
          </p:cNvPr>
          <p:cNvSpPr txBox="1"/>
          <p:nvPr/>
        </p:nvSpPr>
        <p:spPr>
          <a:xfrm>
            <a:off x="141538" y="16025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88DBEEF-DB56-4646-8960-FC6FBB248D96}"/>
              </a:ext>
            </a:extLst>
          </p:cNvPr>
          <p:cNvSpPr/>
          <p:nvPr/>
        </p:nvSpPr>
        <p:spPr>
          <a:xfrm>
            <a:off x="1192442" y="2439046"/>
            <a:ext cx="3084030" cy="392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High-Cp cable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and tests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7BCED32-B3DF-40DB-A1D4-8A522B4CB7E4}"/>
              </a:ext>
            </a:extLst>
          </p:cNvPr>
          <p:cNvSpPr/>
          <p:nvPr/>
        </p:nvSpPr>
        <p:spPr>
          <a:xfrm>
            <a:off x="418892" y="4744153"/>
            <a:ext cx="4119332" cy="574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Quench Current-boosting Device (QCD) development and tests on small models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4E4A7F4-0A89-4261-8C5B-7499FB719289}"/>
              </a:ext>
            </a:extLst>
          </p:cNvPr>
          <p:cNvSpPr/>
          <p:nvPr/>
        </p:nvSpPr>
        <p:spPr>
          <a:xfrm>
            <a:off x="4585460" y="4651553"/>
            <a:ext cx="2973580" cy="504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QCD</a:t>
            </a:r>
            <a:r>
              <a:rPr lang="en-US" sz="16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 larger magnet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studies and tests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0953714-DEB4-4AA4-9379-1C86DEE51EAE}"/>
              </a:ext>
            </a:extLst>
          </p:cNvPr>
          <p:cNvSpPr/>
          <p:nvPr/>
        </p:nvSpPr>
        <p:spPr>
          <a:xfrm>
            <a:off x="1100557" y="5635208"/>
            <a:ext cx="1798320" cy="282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Ultrasonic pulsing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4A7A764-F60B-48BA-B062-2FFECC5648DA}"/>
              </a:ext>
            </a:extLst>
          </p:cNvPr>
          <p:cNvSpPr/>
          <p:nvPr/>
        </p:nvSpPr>
        <p:spPr>
          <a:xfrm>
            <a:off x="2567012" y="5968731"/>
            <a:ext cx="3396908" cy="282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Vibrational tests development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56EE95F-B800-4EDB-9F04-DCF3F20722A9}"/>
              </a:ext>
            </a:extLst>
          </p:cNvPr>
          <p:cNvSpPr txBox="1"/>
          <p:nvPr/>
        </p:nvSpPr>
        <p:spPr>
          <a:xfrm>
            <a:off x="2559314" y="16067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Q3   Q4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20C4ABB-374F-4444-9474-3F48C00E66D2}"/>
              </a:ext>
            </a:extLst>
          </p:cNvPr>
          <p:cNvSpPr txBox="1"/>
          <p:nvPr/>
        </p:nvSpPr>
        <p:spPr>
          <a:xfrm>
            <a:off x="4306952" y="160641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 Q3   Q4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CA3FE8-CFAB-4E26-8E3D-A0FE8C50EC8D}"/>
              </a:ext>
            </a:extLst>
          </p:cNvPr>
          <p:cNvSpPr txBox="1"/>
          <p:nvPr/>
        </p:nvSpPr>
        <p:spPr>
          <a:xfrm>
            <a:off x="6039619" y="160639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 Q2  Q3  Q4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0BADD7C-001A-4358-866E-E818255B4006}"/>
              </a:ext>
            </a:extLst>
          </p:cNvPr>
          <p:cNvSpPr/>
          <p:nvPr/>
        </p:nvSpPr>
        <p:spPr>
          <a:xfrm>
            <a:off x="3824841" y="3556919"/>
            <a:ext cx="2739065" cy="472344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Cable device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development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71E72CD-B3FE-4C8A-A7E5-8DBE6058EC07}"/>
              </a:ext>
            </a:extLst>
          </p:cNvPr>
          <p:cNvSpPr/>
          <p:nvPr/>
        </p:nvSpPr>
        <p:spPr>
          <a:xfrm>
            <a:off x="4913926" y="4059299"/>
            <a:ext cx="2739065" cy="470299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fabrication and sample testing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C0ADD1D-F44B-4D1A-9DBB-55EF19979206}"/>
              </a:ext>
            </a:extLst>
          </p:cNvPr>
          <p:cNvSpPr/>
          <p:nvPr/>
        </p:nvSpPr>
        <p:spPr>
          <a:xfrm>
            <a:off x="4571999" y="5230466"/>
            <a:ext cx="1830038" cy="296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CCT magnet tests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4E8EE9-6F28-44A0-944F-F9BDA146D8E2}"/>
              </a:ext>
            </a:extLst>
          </p:cNvPr>
          <p:cNvSpPr/>
          <p:nvPr/>
        </p:nvSpPr>
        <p:spPr>
          <a:xfrm>
            <a:off x="2664958" y="3080319"/>
            <a:ext cx="1966917" cy="410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Strand and cable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FEM simulations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D41752-5213-4CBB-9820-FAFF676CFB27}"/>
              </a:ext>
            </a:extLst>
          </p:cNvPr>
          <p:cNvSpPr/>
          <p:nvPr/>
        </p:nvSpPr>
        <p:spPr>
          <a:xfrm>
            <a:off x="3688298" y="2679768"/>
            <a:ext cx="1766208" cy="410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High-Cp wire and tape optimization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1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Site access still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64B230-8EBC-4394-B306-B23192E37351}"/>
              </a:ext>
            </a:extLst>
          </p:cNvPr>
          <p:cNvSpPr txBox="1"/>
          <p:nvPr/>
        </p:nvSpPr>
        <p:spPr>
          <a:xfrm>
            <a:off x="246922" y="1557949"/>
            <a:ext cx="8686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Most of the work severely affected by limited site access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Some work performed but remote </a:t>
            </a:r>
            <a:r>
              <a:rPr lang="en-US">
                <a:solidFill>
                  <a:srgbClr val="002060"/>
                </a:solidFill>
              </a:rPr>
              <a:t>possibilities exhausted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High-Cp wire: </a:t>
            </a:r>
            <a:r>
              <a:rPr lang="en-US" dirty="0">
                <a:solidFill>
                  <a:srgbClr val="C00000"/>
                </a:solidFill>
              </a:rPr>
              <a:t>no new update since the MDP/LTSW 2020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High-Cp cable: </a:t>
            </a:r>
            <a:r>
              <a:rPr lang="en-US" dirty="0">
                <a:solidFill>
                  <a:srgbClr val="C00000"/>
                </a:solidFill>
              </a:rPr>
              <a:t>No additional results since LTSW presentation</a:t>
            </a: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QCD (Quench Current-boosting Device) designed, parts ordered, partial assembly, VMTF integration group created and plans approved; mirror magnet disassembled, parts assessed, work coordination and planning was on-going 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Ultrasonic pulsing plans on-hold due to overall magnet testing schedule rearrangements (still unknowns)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9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64B230-8EBC-4394-B306-B23192E37351}"/>
              </a:ext>
            </a:extLst>
          </p:cNvPr>
          <p:cNvSpPr txBox="1"/>
          <p:nvPr/>
        </p:nvSpPr>
        <p:spPr>
          <a:xfrm>
            <a:off x="246922" y="1557949"/>
            <a:ext cx="8686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Design finalized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Most of the hardware components ordered and received 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     (remaining some “interface” components) 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Partial assembly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9350B-08AC-4940-9CC3-A1693DA7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161" y="3940562"/>
            <a:ext cx="4122428" cy="2318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826CA-1C14-47AC-AB10-79FF5878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646" y="1292257"/>
            <a:ext cx="3748035" cy="2008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83113-9E3B-4F24-BDE8-DCA293476E95}"/>
              </a:ext>
            </a:extLst>
          </p:cNvPr>
          <p:cNvSpPr txBox="1"/>
          <p:nvPr/>
        </p:nvSpPr>
        <p:spPr>
          <a:xfrm>
            <a:off x="3938952" y="1314385"/>
            <a:ext cx="1970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Simplified version </a:t>
            </a:r>
          </a:p>
          <a:p>
            <a:r>
              <a:rPr lang="en-US" dirty="0">
                <a:solidFill>
                  <a:srgbClr val="C00000"/>
                </a:solidFill>
              </a:rPr>
              <a:t>of the circuit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6F93D-39AD-47F0-8021-51FAB4CD8936}"/>
              </a:ext>
            </a:extLst>
          </p:cNvPr>
          <p:cNvSpPr txBox="1"/>
          <p:nvPr/>
        </p:nvSpPr>
        <p:spPr>
          <a:xfrm>
            <a:off x="877276" y="4373555"/>
            <a:ext cx="3413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Some components of the QCD </a:t>
            </a:r>
          </a:p>
          <a:p>
            <a:r>
              <a:rPr lang="en-US" dirty="0">
                <a:solidFill>
                  <a:srgbClr val="C00000"/>
                </a:solidFill>
              </a:rPr>
              <a:t>were assembled but even partial </a:t>
            </a:r>
          </a:p>
          <a:p>
            <a:r>
              <a:rPr lang="en-US" dirty="0">
                <a:solidFill>
                  <a:srgbClr val="C00000"/>
                </a:solidFill>
              </a:rPr>
              <a:t>commissioning is still far away </a:t>
            </a:r>
          </a:p>
        </p:txBody>
      </p:sp>
    </p:spTree>
    <p:extLst>
      <p:ext uri="{BB962C8B-B14F-4D97-AF65-F5344CB8AC3E}">
        <p14:creationId xmlns:p14="http://schemas.microsoft.com/office/powerpoint/2010/main" val="206068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QCD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5</a:t>
            </a:fld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05A4D-7CA0-4661-B613-1EB43496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02" y="2451167"/>
            <a:ext cx="2522137" cy="3362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D2685A-AAE2-46E8-865E-07A95162437D}"/>
              </a:ext>
            </a:extLst>
          </p:cNvPr>
          <p:cNvSpPr/>
          <p:nvPr/>
        </p:nvSpPr>
        <p:spPr>
          <a:xfrm>
            <a:off x="2908539" y="2219621"/>
            <a:ext cx="5633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One of four chokes that are needed to limit the di/dt in the switching devices of the QCD were assembled “in-house” (of technicians)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D6EAC0-7530-4A99-AE69-D6295D7D52BB}"/>
              </a:ext>
            </a:extLst>
          </p:cNvPr>
          <p:cNvSpPr/>
          <p:nvPr/>
        </p:nvSpPr>
        <p:spPr>
          <a:xfrm>
            <a:off x="115096" y="1160430"/>
            <a:ext cx="8817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Both engineering  (controls, wiring list, integration to existing infrastructure) and technical</a:t>
            </a:r>
          </a:p>
          <a:p>
            <a:r>
              <a:rPr lang="en-US" dirty="0"/>
              <a:t>(hardware ordering, technical drawings, actual work on components as some</a:t>
            </a:r>
          </a:p>
          <a:p>
            <a:r>
              <a:rPr lang="en-US" dirty="0"/>
              <a:t>technicians can work at home) aspects were covered.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ACA4C-BFD1-47ED-BA8B-ECF38826CF74}"/>
              </a:ext>
            </a:extLst>
          </p:cNvPr>
          <p:cNvSpPr/>
          <p:nvPr/>
        </p:nvSpPr>
        <p:spPr>
          <a:xfrm>
            <a:off x="3119554" y="3782691"/>
            <a:ext cx="6024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on CONTROLS:  </a:t>
            </a:r>
          </a:p>
          <a:p>
            <a:r>
              <a:rPr lang="en-US" dirty="0"/>
              <a:t>- figuring out the controls needed for the </a:t>
            </a:r>
          </a:p>
          <a:p>
            <a:r>
              <a:rPr lang="en-US" dirty="0"/>
              <a:t>  QCD (experience with other devices; options).  </a:t>
            </a:r>
          </a:p>
          <a:p>
            <a:r>
              <a:rPr lang="en-US" dirty="0"/>
              <a:t>- putting together a wiring list on how these boards would be</a:t>
            </a:r>
          </a:p>
          <a:p>
            <a:r>
              <a:rPr lang="en-US" dirty="0"/>
              <a:t>  interconnected. </a:t>
            </a:r>
          </a:p>
          <a:p>
            <a:r>
              <a:rPr lang="en-US" dirty="0"/>
              <a:t>- Designing the PLC panel and ordering control power </a:t>
            </a:r>
          </a:p>
          <a:p>
            <a:r>
              <a:rPr lang="en-US" dirty="0"/>
              <a:t>  components needed for the controls.  </a:t>
            </a:r>
          </a:p>
          <a:p>
            <a:r>
              <a:rPr lang="en-US" dirty="0"/>
              <a:t>- Drawing for the overall controls diagram.</a:t>
            </a:r>
          </a:p>
        </p:txBody>
      </p:sp>
    </p:spTree>
    <p:extLst>
      <p:ext uri="{BB962C8B-B14F-4D97-AF65-F5344CB8AC3E}">
        <p14:creationId xmlns:p14="http://schemas.microsoft.com/office/powerpoint/2010/main" val="377742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QCD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6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20C03-DC4C-4346-A7A1-8FF2F5D2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7777" y="1291587"/>
            <a:ext cx="4704462" cy="481057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4D3490-89DD-49BB-9398-71379D91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869" y="4513383"/>
            <a:ext cx="1143000" cy="1143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61FE1-C634-49AB-A408-7E8D87CBDC5C}"/>
              </a:ext>
            </a:extLst>
          </p:cNvPr>
          <p:cNvSpPr txBox="1"/>
          <p:nvPr/>
        </p:nvSpPr>
        <p:spPr>
          <a:xfrm>
            <a:off x="5425440" y="1313050"/>
            <a:ext cx="3598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QCD will be integrated to the </a:t>
            </a:r>
          </a:p>
          <a:p>
            <a:r>
              <a:rPr lang="en-US" dirty="0"/>
              <a:t>CPS3 power system in IB1 at FNAL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EB7841-4DDE-4572-B69C-DCD9140F5C34}"/>
              </a:ext>
            </a:extLst>
          </p:cNvPr>
          <p:cNvSpPr/>
          <p:nvPr/>
        </p:nvSpPr>
        <p:spPr>
          <a:xfrm>
            <a:off x="823964" y="4431323"/>
            <a:ext cx="693337" cy="1225059"/>
          </a:xfrm>
          <a:prstGeom prst="ellipse">
            <a:avLst/>
          </a:prstGeom>
          <a:noFill/>
          <a:ln w="25400">
            <a:solidFill>
              <a:srgbClr val="42DE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852C6-6751-4C01-858C-C8B05FF4618F}"/>
              </a:ext>
            </a:extLst>
          </p:cNvPr>
          <p:cNvCxnSpPr>
            <a:stCxn id="12" idx="4"/>
          </p:cNvCxnSpPr>
          <p:nvPr/>
        </p:nvCxnSpPr>
        <p:spPr>
          <a:xfrm>
            <a:off x="1170633" y="5656382"/>
            <a:ext cx="4366009" cy="111372"/>
          </a:xfrm>
          <a:prstGeom prst="line">
            <a:avLst/>
          </a:prstGeom>
          <a:ln>
            <a:solidFill>
              <a:srgbClr val="42DE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3154E7-B2D2-46DE-8A1D-68EA6909DC50}"/>
              </a:ext>
            </a:extLst>
          </p:cNvPr>
          <p:cNvSpPr txBox="1"/>
          <p:nvPr/>
        </p:nvSpPr>
        <p:spPr>
          <a:xfrm>
            <a:off x="5606277" y="5679775"/>
            <a:ext cx="18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2DE55"/>
                </a:solidFill>
              </a:rPr>
              <a:t>CPS3 power area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6D1D9-3056-4FF4-95F1-5DFC852D1F19}"/>
              </a:ext>
            </a:extLst>
          </p:cNvPr>
          <p:cNvSpPr/>
          <p:nvPr/>
        </p:nvSpPr>
        <p:spPr>
          <a:xfrm>
            <a:off x="1606284" y="4426830"/>
            <a:ext cx="791476" cy="617022"/>
          </a:xfrm>
          <a:prstGeom prst="ellipse">
            <a:avLst/>
          </a:prstGeom>
          <a:noFill/>
          <a:ln w="25400">
            <a:solidFill>
              <a:srgbClr val="42DE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9965DA-4D7B-46B3-B7E8-19AB41BF2403}"/>
              </a:ext>
            </a:extLst>
          </p:cNvPr>
          <p:cNvCxnSpPr>
            <a:cxnSpLocks/>
          </p:cNvCxnSpPr>
          <p:nvPr/>
        </p:nvCxnSpPr>
        <p:spPr>
          <a:xfrm>
            <a:off x="2002022" y="4411194"/>
            <a:ext cx="3321818" cy="102189"/>
          </a:xfrm>
          <a:prstGeom prst="line">
            <a:avLst/>
          </a:prstGeom>
          <a:ln>
            <a:solidFill>
              <a:srgbClr val="42DE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912586-DF59-46FE-A219-1181EADF425A}"/>
              </a:ext>
            </a:extLst>
          </p:cNvPr>
          <p:cNvSpPr txBox="1"/>
          <p:nvPr/>
        </p:nvSpPr>
        <p:spPr>
          <a:xfrm>
            <a:off x="5282698" y="436600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2DE55"/>
                </a:solidFill>
              </a:rPr>
              <a:t>QCD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C7512B-89E6-40C1-9D9D-0B5DF269957F}"/>
              </a:ext>
            </a:extLst>
          </p:cNvPr>
          <p:cNvSpPr/>
          <p:nvPr/>
        </p:nvSpPr>
        <p:spPr>
          <a:xfrm>
            <a:off x="725825" y="3341078"/>
            <a:ext cx="791476" cy="808892"/>
          </a:xfrm>
          <a:prstGeom prst="ellipse">
            <a:avLst/>
          </a:prstGeom>
          <a:noFill/>
          <a:ln w="25400">
            <a:solidFill>
              <a:srgbClr val="42DE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EEF259-ADBB-4EB3-8841-4FC9F779BA0A}"/>
              </a:ext>
            </a:extLst>
          </p:cNvPr>
          <p:cNvCxnSpPr>
            <a:cxnSpLocks/>
          </p:cNvCxnSpPr>
          <p:nvPr/>
        </p:nvCxnSpPr>
        <p:spPr>
          <a:xfrm>
            <a:off x="1121563" y="4137363"/>
            <a:ext cx="4414840" cy="94667"/>
          </a:xfrm>
          <a:prstGeom prst="line">
            <a:avLst/>
          </a:prstGeom>
          <a:ln>
            <a:solidFill>
              <a:srgbClr val="42DE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57ED65-1829-4624-9ACC-98455B97323E}"/>
              </a:ext>
            </a:extLst>
          </p:cNvPr>
          <p:cNvSpPr txBox="1"/>
          <p:nvPr/>
        </p:nvSpPr>
        <p:spPr>
          <a:xfrm>
            <a:off x="5650099" y="404186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2DE55"/>
                </a:solidFill>
              </a:rPr>
              <a:t>VMTF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64E493-2A06-48AA-92E2-4B0A1490003B}"/>
              </a:ext>
            </a:extLst>
          </p:cNvPr>
          <p:cNvSpPr/>
          <p:nvPr/>
        </p:nvSpPr>
        <p:spPr>
          <a:xfrm>
            <a:off x="3662931" y="1728275"/>
            <a:ext cx="1061469" cy="1700725"/>
          </a:xfrm>
          <a:prstGeom prst="ellipse">
            <a:avLst/>
          </a:prstGeom>
          <a:noFill/>
          <a:ln w="25400">
            <a:solidFill>
              <a:srgbClr val="42DE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065233-C15E-498C-BF69-B40730D6B5E6}"/>
              </a:ext>
            </a:extLst>
          </p:cNvPr>
          <p:cNvCxnSpPr>
            <a:cxnSpLocks/>
          </p:cNvCxnSpPr>
          <p:nvPr/>
        </p:nvCxnSpPr>
        <p:spPr>
          <a:xfrm>
            <a:off x="4326547" y="1749284"/>
            <a:ext cx="956151" cy="487566"/>
          </a:xfrm>
          <a:prstGeom prst="line">
            <a:avLst/>
          </a:prstGeom>
          <a:ln>
            <a:solidFill>
              <a:srgbClr val="42DE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C7022A-664A-4F86-97C7-018240111DBC}"/>
              </a:ext>
            </a:extLst>
          </p:cNvPr>
          <p:cNvSpPr txBox="1"/>
          <p:nvPr/>
        </p:nvSpPr>
        <p:spPr>
          <a:xfrm>
            <a:off x="5538094" y="2195942"/>
            <a:ext cx="19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2DE55"/>
                </a:solidFill>
              </a:rPr>
              <a:t>Control room area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4E3B2FB-CE47-4B97-BA2E-76E2AC7BDC7E}"/>
              </a:ext>
            </a:extLst>
          </p:cNvPr>
          <p:cNvSpPr/>
          <p:nvPr/>
        </p:nvSpPr>
        <p:spPr>
          <a:xfrm>
            <a:off x="3152788" y="1774069"/>
            <a:ext cx="303081" cy="2179856"/>
          </a:xfrm>
          <a:prstGeom prst="ellipse">
            <a:avLst/>
          </a:prstGeom>
          <a:noFill/>
          <a:ln w="25400">
            <a:solidFill>
              <a:srgbClr val="42DE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73BCB9-C6E2-49CA-8F40-0D2C9B4119C7}"/>
              </a:ext>
            </a:extLst>
          </p:cNvPr>
          <p:cNvCxnSpPr>
            <a:cxnSpLocks/>
          </p:cNvCxnSpPr>
          <p:nvPr/>
        </p:nvCxnSpPr>
        <p:spPr>
          <a:xfrm flipV="1">
            <a:off x="3339350" y="3435969"/>
            <a:ext cx="2472170" cy="506594"/>
          </a:xfrm>
          <a:prstGeom prst="line">
            <a:avLst/>
          </a:prstGeom>
          <a:ln>
            <a:solidFill>
              <a:srgbClr val="42DE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08B9381-3637-4518-9476-C3F93C6C05D4}"/>
              </a:ext>
            </a:extLst>
          </p:cNvPr>
          <p:cNvSpPr txBox="1"/>
          <p:nvPr/>
        </p:nvSpPr>
        <p:spPr>
          <a:xfrm>
            <a:off x="5925786" y="3120284"/>
            <a:ext cx="32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2DE55"/>
                </a:solidFill>
              </a:rPr>
              <a:t>Test Stand 4 (horizontal testing)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8F9031-2BE2-4356-A476-A467892D8639}"/>
              </a:ext>
            </a:extLst>
          </p:cNvPr>
          <p:cNvSpPr txBox="1"/>
          <p:nvPr/>
        </p:nvSpPr>
        <p:spPr>
          <a:xfrm>
            <a:off x="258685" y="1390721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IB1 floor plan</a:t>
            </a:r>
          </a:p>
        </p:txBody>
      </p:sp>
    </p:spTree>
    <p:extLst>
      <p:ext uri="{BB962C8B-B14F-4D97-AF65-F5344CB8AC3E}">
        <p14:creationId xmlns:p14="http://schemas.microsoft.com/office/powerpoint/2010/main" val="56237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QCD integration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7</a:t>
            </a:fld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D63C-293F-4A54-9616-3FEF2BFF6E9A}"/>
              </a:ext>
            </a:extLst>
          </p:cNvPr>
          <p:cNvSpPr/>
          <p:nvPr/>
        </p:nvSpPr>
        <p:spPr>
          <a:xfrm>
            <a:off x="4572000" y="2232020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Specification &amp; Design Review</a:t>
            </a:r>
          </a:p>
          <a:p>
            <a:r>
              <a:rPr lang="en-US" sz="1400" dirty="0"/>
              <a:t>Procurement</a:t>
            </a:r>
          </a:p>
          <a:p>
            <a:r>
              <a:rPr lang="en-US" sz="1400" dirty="0"/>
              <a:t>Installation of Busbar/Diode assembly</a:t>
            </a:r>
          </a:p>
          <a:p>
            <a:r>
              <a:rPr lang="en-US" sz="1400" dirty="0"/>
              <a:t>Installation of other mechanical structures</a:t>
            </a:r>
          </a:p>
          <a:p>
            <a:r>
              <a:rPr lang="en-US" sz="1400" dirty="0"/>
              <a:t>Final Inspection &amp; Testing</a:t>
            </a:r>
          </a:p>
          <a:p>
            <a:r>
              <a:rPr lang="en-US" sz="1400" dirty="0"/>
              <a:t>Documentation Review and Approval</a:t>
            </a:r>
          </a:p>
          <a:p>
            <a:endParaRPr lang="en-US" sz="1400" dirty="0"/>
          </a:p>
          <a:p>
            <a:r>
              <a:rPr lang="en-US" sz="1400" dirty="0"/>
              <a:t>Floor layout review</a:t>
            </a:r>
          </a:p>
          <a:p>
            <a:r>
              <a:rPr lang="en-US" sz="1400" dirty="0"/>
              <a:t>Mobilization</a:t>
            </a:r>
          </a:p>
          <a:p>
            <a:r>
              <a:rPr lang="en-US" sz="1400" dirty="0"/>
              <a:t>Floor installation</a:t>
            </a:r>
          </a:p>
          <a:p>
            <a:r>
              <a:rPr lang="en-US" sz="1400" dirty="0"/>
              <a:t>Updating floor layout drawing</a:t>
            </a:r>
          </a:p>
          <a:p>
            <a:r>
              <a:rPr lang="en-US" sz="1400" dirty="0"/>
              <a:t>Documentation Review and Approval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Safety documents including LOTO procedures</a:t>
            </a:r>
          </a:p>
          <a:p>
            <a:r>
              <a:rPr lang="en-US" sz="1400" dirty="0"/>
              <a:t>System integration test Procedures</a:t>
            </a:r>
          </a:p>
          <a:p>
            <a:r>
              <a:rPr lang="en-US" sz="1400" dirty="0"/>
              <a:t>Safety Interlock checkouts (triggered by PLC modification)</a:t>
            </a:r>
          </a:p>
          <a:p>
            <a:r>
              <a:rPr lang="en-US" sz="1400" dirty="0"/>
              <a:t>System Integration checkouts and tuning</a:t>
            </a:r>
          </a:p>
          <a:p>
            <a:r>
              <a:rPr lang="en-US" sz="1400" dirty="0"/>
              <a:t>ORC review and walkthrough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624D5-FBF2-43AB-BFBA-3266D9772A2E}"/>
              </a:ext>
            </a:extLst>
          </p:cNvPr>
          <p:cNvSpPr/>
          <p:nvPr/>
        </p:nvSpPr>
        <p:spPr>
          <a:xfrm>
            <a:off x="141325" y="25551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  <a:p>
            <a:r>
              <a:rPr lang="en-US" sz="1400" dirty="0"/>
              <a:t>Project coordination within T&amp;I</a:t>
            </a:r>
          </a:p>
          <a:p>
            <a:r>
              <a:rPr lang="en-US" sz="1400" dirty="0"/>
              <a:t>QCD impact to quench systems</a:t>
            </a:r>
          </a:p>
          <a:p>
            <a:r>
              <a:rPr lang="en-US" sz="1400" dirty="0"/>
              <a:t>QCD impact to power system hardware</a:t>
            </a:r>
          </a:p>
          <a:p>
            <a:r>
              <a:rPr lang="en-US" sz="1400" dirty="0"/>
              <a:t>QCD impact to safety systems</a:t>
            </a:r>
          </a:p>
          <a:p>
            <a:endParaRPr lang="en-US" sz="1400" dirty="0"/>
          </a:p>
          <a:p>
            <a:r>
              <a:rPr lang="en-US" sz="1400" dirty="0"/>
              <a:t>Specification, Design, &amp; Review</a:t>
            </a:r>
          </a:p>
          <a:p>
            <a:r>
              <a:rPr lang="en-US" sz="1400" dirty="0"/>
              <a:t>PLC interface (ladder logic and </a:t>
            </a:r>
            <a:r>
              <a:rPr lang="en-US" sz="1400" dirty="0" err="1"/>
              <a:t>iFix</a:t>
            </a:r>
            <a:r>
              <a:rPr lang="en-US" sz="1400" dirty="0"/>
              <a:t> coding, wiring, testing)</a:t>
            </a:r>
          </a:p>
          <a:p>
            <a:r>
              <a:rPr lang="en-US" sz="1400" dirty="0"/>
              <a:t>ETS interface</a:t>
            </a:r>
          </a:p>
          <a:p>
            <a:r>
              <a:rPr lang="en-US" sz="1400" dirty="0"/>
              <a:t>Electrical power interface</a:t>
            </a:r>
          </a:p>
          <a:p>
            <a:r>
              <a:rPr lang="en-US" sz="1400" dirty="0"/>
              <a:t>QLM interface and modification (if necessary)</a:t>
            </a:r>
          </a:p>
          <a:p>
            <a:r>
              <a:rPr lang="en-US" sz="1400" dirty="0"/>
              <a:t>Summation Unit interface</a:t>
            </a:r>
          </a:p>
          <a:p>
            <a:r>
              <a:rPr lang="en-US" sz="1400" dirty="0"/>
              <a:t>Dump modification (if necessary)</a:t>
            </a:r>
          </a:p>
          <a:p>
            <a:r>
              <a:rPr lang="en-US" sz="1400" dirty="0"/>
              <a:t>Grounding modification (if necessary)</a:t>
            </a:r>
          </a:p>
          <a:p>
            <a:r>
              <a:rPr lang="en-US" sz="1400" dirty="0"/>
              <a:t>Procurement</a:t>
            </a:r>
          </a:p>
          <a:p>
            <a:r>
              <a:rPr lang="en-US" sz="1400" dirty="0"/>
              <a:t>Documentation Review and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81D41-C6F4-4795-B5B3-673D698F6359}"/>
              </a:ext>
            </a:extLst>
          </p:cNvPr>
          <p:cNvSpPr txBox="1"/>
          <p:nvPr/>
        </p:nvSpPr>
        <p:spPr>
          <a:xfrm>
            <a:off x="821350" y="1265198"/>
            <a:ext cx="692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created, each of the sub-tasks below has responsible identified, </a:t>
            </a:r>
          </a:p>
          <a:p>
            <a:r>
              <a:rPr lang="en-US" dirty="0"/>
              <a:t>coordination meetings held</a:t>
            </a:r>
          </a:p>
        </p:txBody>
      </p:sp>
    </p:spTree>
    <p:extLst>
      <p:ext uri="{BB962C8B-B14F-4D97-AF65-F5344CB8AC3E}">
        <p14:creationId xmlns:p14="http://schemas.microsoft.com/office/powerpoint/2010/main" val="241447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QCD - near term plans (to end of FY)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z="1400" smtClean="0"/>
              <a:t>8</a:t>
            </a:fld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AF1E0-CBD1-4E45-A2A3-724F9277F6DD}"/>
              </a:ext>
            </a:extLst>
          </p:cNvPr>
          <p:cNvSpPr txBox="1"/>
          <p:nvPr/>
        </p:nvSpPr>
        <p:spPr>
          <a:xfrm>
            <a:off x="246922" y="1557949"/>
            <a:ext cx="8686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Preparatory integration work (that is, without the QCD itself) will be concluded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This work is covered by Department support money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The rest of the work will likely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>
                <a:solidFill>
                  <a:srgbClr val="002060"/>
                </a:solidFill>
              </a:rPr>
              <a:t> resume in the new FY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Funding limits for the FY exhausted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Engineers almost certainly busy with shut-down work throughout the Summer 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77924-53BD-41F5-811D-74CB65004192}"/>
              </a:ext>
            </a:extLst>
          </p:cNvPr>
          <p:cNvSpPr txBox="1"/>
          <p:nvPr/>
        </p:nvSpPr>
        <p:spPr>
          <a:xfrm>
            <a:off x="246922" y="5427998"/>
            <a:ext cx="742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There is a chance we will be allowed to use money from next FY on credit</a:t>
            </a:r>
          </a:p>
        </p:txBody>
      </p:sp>
    </p:spTree>
    <p:extLst>
      <p:ext uri="{BB962C8B-B14F-4D97-AF65-F5344CB8AC3E}">
        <p14:creationId xmlns:p14="http://schemas.microsoft.com/office/powerpoint/2010/main" val="766735131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62010</TotalTime>
  <Words>697</Words>
  <Application>Microsoft Office PowerPoint</Application>
  <PresentationFormat>On-screen Show (4:3)</PresentationFormat>
  <Paragraphs>155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Franklin Gothic Book</vt:lpstr>
      <vt:lpstr>Franklin Gothic Medium</vt:lpstr>
      <vt:lpstr>Wingdings</vt:lpstr>
      <vt:lpstr>ATAP No Footer</vt:lpstr>
      <vt:lpstr>1_ATAP No Footer</vt:lpstr>
      <vt:lpstr>PowerPoint Presentation</vt:lpstr>
      <vt:lpstr>Training Rate Enhancement Roadmap  (as of February 2020)</vt:lpstr>
      <vt:lpstr>Site access still limited</vt:lpstr>
      <vt:lpstr>QCD</vt:lpstr>
      <vt:lpstr>QCD (2)</vt:lpstr>
      <vt:lpstr>QCD integration</vt:lpstr>
      <vt:lpstr>QCD integration (2)</vt:lpstr>
      <vt:lpstr>QCD - near term plans (to end of FY)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Stoyan Stoynev</cp:lastModifiedBy>
  <cp:revision>788</cp:revision>
  <cp:lastPrinted>2019-01-15T18:48:17Z</cp:lastPrinted>
  <dcterms:created xsi:type="dcterms:W3CDTF">2015-07-10T17:44:33Z</dcterms:created>
  <dcterms:modified xsi:type="dcterms:W3CDTF">2020-06-09T19:35:15Z</dcterms:modified>
</cp:coreProperties>
</file>