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64" r:id="rId3"/>
    <p:sldId id="258" r:id="rId4"/>
    <p:sldId id="259" r:id="rId5"/>
    <p:sldId id="260" r:id="rId6"/>
    <p:sldId id="266" r:id="rId7"/>
    <p:sldId id="262" r:id="rId8"/>
    <p:sldId id="265" r:id="rId9"/>
    <p:sldId id="267" r:id="rId10"/>
    <p:sldId id="272" r:id="rId11"/>
    <p:sldId id="268" r:id="rId12"/>
    <p:sldId id="263" r:id="rId13"/>
    <p:sldId id="261" r:id="rId14"/>
    <p:sldId id="269" r:id="rId15"/>
    <p:sldId id="270" r:id="rId16"/>
    <p:sldId id="257"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CC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22"/>
    <p:restoredTop sz="97424"/>
  </p:normalViewPr>
  <p:slideViewPr>
    <p:cSldViewPr snapToGrid="0" snapToObjects="1">
      <p:cViewPr varScale="1">
        <p:scale>
          <a:sx n="195" d="100"/>
          <a:sy n="195" d="100"/>
        </p:scale>
        <p:origin x="184" y="4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24CBB-5A8D-F649-9296-8D1B74CA168A}" type="datetimeFigureOut">
              <a:rPr lang="en-US" smtClean="0"/>
              <a:t>3/9/21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099CB-C239-4643-B4E8-9DA45EE089E5}" type="slidenum">
              <a:rPr lang="en-US" smtClean="0"/>
              <a:t>‹#›</a:t>
            </a:fld>
            <a:endParaRPr lang="en-US"/>
          </a:p>
        </p:txBody>
      </p:sp>
    </p:spTree>
    <p:extLst>
      <p:ext uri="{BB962C8B-B14F-4D97-AF65-F5344CB8AC3E}">
        <p14:creationId xmlns:p14="http://schemas.microsoft.com/office/powerpoint/2010/main" val="1140111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099CB-C239-4643-B4E8-9DA45EE089E5}" type="slidenum">
              <a:rPr lang="en-US" smtClean="0"/>
              <a:t>1</a:t>
            </a:fld>
            <a:endParaRPr lang="en-US"/>
          </a:p>
        </p:txBody>
      </p:sp>
    </p:spTree>
    <p:extLst>
      <p:ext uri="{BB962C8B-B14F-4D97-AF65-F5344CB8AC3E}">
        <p14:creationId xmlns:p14="http://schemas.microsoft.com/office/powerpoint/2010/main" val="3746195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099CB-C239-4643-B4E8-9DA45EE089E5}" type="slidenum">
              <a:rPr lang="en-US" smtClean="0"/>
              <a:t>2</a:t>
            </a:fld>
            <a:endParaRPr lang="en-US"/>
          </a:p>
        </p:txBody>
      </p:sp>
    </p:spTree>
    <p:extLst>
      <p:ext uri="{BB962C8B-B14F-4D97-AF65-F5344CB8AC3E}">
        <p14:creationId xmlns:p14="http://schemas.microsoft.com/office/powerpoint/2010/main" val="3630495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099CB-C239-4643-B4E8-9DA45EE089E5}" type="slidenum">
              <a:rPr lang="en-US" smtClean="0"/>
              <a:t>17</a:t>
            </a:fld>
            <a:endParaRPr lang="en-US"/>
          </a:p>
        </p:txBody>
      </p:sp>
    </p:spTree>
    <p:extLst>
      <p:ext uri="{BB962C8B-B14F-4D97-AF65-F5344CB8AC3E}">
        <p14:creationId xmlns:p14="http://schemas.microsoft.com/office/powerpoint/2010/main" val="3718848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06BA-8DAB-EA49-8E46-D029990DDD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1BD6DC-7539-BF47-9121-ACED72CC0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6B8018-7463-2E41-BB72-12A11DCE80E3}"/>
              </a:ext>
            </a:extLst>
          </p:cNvPr>
          <p:cNvSpPr>
            <a:spLocks noGrp="1"/>
          </p:cNvSpPr>
          <p:nvPr>
            <p:ph type="dt" sz="half" idx="10"/>
          </p:nvPr>
        </p:nvSpPr>
        <p:spPr/>
        <p:txBody>
          <a:bodyPr/>
          <a:lstStyle/>
          <a:p>
            <a:fld id="{B216EC28-9AA7-8248-A4D5-4519153C74E0}" type="datetimeFigureOut">
              <a:rPr lang="en-US" smtClean="0"/>
              <a:t>3/7/21</a:t>
            </a:fld>
            <a:endParaRPr lang="en-US"/>
          </a:p>
        </p:txBody>
      </p:sp>
      <p:sp>
        <p:nvSpPr>
          <p:cNvPr id="5" name="Footer Placeholder 4">
            <a:extLst>
              <a:ext uri="{FF2B5EF4-FFF2-40B4-BE49-F238E27FC236}">
                <a16:creationId xmlns:a16="http://schemas.microsoft.com/office/drawing/2014/main" id="{47F24998-EF27-5B47-B528-AF74448385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A170F-1506-1A41-8952-478AF8F668E6}"/>
              </a:ext>
            </a:extLst>
          </p:cNvPr>
          <p:cNvSpPr>
            <a:spLocks noGrp="1"/>
          </p:cNvSpPr>
          <p:nvPr>
            <p:ph type="sldNum" sz="quarter" idx="12"/>
          </p:nvPr>
        </p:nvSpPr>
        <p:spPr/>
        <p:txBody>
          <a:bodyPr/>
          <a:lstStyle/>
          <a:p>
            <a:fld id="{964249A3-1830-634F-81C5-7050877F61E4}" type="slidenum">
              <a:rPr lang="en-US" smtClean="0"/>
              <a:t>‹#›</a:t>
            </a:fld>
            <a:endParaRPr lang="en-US"/>
          </a:p>
        </p:txBody>
      </p:sp>
    </p:spTree>
    <p:extLst>
      <p:ext uri="{BB962C8B-B14F-4D97-AF65-F5344CB8AC3E}">
        <p14:creationId xmlns:p14="http://schemas.microsoft.com/office/powerpoint/2010/main" val="148560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7FBB-C37B-1142-A8AB-81436E79C3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BA962C-26C0-894C-9DAE-732F240958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7064E-C6AA-7D42-A332-B9B8653BB5D9}"/>
              </a:ext>
            </a:extLst>
          </p:cNvPr>
          <p:cNvSpPr>
            <a:spLocks noGrp="1"/>
          </p:cNvSpPr>
          <p:nvPr>
            <p:ph type="dt" sz="half" idx="10"/>
          </p:nvPr>
        </p:nvSpPr>
        <p:spPr/>
        <p:txBody>
          <a:bodyPr/>
          <a:lstStyle/>
          <a:p>
            <a:fld id="{B216EC28-9AA7-8248-A4D5-4519153C74E0}" type="datetimeFigureOut">
              <a:rPr lang="en-US" smtClean="0"/>
              <a:t>3/7/21</a:t>
            </a:fld>
            <a:endParaRPr lang="en-US"/>
          </a:p>
        </p:txBody>
      </p:sp>
      <p:sp>
        <p:nvSpPr>
          <p:cNvPr id="5" name="Footer Placeholder 4">
            <a:extLst>
              <a:ext uri="{FF2B5EF4-FFF2-40B4-BE49-F238E27FC236}">
                <a16:creationId xmlns:a16="http://schemas.microsoft.com/office/drawing/2014/main" id="{18FE464C-48A3-2140-98EA-B75057D37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50D32-3E08-5646-B231-DE13C4E2E421}"/>
              </a:ext>
            </a:extLst>
          </p:cNvPr>
          <p:cNvSpPr>
            <a:spLocks noGrp="1"/>
          </p:cNvSpPr>
          <p:nvPr>
            <p:ph type="sldNum" sz="quarter" idx="12"/>
          </p:nvPr>
        </p:nvSpPr>
        <p:spPr/>
        <p:txBody>
          <a:bodyPr/>
          <a:lstStyle/>
          <a:p>
            <a:fld id="{964249A3-1830-634F-81C5-7050877F61E4}" type="slidenum">
              <a:rPr lang="en-US" smtClean="0"/>
              <a:t>‹#›</a:t>
            </a:fld>
            <a:endParaRPr lang="en-US"/>
          </a:p>
        </p:txBody>
      </p:sp>
    </p:spTree>
    <p:extLst>
      <p:ext uri="{BB962C8B-B14F-4D97-AF65-F5344CB8AC3E}">
        <p14:creationId xmlns:p14="http://schemas.microsoft.com/office/powerpoint/2010/main" val="137447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E2C1E-807C-D541-A4F6-F8DB99526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AC71A3-BCB4-EA41-B443-40391882AD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4787A-DA86-1B4C-B017-223E679D82F7}"/>
              </a:ext>
            </a:extLst>
          </p:cNvPr>
          <p:cNvSpPr>
            <a:spLocks noGrp="1"/>
          </p:cNvSpPr>
          <p:nvPr>
            <p:ph type="dt" sz="half" idx="10"/>
          </p:nvPr>
        </p:nvSpPr>
        <p:spPr/>
        <p:txBody>
          <a:bodyPr/>
          <a:lstStyle/>
          <a:p>
            <a:fld id="{B216EC28-9AA7-8248-A4D5-4519153C74E0}" type="datetimeFigureOut">
              <a:rPr lang="en-US" smtClean="0"/>
              <a:t>3/7/21</a:t>
            </a:fld>
            <a:endParaRPr lang="en-US"/>
          </a:p>
        </p:txBody>
      </p:sp>
      <p:sp>
        <p:nvSpPr>
          <p:cNvPr id="5" name="Footer Placeholder 4">
            <a:extLst>
              <a:ext uri="{FF2B5EF4-FFF2-40B4-BE49-F238E27FC236}">
                <a16:creationId xmlns:a16="http://schemas.microsoft.com/office/drawing/2014/main" id="{F5BE4355-A37A-A040-880F-82B1AAE7D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162B8-5E9C-8349-9874-7909AD463E30}"/>
              </a:ext>
            </a:extLst>
          </p:cNvPr>
          <p:cNvSpPr>
            <a:spLocks noGrp="1"/>
          </p:cNvSpPr>
          <p:nvPr>
            <p:ph type="sldNum" sz="quarter" idx="12"/>
          </p:nvPr>
        </p:nvSpPr>
        <p:spPr/>
        <p:txBody>
          <a:bodyPr/>
          <a:lstStyle/>
          <a:p>
            <a:fld id="{964249A3-1830-634F-81C5-7050877F61E4}" type="slidenum">
              <a:rPr lang="en-US" smtClean="0"/>
              <a:t>‹#›</a:t>
            </a:fld>
            <a:endParaRPr lang="en-US"/>
          </a:p>
        </p:txBody>
      </p:sp>
    </p:spTree>
    <p:extLst>
      <p:ext uri="{BB962C8B-B14F-4D97-AF65-F5344CB8AC3E}">
        <p14:creationId xmlns:p14="http://schemas.microsoft.com/office/powerpoint/2010/main" val="1369050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D43BA-1A51-744D-82DC-8FD53B2CBC2D}"/>
              </a:ext>
            </a:extLst>
          </p:cNvPr>
          <p:cNvSpPr>
            <a:spLocks noGrp="1"/>
          </p:cNvSpPr>
          <p:nvPr>
            <p:ph type="title"/>
          </p:nvPr>
        </p:nvSpPr>
        <p:spPr/>
        <p:txBody>
          <a:bodyPr>
            <a:normAutofit/>
          </a:bodyPr>
          <a:lstStyle>
            <a:lvl1pPr>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C0B9D2E-01F1-2C41-80AB-49AEB775A2BF}"/>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681620-41C8-1848-8CC5-F4921631AC46}"/>
              </a:ext>
            </a:extLst>
          </p:cNvPr>
          <p:cNvSpPr>
            <a:spLocks noGrp="1"/>
          </p:cNvSpPr>
          <p:nvPr>
            <p:ph type="dt" sz="half" idx="10"/>
          </p:nvPr>
        </p:nvSpPr>
        <p:spPr/>
        <p:txBody>
          <a:bodyPr/>
          <a:lstStyle/>
          <a:p>
            <a:fld id="{B216EC28-9AA7-8248-A4D5-4519153C74E0}" type="datetimeFigureOut">
              <a:rPr lang="en-US" smtClean="0"/>
              <a:t>3/7/21</a:t>
            </a:fld>
            <a:endParaRPr lang="en-US"/>
          </a:p>
        </p:txBody>
      </p:sp>
      <p:sp>
        <p:nvSpPr>
          <p:cNvPr id="5" name="Footer Placeholder 4">
            <a:extLst>
              <a:ext uri="{FF2B5EF4-FFF2-40B4-BE49-F238E27FC236}">
                <a16:creationId xmlns:a16="http://schemas.microsoft.com/office/drawing/2014/main" id="{FC642FEF-9FC0-3347-9F62-4D0B817EF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B2264-8435-534E-9B0E-8F997E9AC846}"/>
              </a:ext>
            </a:extLst>
          </p:cNvPr>
          <p:cNvSpPr>
            <a:spLocks noGrp="1"/>
          </p:cNvSpPr>
          <p:nvPr>
            <p:ph type="sldNum" sz="quarter" idx="12"/>
          </p:nvPr>
        </p:nvSpPr>
        <p:spPr/>
        <p:txBody>
          <a:bodyPr/>
          <a:lstStyle/>
          <a:p>
            <a:fld id="{964249A3-1830-634F-81C5-7050877F61E4}" type="slidenum">
              <a:rPr lang="en-US" smtClean="0"/>
              <a:t>‹#›</a:t>
            </a:fld>
            <a:endParaRPr lang="en-US"/>
          </a:p>
        </p:txBody>
      </p:sp>
    </p:spTree>
    <p:extLst>
      <p:ext uri="{BB962C8B-B14F-4D97-AF65-F5344CB8AC3E}">
        <p14:creationId xmlns:p14="http://schemas.microsoft.com/office/powerpoint/2010/main" val="252586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2777-C996-9844-B22B-F60DFA6A45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9FBA95-E35F-3A44-94D5-8BAA601FA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938BD4-CAE1-4943-AE21-2BDF156B032F}"/>
              </a:ext>
            </a:extLst>
          </p:cNvPr>
          <p:cNvSpPr>
            <a:spLocks noGrp="1"/>
          </p:cNvSpPr>
          <p:nvPr>
            <p:ph type="dt" sz="half" idx="10"/>
          </p:nvPr>
        </p:nvSpPr>
        <p:spPr/>
        <p:txBody>
          <a:bodyPr/>
          <a:lstStyle/>
          <a:p>
            <a:fld id="{B216EC28-9AA7-8248-A4D5-4519153C74E0}" type="datetimeFigureOut">
              <a:rPr lang="en-US" smtClean="0"/>
              <a:t>3/7/21</a:t>
            </a:fld>
            <a:endParaRPr lang="en-US"/>
          </a:p>
        </p:txBody>
      </p:sp>
      <p:sp>
        <p:nvSpPr>
          <p:cNvPr id="5" name="Footer Placeholder 4">
            <a:extLst>
              <a:ext uri="{FF2B5EF4-FFF2-40B4-BE49-F238E27FC236}">
                <a16:creationId xmlns:a16="http://schemas.microsoft.com/office/drawing/2014/main" id="{4021FC89-FBAC-B140-BB36-81C227CDB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E315AD-AEE4-054F-9D33-D7C282747A25}"/>
              </a:ext>
            </a:extLst>
          </p:cNvPr>
          <p:cNvSpPr>
            <a:spLocks noGrp="1"/>
          </p:cNvSpPr>
          <p:nvPr>
            <p:ph type="sldNum" sz="quarter" idx="12"/>
          </p:nvPr>
        </p:nvSpPr>
        <p:spPr/>
        <p:txBody>
          <a:bodyPr/>
          <a:lstStyle/>
          <a:p>
            <a:fld id="{964249A3-1830-634F-81C5-7050877F61E4}" type="slidenum">
              <a:rPr lang="en-US" smtClean="0"/>
              <a:t>‹#›</a:t>
            </a:fld>
            <a:endParaRPr lang="en-US"/>
          </a:p>
        </p:txBody>
      </p:sp>
    </p:spTree>
    <p:extLst>
      <p:ext uri="{BB962C8B-B14F-4D97-AF65-F5344CB8AC3E}">
        <p14:creationId xmlns:p14="http://schemas.microsoft.com/office/powerpoint/2010/main" val="2208555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9A519-EE63-F44B-ACCD-6CC02A45F6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A80E4-22CF-7541-AA12-1E70604ABC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723BBD-A1FE-C646-9244-A4DC4A03FF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87C0A2-6D98-7247-A4AF-01CBE4895294}"/>
              </a:ext>
            </a:extLst>
          </p:cNvPr>
          <p:cNvSpPr>
            <a:spLocks noGrp="1"/>
          </p:cNvSpPr>
          <p:nvPr>
            <p:ph type="dt" sz="half" idx="10"/>
          </p:nvPr>
        </p:nvSpPr>
        <p:spPr/>
        <p:txBody>
          <a:bodyPr/>
          <a:lstStyle/>
          <a:p>
            <a:fld id="{B216EC28-9AA7-8248-A4D5-4519153C74E0}" type="datetimeFigureOut">
              <a:rPr lang="en-US" smtClean="0"/>
              <a:t>3/7/21</a:t>
            </a:fld>
            <a:endParaRPr lang="en-US"/>
          </a:p>
        </p:txBody>
      </p:sp>
      <p:sp>
        <p:nvSpPr>
          <p:cNvPr id="6" name="Footer Placeholder 5">
            <a:extLst>
              <a:ext uri="{FF2B5EF4-FFF2-40B4-BE49-F238E27FC236}">
                <a16:creationId xmlns:a16="http://schemas.microsoft.com/office/drawing/2014/main" id="{2DF15FF4-AA4A-C440-B9CB-199E1F6B4F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E61DF-1E4D-344C-A075-A918CDA3F5D7}"/>
              </a:ext>
            </a:extLst>
          </p:cNvPr>
          <p:cNvSpPr>
            <a:spLocks noGrp="1"/>
          </p:cNvSpPr>
          <p:nvPr>
            <p:ph type="sldNum" sz="quarter" idx="12"/>
          </p:nvPr>
        </p:nvSpPr>
        <p:spPr/>
        <p:txBody>
          <a:bodyPr/>
          <a:lstStyle/>
          <a:p>
            <a:fld id="{964249A3-1830-634F-81C5-7050877F61E4}" type="slidenum">
              <a:rPr lang="en-US" smtClean="0"/>
              <a:t>‹#›</a:t>
            </a:fld>
            <a:endParaRPr lang="en-US"/>
          </a:p>
        </p:txBody>
      </p:sp>
    </p:spTree>
    <p:extLst>
      <p:ext uri="{BB962C8B-B14F-4D97-AF65-F5344CB8AC3E}">
        <p14:creationId xmlns:p14="http://schemas.microsoft.com/office/powerpoint/2010/main" val="1766457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CB794-00B4-1B4A-A868-BC4EDB1A0D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FF374A-3611-F540-8CF8-3330E556BA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6A9DF7-8B3A-D448-BD72-918D3DDF80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FE7F45-2334-5F44-93B1-A1C92E571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B83CC7-634E-4148-AF59-C5951EF10C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4E1898-2A49-DA4E-AD1D-E00607FA1479}"/>
              </a:ext>
            </a:extLst>
          </p:cNvPr>
          <p:cNvSpPr>
            <a:spLocks noGrp="1"/>
          </p:cNvSpPr>
          <p:nvPr>
            <p:ph type="dt" sz="half" idx="10"/>
          </p:nvPr>
        </p:nvSpPr>
        <p:spPr/>
        <p:txBody>
          <a:bodyPr/>
          <a:lstStyle/>
          <a:p>
            <a:fld id="{B216EC28-9AA7-8248-A4D5-4519153C74E0}" type="datetimeFigureOut">
              <a:rPr lang="en-US" smtClean="0"/>
              <a:t>3/7/21</a:t>
            </a:fld>
            <a:endParaRPr lang="en-US"/>
          </a:p>
        </p:txBody>
      </p:sp>
      <p:sp>
        <p:nvSpPr>
          <p:cNvPr id="8" name="Footer Placeholder 7">
            <a:extLst>
              <a:ext uri="{FF2B5EF4-FFF2-40B4-BE49-F238E27FC236}">
                <a16:creationId xmlns:a16="http://schemas.microsoft.com/office/drawing/2014/main" id="{EF5CEDD0-48B6-6C48-A5AD-DA96157293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F594CB-8562-3C40-9CBB-3A1161849166}"/>
              </a:ext>
            </a:extLst>
          </p:cNvPr>
          <p:cNvSpPr>
            <a:spLocks noGrp="1"/>
          </p:cNvSpPr>
          <p:nvPr>
            <p:ph type="sldNum" sz="quarter" idx="12"/>
          </p:nvPr>
        </p:nvSpPr>
        <p:spPr/>
        <p:txBody>
          <a:bodyPr/>
          <a:lstStyle/>
          <a:p>
            <a:fld id="{964249A3-1830-634F-81C5-7050877F61E4}" type="slidenum">
              <a:rPr lang="en-US" smtClean="0"/>
              <a:t>‹#›</a:t>
            </a:fld>
            <a:endParaRPr lang="en-US"/>
          </a:p>
        </p:txBody>
      </p:sp>
    </p:spTree>
    <p:extLst>
      <p:ext uri="{BB962C8B-B14F-4D97-AF65-F5344CB8AC3E}">
        <p14:creationId xmlns:p14="http://schemas.microsoft.com/office/powerpoint/2010/main" val="4072135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D480-0BBB-064E-82E8-2911F96992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90213F-ED57-FE4D-B6F5-C4767EB526D2}"/>
              </a:ext>
            </a:extLst>
          </p:cNvPr>
          <p:cNvSpPr>
            <a:spLocks noGrp="1"/>
          </p:cNvSpPr>
          <p:nvPr>
            <p:ph type="dt" sz="half" idx="10"/>
          </p:nvPr>
        </p:nvSpPr>
        <p:spPr/>
        <p:txBody>
          <a:bodyPr/>
          <a:lstStyle/>
          <a:p>
            <a:fld id="{B216EC28-9AA7-8248-A4D5-4519153C74E0}" type="datetimeFigureOut">
              <a:rPr lang="en-US" smtClean="0"/>
              <a:t>3/7/21</a:t>
            </a:fld>
            <a:endParaRPr lang="en-US"/>
          </a:p>
        </p:txBody>
      </p:sp>
      <p:sp>
        <p:nvSpPr>
          <p:cNvPr id="4" name="Footer Placeholder 3">
            <a:extLst>
              <a:ext uri="{FF2B5EF4-FFF2-40B4-BE49-F238E27FC236}">
                <a16:creationId xmlns:a16="http://schemas.microsoft.com/office/drawing/2014/main" id="{ED0FCED1-F1E2-774D-A26D-860F2F25FD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473BD4-9ABB-974B-A9D6-B0F4743EC996}"/>
              </a:ext>
            </a:extLst>
          </p:cNvPr>
          <p:cNvSpPr>
            <a:spLocks noGrp="1"/>
          </p:cNvSpPr>
          <p:nvPr>
            <p:ph type="sldNum" sz="quarter" idx="12"/>
          </p:nvPr>
        </p:nvSpPr>
        <p:spPr/>
        <p:txBody>
          <a:bodyPr/>
          <a:lstStyle/>
          <a:p>
            <a:fld id="{964249A3-1830-634F-81C5-7050877F61E4}" type="slidenum">
              <a:rPr lang="en-US" smtClean="0"/>
              <a:t>‹#›</a:t>
            </a:fld>
            <a:endParaRPr lang="en-US"/>
          </a:p>
        </p:txBody>
      </p:sp>
    </p:spTree>
    <p:extLst>
      <p:ext uri="{BB962C8B-B14F-4D97-AF65-F5344CB8AC3E}">
        <p14:creationId xmlns:p14="http://schemas.microsoft.com/office/powerpoint/2010/main" val="254533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88741-3570-1A4B-9103-5D112269E97A}"/>
              </a:ext>
            </a:extLst>
          </p:cNvPr>
          <p:cNvSpPr>
            <a:spLocks noGrp="1"/>
          </p:cNvSpPr>
          <p:nvPr>
            <p:ph type="dt" sz="half" idx="10"/>
          </p:nvPr>
        </p:nvSpPr>
        <p:spPr/>
        <p:txBody>
          <a:bodyPr/>
          <a:lstStyle/>
          <a:p>
            <a:fld id="{B216EC28-9AA7-8248-A4D5-4519153C74E0}" type="datetimeFigureOut">
              <a:rPr lang="en-US" smtClean="0"/>
              <a:t>3/7/21</a:t>
            </a:fld>
            <a:endParaRPr lang="en-US"/>
          </a:p>
        </p:txBody>
      </p:sp>
      <p:sp>
        <p:nvSpPr>
          <p:cNvPr id="3" name="Footer Placeholder 2">
            <a:extLst>
              <a:ext uri="{FF2B5EF4-FFF2-40B4-BE49-F238E27FC236}">
                <a16:creationId xmlns:a16="http://schemas.microsoft.com/office/drawing/2014/main" id="{49EAB4FC-F80D-F24F-BBA4-F210EA3D19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6446C2-73DC-924E-A1D7-B38BD2031DF2}"/>
              </a:ext>
            </a:extLst>
          </p:cNvPr>
          <p:cNvSpPr>
            <a:spLocks noGrp="1"/>
          </p:cNvSpPr>
          <p:nvPr>
            <p:ph type="sldNum" sz="quarter" idx="12"/>
          </p:nvPr>
        </p:nvSpPr>
        <p:spPr/>
        <p:txBody>
          <a:bodyPr/>
          <a:lstStyle/>
          <a:p>
            <a:fld id="{964249A3-1830-634F-81C5-7050877F61E4}" type="slidenum">
              <a:rPr lang="en-US" smtClean="0"/>
              <a:t>‹#›</a:t>
            </a:fld>
            <a:endParaRPr lang="en-US"/>
          </a:p>
        </p:txBody>
      </p:sp>
    </p:spTree>
    <p:extLst>
      <p:ext uri="{BB962C8B-B14F-4D97-AF65-F5344CB8AC3E}">
        <p14:creationId xmlns:p14="http://schemas.microsoft.com/office/powerpoint/2010/main" val="3422333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7C1F-DAB1-894D-BBD1-598F3BE68A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C7E19E-DECF-C34A-A470-433B3D0484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F0B812-1DD2-5546-8A68-4D6D878AD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68D7F5-4EFA-E747-8771-E7C3A2AA8E43}"/>
              </a:ext>
            </a:extLst>
          </p:cNvPr>
          <p:cNvSpPr>
            <a:spLocks noGrp="1"/>
          </p:cNvSpPr>
          <p:nvPr>
            <p:ph type="dt" sz="half" idx="10"/>
          </p:nvPr>
        </p:nvSpPr>
        <p:spPr/>
        <p:txBody>
          <a:bodyPr/>
          <a:lstStyle/>
          <a:p>
            <a:fld id="{B216EC28-9AA7-8248-A4D5-4519153C74E0}" type="datetimeFigureOut">
              <a:rPr lang="en-US" smtClean="0"/>
              <a:t>3/7/21</a:t>
            </a:fld>
            <a:endParaRPr lang="en-US"/>
          </a:p>
        </p:txBody>
      </p:sp>
      <p:sp>
        <p:nvSpPr>
          <p:cNvPr id="6" name="Footer Placeholder 5">
            <a:extLst>
              <a:ext uri="{FF2B5EF4-FFF2-40B4-BE49-F238E27FC236}">
                <a16:creationId xmlns:a16="http://schemas.microsoft.com/office/drawing/2014/main" id="{0B9CA20D-6848-784D-8F35-91F000339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0D974-5A64-CC4D-92E5-3EE183038F46}"/>
              </a:ext>
            </a:extLst>
          </p:cNvPr>
          <p:cNvSpPr>
            <a:spLocks noGrp="1"/>
          </p:cNvSpPr>
          <p:nvPr>
            <p:ph type="sldNum" sz="quarter" idx="12"/>
          </p:nvPr>
        </p:nvSpPr>
        <p:spPr/>
        <p:txBody>
          <a:bodyPr/>
          <a:lstStyle/>
          <a:p>
            <a:fld id="{964249A3-1830-634F-81C5-7050877F61E4}" type="slidenum">
              <a:rPr lang="en-US" smtClean="0"/>
              <a:t>‹#›</a:t>
            </a:fld>
            <a:endParaRPr lang="en-US"/>
          </a:p>
        </p:txBody>
      </p:sp>
    </p:spTree>
    <p:extLst>
      <p:ext uri="{BB962C8B-B14F-4D97-AF65-F5344CB8AC3E}">
        <p14:creationId xmlns:p14="http://schemas.microsoft.com/office/powerpoint/2010/main" val="2082473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7D163-AE03-9544-BF02-F755834D94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E95C2F-421E-A74C-83AF-B3F2C37601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C88280-10D0-9447-936A-C928F03156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21953F-77D4-9040-A8EF-2D0EFFDAE00C}"/>
              </a:ext>
            </a:extLst>
          </p:cNvPr>
          <p:cNvSpPr>
            <a:spLocks noGrp="1"/>
          </p:cNvSpPr>
          <p:nvPr>
            <p:ph type="dt" sz="half" idx="10"/>
          </p:nvPr>
        </p:nvSpPr>
        <p:spPr/>
        <p:txBody>
          <a:bodyPr/>
          <a:lstStyle/>
          <a:p>
            <a:fld id="{B216EC28-9AA7-8248-A4D5-4519153C74E0}" type="datetimeFigureOut">
              <a:rPr lang="en-US" smtClean="0"/>
              <a:t>3/7/21</a:t>
            </a:fld>
            <a:endParaRPr lang="en-US"/>
          </a:p>
        </p:txBody>
      </p:sp>
      <p:sp>
        <p:nvSpPr>
          <p:cNvPr id="6" name="Footer Placeholder 5">
            <a:extLst>
              <a:ext uri="{FF2B5EF4-FFF2-40B4-BE49-F238E27FC236}">
                <a16:creationId xmlns:a16="http://schemas.microsoft.com/office/drawing/2014/main" id="{1642EB6C-1FC8-F04F-AD29-B2DB35C8A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DF760-60D8-0041-93B3-CDD21EABA357}"/>
              </a:ext>
            </a:extLst>
          </p:cNvPr>
          <p:cNvSpPr>
            <a:spLocks noGrp="1"/>
          </p:cNvSpPr>
          <p:nvPr>
            <p:ph type="sldNum" sz="quarter" idx="12"/>
          </p:nvPr>
        </p:nvSpPr>
        <p:spPr/>
        <p:txBody>
          <a:bodyPr/>
          <a:lstStyle/>
          <a:p>
            <a:fld id="{964249A3-1830-634F-81C5-7050877F61E4}" type="slidenum">
              <a:rPr lang="en-US" smtClean="0"/>
              <a:t>‹#›</a:t>
            </a:fld>
            <a:endParaRPr lang="en-US"/>
          </a:p>
        </p:txBody>
      </p:sp>
    </p:spTree>
    <p:extLst>
      <p:ext uri="{BB962C8B-B14F-4D97-AF65-F5344CB8AC3E}">
        <p14:creationId xmlns:p14="http://schemas.microsoft.com/office/powerpoint/2010/main" val="79867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AFB780-2B1A-6549-B817-2E4EE37BE0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83F3AE-80C8-9043-BFBA-B7FCB297A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551D7-7B1B-1F40-84AC-B12EA002E2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6EC28-9AA7-8248-A4D5-4519153C74E0}" type="datetimeFigureOut">
              <a:rPr lang="en-US" smtClean="0"/>
              <a:t>3/7/21</a:t>
            </a:fld>
            <a:endParaRPr lang="en-US"/>
          </a:p>
        </p:txBody>
      </p:sp>
      <p:sp>
        <p:nvSpPr>
          <p:cNvPr id="5" name="Footer Placeholder 4">
            <a:extLst>
              <a:ext uri="{FF2B5EF4-FFF2-40B4-BE49-F238E27FC236}">
                <a16:creationId xmlns:a16="http://schemas.microsoft.com/office/drawing/2014/main" id="{3E47E652-92CF-384D-A34B-AA2D3E50EC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E0897A-5FA8-1F4E-BA52-5CA5C0D72E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249A3-1830-634F-81C5-7050877F61E4}" type="slidenum">
              <a:rPr lang="en-US" smtClean="0"/>
              <a:t>‹#›</a:t>
            </a:fld>
            <a:endParaRPr lang="en-US"/>
          </a:p>
        </p:txBody>
      </p:sp>
    </p:spTree>
    <p:extLst>
      <p:ext uri="{BB962C8B-B14F-4D97-AF65-F5344CB8AC3E}">
        <p14:creationId xmlns:p14="http://schemas.microsoft.com/office/powerpoint/2010/main" val="357264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E9D4-8E9C-784D-AAC9-73DC4D661BF1}"/>
              </a:ext>
            </a:extLst>
          </p:cNvPr>
          <p:cNvSpPr>
            <a:spLocks noGrp="1"/>
          </p:cNvSpPr>
          <p:nvPr>
            <p:ph type="ctrTitle"/>
          </p:nvPr>
        </p:nvSpPr>
        <p:spPr>
          <a:xfrm>
            <a:off x="1691622" y="397612"/>
            <a:ext cx="9144000" cy="2387600"/>
          </a:xfrm>
        </p:spPr>
        <p:txBody>
          <a:bodyPr>
            <a:normAutofit/>
          </a:bodyPr>
          <a:lstStyle/>
          <a:p>
            <a:r>
              <a:rPr lang="en-US" sz="2800" dirty="0">
                <a:latin typeface="Arial" panose="020B0604020202020204" pitchFamily="34" charset="0"/>
                <a:cs typeface="Arial" panose="020B0604020202020204" pitchFamily="34" charset="0"/>
              </a:rPr>
              <a:t>Some thoughts on the all-silicon tracker and the choice of solenoid magnets for the EIC</a:t>
            </a:r>
          </a:p>
        </p:txBody>
      </p:sp>
      <p:sp>
        <p:nvSpPr>
          <p:cNvPr id="3" name="Subtitle 2">
            <a:extLst>
              <a:ext uri="{FF2B5EF4-FFF2-40B4-BE49-F238E27FC236}">
                <a16:creationId xmlns:a16="http://schemas.microsoft.com/office/drawing/2014/main" id="{5FD7A2D8-E308-E541-A94F-2A5F8FA03375}"/>
              </a:ext>
            </a:extLst>
          </p:cNvPr>
          <p:cNvSpPr>
            <a:spLocks noGrp="1"/>
          </p:cNvSpPr>
          <p:nvPr>
            <p:ph type="subTitle" idx="1"/>
          </p:nvPr>
        </p:nvSpPr>
        <p:spPr>
          <a:xfrm>
            <a:off x="758687" y="3105081"/>
            <a:ext cx="9144000" cy="1655762"/>
          </a:xfrm>
        </p:spPr>
        <p:txBody>
          <a:bodyPr>
            <a:normAutofit/>
          </a:bodyPr>
          <a:lstStyle/>
          <a:p>
            <a:r>
              <a:rPr lang="en-US" sz="2000" dirty="0"/>
              <a:t>James Symons  3/9/2021</a:t>
            </a:r>
          </a:p>
        </p:txBody>
      </p:sp>
    </p:spTree>
    <p:extLst>
      <p:ext uri="{BB962C8B-B14F-4D97-AF65-F5344CB8AC3E}">
        <p14:creationId xmlns:p14="http://schemas.microsoft.com/office/powerpoint/2010/main" val="111511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B07969-B710-9946-A5E3-338CB3BBBB88}"/>
              </a:ext>
            </a:extLst>
          </p:cNvPr>
          <p:cNvPicPr>
            <a:picLocks noChangeAspect="1"/>
          </p:cNvPicPr>
          <p:nvPr/>
        </p:nvPicPr>
        <p:blipFill>
          <a:blip r:embed="rId2"/>
          <a:stretch>
            <a:fillRect/>
          </a:stretch>
        </p:blipFill>
        <p:spPr>
          <a:xfrm>
            <a:off x="1702040" y="0"/>
            <a:ext cx="8787919" cy="6858000"/>
          </a:xfrm>
          <a:prstGeom prst="rect">
            <a:avLst/>
          </a:prstGeom>
        </p:spPr>
      </p:pic>
      <p:sp>
        <p:nvSpPr>
          <p:cNvPr id="6" name="TextBox 5">
            <a:extLst>
              <a:ext uri="{FF2B5EF4-FFF2-40B4-BE49-F238E27FC236}">
                <a16:creationId xmlns:a16="http://schemas.microsoft.com/office/drawing/2014/main" id="{BDFCC01A-2F95-2D48-A0F3-2B1478F4EEC4}"/>
              </a:ext>
            </a:extLst>
          </p:cNvPr>
          <p:cNvSpPr txBox="1"/>
          <p:nvPr/>
        </p:nvSpPr>
        <p:spPr>
          <a:xfrm>
            <a:off x="8307421" y="112991"/>
            <a:ext cx="2605778" cy="369332"/>
          </a:xfrm>
          <a:prstGeom prst="rect">
            <a:avLst/>
          </a:prstGeom>
          <a:noFill/>
        </p:spPr>
        <p:txBody>
          <a:bodyPr wrap="none" rtlCol="0">
            <a:spAutoFit/>
          </a:bodyPr>
          <a:lstStyle/>
          <a:p>
            <a:r>
              <a:rPr lang="en-US" dirty="0"/>
              <a:t>R. Cruz at ECCE Workshop</a:t>
            </a:r>
          </a:p>
        </p:txBody>
      </p:sp>
    </p:spTree>
    <p:extLst>
      <p:ext uri="{BB962C8B-B14F-4D97-AF65-F5344CB8AC3E}">
        <p14:creationId xmlns:p14="http://schemas.microsoft.com/office/powerpoint/2010/main" val="1132859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39206-9513-534B-BB7E-1471B1A4A59E}"/>
              </a:ext>
            </a:extLst>
          </p:cNvPr>
          <p:cNvSpPr>
            <a:spLocks noGrp="1"/>
          </p:cNvSpPr>
          <p:nvPr>
            <p:ph type="title"/>
          </p:nvPr>
        </p:nvSpPr>
        <p:spPr/>
        <p:txBody>
          <a:bodyPr/>
          <a:lstStyle/>
          <a:p>
            <a:r>
              <a:rPr lang="en-US" dirty="0"/>
              <a:t>Impact of all-silicon on ECCE and Reference Detector</a:t>
            </a:r>
          </a:p>
        </p:txBody>
      </p:sp>
      <p:sp>
        <p:nvSpPr>
          <p:cNvPr id="3" name="Content Placeholder 2">
            <a:extLst>
              <a:ext uri="{FF2B5EF4-FFF2-40B4-BE49-F238E27FC236}">
                <a16:creationId xmlns:a16="http://schemas.microsoft.com/office/drawing/2014/main" id="{937271CD-C7B9-BA47-A03E-DC6869F05D8D}"/>
              </a:ext>
            </a:extLst>
          </p:cNvPr>
          <p:cNvSpPr>
            <a:spLocks noGrp="1"/>
          </p:cNvSpPr>
          <p:nvPr>
            <p:ph idx="1"/>
          </p:nvPr>
        </p:nvSpPr>
        <p:spPr/>
        <p:txBody>
          <a:bodyPr/>
          <a:lstStyle/>
          <a:p>
            <a:r>
              <a:rPr lang="en-US" dirty="0"/>
              <a:t>ECCE</a:t>
            </a:r>
          </a:p>
          <a:p>
            <a:pPr lvl="1"/>
            <a:r>
              <a:rPr lang="en-US" dirty="0"/>
              <a:t>Not Much</a:t>
            </a:r>
          </a:p>
          <a:p>
            <a:pPr lvl="1"/>
            <a:r>
              <a:rPr lang="en-US" dirty="0"/>
              <a:t>They have a magnet and a TPC</a:t>
            </a:r>
          </a:p>
          <a:p>
            <a:pPr lvl="1"/>
            <a:r>
              <a:rPr lang="en-US" dirty="0"/>
              <a:t>However, they will need state of the art silicon for vertex and forward tracking</a:t>
            </a:r>
          </a:p>
          <a:p>
            <a:r>
              <a:rPr lang="en-US" dirty="0"/>
              <a:t>Reference Detector</a:t>
            </a:r>
          </a:p>
          <a:p>
            <a:pPr lvl="1"/>
            <a:r>
              <a:rPr lang="en-US" dirty="0"/>
              <a:t>Could still have an impact on the magnet since it hasn’t been built</a:t>
            </a:r>
          </a:p>
          <a:p>
            <a:pPr lvl="1"/>
            <a:r>
              <a:rPr lang="en-US" dirty="0"/>
              <a:t>Could replace the TPC since that hasn’t been built.</a:t>
            </a:r>
          </a:p>
          <a:p>
            <a:pPr lvl="1"/>
            <a:r>
              <a:rPr lang="en-US" dirty="0"/>
              <a:t>Sneaking feeling that the high eta, hadron side has not yet been optimized</a:t>
            </a:r>
          </a:p>
        </p:txBody>
      </p:sp>
    </p:spTree>
    <p:extLst>
      <p:ext uri="{BB962C8B-B14F-4D97-AF65-F5344CB8AC3E}">
        <p14:creationId xmlns:p14="http://schemas.microsoft.com/office/powerpoint/2010/main" val="4276372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8191-AD99-6449-9B77-E372E3160675}"/>
              </a:ext>
            </a:extLst>
          </p:cNvPr>
          <p:cNvSpPr>
            <a:spLocks noGrp="1"/>
          </p:cNvSpPr>
          <p:nvPr>
            <p:ph type="title"/>
          </p:nvPr>
        </p:nvSpPr>
        <p:spPr/>
        <p:txBody>
          <a:bodyPr/>
          <a:lstStyle/>
          <a:p>
            <a:r>
              <a:rPr lang="en-US" dirty="0" err="1"/>
              <a:t>Impacct</a:t>
            </a:r>
            <a:r>
              <a:rPr lang="en-US" dirty="0"/>
              <a:t> of all Silicon on Reference Detector</a:t>
            </a:r>
          </a:p>
        </p:txBody>
      </p:sp>
      <p:pic>
        <p:nvPicPr>
          <p:cNvPr id="6" name="Picture 5">
            <a:extLst>
              <a:ext uri="{FF2B5EF4-FFF2-40B4-BE49-F238E27FC236}">
                <a16:creationId xmlns:a16="http://schemas.microsoft.com/office/drawing/2014/main" id="{07014BD7-4CDD-C641-94DF-AE98B285C6D9}"/>
              </a:ext>
            </a:extLst>
          </p:cNvPr>
          <p:cNvPicPr>
            <a:picLocks noChangeAspect="1"/>
          </p:cNvPicPr>
          <p:nvPr/>
        </p:nvPicPr>
        <p:blipFill>
          <a:blip r:embed="rId2"/>
          <a:stretch>
            <a:fillRect/>
          </a:stretch>
        </p:blipFill>
        <p:spPr>
          <a:xfrm>
            <a:off x="1050551" y="2412622"/>
            <a:ext cx="8570796" cy="3705189"/>
          </a:xfrm>
          <a:prstGeom prst="rect">
            <a:avLst/>
          </a:prstGeom>
        </p:spPr>
      </p:pic>
      <p:pic>
        <p:nvPicPr>
          <p:cNvPr id="5" name="Picture 4">
            <a:extLst>
              <a:ext uri="{FF2B5EF4-FFF2-40B4-BE49-F238E27FC236}">
                <a16:creationId xmlns:a16="http://schemas.microsoft.com/office/drawing/2014/main" id="{5ADBEEA7-8D55-074D-B106-E995D0F82525}"/>
              </a:ext>
            </a:extLst>
          </p:cNvPr>
          <p:cNvPicPr>
            <a:picLocks noChangeAspect="1"/>
          </p:cNvPicPr>
          <p:nvPr/>
        </p:nvPicPr>
        <p:blipFill>
          <a:blip r:embed="rId3"/>
          <a:stretch>
            <a:fillRect/>
          </a:stretch>
        </p:blipFill>
        <p:spPr>
          <a:xfrm>
            <a:off x="4845922" y="5144916"/>
            <a:ext cx="1946707" cy="573848"/>
          </a:xfrm>
          <a:prstGeom prst="rect">
            <a:avLst/>
          </a:prstGeom>
        </p:spPr>
      </p:pic>
      <p:sp>
        <p:nvSpPr>
          <p:cNvPr id="15" name="Rectangle 14">
            <a:extLst>
              <a:ext uri="{FF2B5EF4-FFF2-40B4-BE49-F238E27FC236}">
                <a16:creationId xmlns:a16="http://schemas.microsoft.com/office/drawing/2014/main" id="{7D3757DA-81C4-7A4E-A9A5-5E864EEDA157}"/>
              </a:ext>
            </a:extLst>
          </p:cNvPr>
          <p:cNvSpPr/>
          <p:nvPr/>
        </p:nvSpPr>
        <p:spPr>
          <a:xfrm>
            <a:off x="2111311" y="6117811"/>
            <a:ext cx="8647890" cy="1480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6893CEC-B34F-224F-A988-F45CC8B7E66D}"/>
              </a:ext>
            </a:extLst>
          </p:cNvPr>
          <p:cNvPicPr>
            <a:picLocks noChangeAspect="1"/>
          </p:cNvPicPr>
          <p:nvPr/>
        </p:nvPicPr>
        <p:blipFill>
          <a:blip r:embed="rId4"/>
          <a:stretch>
            <a:fillRect/>
          </a:stretch>
        </p:blipFill>
        <p:spPr>
          <a:xfrm>
            <a:off x="1370496" y="2412622"/>
            <a:ext cx="4675143" cy="3646408"/>
          </a:xfrm>
          <a:prstGeom prst="rect">
            <a:avLst/>
          </a:prstGeom>
        </p:spPr>
      </p:pic>
    </p:spTree>
    <p:extLst>
      <p:ext uri="{BB962C8B-B14F-4D97-AF65-F5344CB8AC3E}">
        <p14:creationId xmlns:p14="http://schemas.microsoft.com/office/powerpoint/2010/main" val="327762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2D71-E912-2D49-B135-01027CFF5DCB}"/>
              </a:ext>
            </a:extLst>
          </p:cNvPr>
          <p:cNvSpPr>
            <a:spLocks noGrp="1"/>
          </p:cNvSpPr>
          <p:nvPr>
            <p:ph type="title"/>
          </p:nvPr>
        </p:nvSpPr>
        <p:spPr/>
        <p:txBody>
          <a:bodyPr/>
          <a:lstStyle/>
          <a:p>
            <a:r>
              <a:rPr lang="en-US" dirty="0"/>
              <a:t>What would the impact be of the smaller Solenoid</a:t>
            </a:r>
          </a:p>
        </p:txBody>
      </p:sp>
      <p:sp>
        <p:nvSpPr>
          <p:cNvPr id="4" name="TextBox 3">
            <a:extLst>
              <a:ext uri="{FF2B5EF4-FFF2-40B4-BE49-F238E27FC236}">
                <a16:creationId xmlns:a16="http://schemas.microsoft.com/office/drawing/2014/main" id="{D9D5891E-86AE-864A-8FF0-CBBFD76A2B22}"/>
              </a:ext>
            </a:extLst>
          </p:cNvPr>
          <p:cNvSpPr txBox="1"/>
          <p:nvPr/>
        </p:nvSpPr>
        <p:spPr>
          <a:xfrm>
            <a:off x="838200" y="1690688"/>
            <a:ext cx="2776401" cy="1477328"/>
          </a:xfrm>
          <a:prstGeom prst="rect">
            <a:avLst/>
          </a:prstGeom>
          <a:noFill/>
        </p:spPr>
        <p:txBody>
          <a:bodyPr wrap="none" rtlCol="0">
            <a:spAutoFit/>
          </a:bodyPr>
          <a:lstStyle/>
          <a:p>
            <a:r>
              <a:rPr lang="en-US" dirty="0"/>
              <a:t>Radius    1.6m -&gt;  1.1m</a:t>
            </a:r>
          </a:p>
          <a:p>
            <a:r>
              <a:rPr lang="en-US" dirty="0"/>
              <a:t>Length     5.4m -&gt;  4.6m</a:t>
            </a:r>
          </a:p>
          <a:p>
            <a:r>
              <a:rPr lang="en-US" dirty="0"/>
              <a:t>Volume  reduced by 60% </a:t>
            </a:r>
          </a:p>
          <a:p>
            <a:r>
              <a:rPr lang="en-US" dirty="0"/>
              <a:t>Significant reduction in cost</a:t>
            </a:r>
          </a:p>
          <a:p>
            <a:endParaRPr lang="en-US" dirty="0"/>
          </a:p>
        </p:txBody>
      </p:sp>
    </p:spTree>
    <p:extLst>
      <p:ext uri="{BB962C8B-B14F-4D97-AF65-F5344CB8AC3E}">
        <p14:creationId xmlns:p14="http://schemas.microsoft.com/office/powerpoint/2010/main" val="3188369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A0505-931F-2847-9874-2F8EE1EBE7AA}"/>
              </a:ext>
            </a:extLst>
          </p:cNvPr>
          <p:cNvSpPr>
            <a:spLocks noGrp="1"/>
          </p:cNvSpPr>
          <p:nvPr>
            <p:ph type="title"/>
          </p:nvPr>
        </p:nvSpPr>
        <p:spPr/>
        <p:txBody>
          <a:bodyPr/>
          <a:lstStyle/>
          <a:p>
            <a:r>
              <a:rPr lang="en-US" dirty="0"/>
              <a:t>The Train has left the station (Maybe)</a:t>
            </a:r>
          </a:p>
        </p:txBody>
      </p:sp>
      <p:pic>
        <p:nvPicPr>
          <p:cNvPr id="4" name="Picture 3">
            <a:extLst>
              <a:ext uri="{FF2B5EF4-FFF2-40B4-BE49-F238E27FC236}">
                <a16:creationId xmlns:a16="http://schemas.microsoft.com/office/drawing/2014/main" id="{3901AC13-34EA-5443-A22E-D2269DC03D1B}"/>
              </a:ext>
            </a:extLst>
          </p:cNvPr>
          <p:cNvPicPr>
            <a:picLocks noChangeAspect="1"/>
          </p:cNvPicPr>
          <p:nvPr/>
        </p:nvPicPr>
        <p:blipFill>
          <a:blip r:embed="rId2"/>
          <a:stretch>
            <a:fillRect/>
          </a:stretch>
        </p:blipFill>
        <p:spPr>
          <a:xfrm>
            <a:off x="1804544" y="1167320"/>
            <a:ext cx="4718715" cy="5325556"/>
          </a:xfrm>
          <a:prstGeom prst="rect">
            <a:avLst/>
          </a:prstGeom>
        </p:spPr>
      </p:pic>
    </p:spTree>
    <p:extLst>
      <p:ext uri="{BB962C8B-B14F-4D97-AF65-F5344CB8AC3E}">
        <p14:creationId xmlns:p14="http://schemas.microsoft.com/office/powerpoint/2010/main" val="938999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52FC-D5D3-3A48-B99F-02BE41BC0E49}"/>
              </a:ext>
            </a:extLst>
          </p:cNvPr>
          <p:cNvSpPr>
            <a:spLocks noGrp="1"/>
          </p:cNvSpPr>
          <p:nvPr>
            <p:ph type="title"/>
          </p:nvPr>
        </p:nvSpPr>
        <p:spPr/>
        <p:txBody>
          <a:bodyPr/>
          <a:lstStyle/>
          <a:p>
            <a:r>
              <a:rPr lang="en-US" dirty="0"/>
              <a:t>Number of Interesting questions</a:t>
            </a:r>
          </a:p>
        </p:txBody>
      </p:sp>
      <p:sp>
        <p:nvSpPr>
          <p:cNvPr id="3" name="Content Placeholder 2">
            <a:extLst>
              <a:ext uri="{FF2B5EF4-FFF2-40B4-BE49-F238E27FC236}">
                <a16:creationId xmlns:a16="http://schemas.microsoft.com/office/drawing/2014/main" id="{F7622499-23A6-FB40-8894-D58B28FB7419}"/>
              </a:ext>
            </a:extLst>
          </p:cNvPr>
          <p:cNvSpPr>
            <a:spLocks noGrp="1"/>
          </p:cNvSpPr>
          <p:nvPr>
            <p:ph idx="1"/>
          </p:nvPr>
        </p:nvSpPr>
        <p:spPr/>
        <p:txBody>
          <a:bodyPr/>
          <a:lstStyle/>
          <a:p>
            <a:pPr marL="0" indent="0">
              <a:buNone/>
            </a:pPr>
            <a:r>
              <a:rPr lang="en-US" dirty="0"/>
              <a:t>Strong support for Yellow Report Reference Detector</a:t>
            </a:r>
          </a:p>
          <a:p>
            <a:pPr marL="0" indent="0">
              <a:buNone/>
            </a:pPr>
            <a:endParaRPr lang="en-US" dirty="0"/>
          </a:p>
          <a:p>
            <a:pPr marL="0" indent="0">
              <a:buNone/>
            </a:pPr>
            <a:r>
              <a:rPr lang="en-US" dirty="0"/>
              <a:t>Will ECCE compete for detector 1?</a:t>
            </a:r>
          </a:p>
          <a:p>
            <a:pPr marL="0" indent="0">
              <a:buNone/>
            </a:pPr>
            <a:endParaRPr lang="en-US" dirty="0"/>
          </a:p>
          <a:p>
            <a:pPr marL="0" indent="0">
              <a:buNone/>
            </a:pPr>
            <a:r>
              <a:rPr lang="en-US" dirty="0"/>
              <a:t>If the New Magnet is chosen for Detector 1, is ECCE sufficiently complementary for Detector 2?</a:t>
            </a:r>
          </a:p>
          <a:p>
            <a:pPr marL="0" indent="0">
              <a:buNone/>
            </a:pPr>
            <a:endParaRPr lang="en-US" dirty="0"/>
          </a:p>
          <a:p>
            <a:pPr marL="0" indent="0">
              <a:buNone/>
            </a:pPr>
            <a:r>
              <a:rPr lang="en-US" dirty="0"/>
              <a:t>Is there still room for a more complementary idea?</a:t>
            </a:r>
          </a:p>
        </p:txBody>
      </p:sp>
    </p:spTree>
    <p:extLst>
      <p:ext uri="{BB962C8B-B14F-4D97-AF65-F5344CB8AC3E}">
        <p14:creationId xmlns:p14="http://schemas.microsoft.com/office/powerpoint/2010/main" val="219349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D66F-DE35-594C-B767-E232A54FAB75}"/>
              </a:ext>
            </a:extLst>
          </p:cNvPr>
          <p:cNvSpPr>
            <a:spLocks noGrp="1"/>
          </p:cNvSpPr>
          <p:nvPr>
            <p:ph type="title"/>
          </p:nvPr>
        </p:nvSpPr>
        <p:spPr/>
        <p:txBody>
          <a:bodyPr>
            <a:normAutofit/>
          </a:bodyPr>
          <a:lstStyle/>
          <a:p>
            <a:r>
              <a:rPr lang="en-US" dirty="0"/>
              <a:t>STAR was originally planned to have a thin superconducting coil</a:t>
            </a:r>
          </a:p>
        </p:txBody>
      </p:sp>
      <p:sp>
        <p:nvSpPr>
          <p:cNvPr id="3" name="Content Placeholder 2">
            <a:extLst>
              <a:ext uri="{FF2B5EF4-FFF2-40B4-BE49-F238E27FC236}">
                <a16:creationId xmlns:a16="http://schemas.microsoft.com/office/drawing/2014/main" id="{50BB875F-A227-3044-8505-163AF5C4F249}"/>
              </a:ext>
            </a:extLst>
          </p:cNvPr>
          <p:cNvSpPr>
            <a:spLocks noGrp="1"/>
          </p:cNvSpPr>
          <p:nvPr>
            <p:ph idx="1"/>
          </p:nvPr>
        </p:nvSpPr>
        <p:spPr>
          <a:xfrm>
            <a:off x="680937" y="1780161"/>
            <a:ext cx="8287965" cy="3200402"/>
          </a:xfrm>
        </p:spPr>
        <p:txBody>
          <a:bodyPr>
            <a:normAutofit fontScale="55000" lnSpcReduction="20000"/>
          </a:bodyPr>
          <a:lstStyle/>
          <a:p>
            <a:endParaRPr lang="en-US" dirty="0"/>
          </a:p>
          <a:p>
            <a:r>
              <a:rPr lang="en-US" dirty="0"/>
              <a:t>CDR was updated:</a:t>
            </a:r>
          </a:p>
          <a:p>
            <a:r>
              <a:rPr lang="en-US" dirty="0"/>
              <a:t>The major change that has taken place in the solenoidal magnet system has been to adopt a </a:t>
            </a:r>
            <a:r>
              <a:rPr lang="en-US" dirty="0">
                <a:highlight>
                  <a:srgbClr val="FFFF00"/>
                </a:highlight>
              </a:rPr>
              <a:t>warm coil approach rather than the superconducting approach documented in the CDR. This change was driven by the recognition that the relatively low magnetic field (0.5 T) required for the detector permitted a choice of coil approach and that a warm coil would improve the physics capability of the detector by permitting the barrel electromagnetic calorimeter to be placed radially inside of a warm coil. </a:t>
            </a:r>
            <a:r>
              <a:rPr lang="en-US" dirty="0"/>
              <a:t>This results in a significant reduction (by about a factor of three) of the material between the collision vertex and the calorimeter, resulting in improved performance, especially for the low energy particles that are typical of the kind of heavy ion collisions that are the primary focus of RHIC. </a:t>
            </a:r>
            <a:r>
              <a:rPr lang="en-US" dirty="0">
                <a:highlight>
                  <a:srgbClr val="FFFF00"/>
                </a:highlight>
              </a:rPr>
              <a:t>A warm coil also requires less capital cost and could be fabricated more rapidly than a cryogenic coil. </a:t>
            </a:r>
            <a:r>
              <a:rPr lang="en-US" dirty="0"/>
              <a:t>In addition, the technical risk inherent in a thin, cryogenic coil is greater than that for a warm coil with no special constraints on the coil thickness. On the other hand, </a:t>
            </a:r>
            <a:r>
              <a:rPr lang="en-US" dirty="0">
                <a:highlight>
                  <a:srgbClr val="FFFF00"/>
                </a:highlight>
              </a:rPr>
              <a:t>a warm coil requires a significant increase is the supporting utilities that must be provided by RHIC to support operations of the STAR detector. The RHIC management has agreed that BNL/RHIC would provide the additional installed capabilities required (e.g. power, cooling tower, heat exchangers, etc.) and that the additional power load of a warm coil would be accommodated within the power allocation and the operating budget for RHIC. </a:t>
            </a:r>
          </a:p>
          <a:p>
            <a:endParaRPr lang="en-US" dirty="0"/>
          </a:p>
        </p:txBody>
      </p:sp>
    </p:spTree>
    <p:extLst>
      <p:ext uri="{BB962C8B-B14F-4D97-AF65-F5344CB8AC3E}">
        <p14:creationId xmlns:p14="http://schemas.microsoft.com/office/powerpoint/2010/main" val="3825578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3CF8-3C4D-A347-B765-C4F343882336}"/>
              </a:ext>
            </a:extLst>
          </p:cNvPr>
          <p:cNvSpPr>
            <a:spLocks noGrp="1"/>
          </p:cNvSpPr>
          <p:nvPr>
            <p:ph type="title"/>
          </p:nvPr>
        </p:nvSpPr>
        <p:spPr/>
        <p:txBody>
          <a:bodyPr/>
          <a:lstStyle/>
          <a:p>
            <a:r>
              <a:rPr lang="en-US" dirty="0"/>
              <a:t>What next for this group?</a:t>
            </a:r>
          </a:p>
        </p:txBody>
      </p:sp>
      <p:sp>
        <p:nvSpPr>
          <p:cNvPr id="3" name="Content Placeholder 2">
            <a:extLst>
              <a:ext uri="{FF2B5EF4-FFF2-40B4-BE49-F238E27FC236}">
                <a16:creationId xmlns:a16="http://schemas.microsoft.com/office/drawing/2014/main" id="{3EF72F47-4EDB-D14A-AE69-BB3ABDD01B47}"/>
              </a:ext>
            </a:extLst>
          </p:cNvPr>
          <p:cNvSpPr>
            <a:spLocks noGrp="1"/>
          </p:cNvSpPr>
          <p:nvPr>
            <p:ph idx="1"/>
          </p:nvPr>
        </p:nvSpPr>
        <p:spPr/>
        <p:txBody>
          <a:bodyPr/>
          <a:lstStyle/>
          <a:p>
            <a:pPr lvl="1"/>
            <a:r>
              <a:rPr lang="en-US" dirty="0"/>
              <a:t>Wait for an offer</a:t>
            </a:r>
          </a:p>
          <a:p>
            <a:pPr lvl="2"/>
            <a:r>
              <a:rPr lang="en-US" dirty="0"/>
              <a:t>All silicon collaboration has a dowry called the Silicon Consortium and MAPS</a:t>
            </a:r>
          </a:p>
          <a:p>
            <a:pPr lvl="2"/>
            <a:r>
              <a:rPr lang="en-US" dirty="0"/>
              <a:t>Work with ECCE and Reference Detector</a:t>
            </a:r>
          </a:p>
          <a:p>
            <a:pPr lvl="2"/>
            <a:r>
              <a:rPr lang="en-US" dirty="0"/>
              <a:t>Change name of tracker to All MAPS</a:t>
            </a:r>
          </a:p>
          <a:p>
            <a:pPr lvl="2"/>
            <a:r>
              <a:rPr lang="en-US" dirty="0"/>
              <a:t>Reference Detector magnet optimization</a:t>
            </a:r>
          </a:p>
          <a:p>
            <a:pPr lvl="1"/>
            <a:r>
              <a:rPr lang="en-US" dirty="0"/>
              <a:t>Propose something “More Complementary”</a:t>
            </a:r>
          </a:p>
          <a:p>
            <a:pPr marL="914400" lvl="2" indent="0">
              <a:buNone/>
            </a:pPr>
            <a:r>
              <a:rPr lang="en-US" dirty="0"/>
              <a:t>Anyone for a thin solenoid with a forward dipole to solve the high eta tracking problem?</a:t>
            </a:r>
          </a:p>
        </p:txBody>
      </p:sp>
    </p:spTree>
    <p:extLst>
      <p:ext uri="{BB962C8B-B14F-4D97-AF65-F5344CB8AC3E}">
        <p14:creationId xmlns:p14="http://schemas.microsoft.com/office/powerpoint/2010/main" val="3168037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4765-9539-ED4C-99DD-8FA4D6A5CB6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F1E787B-32CF-D94B-89F3-13B462B47D04}"/>
              </a:ext>
            </a:extLst>
          </p:cNvPr>
          <p:cNvSpPr>
            <a:spLocks noGrp="1"/>
          </p:cNvSpPr>
          <p:nvPr>
            <p:ph idx="1"/>
          </p:nvPr>
        </p:nvSpPr>
        <p:spPr/>
        <p:txBody>
          <a:bodyPr>
            <a:normAutofit/>
          </a:bodyPr>
          <a:lstStyle/>
          <a:p>
            <a:r>
              <a:rPr lang="en-US" dirty="0"/>
              <a:t>What to do next for the All-Silicon Tracker ?</a:t>
            </a:r>
          </a:p>
          <a:p>
            <a:r>
              <a:rPr lang="en-US" dirty="0"/>
              <a:t>Yellow Report / Complementarity</a:t>
            </a:r>
          </a:p>
          <a:p>
            <a:r>
              <a:rPr lang="en-US" dirty="0"/>
              <a:t>Examples of Complementarity at HERA and LHC</a:t>
            </a:r>
          </a:p>
          <a:p>
            <a:r>
              <a:rPr lang="en-US" dirty="0"/>
              <a:t>Resolution and Cost Scaling for Solenoids</a:t>
            </a:r>
          </a:p>
          <a:p>
            <a:r>
              <a:rPr lang="en-US" dirty="0"/>
              <a:t>Impact of an All Silicon Tracker on ECCE and on Reference Detector </a:t>
            </a:r>
          </a:p>
          <a:p>
            <a:r>
              <a:rPr lang="en-US" dirty="0"/>
              <a:t>Proposal Call is out : What to do next?</a:t>
            </a:r>
          </a:p>
          <a:p>
            <a:pPr lvl="1"/>
            <a:r>
              <a:rPr lang="en-US" dirty="0"/>
              <a:t>Wait for an offer</a:t>
            </a:r>
          </a:p>
          <a:p>
            <a:pPr lvl="1"/>
            <a:r>
              <a:rPr lang="en-US" dirty="0"/>
              <a:t>ECCE</a:t>
            </a:r>
          </a:p>
          <a:p>
            <a:pPr lvl="1"/>
            <a:r>
              <a:rPr lang="en-US" dirty="0"/>
              <a:t>Reference Detector</a:t>
            </a:r>
          </a:p>
          <a:p>
            <a:pPr lvl="1"/>
            <a:r>
              <a:rPr lang="en-US" dirty="0"/>
              <a:t>Propose something “More Complementary”</a:t>
            </a:r>
          </a:p>
          <a:p>
            <a:endParaRPr lang="en-US" dirty="0"/>
          </a:p>
        </p:txBody>
      </p:sp>
    </p:spTree>
    <p:extLst>
      <p:ext uri="{BB962C8B-B14F-4D97-AF65-F5344CB8AC3E}">
        <p14:creationId xmlns:p14="http://schemas.microsoft.com/office/powerpoint/2010/main" val="281727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A7EA6-6BD7-7A4A-9E25-55BA4CC1E71E}"/>
              </a:ext>
            </a:extLst>
          </p:cNvPr>
          <p:cNvSpPr>
            <a:spLocks noGrp="1"/>
          </p:cNvSpPr>
          <p:nvPr>
            <p:ph type="title"/>
          </p:nvPr>
        </p:nvSpPr>
        <p:spPr/>
        <p:txBody>
          <a:bodyPr/>
          <a:lstStyle/>
          <a:p>
            <a:r>
              <a:rPr lang="en-US" dirty="0"/>
              <a:t>Complementarity	</a:t>
            </a:r>
          </a:p>
        </p:txBody>
      </p:sp>
      <p:sp>
        <p:nvSpPr>
          <p:cNvPr id="3" name="Content Placeholder 2">
            <a:extLst>
              <a:ext uri="{FF2B5EF4-FFF2-40B4-BE49-F238E27FC236}">
                <a16:creationId xmlns:a16="http://schemas.microsoft.com/office/drawing/2014/main" id="{99B591E1-9247-F346-998E-6E8D5897F4B1}"/>
              </a:ext>
            </a:extLst>
          </p:cNvPr>
          <p:cNvSpPr>
            <a:spLocks noGrp="1"/>
          </p:cNvSpPr>
          <p:nvPr>
            <p:ph idx="1"/>
          </p:nvPr>
        </p:nvSpPr>
        <p:spPr/>
        <p:txBody>
          <a:bodyPr>
            <a:normAutofit/>
          </a:bodyPr>
          <a:lstStyle/>
          <a:p>
            <a:r>
              <a:rPr lang="en-US" sz="1600" dirty="0"/>
              <a:t>The Yellow Report (just published yesterday) devotes a whole chapter to discussing the advantages of two complementary general-purpose detectors: </a:t>
            </a:r>
          </a:p>
          <a:p>
            <a:r>
              <a:rPr lang="en-US" sz="1600" dirty="0"/>
              <a:t>Chapter 12 includes this sentence:</a:t>
            </a:r>
          </a:p>
          <a:p>
            <a:pPr lvl="1"/>
            <a:r>
              <a:rPr lang="en-US" sz="1600" dirty="0"/>
              <a:t>“An alternative concept that has been put forward during the Yellow Report discussions is to instrument the central region with an all-silicon tracker, based on CMOS </a:t>
            </a:r>
            <a:r>
              <a:rPr lang="en-US" sz="1600" dirty="0" err="1"/>
              <a:t>Monalithic</a:t>
            </a:r>
            <a:r>
              <a:rPr lang="en-US" sz="1600" dirty="0"/>
              <a:t> Active Pixel Sensors (MAPS). The corresponding device would be significantly more compact (outer radius of 45 cm as compared with 80 cm) and would slightly improve transverse momentum measurements and vertexing at the expense of particle identification performance.”</a:t>
            </a:r>
          </a:p>
          <a:p>
            <a:endParaRPr lang="en-US" sz="1600" dirty="0"/>
          </a:p>
          <a:p>
            <a:pPr lvl="1"/>
            <a:endParaRPr lang="en-US" sz="1600" dirty="0"/>
          </a:p>
        </p:txBody>
      </p:sp>
      <p:pic>
        <p:nvPicPr>
          <p:cNvPr id="4" name="Picture 3">
            <a:extLst>
              <a:ext uri="{FF2B5EF4-FFF2-40B4-BE49-F238E27FC236}">
                <a16:creationId xmlns:a16="http://schemas.microsoft.com/office/drawing/2014/main" id="{2FB5AE3D-ABDA-864B-A1C9-2F0DE0613018}"/>
              </a:ext>
            </a:extLst>
          </p:cNvPr>
          <p:cNvPicPr>
            <a:picLocks noChangeAspect="1"/>
          </p:cNvPicPr>
          <p:nvPr/>
        </p:nvPicPr>
        <p:blipFill>
          <a:blip r:embed="rId2"/>
          <a:stretch>
            <a:fillRect/>
          </a:stretch>
        </p:blipFill>
        <p:spPr>
          <a:xfrm>
            <a:off x="7752147" y="3842425"/>
            <a:ext cx="3601653" cy="2548647"/>
          </a:xfrm>
          <a:prstGeom prst="rect">
            <a:avLst/>
          </a:prstGeom>
        </p:spPr>
      </p:pic>
      <p:pic>
        <p:nvPicPr>
          <p:cNvPr id="5" name="Picture 4">
            <a:extLst>
              <a:ext uri="{FF2B5EF4-FFF2-40B4-BE49-F238E27FC236}">
                <a16:creationId xmlns:a16="http://schemas.microsoft.com/office/drawing/2014/main" id="{8B486FDC-C705-E645-A2D6-CD65A6076D4F}"/>
              </a:ext>
            </a:extLst>
          </p:cNvPr>
          <p:cNvPicPr>
            <a:picLocks noChangeAspect="1"/>
          </p:cNvPicPr>
          <p:nvPr/>
        </p:nvPicPr>
        <p:blipFill>
          <a:blip r:embed="rId3"/>
          <a:stretch>
            <a:fillRect/>
          </a:stretch>
        </p:blipFill>
        <p:spPr>
          <a:xfrm>
            <a:off x="982493" y="4068891"/>
            <a:ext cx="6469146" cy="2108072"/>
          </a:xfrm>
          <a:prstGeom prst="rect">
            <a:avLst/>
          </a:prstGeom>
        </p:spPr>
      </p:pic>
      <p:sp>
        <p:nvSpPr>
          <p:cNvPr id="6" name="TextBox 5">
            <a:extLst>
              <a:ext uri="{FF2B5EF4-FFF2-40B4-BE49-F238E27FC236}">
                <a16:creationId xmlns:a16="http://schemas.microsoft.com/office/drawing/2014/main" id="{EB5EAA5E-39FD-4942-A133-18969B74BD59}"/>
              </a:ext>
            </a:extLst>
          </p:cNvPr>
          <p:cNvSpPr txBox="1"/>
          <p:nvPr/>
        </p:nvSpPr>
        <p:spPr>
          <a:xfrm>
            <a:off x="4686300" y="6308209"/>
            <a:ext cx="1711174" cy="276999"/>
          </a:xfrm>
          <a:prstGeom prst="rect">
            <a:avLst/>
          </a:prstGeom>
          <a:noFill/>
        </p:spPr>
        <p:txBody>
          <a:bodyPr wrap="none" rtlCol="0">
            <a:spAutoFit/>
          </a:bodyPr>
          <a:lstStyle/>
          <a:p>
            <a:r>
              <a:rPr lang="en-US" sz="1200" dirty="0"/>
              <a:t>Allows a smaller magnet</a:t>
            </a:r>
            <a:endParaRPr lang="en-US" dirty="0"/>
          </a:p>
        </p:txBody>
      </p:sp>
    </p:spTree>
    <p:extLst>
      <p:ext uri="{BB962C8B-B14F-4D97-AF65-F5344CB8AC3E}">
        <p14:creationId xmlns:p14="http://schemas.microsoft.com/office/powerpoint/2010/main" val="58943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997EF-4E4E-784D-9635-AB0F7B7AA41E}"/>
              </a:ext>
            </a:extLst>
          </p:cNvPr>
          <p:cNvSpPr>
            <a:spLocks noGrp="1"/>
          </p:cNvSpPr>
          <p:nvPr>
            <p:ph type="title"/>
          </p:nvPr>
        </p:nvSpPr>
        <p:spPr/>
        <p:txBody>
          <a:bodyPr/>
          <a:lstStyle/>
          <a:p>
            <a:r>
              <a:rPr lang="en-US" dirty="0"/>
              <a:t>The HERA Detectors – ZEUS and H1</a:t>
            </a:r>
          </a:p>
        </p:txBody>
      </p:sp>
      <p:sp>
        <p:nvSpPr>
          <p:cNvPr id="5" name="TextBox 4">
            <a:extLst>
              <a:ext uri="{FF2B5EF4-FFF2-40B4-BE49-F238E27FC236}">
                <a16:creationId xmlns:a16="http://schemas.microsoft.com/office/drawing/2014/main" id="{5159EAE1-82ED-ED44-8DD6-A9A0FD487FED}"/>
              </a:ext>
            </a:extLst>
          </p:cNvPr>
          <p:cNvSpPr txBox="1"/>
          <p:nvPr/>
        </p:nvSpPr>
        <p:spPr>
          <a:xfrm>
            <a:off x="6506664" y="6096171"/>
            <a:ext cx="2807243" cy="646331"/>
          </a:xfrm>
          <a:prstGeom prst="rect">
            <a:avLst/>
          </a:prstGeom>
          <a:noFill/>
        </p:spPr>
        <p:txBody>
          <a:bodyPr wrap="none" rtlCol="0">
            <a:spAutoFit/>
          </a:bodyPr>
          <a:lstStyle/>
          <a:p>
            <a:r>
              <a:rPr lang="en-US" dirty="0"/>
              <a:t>H1 Coil radius 3m, B=1.15 T </a:t>
            </a:r>
          </a:p>
          <a:p>
            <a:r>
              <a:rPr lang="en-US" dirty="0"/>
              <a:t>Stored Energy 120MJ</a:t>
            </a:r>
          </a:p>
        </p:txBody>
      </p:sp>
      <p:pic>
        <p:nvPicPr>
          <p:cNvPr id="8" name="Picture 7">
            <a:extLst>
              <a:ext uri="{FF2B5EF4-FFF2-40B4-BE49-F238E27FC236}">
                <a16:creationId xmlns:a16="http://schemas.microsoft.com/office/drawing/2014/main" id="{2BB165B4-C747-7349-8AF3-ADF5D686EC55}"/>
              </a:ext>
            </a:extLst>
          </p:cNvPr>
          <p:cNvPicPr>
            <a:picLocks noChangeAspect="1"/>
          </p:cNvPicPr>
          <p:nvPr/>
        </p:nvPicPr>
        <p:blipFill>
          <a:blip r:embed="rId2"/>
          <a:stretch>
            <a:fillRect/>
          </a:stretch>
        </p:blipFill>
        <p:spPr>
          <a:xfrm>
            <a:off x="6256637" y="2146856"/>
            <a:ext cx="5394383" cy="3660775"/>
          </a:xfrm>
          <a:prstGeom prst="rect">
            <a:avLst/>
          </a:prstGeom>
        </p:spPr>
      </p:pic>
      <p:grpSp>
        <p:nvGrpSpPr>
          <p:cNvPr id="15" name="Group 14">
            <a:extLst>
              <a:ext uri="{FF2B5EF4-FFF2-40B4-BE49-F238E27FC236}">
                <a16:creationId xmlns:a16="http://schemas.microsoft.com/office/drawing/2014/main" id="{FB9E1A29-F77B-4F4D-9DD4-02BECC8B828E}"/>
              </a:ext>
            </a:extLst>
          </p:cNvPr>
          <p:cNvGrpSpPr/>
          <p:nvPr/>
        </p:nvGrpSpPr>
        <p:grpSpPr>
          <a:xfrm>
            <a:off x="7981118" y="3208190"/>
            <a:ext cx="1779106" cy="1700294"/>
            <a:chOff x="8160023" y="3198251"/>
            <a:chExt cx="1779106" cy="1700294"/>
          </a:xfrm>
        </p:grpSpPr>
        <p:sp>
          <p:nvSpPr>
            <p:cNvPr id="9" name="Rectangle 8">
              <a:extLst>
                <a:ext uri="{FF2B5EF4-FFF2-40B4-BE49-F238E27FC236}">
                  <a16:creationId xmlns:a16="http://schemas.microsoft.com/office/drawing/2014/main" id="{F71E4414-A0E6-A145-AAB4-4A49C7733D19}"/>
                </a:ext>
              </a:extLst>
            </p:cNvPr>
            <p:cNvSpPr/>
            <p:nvPr/>
          </p:nvSpPr>
          <p:spPr>
            <a:xfrm>
              <a:off x="8269357" y="3198251"/>
              <a:ext cx="1560443" cy="146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Solenoid Coil</a:t>
              </a:r>
            </a:p>
          </p:txBody>
        </p:sp>
        <p:sp>
          <p:nvSpPr>
            <p:cNvPr id="10" name="Rectangle 9">
              <a:extLst>
                <a:ext uri="{FF2B5EF4-FFF2-40B4-BE49-F238E27FC236}">
                  <a16:creationId xmlns:a16="http://schemas.microsoft.com/office/drawing/2014/main" id="{12B76515-A0B1-2447-963E-61F760060F24}"/>
                </a:ext>
              </a:extLst>
            </p:cNvPr>
            <p:cNvSpPr/>
            <p:nvPr/>
          </p:nvSpPr>
          <p:spPr>
            <a:xfrm>
              <a:off x="8269356" y="4752068"/>
              <a:ext cx="1560443" cy="146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Solenoid Coil</a:t>
              </a:r>
            </a:p>
          </p:txBody>
        </p:sp>
        <p:sp>
          <p:nvSpPr>
            <p:cNvPr id="11" name="Rectangle 10">
              <a:extLst>
                <a:ext uri="{FF2B5EF4-FFF2-40B4-BE49-F238E27FC236}">
                  <a16:creationId xmlns:a16="http://schemas.microsoft.com/office/drawing/2014/main" id="{87639D8C-6EED-F44A-996B-1A4D852A65DF}"/>
                </a:ext>
              </a:extLst>
            </p:cNvPr>
            <p:cNvSpPr/>
            <p:nvPr/>
          </p:nvSpPr>
          <p:spPr>
            <a:xfrm>
              <a:off x="8160024" y="3393392"/>
              <a:ext cx="1779105" cy="40750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i="1" dirty="0" err="1"/>
                <a:t>LArEM</a:t>
              </a:r>
              <a:r>
                <a:rPr lang="en-US" sz="900" i="1" dirty="0"/>
                <a:t> and Hadronic Calorimeters</a:t>
              </a:r>
            </a:p>
          </p:txBody>
        </p:sp>
        <p:sp>
          <p:nvSpPr>
            <p:cNvPr id="12" name="Rectangle 11">
              <a:extLst>
                <a:ext uri="{FF2B5EF4-FFF2-40B4-BE49-F238E27FC236}">
                  <a16:creationId xmlns:a16="http://schemas.microsoft.com/office/drawing/2014/main" id="{465ACA4A-62EE-4242-87CE-82DF926E83BC}"/>
                </a:ext>
              </a:extLst>
            </p:cNvPr>
            <p:cNvSpPr/>
            <p:nvPr/>
          </p:nvSpPr>
          <p:spPr>
            <a:xfrm>
              <a:off x="8160023" y="4312317"/>
              <a:ext cx="1779105" cy="40750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i="1" dirty="0" err="1"/>
                <a:t>LArEM</a:t>
              </a:r>
              <a:r>
                <a:rPr lang="en-US" sz="900" i="1" dirty="0"/>
                <a:t> and Hadronic Calorimeters</a:t>
              </a:r>
            </a:p>
          </p:txBody>
        </p:sp>
        <p:sp>
          <p:nvSpPr>
            <p:cNvPr id="13" name="Rectangle 12">
              <a:extLst>
                <a:ext uri="{FF2B5EF4-FFF2-40B4-BE49-F238E27FC236}">
                  <a16:creationId xmlns:a16="http://schemas.microsoft.com/office/drawing/2014/main" id="{3D4E76AA-656D-F249-83B9-3322F9D13902}"/>
                </a:ext>
              </a:extLst>
            </p:cNvPr>
            <p:cNvSpPr/>
            <p:nvPr/>
          </p:nvSpPr>
          <p:spPr>
            <a:xfrm>
              <a:off x="8572496" y="3833144"/>
              <a:ext cx="1028704" cy="4681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Tracking</a:t>
              </a:r>
            </a:p>
          </p:txBody>
        </p:sp>
      </p:grpSp>
      <p:sp>
        <p:nvSpPr>
          <p:cNvPr id="14" name="TextBox 13">
            <a:extLst>
              <a:ext uri="{FF2B5EF4-FFF2-40B4-BE49-F238E27FC236}">
                <a16:creationId xmlns:a16="http://schemas.microsoft.com/office/drawing/2014/main" id="{8A4F2B23-A6D2-C846-94C6-979EC37A554F}"/>
              </a:ext>
            </a:extLst>
          </p:cNvPr>
          <p:cNvSpPr txBox="1"/>
          <p:nvPr/>
        </p:nvSpPr>
        <p:spPr>
          <a:xfrm>
            <a:off x="1093302" y="6096171"/>
            <a:ext cx="3807453"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ZEUS Coil radius 1.5m, B=1.8, X .9</a:t>
            </a:r>
          </a:p>
          <a:p>
            <a:r>
              <a:rPr lang="en-US" dirty="0">
                <a:latin typeface="Arial" panose="020B0604020202020204" pitchFamily="34" charset="0"/>
                <a:cs typeface="Arial" panose="020B0604020202020204" pitchFamily="34" charset="0"/>
              </a:rPr>
              <a:t>Stored Energy 11MJ</a:t>
            </a:r>
          </a:p>
        </p:txBody>
      </p:sp>
      <p:pic>
        <p:nvPicPr>
          <p:cNvPr id="1026" name="Picture 2">
            <a:extLst>
              <a:ext uri="{FF2B5EF4-FFF2-40B4-BE49-F238E27FC236}">
                <a16:creationId xmlns:a16="http://schemas.microsoft.com/office/drawing/2014/main" id="{82A83805-C10E-3542-B2FA-FD1EDDA26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82" y="2683350"/>
            <a:ext cx="4822895" cy="298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6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075E-BBA6-9545-927C-341CF650BAAB}"/>
              </a:ext>
            </a:extLst>
          </p:cNvPr>
          <p:cNvSpPr>
            <a:spLocks noGrp="1"/>
          </p:cNvSpPr>
          <p:nvPr>
            <p:ph type="title"/>
          </p:nvPr>
        </p:nvSpPr>
        <p:spPr/>
        <p:txBody>
          <a:bodyPr/>
          <a:lstStyle/>
          <a:p>
            <a:r>
              <a:rPr lang="en-US" dirty="0"/>
              <a:t>Another Example of complementary detectors – ATLAS and CMS</a:t>
            </a:r>
          </a:p>
        </p:txBody>
      </p:sp>
      <p:pic>
        <p:nvPicPr>
          <p:cNvPr id="2050" name="Picture 2">
            <a:extLst>
              <a:ext uri="{FF2B5EF4-FFF2-40B4-BE49-F238E27FC236}">
                <a16:creationId xmlns:a16="http://schemas.microsoft.com/office/drawing/2014/main" id="{C7A5B9AE-D966-3746-86A0-F97ED864A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1951" y="2513475"/>
            <a:ext cx="4244417" cy="2975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4BC639B-09AA-B547-8B0A-D1E4BE48CB97}"/>
              </a:ext>
            </a:extLst>
          </p:cNvPr>
          <p:cNvPicPr>
            <a:picLocks noChangeAspect="1"/>
          </p:cNvPicPr>
          <p:nvPr/>
        </p:nvPicPr>
        <p:blipFill>
          <a:blip r:embed="rId3"/>
          <a:stretch>
            <a:fillRect/>
          </a:stretch>
        </p:blipFill>
        <p:spPr>
          <a:xfrm>
            <a:off x="356517" y="2204556"/>
            <a:ext cx="5739483" cy="3578406"/>
          </a:xfrm>
          <a:prstGeom prst="rect">
            <a:avLst/>
          </a:prstGeom>
        </p:spPr>
      </p:pic>
      <p:sp>
        <p:nvSpPr>
          <p:cNvPr id="7" name="TextBox 6">
            <a:extLst>
              <a:ext uri="{FF2B5EF4-FFF2-40B4-BE49-F238E27FC236}">
                <a16:creationId xmlns:a16="http://schemas.microsoft.com/office/drawing/2014/main" id="{7B49F395-EA0B-7D43-93F2-0F83B127F10E}"/>
              </a:ext>
            </a:extLst>
          </p:cNvPr>
          <p:cNvSpPr txBox="1"/>
          <p:nvPr/>
        </p:nvSpPr>
        <p:spPr>
          <a:xfrm>
            <a:off x="1136822" y="6042454"/>
            <a:ext cx="4797019"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ATLAS Central Solenoid Radius 2m, Field 2T</a:t>
            </a:r>
          </a:p>
          <a:p>
            <a:r>
              <a:rPr lang="en-US" dirty="0">
                <a:latin typeface="Arial" panose="020B0604020202020204" pitchFamily="34" charset="0"/>
                <a:cs typeface="Arial" panose="020B0604020202020204" pitchFamily="34" charset="0"/>
              </a:rPr>
              <a:t>Stored Energy 38MJ</a:t>
            </a:r>
          </a:p>
        </p:txBody>
      </p:sp>
      <p:sp>
        <p:nvSpPr>
          <p:cNvPr id="9" name="TextBox 8">
            <a:extLst>
              <a:ext uri="{FF2B5EF4-FFF2-40B4-BE49-F238E27FC236}">
                <a16:creationId xmlns:a16="http://schemas.microsoft.com/office/drawing/2014/main" id="{93A1B139-76CF-AD4F-983E-3F147F75D4C6}"/>
              </a:ext>
            </a:extLst>
          </p:cNvPr>
          <p:cNvSpPr txBox="1"/>
          <p:nvPr/>
        </p:nvSpPr>
        <p:spPr>
          <a:xfrm>
            <a:off x="7055708" y="6042454"/>
            <a:ext cx="3788217"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CMS Solenoid Radius 6m, Field 4T</a:t>
            </a:r>
          </a:p>
          <a:p>
            <a:r>
              <a:rPr lang="en-US" dirty="0">
                <a:latin typeface="Arial" panose="020B0604020202020204" pitchFamily="34" charset="0"/>
                <a:cs typeface="Arial" panose="020B0604020202020204" pitchFamily="34" charset="0"/>
              </a:rPr>
              <a:t>Stored Energy 2600 MJ</a:t>
            </a:r>
          </a:p>
        </p:txBody>
      </p:sp>
    </p:spTree>
    <p:extLst>
      <p:ext uri="{BB962C8B-B14F-4D97-AF65-F5344CB8AC3E}">
        <p14:creationId xmlns:p14="http://schemas.microsoft.com/office/powerpoint/2010/main" val="482380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50675-3C8A-E64D-B8F6-386D4131946E}"/>
              </a:ext>
            </a:extLst>
          </p:cNvPr>
          <p:cNvSpPr>
            <a:spLocks noGrp="1"/>
          </p:cNvSpPr>
          <p:nvPr>
            <p:ph type="title"/>
          </p:nvPr>
        </p:nvSpPr>
        <p:spPr/>
        <p:txBody>
          <a:bodyPr/>
          <a:lstStyle/>
          <a:p>
            <a:r>
              <a:rPr lang="en-US" dirty="0"/>
              <a:t>Resolution and Cost Scaling for Solenoids</a:t>
            </a:r>
          </a:p>
        </p:txBody>
      </p:sp>
      <p:pic>
        <p:nvPicPr>
          <p:cNvPr id="4" name="Picture 3">
            <a:extLst>
              <a:ext uri="{FF2B5EF4-FFF2-40B4-BE49-F238E27FC236}">
                <a16:creationId xmlns:a16="http://schemas.microsoft.com/office/drawing/2014/main" id="{5F7613E1-744F-614E-BE23-87D0869D1DFA}"/>
              </a:ext>
            </a:extLst>
          </p:cNvPr>
          <p:cNvPicPr>
            <a:picLocks noChangeAspect="1"/>
          </p:cNvPicPr>
          <p:nvPr/>
        </p:nvPicPr>
        <p:blipFill>
          <a:blip r:embed="rId2"/>
          <a:stretch>
            <a:fillRect/>
          </a:stretch>
        </p:blipFill>
        <p:spPr>
          <a:xfrm>
            <a:off x="838200" y="1690688"/>
            <a:ext cx="5359941" cy="2700826"/>
          </a:xfrm>
          <a:prstGeom prst="rect">
            <a:avLst/>
          </a:prstGeom>
        </p:spPr>
      </p:pic>
      <p:pic>
        <p:nvPicPr>
          <p:cNvPr id="6" name="Picture 5">
            <a:extLst>
              <a:ext uri="{FF2B5EF4-FFF2-40B4-BE49-F238E27FC236}">
                <a16:creationId xmlns:a16="http://schemas.microsoft.com/office/drawing/2014/main" id="{4E17D303-DF26-6646-8247-BCEF040A4F79}"/>
              </a:ext>
            </a:extLst>
          </p:cNvPr>
          <p:cNvPicPr>
            <a:picLocks noChangeAspect="1"/>
          </p:cNvPicPr>
          <p:nvPr/>
        </p:nvPicPr>
        <p:blipFill>
          <a:blip r:embed="rId3"/>
          <a:stretch>
            <a:fillRect/>
          </a:stretch>
        </p:blipFill>
        <p:spPr>
          <a:xfrm>
            <a:off x="505838" y="4761918"/>
            <a:ext cx="5749047" cy="1730957"/>
          </a:xfrm>
          <a:prstGeom prst="rect">
            <a:avLst/>
          </a:prstGeom>
        </p:spPr>
      </p:pic>
      <p:pic>
        <p:nvPicPr>
          <p:cNvPr id="7" name="Picture 6">
            <a:extLst>
              <a:ext uri="{FF2B5EF4-FFF2-40B4-BE49-F238E27FC236}">
                <a16:creationId xmlns:a16="http://schemas.microsoft.com/office/drawing/2014/main" id="{0E1F8DD1-C270-6E41-AAC3-3393F6E2799F}"/>
              </a:ext>
            </a:extLst>
          </p:cNvPr>
          <p:cNvPicPr>
            <a:picLocks noChangeAspect="1"/>
          </p:cNvPicPr>
          <p:nvPr/>
        </p:nvPicPr>
        <p:blipFill>
          <a:blip r:embed="rId4"/>
          <a:stretch>
            <a:fillRect/>
          </a:stretch>
        </p:blipFill>
        <p:spPr>
          <a:xfrm>
            <a:off x="6096001" y="4912852"/>
            <a:ext cx="5590162" cy="940757"/>
          </a:xfrm>
          <a:prstGeom prst="rect">
            <a:avLst/>
          </a:prstGeom>
        </p:spPr>
      </p:pic>
      <p:sp>
        <p:nvSpPr>
          <p:cNvPr id="9" name="Rectangle 8">
            <a:extLst>
              <a:ext uri="{FF2B5EF4-FFF2-40B4-BE49-F238E27FC236}">
                <a16:creationId xmlns:a16="http://schemas.microsoft.com/office/drawing/2014/main" id="{0FA81BB2-D566-094F-8780-4CECED632061}"/>
              </a:ext>
            </a:extLst>
          </p:cNvPr>
          <p:cNvSpPr/>
          <p:nvPr/>
        </p:nvSpPr>
        <p:spPr>
          <a:xfrm>
            <a:off x="68094" y="2889114"/>
            <a:ext cx="6186791" cy="1502399"/>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57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83C9B-523F-D94C-B589-E6E7A7DFBFA4}"/>
              </a:ext>
            </a:extLst>
          </p:cNvPr>
          <p:cNvSpPr>
            <a:spLocks noGrp="1"/>
          </p:cNvSpPr>
          <p:nvPr>
            <p:ph type="title"/>
          </p:nvPr>
        </p:nvSpPr>
        <p:spPr/>
        <p:txBody>
          <a:bodyPr/>
          <a:lstStyle/>
          <a:p>
            <a:r>
              <a:rPr lang="en-US" dirty="0"/>
              <a:t>Thin-coil spectrometers have to make very efficient use of the field.</a:t>
            </a:r>
          </a:p>
        </p:txBody>
      </p:sp>
      <p:pic>
        <p:nvPicPr>
          <p:cNvPr id="10" name="Picture 9">
            <a:extLst>
              <a:ext uri="{FF2B5EF4-FFF2-40B4-BE49-F238E27FC236}">
                <a16:creationId xmlns:a16="http://schemas.microsoft.com/office/drawing/2014/main" id="{7A648052-D490-DA47-95B8-AE103DA44FF9}"/>
              </a:ext>
            </a:extLst>
          </p:cNvPr>
          <p:cNvPicPr>
            <a:picLocks noChangeAspect="1"/>
          </p:cNvPicPr>
          <p:nvPr/>
        </p:nvPicPr>
        <p:blipFill>
          <a:blip r:embed="rId2"/>
          <a:stretch>
            <a:fillRect/>
          </a:stretch>
        </p:blipFill>
        <p:spPr>
          <a:xfrm>
            <a:off x="698500" y="1690688"/>
            <a:ext cx="5397500" cy="3975100"/>
          </a:xfrm>
          <a:prstGeom prst="rect">
            <a:avLst/>
          </a:prstGeom>
        </p:spPr>
      </p:pic>
      <p:pic>
        <p:nvPicPr>
          <p:cNvPr id="9" name="Picture 8">
            <a:extLst>
              <a:ext uri="{FF2B5EF4-FFF2-40B4-BE49-F238E27FC236}">
                <a16:creationId xmlns:a16="http://schemas.microsoft.com/office/drawing/2014/main" id="{6FD25F0A-97DA-6043-9BF1-E77CCEEC3076}"/>
              </a:ext>
            </a:extLst>
          </p:cNvPr>
          <p:cNvPicPr>
            <a:picLocks noChangeAspect="1"/>
          </p:cNvPicPr>
          <p:nvPr/>
        </p:nvPicPr>
        <p:blipFill>
          <a:blip r:embed="rId3"/>
          <a:stretch>
            <a:fillRect/>
          </a:stretch>
        </p:blipFill>
        <p:spPr>
          <a:xfrm>
            <a:off x="1750980" y="3206477"/>
            <a:ext cx="2584854" cy="943521"/>
          </a:xfrm>
          <a:prstGeom prst="rect">
            <a:avLst/>
          </a:prstGeom>
        </p:spPr>
      </p:pic>
      <p:sp>
        <p:nvSpPr>
          <p:cNvPr id="14" name="TextBox 13">
            <a:extLst>
              <a:ext uri="{FF2B5EF4-FFF2-40B4-BE49-F238E27FC236}">
                <a16:creationId xmlns:a16="http://schemas.microsoft.com/office/drawing/2014/main" id="{39BE798C-3188-BB44-8D96-ABAEAA55E9B8}"/>
              </a:ext>
            </a:extLst>
          </p:cNvPr>
          <p:cNvSpPr txBox="1"/>
          <p:nvPr/>
        </p:nvSpPr>
        <p:spPr>
          <a:xfrm>
            <a:off x="5660439" y="2383277"/>
            <a:ext cx="5833061" cy="156966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CDF, ZEUS, ATLAS, etc. use thin coils with as little radiation length as possible leading to mechanical challenges.   X increases with radius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Typically Packed with tracking</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02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7DB59-3B49-6547-9F5D-4695858655F2}"/>
              </a:ext>
            </a:extLst>
          </p:cNvPr>
          <p:cNvPicPr>
            <a:picLocks noChangeAspect="1"/>
          </p:cNvPicPr>
          <p:nvPr/>
        </p:nvPicPr>
        <p:blipFill>
          <a:blip r:embed="rId2"/>
          <a:stretch>
            <a:fillRect/>
          </a:stretch>
        </p:blipFill>
        <p:spPr>
          <a:xfrm>
            <a:off x="1732952" y="192628"/>
            <a:ext cx="9173376" cy="6858000"/>
          </a:xfrm>
          <a:prstGeom prst="rect">
            <a:avLst/>
          </a:prstGeom>
        </p:spPr>
      </p:pic>
      <p:grpSp>
        <p:nvGrpSpPr>
          <p:cNvPr id="7" name="Group 6">
            <a:extLst>
              <a:ext uri="{FF2B5EF4-FFF2-40B4-BE49-F238E27FC236}">
                <a16:creationId xmlns:a16="http://schemas.microsoft.com/office/drawing/2014/main" id="{F1495EC4-DC2A-E345-8463-8496FC42FAB9}"/>
              </a:ext>
            </a:extLst>
          </p:cNvPr>
          <p:cNvGrpSpPr/>
          <p:nvPr/>
        </p:nvGrpSpPr>
        <p:grpSpPr>
          <a:xfrm>
            <a:off x="5457120" y="3351175"/>
            <a:ext cx="1804481" cy="1804481"/>
            <a:chOff x="5457120" y="3351175"/>
            <a:chExt cx="1804481" cy="1804481"/>
          </a:xfrm>
        </p:grpSpPr>
        <p:sp>
          <p:nvSpPr>
            <p:cNvPr id="5" name="Oval 4">
              <a:extLst>
                <a:ext uri="{FF2B5EF4-FFF2-40B4-BE49-F238E27FC236}">
                  <a16:creationId xmlns:a16="http://schemas.microsoft.com/office/drawing/2014/main" id="{FBB17BE3-32C4-3348-A6E0-C5ABE047AEC5}"/>
                </a:ext>
              </a:extLst>
            </p:cNvPr>
            <p:cNvSpPr/>
            <p:nvPr/>
          </p:nvSpPr>
          <p:spPr>
            <a:xfrm>
              <a:off x="5457120" y="3351175"/>
              <a:ext cx="1804481" cy="1804481"/>
            </a:xfrm>
            <a:prstGeom prst="ellipse">
              <a:avLst/>
            </a:prstGeom>
            <a:noFill/>
            <a:ln w="215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B502C44-B8EA-9C47-A642-04410EB728E8}"/>
                </a:ext>
              </a:extLst>
            </p:cNvPr>
            <p:cNvSpPr/>
            <p:nvPr/>
          </p:nvSpPr>
          <p:spPr>
            <a:xfrm>
              <a:off x="5892432" y="3786487"/>
              <a:ext cx="914400" cy="9144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B62ACD3-205F-D14B-AC28-AB4B1364A675}"/>
              </a:ext>
            </a:extLst>
          </p:cNvPr>
          <p:cNvSpPr txBox="1"/>
          <p:nvPr/>
        </p:nvSpPr>
        <p:spPr>
          <a:xfrm>
            <a:off x="359924" y="550408"/>
            <a:ext cx="2441642" cy="2062103"/>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The </a:t>
            </a:r>
            <a:r>
              <a:rPr lang="en-US" sz="1600" dirty="0" err="1">
                <a:latin typeface="Arial" panose="020B0604020202020204" pitchFamily="34" charset="0"/>
                <a:cs typeface="Arial" panose="020B0604020202020204" pitchFamily="34" charset="0"/>
              </a:rPr>
              <a:t>BaBar</a:t>
            </a:r>
            <a:r>
              <a:rPr lang="en-US" sz="1600" dirty="0">
                <a:latin typeface="Arial" panose="020B0604020202020204" pitchFamily="34" charset="0"/>
                <a:cs typeface="Arial" panose="020B0604020202020204" pitchFamily="34" charset="0"/>
              </a:rPr>
              <a:t> experiment placed the DIRC and </a:t>
            </a:r>
            <a:r>
              <a:rPr lang="en-US" sz="1600" dirty="0" err="1">
                <a:latin typeface="Arial" panose="020B0604020202020204" pitchFamily="34" charset="0"/>
                <a:cs typeface="Arial" panose="020B0604020202020204" pitchFamily="34" charset="0"/>
              </a:rPr>
              <a:t>EMCal</a:t>
            </a:r>
            <a:r>
              <a:rPr lang="en-US" sz="1600" dirty="0">
                <a:latin typeface="Arial" panose="020B0604020202020204" pitchFamily="34" charset="0"/>
                <a:cs typeface="Arial" panose="020B0604020202020204" pitchFamily="34" charset="0"/>
              </a:rPr>
              <a:t> inside the solenoid coil, reducing the radiation length in front of the calorimeter, making less efficient use of the magnetic field.</a:t>
            </a:r>
          </a:p>
        </p:txBody>
      </p:sp>
    </p:spTree>
    <p:extLst>
      <p:ext uri="{BB962C8B-B14F-4D97-AF65-F5344CB8AC3E}">
        <p14:creationId xmlns:p14="http://schemas.microsoft.com/office/powerpoint/2010/main" val="145977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BD967-0683-6144-9E3A-32EF15402CC0}"/>
              </a:ext>
            </a:extLst>
          </p:cNvPr>
          <p:cNvSpPr>
            <a:spLocks noGrp="1"/>
          </p:cNvSpPr>
          <p:nvPr>
            <p:ph type="title"/>
          </p:nvPr>
        </p:nvSpPr>
        <p:spPr/>
        <p:txBody>
          <a:bodyPr/>
          <a:lstStyle/>
          <a:p>
            <a:r>
              <a:rPr lang="en-US" dirty="0"/>
              <a:t>Examples of thick and thin coil solenoids</a:t>
            </a:r>
          </a:p>
        </p:txBody>
      </p:sp>
      <p:graphicFrame>
        <p:nvGraphicFramePr>
          <p:cNvPr id="4" name="Content Placeholder 3">
            <a:extLst>
              <a:ext uri="{FF2B5EF4-FFF2-40B4-BE49-F238E27FC236}">
                <a16:creationId xmlns:a16="http://schemas.microsoft.com/office/drawing/2014/main" id="{B4A18631-EA36-094F-A77C-274CC29CC6D9}"/>
              </a:ext>
            </a:extLst>
          </p:cNvPr>
          <p:cNvGraphicFramePr>
            <a:graphicFrameLocks noGrp="1"/>
          </p:cNvGraphicFramePr>
          <p:nvPr>
            <p:ph idx="1"/>
            <p:extLst>
              <p:ext uri="{D42A27DB-BD31-4B8C-83A1-F6EECF244321}">
                <p14:modId xmlns:p14="http://schemas.microsoft.com/office/powerpoint/2010/main" val="3268013552"/>
              </p:ext>
            </p:extLst>
          </p:nvPr>
        </p:nvGraphicFramePr>
        <p:xfrm>
          <a:off x="838200" y="2008191"/>
          <a:ext cx="10515600" cy="1554291"/>
        </p:xfrm>
        <a:graphic>
          <a:graphicData uri="http://schemas.openxmlformats.org/drawingml/2006/table">
            <a:tbl>
              <a:tblPr>
                <a:tableStyleId>{5C22544A-7EE6-4342-B048-85BDC9FD1C3A}</a:tableStyleId>
              </a:tblPr>
              <a:tblGrid>
                <a:gridCol w="957079">
                  <a:extLst>
                    <a:ext uri="{9D8B030D-6E8A-4147-A177-3AD203B41FA5}">
                      <a16:colId xmlns:a16="http://schemas.microsoft.com/office/drawing/2014/main" val="1520685970"/>
                    </a:ext>
                  </a:extLst>
                </a:gridCol>
                <a:gridCol w="984687">
                  <a:extLst>
                    <a:ext uri="{9D8B030D-6E8A-4147-A177-3AD203B41FA5}">
                      <a16:colId xmlns:a16="http://schemas.microsoft.com/office/drawing/2014/main" val="2776609191"/>
                    </a:ext>
                  </a:extLst>
                </a:gridCol>
                <a:gridCol w="800634">
                  <a:extLst>
                    <a:ext uri="{9D8B030D-6E8A-4147-A177-3AD203B41FA5}">
                      <a16:colId xmlns:a16="http://schemas.microsoft.com/office/drawing/2014/main" val="53352443"/>
                    </a:ext>
                  </a:extLst>
                </a:gridCol>
                <a:gridCol w="1374267">
                  <a:extLst>
                    <a:ext uri="{9D8B030D-6E8A-4147-A177-3AD203B41FA5}">
                      <a16:colId xmlns:a16="http://schemas.microsoft.com/office/drawing/2014/main" val="2485842529"/>
                    </a:ext>
                  </a:extLst>
                </a:gridCol>
                <a:gridCol w="1705564">
                  <a:extLst>
                    <a:ext uri="{9D8B030D-6E8A-4147-A177-3AD203B41FA5}">
                      <a16:colId xmlns:a16="http://schemas.microsoft.com/office/drawing/2014/main" val="4273511791"/>
                    </a:ext>
                  </a:extLst>
                </a:gridCol>
                <a:gridCol w="800634">
                  <a:extLst>
                    <a:ext uri="{9D8B030D-6E8A-4147-A177-3AD203B41FA5}">
                      <a16:colId xmlns:a16="http://schemas.microsoft.com/office/drawing/2014/main" val="2552386936"/>
                    </a:ext>
                  </a:extLst>
                </a:gridCol>
                <a:gridCol w="1104322">
                  <a:extLst>
                    <a:ext uri="{9D8B030D-6E8A-4147-A177-3AD203B41FA5}">
                      <a16:colId xmlns:a16="http://schemas.microsoft.com/office/drawing/2014/main" val="3145827437"/>
                    </a:ext>
                  </a:extLst>
                </a:gridCol>
                <a:gridCol w="2788413">
                  <a:extLst>
                    <a:ext uri="{9D8B030D-6E8A-4147-A177-3AD203B41FA5}">
                      <a16:colId xmlns:a16="http://schemas.microsoft.com/office/drawing/2014/main" val="224684487"/>
                    </a:ext>
                  </a:extLst>
                </a:gridCol>
              </a:tblGrid>
              <a:tr h="196553">
                <a:tc>
                  <a:txBody>
                    <a:bodyPr/>
                    <a:lstStyle/>
                    <a:p>
                      <a:pPr algn="l" fontAlgn="b"/>
                      <a:r>
                        <a:rPr lang="en-US" sz="1200" u="none" strike="noStrike">
                          <a:effectLst/>
                        </a:rPr>
                        <a:t>Experiment</a:t>
                      </a:r>
                      <a:endParaRPr lang="en-US" sz="1200" b="1" i="0" u="none" strike="noStrike">
                        <a:solidFill>
                          <a:srgbClr val="FFFFFF"/>
                        </a:solidFill>
                        <a:effectLst/>
                        <a:latin typeface="Calibri" panose="020F0502020204030204" pitchFamily="34" charset="0"/>
                      </a:endParaRPr>
                    </a:p>
                  </a:txBody>
                  <a:tcPr marL="9213" marR="9213" marT="9213" marB="0" anchor="b"/>
                </a:tc>
                <a:tc>
                  <a:txBody>
                    <a:bodyPr/>
                    <a:lstStyle/>
                    <a:p>
                      <a:pPr algn="l" fontAlgn="b"/>
                      <a:r>
                        <a:rPr lang="en-US" sz="1200" u="none" strike="noStrike">
                          <a:effectLst/>
                        </a:rPr>
                        <a:t>Bore Radius</a:t>
                      </a:r>
                      <a:endParaRPr lang="en-US" sz="1200" b="1" i="0" u="none" strike="noStrike">
                        <a:solidFill>
                          <a:srgbClr val="FFFFFF"/>
                        </a:solidFill>
                        <a:effectLst/>
                        <a:latin typeface="Calibri" panose="020F0502020204030204" pitchFamily="34" charset="0"/>
                      </a:endParaRPr>
                    </a:p>
                  </a:txBody>
                  <a:tcPr marL="9213" marR="9213" marT="9213" marB="0" anchor="b"/>
                </a:tc>
                <a:tc>
                  <a:txBody>
                    <a:bodyPr/>
                    <a:lstStyle/>
                    <a:p>
                      <a:pPr algn="l" fontAlgn="b"/>
                      <a:r>
                        <a:rPr lang="en-US" sz="1200" u="none" strike="noStrike">
                          <a:effectLst/>
                        </a:rPr>
                        <a:t>Field</a:t>
                      </a:r>
                      <a:endParaRPr lang="en-US" sz="1200" b="1" i="0" u="none" strike="noStrike">
                        <a:solidFill>
                          <a:srgbClr val="FFFFFF"/>
                        </a:solidFill>
                        <a:effectLst/>
                        <a:latin typeface="Calibri" panose="020F0502020204030204" pitchFamily="34" charset="0"/>
                      </a:endParaRPr>
                    </a:p>
                  </a:txBody>
                  <a:tcPr marL="9213" marR="9213" marT="9213" marB="0" anchor="b"/>
                </a:tc>
                <a:tc>
                  <a:txBody>
                    <a:bodyPr/>
                    <a:lstStyle/>
                    <a:p>
                      <a:pPr algn="l" fontAlgn="b"/>
                      <a:r>
                        <a:rPr lang="en-US" sz="1200" u="none" strike="noStrike">
                          <a:effectLst/>
                        </a:rPr>
                        <a:t>Radius of Tracking</a:t>
                      </a:r>
                      <a:endParaRPr lang="en-US" sz="1200" b="1" i="0" u="none" strike="noStrike">
                        <a:solidFill>
                          <a:srgbClr val="FFFFFF"/>
                        </a:solidFill>
                        <a:effectLst/>
                        <a:latin typeface="Calibri" panose="020F0502020204030204" pitchFamily="34" charset="0"/>
                      </a:endParaRPr>
                    </a:p>
                  </a:txBody>
                  <a:tcPr marL="9213" marR="9213" marT="9213" marB="0" anchor="b"/>
                </a:tc>
                <a:tc>
                  <a:txBody>
                    <a:bodyPr/>
                    <a:lstStyle/>
                    <a:p>
                      <a:pPr algn="l" fontAlgn="b"/>
                      <a:r>
                        <a:rPr lang="en-US" sz="1200" u="none" strike="noStrike">
                          <a:effectLst/>
                        </a:rPr>
                        <a:t>% of Field Volume Used</a:t>
                      </a:r>
                      <a:endParaRPr lang="en-US" sz="1200" b="1" i="0" u="none" strike="noStrike">
                        <a:solidFill>
                          <a:srgbClr val="FFFFFF"/>
                        </a:solidFill>
                        <a:effectLst/>
                        <a:latin typeface="Calibri" panose="020F0502020204030204" pitchFamily="34" charset="0"/>
                      </a:endParaRPr>
                    </a:p>
                  </a:txBody>
                  <a:tcPr marL="9213" marR="9213" marT="9213" marB="0" anchor="b"/>
                </a:tc>
                <a:tc>
                  <a:txBody>
                    <a:bodyPr/>
                    <a:lstStyle/>
                    <a:p>
                      <a:pPr algn="l" fontAlgn="b"/>
                      <a:r>
                        <a:rPr lang="en-US" sz="1200" u="none" strike="noStrike">
                          <a:effectLst/>
                        </a:rPr>
                        <a:t>FOM</a:t>
                      </a:r>
                      <a:endParaRPr lang="en-US" sz="1200" b="1" i="0" u="none" strike="noStrike">
                        <a:solidFill>
                          <a:srgbClr val="FFFFFF"/>
                        </a:solidFill>
                        <a:effectLst/>
                        <a:latin typeface="Calibri" panose="020F0502020204030204" pitchFamily="34" charset="0"/>
                      </a:endParaRPr>
                    </a:p>
                  </a:txBody>
                  <a:tcPr marL="9213" marR="9213" marT="9213" marB="0" anchor="b"/>
                </a:tc>
                <a:tc>
                  <a:txBody>
                    <a:bodyPr/>
                    <a:lstStyle/>
                    <a:p>
                      <a:pPr algn="l" fontAlgn="b"/>
                      <a:r>
                        <a:rPr lang="en-US" sz="1200" u="none" strike="noStrike">
                          <a:effectLst/>
                        </a:rPr>
                        <a:t>Stored Energy</a:t>
                      </a:r>
                      <a:endParaRPr lang="en-US" sz="1200" b="1" i="0" u="none" strike="noStrike">
                        <a:solidFill>
                          <a:srgbClr val="FFFFFF"/>
                        </a:solidFill>
                        <a:effectLst/>
                        <a:latin typeface="Calibri" panose="020F0502020204030204" pitchFamily="34" charset="0"/>
                      </a:endParaRPr>
                    </a:p>
                  </a:txBody>
                  <a:tcPr marL="9213" marR="9213" marT="9213" marB="0" anchor="b"/>
                </a:tc>
                <a:tc>
                  <a:txBody>
                    <a:bodyPr/>
                    <a:lstStyle/>
                    <a:p>
                      <a:pPr algn="l" fontAlgn="b"/>
                      <a:r>
                        <a:rPr lang="en-US" sz="1200" u="none" strike="noStrike">
                          <a:effectLst/>
                        </a:rPr>
                        <a:t>Column1</a:t>
                      </a:r>
                      <a:endParaRPr lang="en-US" sz="1200" b="1" i="0" u="none" strike="noStrike">
                        <a:solidFill>
                          <a:srgbClr val="FFFFFF"/>
                        </a:solidFill>
                        <a:effectLst/>
                        <a:latin typeface="Calibri" panose="020F0502020204030204" pitchFamily="34" charset="0"/>
                      </a:endParaRPr>
                    </a:p>
                  </a:txBody>
                  <a:tcPr marL="9213" marR="9213" marT="9213" marB="0" anchor="b"/>
                </a:tc>
                <a:extLst>
                  <a:ext uri="{0D108BD9-81ED-4DB2-BD59-A6C34878D82A}">
                    <a16:rowId xmlns:a16="http://schemas.microsoft.com/office/drawing/2014/main" val="1680139064"/>
                  </a:ext>
                </a:extLst>
              </a:tr>
              <a:tr h="196553">
                <a:tc>
                  <a:txBody>
                    <a:bodyPr/>
                    <a:lstStyle/>
                    <a:p>
                      <a:pPr algn="l" fontAlgn="b"/>
                      <a:r>
                        <a:rPr lang="en-US" sz="1200" u="none" strike="noStrike">
                          <a:effectLst/>
                        </a:rPr>
                        <a:t>STAR</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dirty="0">
                          <a:effectLst/>
                        </a:rPr>
                        <a:t>2.3</a:t>
                      </a:r>
                      <a:endParaRPr lang="en-US" sz="1200" b="0" i="0" u="none" strike="noStrike" dirty="0">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0.5</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76%</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2.00</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7</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213" marR="9213" marT="9213" marB="0" anchor="b"/>
                </a:tc>
                <a:extLst>
                  <a:ext uri="{0D108BD9-81ED-4DB2-BD59-A6C34878D82A}">
                    <a16:rowId xmlns:a16="http://schemas.microsoft.com/office/drawing/2014/main" val="356955814"/>
                  </a:ext>
                </a:extLst>
              </a:tr>
              <a:tr h="196553">
                <a:tc>
                  <a:txBody>
                    <a:bodyPr/>
                    <a:lstStyle/>
                    <a:p>
                      <a:pPr algn="l" fontAlgn="b"/>
                      <a:r>
                        <a:rPr lang="en-US" sz="1200" u="none" strike="noStrike">
                          <a:effectLst/>
                        </a:rPr>
                        <a:t>BABAR</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1.375</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0.81</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35%</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0.98</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40</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213" marR="9213" marT="9213" marB="0" anchor="b"/>
                </a:tc>
                <a:extLst>
                  <a:ext uri="{0D108BD9-81ED-4DB2-BD59-A6C34878D82A}">
                    <a16:rowId xmlns:a16="http://schemas.microsoft.com/office/drawing/2014/main" val="1662760293"/>
                  </a:ext>
                </a:extLst>
              </a:tr>
              <a:tr h="363009">
                <a:tc>
                  <a:txBody>
                    <a:bodyPr/>
                    <a:lstStyle/>
                    <a:p>
                      <a:pPr algn="l" fontAlgn="b"/>
                      <a:r>
                        <a:rPr lang="en-US" sz="1200" u="none" strike="noStrike">
                          <a:effectLst/>
                        </a:rPr>
                        <a:t>CMS</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1.2</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5.76</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2600</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l" fontAlgn="b"/>
                      <a:r>
                        <a:rPr lang="en-US" sz="1200" u="none" strike="noStrike">
                          <a:effectLst/>
                        </a:rPr>
                        <a:t>* Field needed for muons which are tracked outside</a:t>
                      </a:r>
                      <a:endParaRPr lang="en-US" sz="1200" b="0" i="0" u="none" strike="noStrike">
                        <a:solidFill>
                          <a:srgbClr val="000000"/>
                        </a:solidFill>
                        <a:effectLst/>
                        <a:latin typeface="Calibri" panose="020F0502020204030204" pitchFamily="34" charset="0"/>
                      </a:endParaRPr>
                    </a:p>
                  </a:txBody>
                  <a:tcPr marL="9213" marR="9213" marT="9213" marB="0" anchor="b"/>
                </a:tc>
                <a:extLst>
                  <a:ext uri="{0D108BD9-81ED-4DB2-BD59-A6C34878D82A}">
                    <a16:rowId xmlns:a16="http://schemas.microsoft.com/office/drawing/2014/main" val="402577999"/>
                  </a:ext>
                </a:extLst>
              </a:tr>
              <a:tr h="196553">
                <a:tc>
                  <a:txBody>
                    <a:bodyPr/>
                    <a:lstStyle/>
                    <a:p>
                      <a:pPr algn="l" fontAlgn="b"/>
                      <a:r>
                        <a:rPr lang="en-US" sz="1200" u="none" strike="noStrike">
                          <a:effectLst/>
                        </a:rPr>
                        <a:t>EIC Reference</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1.6</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39%</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3.00</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213" marR="9213" marT="9213" marB="0" anchor="b"/>
                </a:tc>
                <a:extLst>
                  <a:ext uri="{0D108BD9-81ED-4DB2-BD59-A6C34878D82A}">
                    <a16:rowId xmlns:a16="http://schemas.microsoft.com/office/drawing/2014/main" val="3652518106"/>
                  </a:ext>
                </a:extLst>
              </a:tr>
              <a:tr h="196553">
                <a:tc>
                  <a:txBody>
                    <a:bodyPr/>
                    <a:lstStyle/>
                    <a:p>
                      <a:pPr algn="l" fontAlgn="b"/>
                      <a:r>
                        <a:rPr lang="en-US" sz="1200" u="none" strike="noStrike">
                          <a:effectLst/>
                        </a:rPr>
                        <a:t>EIC REF All Si</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1.6</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0.43</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7%</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0.55</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l" fontAlgn="b"/>
                      <a:r>
                        <a:rPr lang="en-US" sz="1200" u="none" strike="noStrike">
                          <a:effectLst/>
                        </a:rPr>
                        <a:t>* Field needed for high eta</a:t>
                      </a:r>
                      <a:endParaRPr lang="en-US" sz="1200" b="0" i="0" u="none" strike="noStrike">
                        <a:solidFill>
                          <a:srgbClr val="000000"/>
                        </a:solidFill>
                        <a:effectLst/>
                        <a:latin typeface="Calibri" panose="020F0502020204030204" pitchFamily="34" charset="0"/>
                      </a:endParaRPr>
                    </a:p>
                  </a:txBody>
                  <a:tcPr marL="9213" marR="9213" marT="9213" marB="0" anchor="b"/>
                </a:tc>
                <a:extLst>
                  <a:ext uri="{0D108BD9-81ED-4DB2-BD59-A6C34878D82A}">
                    <a16:rowId xmlns:a16="http://schemas.microsoft.com/office/drawing/2014/main" val="201516945"/>
                  </a:ext>
                </a:extLst>
              </a:tr>
              <a:tr h="196553">
                <a:tc>
                  <a:txBody>
                    <a:bodyPr/>
                    <a:lstStyle/>
                    <a:p>
                      <a:pPr algn="l" fontAlgn="b"/>
                      <a:r>
                        <a:rPr lang="en-US" sz="1200" u="none" strike="noStrike">
                          <a:effectLst/>
                        </a:rPr>
                        <a:t>RTuned all si</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1.1</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0.43</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r" fontAlgn="b"/>
                      <a:r>
                        <a:rPr lang="en-US" sz="1200" u="none" strike="noStrike">
                          <a:effectLst/>
                        </a:rPr>
                        <a:t>0.55</a:t>
                      </a:r>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213" marR="9213" marT="921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213" marR="9213" marT="9213" marB="0" anchor="b"/>
                </a:tc>
                <a:extLst>
                  <a:ext uri="{0D108BD9-81ED-4DB2-BD59-A6C34878D82A}">
                    <a16:rowId xmlns:a16="http://schemas.microsoft.com/office/drawing/2014/main" val="494681652"/>
                  </a:ext>
                </a:extLst>
              </a:tr>
            </a:tbl>
          </a:graphicData>
        </a:graphic>
      </p:graphicFrame>
      <p:graphicFrame>
        <p:nvGraphicFramePr>
          <p:cNvPr id="6" name="Table 5">
            <a:extLst>
              <a:ext uri="{FF2B5EF4-FFF2-40B4-BE49-F238E27FC236}">
                <a16:creationId xmlns:a16="http://schemas.microsoft.com/office/drawing/2014/main" id="{78E62548-430E-4B46-A43E-8F79A4E06EC9}"/>
              </a:ext>
            </a:extLst>
          </p:cNvPr>
          <p:cNvGraphicFramePr>
            <a:graphicFrameLocks noGrp="1"/>
          </p:cNvGraphicFramePr>
          <p:nvPr>
            <p:extLst>
              <p:ext uri="{D42A27DB-BD31-4B8C-83A1-F6EECF244321}">
                <p14:modId xmlns:p14="http://schemas.microsoft.com/office/powerpoint/2010/main" val="2867129545"/>
              </p:ext>
            </p:extLst>
          </p:nvPr>
        </p:nvGraphicFramePr>
        <p:xfrm>
          <a:off x="838200" y="4350966"/>
          <a:ext cx="4254500" cy="1016000"/>
        </p:xfrm>
        <a:graphic>
          <a:graphicData uri="http://schemas.openxmlformats.org/drawingml/2006/table">
            <a:tbl>
              <a:tblPr>
                <a:tableStyleId>{5C22544A-7EE6-4342-B048-85BDC9FD1C3A}</a:tableStyleId>
              </a:tblPr>
              <a:tblGrid>
                <a:gridCol w="989124">
                  <a:extLst>
                    <a:ext uri="{9D8B030D-6E8A-4147-A177-3AD203B41FA5}">
                      <a16:colId xmlns:a16="http://schemas.microsoft.com/office/drawing/2014/main" val="138898478"/>
                    </a:ext>
                  </a:extLst>
                </a:gridCol>
                <a:gridCol w="1017656">
                  <a:extLst>
                    <a:ext uri="{9D8B030D-6E8A-4147-A177-3AD203B41FA5}">
                      <a16:colId xmlns:a16="http://schemas.microsoft.com/office/drawing/2014/main" val="3315837735"/>
                    </a:ext>
                  </a:extLst>
                </a:gridCol>
                <a:gridCol w="827440">
                  <a:extLst>
                    <a:ext uri="{9D8B030D-6E8A-4147-A177-3AD203B41FA5}">
                      <a16:colId xmlns:a16="http://schemas.microsoft.com/office/drawing/2014/main" val="3609075897"/>
                    </a:ext>
                  </a:extLst>
                </a:gridCol>
                <a:gridCol w="1420280">
                  <a:extLst>
                    <a:ext uri="{9D8B030D-6E8A-4147-A177-3AD203B41FA5}">
                      <a16:colId xmlns:a16="http://schemas.microsoft.com/office/drawing/2014/main" val="3176014741"/>
                    </a:ext>
                  </a:extLst>
                </a:gridCol>
              </a:tblGrid>
              <a:tr h="203200">
                <a:tc>
                  <a:txBody>
                    <a:bodyPr/>
                    <a:lstStyle/>
                    <a:p>
                      <a:pPr algn="l" fontAlgn="b"/>
                      <a:r>
                        <a:rPr lang="en-US" sz="1200" u="none" strike="noStrike">
                          <a:effectLst/>
                        </a:rPr>
                        <a:t>Experiment</a:t>
                      </a:r>
                      <a:endParaRPr lang="en-US" sz="1200" b="1" i="0" u="none" strike="noStrike">
                        <a:solidFill>
                          <a:srgbClr val="FFFF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Bore Radius</a:t>
                      </a:r>
                      <a:endParaRPr lang="en-US" sz="1200" b="1" i="0" u="none" strike="noStrike">
                        <a:solidFill>
                          <a:srgbClr val="FFFF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Field</a:t>
                      </a:r>
                      <a:endParaRPr lang="en-US" sz="1200" b="1" i="0" u="none" strike="noStrike">
                        <a:solidFill>
                          <a:srgbClr val="FFFF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Radiation Length</a:t>
                      </a:r>
                      <a:endParaRPr lang="en-US" sz="1200" b="1" i="0" u="none" strike="noStrike">
                        <a:solidFill>
                          <a:srgbClr val="FFFFFF"/>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05500780"/>
                  </a:ext>
                </a:extLst>
              </a:tr>
              <a:tr h="203200">
                <a:tc>
                  <a:txBody>
                    <a:bodyPr/>
                    <a:lstStyle/>
                    <a:p>
                      <a:pPr algn="l" fontAlgn="b"/>
                      <a:r>
                        <a:rPr lang="en-US" sz="1200" u="none" strike="noStrike">
                          <a:effectLst/>
                        </a:rPr>
                        <a:t>CDF</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0.84</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385305"/>
                  </a:ext>
                </a:extLst>
              </a:tr>
              <a:tr h="203200">
                <a:tc>
                  <a:txBody>
                    <a:bodyPr/>
                    <a:lstStyle/>
                    <a:p>
                      <a:pPr algn="l" fontAlgn="b"/>
                      <a:r>
                        <a:rPr lang="en-US" sz="1200" u="none" strike="noStrike">
                          <a:effectLst/>
                        </a:rPr>
                        <a:t>D0</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0.533</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0.9</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86696457"/>
                  </a:ext>
                </a:extLst>
              </a:tr>
              <a:tr h="203200">
                <a:tc>
                  <a:txBody>
                    <a:bodyPr/>
                    <a:lstStyle/>
                    <a:p>
                      <a:pPr algn="l" fontAlgn="b"/>
                      <a:r>
                        <a:rPr lang="en-US" sz="1200" u="none" strike="noStrike">
                          <a:effectLst/>
                        </a:rPr>
                        <a:t>ZEUS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1.8</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0.9</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4831277"/>
                  </a:ext>
                </a:extLst>
              </a:tr>
              <a:tr h="203200">
                <a:tc>
                  <a:txBody>
                    <a:bodyPr/>
                    <a:lstStyle/>
                    <a:p>
                      <a:pPr algn="l" fontAlgn="b"/>
                      <a:r>
                        <a:rPr lang="en-US" sz="1200" u="none" strike="noStrike">
                          <a:effectLst/>
                        </a:rPr>
                        <a:t>ATLAS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1.25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dirty="0">
                          <a:effectLst/>
                        </a:rPr>
                        <a:t>0.66</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29396008"/>
                  </a:ext>
                </a:extLst>
              </a:tr>
            </a:tbl>
          </a:graphicData>
        </a:graphic>
      </p:graphicFrame>
    </p:spTree>
    <p:extLst>
      <p:ext uri="{BB962C8B-B14F-4D97-AF65-F5344CB8AC3E}">
        <p14:creationId xmlns:p14="http://schemas.microsoft.com/office/powerpoint/2010/main" val="269181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4463</TotalTime>
  <Words>975</Words>
  <Application>Microsoft Macintosh PowerPoint</Application>
  <PresentationFormat>Widescreen</PresentationFormat>
  <Paragraphs>149</Paragraphs>
  <Slides>17</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Some thoughts on the all-silicon tracker and the choice of solenoid magnets for the EIC</vt:lpstr>
      <vt:lpstr>Outline</vt:lpstr>
      <vt:lpstr>Complementarity </vt:lpstr>
      <vt:lpstr>The HERA Detectors – ZEUS and H1</vt:lpstr>
      <vt:lpstr>Another Example of complementary detectors – ATLAS and CMS</vt:lpstr>
      <vt:lpstr>Resolution and Cost Scaling for Solenoids</vt:lpstr>
      <vt:lpstr>Thin-coil spectrometers have to make very efficient use of the field.</vt:lpstr>
      <vt:lpstr>PowerPoint Presentation</vt:lpstr>
      <vt:lpstr>Examples of thick and thin coil solenoids</vt:lpstr>
      <vt:lpstr>PowerPoint Presentation</vt:lpstr>
      <vt:lpstr>Impact of all-silicon on ECCE and Reference Detector</vt:lpstr>
      <vt:lpstr>Impacct of all Silicon on Reference Detector</vt:lpstr>
      <vt:lpstr>What would the impact be of the smaller Solenoid</vt:lpstr>
      <vt:lpstr>The Train has left the station (Maybe)</vt:lpstr>
      <vt:lpstr>Number of Interesting questions</vt:lpstr>
      <vt:lpstr>STAR was originally planned to have a thin superconducting coil</vt:lpstr>
      <vt:lpstr>What next for this group?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Symons</dc:creator>
  <cp:lastModifiedBy>James Symons</cp:lastModifiedBy>
  <cp:revision>59</cp:revision>
  <dcterms:created xsi:type="dcterms:W3CDTF">2021-02-26T18:24:53Z</dcterms:created>
  <dcterms:modified xsi:type="dcterms:W3CDTF">2021-03-09T18:55:55Z</dcterms:modified>
</cp:coreProperties>
</file>