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64" r:id="rId4"/>
    <p:sldId id="265" r:id="rId5"/>
    <p:sldId id="266" r:id="rId6"/>
    <p:sldId id="262" r:id="rId7"/>
    <p:sldId id="263" r:id="rId8"/>
    <p:sldId id="269" r:id="rId9"/>
    <p:sldId id="259" r:id="rId10"/>
    <p:sldId id="258" r:id="rId11"/>
    <p:sldId id="267" r:id="rId12"/>
    <p:sldId id="260" r:id="rId13"/>
    <p:sldId id="261" r:id="rId14"/>
    <p:sldId id="268"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F3F"/>
    <a:srgbClr val="9A6643"/>
    <a:srgbClr val="A1C4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46"/>
    <p:restoredTop sz="94499"/>
  </p:normalViewPr>
  <p:slideViewPr>
    <p:cSldViewPr snapToGrid="0" snapToObjects="1">
      <p:cViewPr varScale="1">
        <p:scale>
          <a:sx n="151" d="100"/>
          <a:sy n="151" d="100"/>
        </p:scale>
        <p:origin x="9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8F00F-B015-4EAC-B974-0DC4E6B5F4A2}"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1AF50506-9D7A-4463-BB07-32A1802D6013}">
      <dgm:prSet/>
      <dgm:spPr/>
      <dgm:t>
        <a:bodyPr/>
        <a:lstStyle/>
        <a:p>
          <a:r>
            <a:rPr lang="en-US" dirty="0"/>
            <a:t>We have been away from the lab since the middle of March</a:t>
          </a:r>
        </a:p>
      </dgm:t>
    </dgm:pt>
    <dgm:pt modelId="{943DF1F3-FDB8-46D4-96FF-ADD5DB64C598}" type="parTrans" cxnId="{7905B884-23A0-4D46-94BD-BE956C47DE66}">
      <dgm:prSet/>
      <dgm:spPr/>
      <dgm:t>
        <a:bodyPr/>
        <a:lstStyle/>
        <a:p>
          <a:endParaRPr lang="en-US"/>
        </a:p>
      </dgm:t>
    </dgm:pt>
    <dgm:pt modelId="{A4CB5CB3-8008-4E5A-87D2-637B7BBDB231}" type="sibTrans" cxnId="{7905B884-23A0-4D46-94BD-BE956C47DE66}">
      <dgm:prSet/>
      <dgm:spPr/>
      <dgm:t>
        <a:bodyPr/>
        <a:lstStyle/>
        <a:p>
          <a:endParaRPr lang="en-US"/>
        </a:p>
      </dgm:t>
    </dgm:pt>
    <dgm:pt modelId="{0755BADD-9A42-4262-BC5C-5D2621884A85}">
      <dgm:prSet/>
      <dgm:spPr/>
      <dgm:t>
        <a:bodyPr/>
        <a:lstStyle/>
        <a:p>
          <a:r>
            <a:rPr lang="en-US" dirty="0"/>
            <a:t>We have been adapting to a new environment of remote work</a:t>
          </a:r>
        </a:p>
      </dgm:t>
    </dgm:pt>
    <dgm:pt modelId="{7B4FAC45-6DED-4C6A-97A4-C63BFEFC0404}" type="parTrans" cxnId="{BD2EC51A-6BC1-4C49-8D38-7ADBF41548B6}">
      <dgm:prSet/>
      <dgm:spPr/>
      <dgm:t>
        <a:bodyPr/>
        <a:lstStyle/>
        <a:p>
          <a:endParaRPr lang="en-US"/>
        </a:p>
      </dgm:t>
    </dgm:pt>
    <dgm:pt modelId="{67DD90E7-74BA-44BF-918E-DD9843CC7A08}" type="sibTrans" cxnId="{BD2EC51A-6BC1-4C49-8D38-7ADBF41548B6}">
      <dgm:prSet/>
      <dgm:spPr/>
      <dgm:t>
        <a:bodyPr/>
        <a:lstStyle/>
        <a:p>
          <a:endParaRPr lang="en-US"/>
        </a:p>
      </dgm:t>
    </dgm:pt>
    <dgm:pt modelId="{1E7A1E64-85F6-442C-A6F4-EE8410BD47A0}">
      <dgm:prSet/>
      <dgm:spPr/>
      <dgm:t>
        <a:bodyPr/>
        <a:lstStyle/>
        <a:p>
          <a:r>
            <a:rPr lang="en-US" dirty="0"/>
            <a:t>We have been adapting our lives to social distancing</a:t>
          </a:r>
        </a:p>
      </dgm:t>
    </dgm:pt>
    <dgm:pt modelId="{3F447238-EB75-476A-9965-6E3F3F777426}" type="parTrans" cxnId="{8B1A79BE-B895-40F6-A7A5-9E3BE1949AFA}">
      <dgm:prSet/>
      <dgm:spPr/>
      <dgm:t>
        <a:bodyPr/>
        <a:lstStyle/>
        <a:p>
          <a:endParaRPr lang="en-US"/>
        </a:p>
      </dgm:t>
    </dgm:pt>
    <dgm:pt modelId="{BB0AFE65-D82A-4050-985C-18E4AB990209}" type="sibTrans" cxnId="{8B1A79BE-B895-40F6-A7A5-9E3BE1949AFA}">
      <dgm:prSet/>
      <dgm:spPr/>
      <dgm:t>
        <a:bodyPr/>
        <a:lstStyle/>
        <a:p>
          <a:endParaRPr lang="en-US"/>
        </a:p>
      </dgm:t>
    </dgm:pt>
    <dgm:pt modelId="{63C47743-5058-7140-91AB-A018240E6D01}" type="pres">
      <dgm:prSet presAssocID="{E8F8F00F-B015-4EAC-B974-0DC4E6B5F4A2}" presName="vert0" presStyleCnt="0">
        <dgm:presLayoutVars>
          <dgm:dir/>
          <dgm:animOne val="branch"/>
          <dgm:animLvl val="lvl"/>
        </dgm:presLayoutVars>
      </dgm:prSet>
      <dgm:spPr/>
    </dgm:pt>
    <dgm:pt modelId="{899D42C2-45A1-8248-B10B-940BDE7BAA09}" type="pres">
      <dgm:prSet presAssocID="{1AF50506-9D7A-4463-BB07-32A1802D6013}" presName="thickLine" presStyleLbl="alignNode1" presStyleIdx="0" presStyleCnt="3"/>
      <dgm:spPr/>
    </dgm:pt>
    <dgm:pt modelId="{E24E51B9-BD9E-9147-8551-7BE9A43D2DC2}" type="pres">
      <dgm:prSet presAssocID="{1AF50506-9D7A-4463-BB07-32A1802D6013}" presName="horz1" presStyleCnt="0"/>
      <dgm:spPr/>
    </dgm:pt>
    <dgm:pt modelId="{0EB259BC-147E-4540-A5F4-9108D4AA5A00}" type="pres">
      <dgm:prSet presAssocID="{1AF50506-9D7A-4463-BB07-32A1802D6013}" presName="tx1" presStyleLbl="revTx" presStyleIdx="0" presStyleCnt="3"/>
      <dgm:spPr/>
    </dgm:pt>
    <dgm:pt modelId="{F5D0D493-692D-7A4E-AD7D-A4E91A5A2E52}" type="pres">
      <dgm:prSet presAssocID="{1AF50506-9D7A-4463-BB07-32A1802D6013}" presName="vert1" presStyleCnt="0"/>
      <dgm:spPr/>
    </dgm:pt>
    <dgm:pt modelId="{D169A07E-51E2-BF45-903B-7F3CA08A1D59}" type="pres">
      <dgm:prSet presAssocID="{0755BADD-9A42-4262-BC5C-5D2621884A85}" presName="thickLine" presStyleLbl="alignNode1" presStyleIdx="1" presStyleCnt="3"/>
      <dgm:spPr/>
    </dgm:pt>
    <dgm:pt modelId="{E3B87725-AE99-3949-A7C1-7958630A9539}" type="pres">
      <dgm:prSet presAssocID="{0755BADD-9A42-4262-BC5C-5D2621884A85}" presName="horz1" presStyleCnt="0"/>
      <dgm:spPr/>
    </dgm:pt>
    <dgm:pt modelId="{F0F97928-1E22-2941-93DA-C8D1B0B55237}" type="pres">
      <dgm:prSet presAssocID="{0755BADD-9A42-4262-BC5C-5D2621884A85}" presName="tx1" presStyleLbl="revTx" presStyleIdx="1" presStyleCnt="3"/>
      <dgm:spPr/>
    </dgm:pt>
    <dgm:pt modelId="{A830BAB1-7EA8-154A-9C91-F5E4823C9358}" type="pres">
      <dgm:prSet presAssocID="{0755BADD-9A42-4262-BC5C-5D2621884A85}" presName="vert1" presStyleCnt="0"/>
      <dgm:spPr/>
    </dgm:pt>
    <dgm:pt modelId="{30C9DFF5-918E-9444-B9B4-9F01C2E7626A}" type="pres">
      <dgm:prSet presAssocID="{1E7A1E64-85F6-442C-A6F4-EE8410BD47A0}" presName="thickLine" presStyleLbl="alignNode1" presStyleIdx="2" presStyleCnt="3"/>
      <dgm:spPr/>
    </dgm:pt>
    <dgm:pt modelId="{22B84A80-E39E-DB40-9D52-58F1A69DE01B}" type="pres">
      <dgm:prSet presAssocID="{1E7A1E64-85F6-442C-A6F4-EE8410BD47A0}" presName="horz1" presStyleCnt="0"/>
      <dgm:spPr/>
    </dgm:pt>
    <dgm:pt modelId="{71D5A763-5D73-5847-A469-58F7CC2A334F}" type="pres">
      <dgm:prSet presAssocID="{1E7A1E64-85F6-442C-A6F4-EE8410BD47A0}" presName="tx1" presStyleLbl="revTx" presStyleIdx="2" presStyleCnt="3"/>
      <dgm:spPr/>
    </dgm:pt>
    <dgm:pt modelId="{E41F293F-6A77-1F4B-9A51-909428DA43AC}" type="pres">
      <dgm:prSet presAssocID="{1E7A1E64-85F6-442C-A6F4-EE8410BD47A0}" presName="vert1" presStyleCnt="0"/>
      <dgm:spPr/>
    </dgm:pt>
  </dgm:ptLst>
  <dgm:cxnLst>
    <dgm:cxn modelId="{BD2EC51A-6BC1-4C49-8D38-7ADBF41548B6}" srcId="{E8F8F00F-B015-4EAC-B974-0DC4E6B5F4A2}" destId="{0755BADD-9A42-4262-BC5C-5D2621884A85}" srcOrd="1" destOrd="0" parTransId="{7B4FAC45-6DED-4C6A-97A4-C63BFEFC0404}" sibTransId="{67DD90E7-74BA-44BF-918E-DD9843CC7A08}"/>
    <dgm:cxn modelId="{06765428-D34F-734F-AD33-D35B56B1D045}" type="presOf" srcId="{E8F8F00F-B015-4EAC-B974-0DC4E6B5F4A2}" destId="{63C47743-5058-7140-91AB-A018240E6D01}" srcOrd="0" destOrd="0" presId="urn:microsoft.com/office/officeart/2008/layout/LinedList"/>
    <dgm:cxn modelId="{7AF26232-6B5C-8049-9E9C-D2404321F1B9}" type="presOf" srcId="{1E7A1E64-85F6-442C-A6F4-EE8410BD47A0}" destId="{71D5A763-5D73-5847-A469-58F7CC2A334F}" srcOrd="0" destOrd="0" presId="urn:microsoft.com/office/officeart/2008/layout/LinedList"/>
    <dgm:cxn modelId="{17125A37-2B5B-3442-B8C2-05B601B103E0}" type="presOf" srcId="{0755BADD-9A42-4262-BC5C-5D2621884A85}" destId="{F0F97928-1E22-2941-93DA-C8D1B0B55237}" srcOrd="0" destOrd="0" presId="urn:microsoft.com/office/officeart/2008/layout/LinedList"/>
    <dgm:cxn modelId="{7905B884-23A0-4D46-94BD-BE956C47DE66}" srcId="{E8F8F00F-B015-4EAC-B974-0DC4E6B5F4A2}" destId="{1AF50506-9D7A-4463-BB07-32A1802D6013}" srcOrd="0" destOrd="0" parTransId="{943DF1F3-FDB8-46D4-96FF-ADD5DB64C598}" sibTransId="{A4CB5CB3-8008-4E5A-87D2-637B7BBDB231}"/>
    <dgm:cxn modelId="{8B1A79BE-B895-40F6-A7A5-9E3BE1949AFA}" srcId="{E8F8F00F-B015-4EAC-B974-0DC4E6B5F4A2}" destId="{1E7A1E64-85F6-442C-A6F4-EE8410BD47A0}" srcOrd="2" destOrd="0" parTransId="{3F447238-EB75-476A-9965-6E3F3F777426}" sibTransId="{BB0AFE65-D82A-4050-985C-18E4AB990209}"/>
    <dgm:cxn modelId="{A4CCE6ED-9708-8846-9C48-C8BA92885538}" type="presOf" srcId="{1AF50506-9D7A-4463-BB07-32A1802D6013}" destId="{0EB259BC-147E-4540-A5F4-9108D4AA5A00}" srcOrd="0" destOrd="0" presId="urn:microsoft.com/office/officeart/2008/layout/LinedList"/>
    <dgm:cxn modelId="{5AA7B66B-FDA6-E942-BB36-5F5F2CDC3E90}" type="presParOf" srcId="{63C47743-5058-7140-91AB-A018240E6D01}" destId="{899D42C2-45A1-8248-B10B-940BDE7BAA09}" srcOrd="0" destOrd="0" presId="urn:microsoft.com/office/officeart/2008/layout/LinedList"/>
    <dgm:cxn modelId="{3936862C-B3AB-2A42-9BA4-D45BD33CDB30}" type="presParOf" srcId="{63C47743-5058-7140-91AB-A018240E6D01}" destId="{E24E51B9-BD9E-9147-8551-7BE9A43D2DC2}" srcOrd="1" destOrd="0" presId="urn:microsoft.com/office/officeart/2008/layout/LinedList"/>
    <dgm:cxn modelId="{F83ADF6C-080D-7948-9006-D46C13F05EB6}" type="presParOf" srcId="{E24E51B9-BD9E-9147-8551-7BE9A43D2DC2}" destId="{0EB259BC-147E-4540-A5F4-9108D4AA5A00}" srcOrd="0" destOrd="0" presId="urn:microsoft.com/office/officeart/2008/layout/LinedList"/>
    <dgm:cxn modelId="{752DB10E-50A6-1C4A-920D-1817BFDF60BA}" type="presParOf" srcId="{E24E51B9-BD9E-9147-8551-7BE9A43D2DC2}" destId="{F5D0D493-692D-7A4E-AD7D-A4E91A5A2E52}" srcOrd="1" destOrd="0" presId="urn:microsoft.com/office/officeart/2008/layout/LinedList"/>
    <dgm:cxn modelId="{E9B4D951-E33F-B54C-A6BD-C42E89923F8A}" type="presParOf" srcId="{63C47743-5058-7140-91AB-A018240E6D01}" destId="{D169A07E-51E2-BF45-903B-7F3CA08A1D59}" srcOrd="2" destOrd="0" presId="urn:microsoft.com/office/officeart/2008/layout/LinedList"/>
    <dgm:cxn modelId="{51A31507-4642-E44F-B668-01A1E0DA9CB8}" type="presParOf" srcId="{63C47743-5058-7140-91AB-A018240E6D01}" destId="{E3B87725-AE99-3949-A7C1-7958630A9539}" srcOrd="3" destOrd="0" presId="urn:microsoft.com/office/officeart/2008/layout/LinedList"/>
    <dgm:cxn modelId="{31553E92-1B41-1445-BC73-F1C86CB4E3FA}" type="presParOf" srcId="{E3B87725-AE99-3949-A7C1-7958630A9539}" destId="{F0F97928-1E22-2941-93DA-C8D1B0B55237}" srcOrd="0" destOrd="0" presId="urn:microsoft.com/office/officeart/2008/layout/LinedList"/>
    <dgm:cxn modelId="{04AF88A5-43B5-7442-A887-C3BA7B979ECA}" type="presParOf" srcId="{E3B87725-AE99-3949-A7C1-7958630A9539}" destId="{A830BAB1-7EA8-154A-9C91-F5E4823C9358}" srcOrd="1" destOrd="0" presId="urn:microsoft.com/office/officeart/2008/layout/LinedList"/>
    <dgm:cxn modelId="{C95666CC-1455-FB4E-80C8-008FCC46958F}" type="presParOf" srcId="{63C47743-5058-7140-91AB-A018240E6D01}" destId="{30C9DFF5-918E-9444-B9B4-9F01C2E7626A}" srcOrd="4" destOrd="0" presId="urn:microsoft.com/office/officeart/2008/layout/LinedList"/>
    <dgm:cxn modelId="{51C3DCAE-952D-F447-AA35-1370F18A5EB5}" type="presParOf" srcId="{63C47743-5058-7140-91AB-A018240E6D01}" destId="{22B84A80-E39E-DB40-9D52-58F1A69DE01B}" srcOrd="5" destOrd="0" presId="urn:microsoft.com/office/officeart/2008/layout/LinedList"/>
    <dgm:cxn modelId="{B714E8FD-53F6-6B47-9D15-3DFC104CA345}" type="presParOf" srcId="{22B84A80-E39E-DB40-9D52-58F1A69DE01B}" destId="{71D5A763-5D73-5847-A469-58F7CC2A334F}" srcOrd="0" destOrd="0" presId="urn:microsoft.com/office/officeart/2008/layout/LinedList"/>
    <dgm:cxn modelId="{2C4F7FEC-9276-A74E-91D6-7EC5601A08BD}" type="presParOf" srcId="{22B84A80-E39E-DB40-9D52-58F1A69DE01B}" destId="{E41F293F-6A77-1F4B-9A51-909428DA43A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F8F00F-B015-4EAC-B974-0DC4E6B5F4A2}"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1AF50506-9D7A-4463-BB07-32A1802D6013}">
      <dgm:prSet/>
      <dgm:spPr/>
      <dgm:t>
        <a:bodyPr/>
        <a:lstStyle/>
        <a:p>
          <a:r>
            <a:rPr lang="en-US" dirty="0"/>
            <a:t>It is not an ideal time to conduct interviews</a:t>
          </a:r>
        </a:p>
      </dgm:t>
    </dgm:pt>
    <dgm:pt modelId="{943DF1F3-FDB8-46D4-96FF-ADD5DB64C598}" type="parTrans" cxnId="{7905B884-23A0-4D46-94BD-BE956C47DE66}">
      <dgm:prSet/>
      <dgm:spPr/>
      <dgm:t>
        <a:bodyPr/>
        <a:lstStyle/>
        <a:p>
          <a:endParaRPr lang="en-US"/>
        </a:p>
      </dgm:t>
    </dgm:pt>
    <dgm:pt modelId="{A4CB5CB3-8008-4E5A-87D2-637B7BBDB231}" type="sibTrans" cxnId="{7905B884-23A0-4D46-94BD-BE956C47DE66}">
      <dgm:prSet/>
      <dgm:spPr/>
      <dgm:t>
        <a:bodyPr/>
        <a:lstStyle/>
        <a:p>
          <a:endParaRPr lang="en-US"/>
        </a:p>
      </dgm:t>
    </dgm:pt>
    <dgm:pt modelId="{0755BADD-9A42-4262-BC5C-5D2621884A85}">
      <dgm:prSet/>
      <dgm:spPr/>
      <dgm:t>
        <a:bodyPr/>
        <a:lstStyle/>
        <a:p>
          <a:r>
            <a:rPr lang="en-US" dirty="0"/>
            <a:t>New hires do not get in-person introductions, an office with the group, or in-person training</a:t>
          </a:r>
        </a:p>
      </dgm:t>
    </dgm:pt>
    <dgm:pt modelId="{7B4FAC45-6DED-4C6A-97A4-C63BFEFC0404}" type="parTrans" cxnId="{BD2EC51A-6BC1-4C49-8D38-7ADBF41548B6}">
      <dgm:prSet/>
      <dgm:spPr/>
      <dgm:t>
        <a:bodyPr/>
        <a:lstStyle/>
        <a:p>
          <a:endParaRPr lang="en-US"/>
        </a:p>
      </dgm:t>
    </dgm:pt>
    <dgm:pt modelId="{67DD90E7-74BA-44BF-918E-DD9843CC7A08}" type="sibTrans" cxnId="{BD2EC51A-6BC1-4C49-8D38-7ADBF41548B6}">
      <dgm:prSet/>
      <dgm:spPr/>
      <dgm:t>
        <a:bodyPr/>
        <a:lstStyle/>
        <a:p>
          <a:endParaRPr lang="en-US"/>
        </a:p>
      </dgm:t>
    </dgm:pt>
    <dgm:pt modelId="{1E7A1E64-85F6-442C-A6F4-EE8410BD47A0}">
      <dgm:prSet/>
      <dgm:spPr/>
      <dgm:t>
        <a:bodyPr/>
        <a:lstStyle/>
        <a:p>
          <a:r>
            <a:rPr lang="en-US" dirty="0"/>
            <a:t>And retiring staff do not have the ability to receive the in-person recognition for their years of service</a:t>
          </a:r>
        </a:p>
      </dgm:t>
    </dgm:pt>
    <dgm:pt modelId="{3F447238-EB75-476A-9965-6E3F3F777426}" type="parTrans" cxnId="{8B1A79BE-B895-40F6-A7A5-9E3BE1949AFA}">
      <dgm:prSet/>
      <dgm:spPr/>
      <dgm:t>
        <a:bodyPr/>
        <a:lstStyle/>
        <a:p>
          <a:endParaRPr lang="en-US"/>
        </a:p>
      </dgm:t>
    </dgm:pt>
    <dgm:pt modelId="{BB0AFE65-D82A-4050-985C-18E4AB990209}" type="sibTrans" cxnId="{8B1A79BE-B895-40F6-A7A5-9E3BE1949AFA}">
      <dgm:prSet/>
      <dgm:spPr/>
      <dgm:t>
        <a:bodyPr/>
        <a:lstStyle/>
        <a:p>
          <a:endParaRPr lang="en-US"/>
        </a:p>
      </dgm:t>
    </dgm:pt>
    <dgm:pt modelId="{63C47743-5058-7140-91AB-A018240E6D01}" type="pres">
      <dgm:prSet presAssocID="{E8F8F00F-B015-4EAC-B974-0DC4E6B5F4A2}" presName="vert0" presStyleCnt="0">
        <dgm:presLayoutVars>
          <dgm:dir/>
          <dgm:animOne val="branch"/>
          <dgm:animLvl val="lvl"/>
        </dgm:presLayoutVars>
      </dgm:prSet>
      <dgm:spPr/>
    </dgm:pt>
    <dgm:pt modelId="{899D42C2-45A1-8248-B10B-940BDE7BAA09}" type="pres">
      <dgm:prSet presAssocID="{1AF50506-9D7A-4463-BB07-32A1802D6013}" presName="thickLine" presStyleLbl="alignNode1" presStyleIdx="0" presStyleCnt="3"/>
      <dgm:spPr/>
    </dgm:pt>
    <dgm:pt modelId="{E24E51B9-BD9E-9147-8551-7BE9A43D2DC2}" type="pres">
      <dgm:prSet presAssocID="{1AF50506-9D7A-4463-BB07-32A1802D6013}" presName="horz1" presStyleCnt="0"/>
      <dgm:spPr/>
    </dgm:pt>
    <dgm:pt modelId="{0EB259BC-147E-4540-A5F4-9108D4AA5A00}" type="pres">
      <dgm:prSet presAssocID="{1AF50506-9D7A-4463-BB07-32A1802D6013}" presName="tx1" presStyleLbl="revTx" presStyleIdx="0" presStyleCnt="3"/>
      <dgm:spPr/>
    </dgm:pt>
    <dgm:pt modelId="{F5D0D493-692D-7A4E-AD7D-A4E91A5A2E52}" type="pres">
      <dgm:prSet presAssocID="{1AF50506-9D7A-4463-BB07-32A1802D6013}" presName="vert1" presStyleCnt="0"/>
      <dgm:spPr/>
    </dgm:pt>
    <dgm:pt modelId="{D169A07E-51E2-BF45-903B-7F3CA08A1D59}" type="pres">
      <dgm:prSet presAssocID="{0755BADD-9A42-4262-BC5C-5D2621884A85}" presName="thickLine" presStyleLbl="alignNode1" presStyleIdx="1" presStyleCnt="3"/>
      <dgm:spPr/>
    </dgm:pt>
    <dgm:pt modelId="{E3B87725-AE99-3949-A7C1-7958630A9539}" type="pres">
      <dgm:prSet presAssocID="{0755BADD-9A42-4262-BC5C-5D2621884A85}" presName="horz1" presStyleCnt="0"/>
      <dgm:spPr/>
    </dgm:pt>
    <dgm:pt modelId="{F0F97928-1E22-2941-93DA-C8D1B0B55237}" type="pres">
      <dgm:prSet presAssocID="{0755BADD-9A42-4262-BC5C-5D2621884A85}" presName="tx1" presStyleLbl="revTx" presStyleIdx="1" presStyleCnt="3"/>
      <dgm:spPr/>
    </dgm:pt>
    <dgm:pt modelId="{A830BAB1-7EA8-154A-9C91-F5E4823C9358}" type="pres">
      <dgm:prSet presAssocID="{0755BADD-9A42-4262-BC5C-5D2621884A85}" presName="vert1" presStyleCnt="0"/>
      <dgm:spPr/>
    </dgm:pt>
    <dgm:pt modelId="{30C9DFF5-918E-9444-B9B4-9F01C2E7626A}" type="pres">
      <dgm:prSet presAssocID="{1E7A1E64-85F6-442C-A6F4-EE8410BD47A0}" presName="thickLine" presStyleLbl="alignNode1" presStyleIdx="2" presStyleCnt="3"/>
      <dgm:spPr/>
    </dgm:pt>
    <dgm:pt modelId="{22B84A80-E39E-DB40-9D52-58F1A69DE01B}" type="pres">
      <dgm:prSet presAssocID="{1E7A1E64-85F6-442C-A6F4-EE8410BD47A0}" presName="horz1" presStyleCnt="0"/>
      <dgm:spPr/>
    </dgm:pt>
    <dgm:pt modelId="{71D5A763-5D73-5847-A469-58F7CC2A334F}" type="pres">
      <dgm:prSet presAssocID="{1E7A1E64-85F6-442C-A6F4-EE8410BD47A0}" presName="tx1" presStyleLbl="revTx" presStyleIdx="2" presStyleCnt="3"/>
      <dgm:spPr/>
    </dgm:pt>
    <dgm:pt modelId="{E41F293F-6A77-1F4B-9A51-909428DA43AC}" type="pres">
      <dgm:prSet presAssocID="{1E7A1E64-85F6-442C-A6F4-EE8410BD47A0}" presName="vert1" presStyleCnt="0"/>
      <dgm:spPr/>
    </dgm:pt>
  </dgm:ptLst>
  <dgm:cxnLst>
    <dgm:cxn modelId="{BD2EC51A-6BC1-4C49-8D38-7ADBF41548B6}" srcId="{E8F8F00F-B015-4EAC-B974-0DC4E6B5F4A2}" destId="{0755BADD-9A42-4262-BC5C-5D2621884A85}" srcOrd="1" destOrd="0" parTransId="{7B4FAC45-6DED-4C6A-97A4-C63BFEFC0404}" sibTransId="{67DD90E7-74BA-44BF-918E-DD9843CC7A08}"/>
    <dgm:cxn modelId="{06765428-D34F-734F-AD33-D35B56B1D045}" type="presOf" srcId="{E8F8F00F-B015-4EAC-B974-0DC4E6B5F4A2}" destId="{63C47743-5058-7140-91AB-A018240E6D01}" srcOrd="0" destOrd="0" presId="urn:microsoft.com/office/officeart/2008/layout/LinedList"/>
    <dgm:cxn modelId="{7AF26232-6B5C-8049-9E9C-D2404321F1B9}" type="presOf" srcId="{1E7A1E64-85F6-442C-A6F4-EE8410BD47A0}" destId="{71D5A763-5D73-5847-A469-58F7CC2A334F}" srcOrd="0" destOrd="0" presId="urn:microsoft.com/office/officeart/2008/layout/LinedList"/>
    <dgm:cxn modelId="{17125A37-2B5B-3442-B8C2-05B601B103E0}" type="presOf" srcId="{0755BADD-9A42-4262-BC5C-5D2621884A85}" destId="{F0F97928-1E22-2941-93DA-C8D1B0B55237}" srcOrd="0" destOrd="0" presId="urn:microsoft.com/office/officeart/2008/layout/LinedList"/>
    <dgm:cxn modelId="{7905B884-23A0-4D46-94BD-BE956C47DE66}" srcId="{E8F8F00F-B015-4EAC-B974-0DC4E6B5F4A2}" destId="{1AF50506-9D7A-4463-BB07-32A1802D6013}" srcOrd="0" destOrd="0" parTransId="{943DF1F3-FDB8-46D4-96FF-ADD5DB64C598}" sibTransId="{A4CB5CB3-8008-4E5A-87D2-637B7BBDB231}"/>
    <dgm:cxn modelId="{8B1A79BE-B895-40F6-A7A5-9E3BE1949AFA}" srcId="{E8F8F00F-B015-4EAC-B974-0DC4E6B5F4A2}" destId="{1E7A1E64-85F6-442C-A6F4-EE8410BD47A0}" srcOrd="2" destOrd="0" parTransId="{3F447238-EB75-476A-9965-6E3F3F777426}" sibTransId="{BB0AFE65-D82A-4050-985C-18E4AB990209}"/>
    <dgm:cxn modelId="{A4CCE6ED-9708-8846-9C48-C8BA92885538}" type="presOf" srcId="{1AF50506-9D7A-4463-BB07-32A1802D6013}" destId="{0EB259BC-147E-4540-A5F4-9108D4AA5A00}" srcOrd="0" destOrd="0" presId="urn:microsoft.com/office/officeart/2008/layout/LinedList"/>
    <dgm:cxn modelId="{5AA7B66B-FDA6-E942-BB36-5F5F2CDC3E90}" type="presParOf" srcId="{63C47743-5058-7140-91AB-A018240E6D01}" destId="{899D42C2-45A1-8248-B10B-940BDE7BAA09}" srcOrd="0" destOrd="0" presId="urn:microsoft.com/office/officeart/2008/layout/LinedList"/>
    <dgm:cxn modelId="{3936862C-B3AB-2A42-9BA4-D45BD33CDB30}" type="presParOf" srcId="{63C47743-5058-7140-91AB-A018240E6D01}" destId="{E24E51B9-BD9E-9147-8551-7BE9A43D2DC2}" srcOrd="1" destOrd="0" presId="urn:microsoft.com/office/officeart/2008/layout/LinedList"/>
    <dgm:cxn modelId="{F83ADF6C-080D-7948-9006-D46C13F05EB6}" type="presParOf" srcId="{E24E51B9-BD9E-9147-8551-7BE9A43D2DC2}" destId="{0EB259BC-147E-4540-A5F4-9108D4AA5A00}" srcOrd="0" destOrd="0" presId="urn:microsoft.com/office/officeart/2008/layout/LinedList"/>
    <dgm:cxn modelId="{752DB10E-50A6-1C4A-920D-1817BFDF60BA}" type="presParOf" srcId="{E24E51B9-BD9E-9147-8551-7BE9A43D2DC2}" destId="{F5D0D493-692D-7A4E-AD7D-A4E91A5A2E52}" srcOrd="1" destOrd="0" presId="urn:microsoft.com/office/officeart/2008/layout/LinedList"/>
    <dgm:cxn modelId="{E9B4D951-E33F-B54C-A6BD-C42E89923F8A}" type="presParOf" srcId="{63C47743-5058-7140-91AB-A018240E6D01}" destId="{D169A07E-51E2-BF45-903B-7F3CA08A1D59}" srcOrd="2" destOrd="0" presId="urn:microsoft.com/office/officeart/2008/layout/LinedList"/>
    <dgm:cxn modelId="{51A31507-4642-E44F-B668-01A1E0DA9CB8}" type="presParOf" srcId="{63C47743-5058-7140-91AB-A018240E6D01}" destId="{E3B87725-AE99-3949-A7C1-7958630A9539}" srcOrd="3" destOrd="0" presId="urn:microsoft.com/office/officeart/2008/layout/LinedList"/>
    <dgm:cxn modelId="{31553E92-1B41-1445-BC73-F1C86CB4E3FA}" type="presParOf" srcId="{E3B87725-AE99-3949-A7C1-7958630A9539}" destId="{F0F97928-1E22-2941-93DA-C8D1B0B55237}" srcOrd="0" destOrd="0" presId="urn:microsoft.com/office/officeart/2008/layout/LinedList"/>
    <dgm:cxn modelId="{04AF88A5-43B5-7442-A887-C3BA7B979ECA}" type="presParOf" srcId="{E3B87725-AE99-3949-A7C1-7958630A9539}" destId="{A830BAB1-7EA8-154A-9C91-F5E4823C9358}" srcOrd="1" destOrd="0" presId="urn:microsoft.com/office/officeart/2008/layout/LinedList"/>
    <dgm:cxn modelId="{C95666CC-1455-FB4E-80C8-008FCC46958F}" type="presParOf" srcId="{63C47743-5058-7140-91AB-A018240E6D01}" destId="{30C9DFF5-918E-9444-B9B4-9F01C2E7626A}" srcOrd="4" destOrd="0" presId="urn:microsoft.com/office/officeart/2008/layout/LinedList"/>
    <dgm:cxn modelId="{51C3DCAE-952D-F447-AA35-1370F18A5EB5}" type="presParOf" srcId="{63C47743-5058-7140-91AB-A018240E6D01}" destId="{22B84A80-E39E-DB40-9D52-58F1A69DE01B}" srcOrd="5" destOrd="0" presId="urn:microsoft.com/office/officeart/2008/layout/LinedList"/>
    <dgm:cxn modelId="{B714E8FD-53F6-6B47-9D15-3DFC104CA345}" type="presParOf" srcId="{22B84A80-E39E-DB40-9D52-58F1A69DE01B}" destId="{71D5A763-5D73-5847-A469-58F7CC2A334F}" srcOrd="0" destOrd="0" presId="urn:microsoft.com/office/officeart/2008/layout/LinedList"/>
    <dgm:cxn modelId="{2C4F7FEC-9276-A74E-91D6-7EC5601A08BD}" type="presParOf" srcId="{22B84A80-E39E-DB40-9D52-58F1A69DE01B}" destId="{E41F293F-6A77-1F4B-9A51-909428DA43A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D42C2-45A1-8248-B10B-940BDE7BAA09}">
      <dsp:nvSpPr>
        <dsp:cNvPr id="0" name=""/>
        <dsp:cNvSpPr/>
      </dsp:nvSpPr>
      <dsp:spPr>
        <a:xfrm>
          <a:off x="0" y="2492"/>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B259BC-147E-4540-A5F4-9108D4AA5A00}">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We have been away from the lab since the middle of March</a:t>
          </a:r>
        </a:p>
      </dsp:txBody>
      <dsp:txXfrm>
        <a:off x="0" y="2492"/>
        <a:ext cx="6492875" cy="1700138"/>
      </dsp:txXfrm>
    </dsp:sp>
    <dsp:sp modelId="{D169A07E-51E2-BF45-903B-7F3CA08A1D59}">
      <dsp:nvSpPr>
        <dsp:cNvPr id="0" name=""/>
        <dsp:cNvSpPr/>
      </dsp:nvSpPr>
      <dsp:spPr>
        <a:xfrm>
          <a:off x="0" y="170263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F97928-1E22-2941-93DA-C8D1B0B55237}">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We have been adapting to a new environment of remote work</a:t>
          </a:r>
        </a:p>
      </dsp:txBody>
      <dsp:txXfrm>
        <a:off x="0" y="1702630"/>
        <a:ext cx="6492875" cy="1700138"/>
      </dsp:txXfrm>
    </dsp:sp>
    <dsp:sp modelId="{30C9DFF5-918E-9444-B9B4-9F01C2E7626A}">
      <dsp:nvSpPr>
        <dsp:cNvPr id="0" name=""/>
        <dsp:cNvSpPr/>
      </dsp:nvSpPr>
      <dsp:spPr>
        <a:xfrm>
          <a:off x="0" y="3402769"/>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D5A763-5D73-5847-A469-58F7CC2A334F}">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We have been adapting our lives to social distancing</a:t>
          </a:r>
        </a:p>
      </dsp:txBody>
      <dsp:txXfrm>
        <a:off x="0" y="3402769"/>
        <a:ext cx="6492875" cy="1700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D42C2-45A1-8248-B10B-940BDE7BAA09}">
      <dsp:nvSpPr>
        <dsp:cNvPr id="0" name=""/>
        <dsp:cNvSpPr/>
      </dsp:nvSpPr>
      <dsp:spPr>
        <a:xfrm>
          <a:off x="0" y="2492"/>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B259BC-147E-4540-A5F4-9108D4AA5A00}">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It is not an ideal time to conduct interviews</a:t>
          </a:r>
        </a:p>
      </dsp:txBody>
      <dsp:txXfrm>
        <a:off x="0" y="2492"/>
        <a:ext cx="6492875" cy="1700138"/>
      </dsp:txXfrm>
    </dsp:sp>
    <dsp:sp modelId="{D169A07E-51E2-BF45-903B-7F3CA08A1D59}">
      <dsp:nvSpPr>
        <dsp:cNvPr id="0" name=""/>
        <dsp:cNvSpPr/>
      </dsp:nvSpPr>
      <dsp:spPr>
        <a:xfrm>
          <a:off x="0" y="170263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F97928-1E22-2941-93DA-C8D1B0B55237}">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New hires do not get in-person introductions, an office with the group, or in-person training</a:t>
          </a:r>
        </a:p>
      </dsp:txBody>
      <dsp:txXfrm>
        <a:off x="0" y="1702630"/>
        <a:ext cx="6492875" cy="1700138"/>
      </dsp:txXfrm>
    </dsp:sp>
    <dsp:sp modelId="{30C9DFF5-918E-9444-B9B4-9F01C2E7626A}">
      <dsp:nvSpPr>
        <dsp:cNvPr id="0" name=""/>
        <dsp:cNvSpPr/>
      </dsp:nvSpPr>
      <dsp:spPr>
        <a:xfrm>
          <a:off x="0" y="3402769"/>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D5A763-5D73-5847-A469-58F7CC2A334F}">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And retiring staff do not have the ability to receive the in-person recognition for their years of service</a:t>
          </a:r>
        </a:p>
      </dsp:txBody>
      <dsp:txXfrm>
        <a:off x="0" y="3402769"/>
        <a:ext cx="6492875" cy="17001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E5317-017B-D943-907B-BCA9665E148C}" type="datetimeFigureOut">
              <a:rPr lang="en-US" smtClean="0"/>
              <a:t>6/16/20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D12BD-EDCE-C441-AAD4-CB51A148B9FA}" type="slidenum">
              <a:rPr lang="en-US" smtClean="0"/>
              <a:t>‹#›</a:t>
            </a:fld>
            <a:endParaRPr lang="en-US"/>
          </a:p>
        </p:txBody>
      </p:sp>
    </p:spTree>
    <p:extLst>
      <p:ext uri="{BB962C8B-B14F-4D97-AF65-F5344CB8AC3E}">
        <p14:creationId xmlns:p14="http://schemas.microsoft.com/office/powerpoint/2010/main" val="4048110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CD12BD-EDCE-C441-AAD4-CB51A148B9FA}" type="slidenum">
              <a:rPr lang="en-US" smtClean="0"/>
              <a:t>3</a:t>
            </a:fld>
            <a:endParaRPr lang="en-US"/>
          </a:p>
        </p:txBody>
      </p:sp>
    </p:spTree>
    <p:extLst>
      <p:ext uri="{BB962C8B-B14F-4D97-AF65-F5344CB8AC3E}">
        <p14:creationId xmlns:p14="http://schemas.microsoft.com/office/powerpoint/2010/main" val="637082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1B11-2183-AF4F-A6DC-0FE444192C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A28F96-F6FA-BD4B-A313-4ED29C5A0B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8A76D8-C8B2-B04B-A741-CD9DD352AF6E}"/>
              </a:ext>
            </a:extLst>
          </p:cNvPr>
          <p:cNvSpPr>
            <a:spLocks noGrp="1"/>
          </p:cNvSpPr>
          <p:nvPr>
            <p:ph type="dt" sz="half" idx="10"/>
          </p:nvPr>
        </p:nvSpPr>
        <p:spPr/>
        <p:txBody>
          <a:bodyPr/>
          <a:lstStyle/>
          <a:p>
            <a:fld id="{55484791-079A-0046-BD97-E5FD890BE3A2}" type="datetimeFigureOut">
              <a:rPr lang="en-US" smtClean="0"/>
              <a:t>6/16/20</a:t>
            </a:fld>
            <a:endParaRPr lang="en-US"/>
          </a:p>
        </p:txBody>
      </p:sp>
      <p:sp>
        <p:nvSpPr>
          <p:cNvPr id="5" name="Footer Placeholder 4">
            <a:extLst>
              <a:ext uri="{FF2B5EF4-FFF2-40B4-BE49-F238E27FC236}">
                <a16:creationId xmlns:a16="http://schemas.microsoft.com/office/drawing/2014/main" id="{0FCF82B7-329E-F74E-96AA-24985F1D6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49F67F-8EB2-F04B-8715-A8E8FDF2261C}"/>
              </a:ext>
            </a:extLst>
          </p:cNvPr>
          <p:cNvSpPr>
            <a:spLocks noGrp="1"/>
          </p:cNvSpPr>
          <p:nvPr>
            <p:ph type="sldNum" sz="quarter" idx="12"/>
          </p:nvPr>
        </p:nvSpPr>
        <p:spPr/>
        <p:txBody>
          <a:bodyPr/>
          <a:lstStyle/>
          <a:p>
            <a:fld id="{EFBFF918-F950-E14F-92F6-EF073A09330B}" type="slidenum">
              <a:rPr lang="en-US" smtClean="0"/>
              <a:t>‹#›</a:t>
            </a:fld>
            <a:endParaRPr lang="en-US"/>
          </a:p>
        </p:txBody>
      </p:sp>
    </p:spTree>
    <p:extLst>
      <p:ext uri="{BB962C8B-B14F-4D97-AF65-F5344CB8AC3E}">
        <p14:creationId xmlns:p14="http://schemas.microsoft.com/office/powerpoint/2010/main" val="3701216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67175-D01A-F247-8D6A-229E5B68F6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11B0BB-92AD-A847-8AC8-67BECC1847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13C96-9AB3-4D49-9A33-8818D5119C01}"/>
              </a:ext>
            </a:extLst>
          </p:cNvPr>
          <p:cNvSpPr>
            <a:spLocks noGrp="1"/>
          </p:cNvSpPr>
          <p:nvPr>
            <p:ph type="dt" sz="half" idx="10"/>
          </p:nvPr>
        </p:nvSpPr>
        <p:spPr/>
        <p:txBody>
          <a:bodyPr/>
          <a:lstStyle/>
          <a:p>
            <a:fld id="{55484791-079A-0046-BD97-E5FD890BE3A2}" type="datetimeFigureOut">
              <a:rPr lang="en-US" smtClean="0"/>
              <a:t>6/16/20</a:t>
            </a:fld>
            <a:endParaRPr lang="en-US"/>
          </a:p>
        </p:txBody>
      </p:sp>
      <p:sp>
        <p:nvSpPr>
          <p:cNvPr id="5" name="Footer Placeholder 4">
            <a:extLst>
              <a:ext uri="{FF2B5EF4-FFF2-40B4-BE49-F238E27FC236}">
                <a16:creationId xmlns:a16="http://schemas.microsoft.com/office/drawing/2014/main" id="{32287A6D-39E6-3A48-937B-CEC8C00B3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980BF-25FF-4347-A36A-2F36B1528518}"/>
              </a:ext>
            </a:extLst>
          </p:cNvPr>
          <p:cNvSpPr>
            <a:spLocks noGrp="1"/>
          </p:cNvSpPr>
          <p:nvPr>
            <p:ph type="sldNum" sz="quarter" idx="12"/>
          </p:nvPr>
        </p:nvSpPr>
        <p:spPr/>
        <p:txBody>
          <a:bodyPr/>
          <a:lstStyle/>
          <a:p>
            <a:fld id="{EFBFF918-F950-E14F-92F6-EF073A09330B}" type="slidenum">
              <a:rPr lang="en-US" smtClean="0"/>
              <a:t>‹#›</a:t>
            </a:fld>
            <a:endParaRPr lang="en-US"/>
          </a:p>
        </p:txBody>
      </p:sp>
    </p:spTree>
    <p:extLst>
      <p:ext uri="{BB962C8B-B14F-4D97-AF65-F5344CB8AC3E}">
        <p14:creationId xmlns:p14="http://schemas.microsoft.com/office/powerpoint/2010/main" val="3152721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8A02F3-6F09-484E-9C94-183E21D84C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52161A-B789-1843-9BB9-BC7F9FB668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AD3E5-E32F-844F-BCDF-E42C29F2D5B2}"/>
              </a:ext>
            </a:extLst>
          </p:cNvPr>
          <p:cNvSpPr>
            <a:spLocks noGrp="1"/>
          </p:cNvSpPr>
          <p:nvPr>
            <p:ph type="dt" sz="half" idx="10"/>
          </p:nvPr>
        </p:nvSpPr>
        <p:spPr/>
        <p:txBody>
          <a:bodyPr/>
          <a:lstStyle/>
          <a:p>
            <a:fld id="{55484791-079A-0046-BD97-E5FD890BE3A2}" type="datetimeFigureOut">
              <a:rPr lang="en-US" smtClean="0"/>
              <a:t>6/16/20</a:t>
            </a:fld>
            <a:endParaRPr lang="en-US"/>
          </a:p>
        </p:txBody>
      </p:sp>
      <p:sp>
        <p:nvSpPr>
          <p:cNvPr id="5" name="Footer Placeholder 4">
            <a:extLst>
              <a:ext uri="{FF2B5EF4-FFF2-40B4-BE49-F238E27FC236}">
                <a16:creationId xmlns:a16="http://schemas.microsoft.com/office/drawing/2014/main" id="{DB97A21A-B630-014F-B760-B82219AB8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82B591-9FCB-1548-B251-3345C2AD1566}"/>
              </a:ext>
            </a:extLst>
          </p:cNvPr>
          <p:cNvSpPr>
            <a:spLocks noGrp="1"/>
          </p:cNvSpPr>
          <p:nvPr>
            <p:ph type="sldNum" sz="quarter" idx="12"/>
          </p:nvPr>
        </p:nvSpPr>
        <p:spPr/>
        <p:txBody>
          <a:bodyPr/>
          <a:lstStyle/>
          <a:p>
            <a:fld id="{EFBFF918-F950-E14F-92F6-EF073A09330B}" type="slidenum">
              <a:rPr lang="en-US" smtClean="0"/>
              <a:t>‹#›</a:t>
            </a:fld>
            <a:endParaRPr lang="en-US"/>
          </a:p>
        </p:txBody>
      </p:sp>
    </p:spTree>
    <p:extLst>
      <p:ext uri="{BB962C8B-B14F-4D97-AF65-F5344CB8AC3E}">
        <p14:creationId xmlns:p14="http://schemas.microsoft.com/office/powerpoint/2010/main" val="348434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73457-C017-F344-AB77-4D2883A106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10768-388D-DE4C-A8DF-0D09D4640A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97120-608F-774D-8224-B222975415A8}"/>
              </a:ext>
            </a:extLst>
          </p:cNvPr>
          <p:cNvSpPr>
            <a:spLocks noGrp="1"/>
          </p:cNvSpPr>
          <p:nvPr>
            <p:ph type="dt" sz="half" idx="10"/>
          </p:nvPr>
        </p:nvSpPr>
        <p:spPr/>
        <p:txBody>
          <a:bodyPr/>
          <a:lstStyle/>
          <a:p>
            <a:fld id="{55484791-079A-0046-BD97-E5FD890BE3A2}" type="datetimeFigureOut">
              <a:rPr lang="en-US" smtClean="0"/>
              <a:t>6/16/20</a:t>
            </a:fld>
            <a:endParaRPr lang="en-US"/>
          </a:p>
        </p:txBody>
      </p:sp>
      <p:sp>
        <p:nvSpPr>
          <p:cNvPr id="5" name="Footer Placeholder 4">
            <a:extLst>
              <a:ext uri="{FF2B5EF4-FFF2-40B4-BE49-F238E27FC236}">
                <a16:creationId xmlns:a16="http://schemas.microsoft.com/office/drawing/2014/main" id="{5D88B3C2-12FF-554D-BDDB-E9048FE8C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6DDBA-6349-214A-A3B7-FF6B0E03B560}"/>
              </a:ext>
            </a:extLst>
          </p:cNvPr>
          <p:cNvSpPr>
            <a:spLocks noGrp="1"/>
          </p:cNvSpPr>
          <p:nvPr>
            <p:ph type="sldNum" sz="quarter" idx="12"/>
          </p:nvPr>
        </p:nvSpPr>
        <p:spPr/>
        <p:txBody>
          <a:bodyPr/>
          <a:lstStyle/>
          <a:p>
            <a:fld id="{EFBFF918-F950-E14F-92F6-EF073A09330B}" type="slidenum">
              <a:rPr lang="en-US" smtClean="0"/>
              <a:t>‹#›</a:t>
            </a:fld>
            <a:endParaRPr lang="en-US"/>
          </a:p>
        </p:txBody>
      </p:sp>
    </p:spTree>
    <p:extLst>
      <p:ext uri="{BB962C8B-B14F-4D97-AF65-F5344CB8AC3E}">
        <p14:creationId xmlns:p14="http://schemas.microsoft.com/office/powerpoint/2010/main" val="2573945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F538D-9E8B-C049-8B3F-D806F69C01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800536-4ECC-694E-93C4-81F0EC4244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CD7BDD-AAAD-DE4D-AD84-010F4C97DCFA}"/>
              </a:ext>
            </a:extLst>
          </p:cNvPr>
          <p:cNvSpPr>
            <a:spLocks noGrp="1"/>
          </p:cNvSpPr>
          <p:nvPr>
            <p:ph type="dt" sz="half" idx="10"/>
          </p:nvPr>
        </p:nvSpPr>
        <p:spPr/>
        <p:txBody>
          <a:bodyPr/>
          <a:lstStyle/>
          <a:p>
            <a:fld id="{55484791-079A-0046-BD97-E5FD890BE3A2}" type="datetimeFigureOut">
              <a:rPr lang="en-US" smtClean="0"/>
              <a:t>6/16/20</a:t>
            </a:fld>
            <a:endParaRPr lang="en-US"/>
          </a:p>
        </p:txBody>
      </p:sp>
      <p:sp>
        <p:nvSpPr>
          <p:cNvPr id="5" name="Footer Placeholder 4">
            <a:extLst>
              <a:ext uri="{FF2B5EF4-FFF2-40B4-BE49-F238E27FC236}">
                <a16:creationId xmlns:a16="http://schemas.microsoft.com/office/drawing/2014/main" id="{789A3ABB-68FB-5F4D-8825-B364D6FA9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EC4240-5608-0745-A56D-E04715C04E3F}"/>
              </a:ext>
            </a:extLst>
          </p:cNvPr>
          <p:cNvSpPr>
            <a:spLocks noGrp="1"/>
          </p:cNvSpPr>
          <p:nvPr>
            <p:ph type="sldNum" sz="quarter" idx="12"/>
          </p:nvPr>
        </p:nvSpPr>
        <p:spPr/>
        <p:txBody>
          <a:bodyPr/>
          <a:lstStyle/>
          <a:p>
            <a:fld id="{EFBFF918-F950-E14F-92F6-EF073A09330B}" type="slidenum">
              <a:rPr lang="en-US" smtClean="0"/>
              <a:t>‹#›</a:t>
            </a:fld>
            <a:endParaRPr lang="en-US"/>
          </a:p>
        </p:txBody>
      </p:sp>
    </p:spTree>
    <p:extLst>
      <p:ext uri="{BB962C8B-B14F-4D97-AF65-F5344CB8AC3E}">
        <p14:creationId xmlns:p14="http://schemas.microsoft.com/office/powerpoint/2010/main" val="3685889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66DFC-C7D6-D24D-B7E0-EFD297D59B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27918C-4C58-A944-8603-C024422AAA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862CE0-C8FA-D447-B1EB-D88AB3DCC9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A2C779-165E-694D-A394-D56C7C6A62F7}"/>
              </a:ext>
            </a:extLst>
          </p:cNvPr>
          <p:cNvSpPr>
            <a:spLocks noGrp="1"/>
          </p:cNvSpPr>
          <p:nvPr>
            <p:ph type="dt" sz="half" idx="10"/>
          </p:nvPr>
        </p:nvSpPr>
        <p:spPr/>
        <p:txBody>
          <a:bodyPr/>
          <a:lstStyle/>
          <a:p>
            <a:fld id="{55484791-079A-0046-BD97-E5FD890BE3A2}" type="datetimeFigureOut">
              <a:rPr lang="en-US" smtClean="0"/>
              <a:t>6/16/20</a:t>
            </a:fld>
            <a:endParaRPr lang="en-US"/>
          </a:p>
        </p:txBody>
      </p:sp>
      <p:sp>
        <p:nvSpPr>
          <p:cNvPr id="6" name="Footer Placeholder 5">
            <a:extLst>
              <a:ext uri="{FF2B5EF4-FFF2-40B4-BE49-F238E27FC236}">
                <a16:creationId xmlns:a16="http://schemas.microsoft.com/office/drawing/2014/main" id="{2CF09C56-555D-8949-B77C-30A3426DFB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943DE3-C9F4-DA4E-B27E-E1A55A358831}"/>
              </a:ext>
            </a:extLst>
          </p:cNvPr>
          <p:cNvSpPr>
            <a:spLocks noGrp="1"/>
          </p:cNvSpPr>
          <p:nvPr>
            <p:ph type="sldNum" sz="quarter" idx="12"/>
          </p:nvPr>
        </p:nvSpPr>
        <p:spPr/>
        <p:txBody>
          <a:bodyPr/>
          <a:lstStyle/>
          <a:p>
            <a:fld id="{EFBFF918-F950-E14F-92F6-EF073A09330B}" type="slidenum">
              <a:rPr lang="en-US" smtClean="0"/>
              <a:t>‹#›</a:t>
            </a:fld>
            <a:endParaRPr lang="en-US"/>
          </a:p>
        </p:txBody>
      </p:sp>
    </p:spTree>
    <p:extLst>
      <p:ext uri="{BB962C8B-B14F-4D97-AF65-F5344CB8AC3E}">
        <p14:creationId xmlns:p14="http://schemas.microsoft.com/office/powerpoint/2010/main" val="267954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2D5C4-DE9E-E74A-8E16-6ACCFEC1F9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6E417A-B537-F14A-A561-10E0E74E23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1F9C6D-3245-1C4A-8206-F86CBEEFCC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3AA4C8-6710-1A46-863F-FFC6BBCAB4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16E483-4F1D-2B4F-857C-505BF61446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693130-58D0-3B4C-B7BA-C7D2CAAB2EC7}"/>
              </a:ext>
            </a:extLst>
          </p:cNvPr>
          <p:cNvSpPr>
            <a:spLocks noGrp="1"/>
          </p:cNvSpPr>
          <p:nvPr>
            <p:ph type="dt" sz="half" idx="10"/>
          </p:nvPr>
        </p:nvSpPr>
        <p:spPr/>
        <p:txBody>
          <a:bodyPr/>
          <a:lstStyle/>
          <a:p>
            <a:fld id="{55484791-079A-0046-BD97-E5FD890BE3A2}" type="datetimeFigureOut">
              <a:rPr lang="en-US" smtClean="0"/>
              <a:t>6/16/20</a:t>
            </a:fld>
            <a:endParaRPr lang="en-US"/>
          </a:p>
        </p:txBody>
      </p:sp>
      <p:sp>
        <p:nvSpPr>
          <p:cNvPr id="8" name="Footer Placeholder 7">
            <a:extLst>
              <a:ext uri="{FF2B5EF4-FFF2-40B4-BE49-F238E27FC236}">
                <a16:creationId xmlns:a16="http://schemas.microsoft.com/office/drawing/2014/main" id="{8A6EB5BA-A990-EB4C-93B8-C85C648650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56E450-5D91-5944-91F6-76825D95F6E5}"/>
              </a:ext>
            </a:extLst>
          </p:cNvPr>
          <p:cNvSpPr>
            <a:spLocks noGrp="1"/>
          </p:cNvSpPr>
          <p:nvPr>
            <p:ph type="sldNum" sz="quarter" idx="12"/>
          </p:nvPr>
        </p:nvSpPr>
        <p:spPr/>
        <p:txBody>
          <a:bodyPr/>
          <a:lstStyle/>
          <a:p>
            <a:fld id="{EFBFF918-F950-E14F-92F6-EF073A09330B}" type="slidenum">
              <a:rPr lang="en-US" smtClean="0"/>
              <a:t>‹#›</a:t>
            </a:fld>
            <a:endParaRPr lang="en-US"/>
          </a:p>
        </p:txBody>
      </p:sp>
    </p:spTree>
    <p:extLst>
      <p:ext uri="{BB962C8B-B14F-4D97-AF65-F5344CB8AC3E}">
        <p14:creationId xmlns:p14="http://schemas.microsoft.com/office/powerpoint/2010/main" val="2798454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163AE-BB3C-7D42-B929-B17622E9EB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7AE17F-BF80-864B-9950-73C59DEAF1CA}"/>
              </a:ext>
            </a:extLst>
          </p:cNvPr>
          <p:cNvSpPr>
            <a:spLocks noGrp="1"/>
          </p:cNvSpPr>
          <p:nvPr>
            <p:ph type="dt" sz="half" idx="10"/>
          </p:nvPr>
        </p:nvSpPr>
        <p:spPr/>
        <p:txBody>
          <a:bodyPr/>
          <a:lstStyle/>
          <a:p>
            <a:fld id="{55484791-079A-0046-BD97-E5FD890BE3A2}" type="datetimeFigureOut">
              <a:rPr lang="en-US" smtClean="0"/>
              <a:t>6/16/20</a:t>
            </a:fld>
            <a:endParaRPr lang="en-US"/>
          </a:p>
        </p:txBody>
      </p:sp>
      <p:sp>
        <p:nvSpPr>
          <p:cNvPr id="4" name="Footer Placeholder 3">
            <a:extLst>
              <a:ext uri="{FF2B5EF4-FFF2-40B4-BE49-F238E27FC236}">
                <a16:creationId xmlns:a16="http://schemas.microsoft.com/office/drawing/2014/main" id="{9A455769-1406-704F-B468-E2BFCDAE75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8F4F03-E932-E842-B70B-79DDBBC5E6A5}"/>
              </a:ext>
            </a:extLst>
          </p:cNvPr>
          <p:cNvSpPr>
            <a:spLocks noGrp="1"/>
          </p:cNvSpPr>
          <p:nvPr>
            <p:ph type="sldNum" sz="quarter" idx="12"/>
          </p:nvPr>
        </p:nvSpPr>
        <p:spPr/>
        <p:txBody>
          <a:bodyPr/>
          <a:lstStyle/>
          <a:p>
            <a:fld id="{EFBFF918-F950-E14F-92F6-EF073A09330B}" type="slidenum">
              <a:rPr lang="en-US" smtClean="0"/>
              <a:t>‹#›</a:t>
            </a:fld>
            <a:endParaRPr lang="en-US"/>
          </a:p>
        </p:txBody>
      </p:sp>
    </p:spTree>
    <p:extLst>
      <p:ext uri="{BB962C8B-B14F-4D97-AF65-F5344CB8AC3E}">
        <p14:creationId xmlns:p14="http://schemas.microsoft.com/office/powerpoint/2010/main" val="60542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1FB48D-7555-E445-9522-8574CFAC3375}"/>
              </a:ext>
            </a:extLst>
          </p:cNvPr>
          <p:cNvSpPr>
            <a:spLocks noGrp="1"/>
          </p:cNvSpPr>
          <p:nvPr>
            <p:ph type="dt" sz="half" idx="10"/>
          </p:nvPr>
        </p:nvSpPr>
        <p:spPr/>
        <p:txBody>
          <a:bodyPr/>
          <a:lstStyle/>
          <a:p>
            <a:fld id="{55484791-079A-0046-BD97-E5FD890BE3A2}" type="datetimeFigureOut">
              <a:rPr lang="en-US" smtClean="0"/>
              <a:t>6/16/20</a:t>
            </a:fld>
            <a:endParaRPr lang="en-US"/>
          </a:p>
        </p:txBody>
      </p:sp>
      <p:sp>
        <p:nvSpPr>
          <p:cNvPr id="3" name="Footer Placeholder 2">
            <a:extLst>
              <a:ext uri="{FF2B5EF4-FFF2-40B4-BE49-F238E27FC236}">
                <a16:creationId xmlns:a16="http://schemas.microsoft.com/office/drawing/2014/main" id="{A8E3ACFB-0785-9441-BB2A-059A77B5B5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4DF8E0-FA9D-2B40-9B4C-6984BD54E334}"/>
              </a:ext>
            </a:extLst>
          </p:cNvPr>
          <p:cNvSpPr>
            <a:spLocks noGrp="1"/>
          </p:cNvSpPr>
          <p:nvPr>
            <p:ph type="sldNum" sz="quarter" idx="12"/>
          </p:nvPr>
        </p:nvSpPr>
        <p:spPr/>
        <p:txBody>
          <a:bodyPr/>
          <a:lstStyle/>
          <a:p>
            <a:fld id="{EFBFF918-F950-E14F-92F6-EF073A09330B}" type="slidenum">
              <a:rPr lang="en-US" smtClean="0"/>
              <a:t>‹#›</a:t>
            </a:fld>
            <a:endParaRPr lang="en-US"/>
          </a:p>
        </p:txBody>
      </p:sp>
    </p:spTree>
    <p:extLst>
      <p:ext uri="{BB962C8B-B14F-4D97-AF65-F5344CB8AC3E}">
        <p14:creationId xmlns:p14="http://schemas.microsoft.com/office/powerpoint/2010/main" val="1548411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DE047-6781-7041-8D79-1870ECCB3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1D0C8A-CC2C-4540-B792-918832F6D2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29B096-D760-3F43-96E7-4B74E6B46F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8D548C-0B0A-A142-AD60-320A694889FF}"/>
              </a:ext>
            </a:extLst>
          </p:cNvPr>
          <p:cNvSpPr>
            <a:spLocks noGrp="1"/>
          </p:cNvSpPr>
          <p:nvPr>
            <p:ph type="dt" sz="half" idx="10"/>
          </p:nvPr>
        </p:nvSpPr>
        <p:spPr/>
        <p:txBody>
          <a:bodyPr/>
          <a:lstStyle/>
          <a:p>
            <a:fld id="{55484791-079A-0046-BD97-E5FD890BE3A2}" type="datetimeFigureOut">
              <a:rPr lang="en-US" smtClean="0"/>
              <a:t>6/16/20</a:t>
            </a:fld>
            <a:endParaRPr lang="en-US"/>
          </a:p>
        </p:txBody>
      </p:sp>
      <p:sp>
        <p:nvSpPr>
          <p:cNvPr id="6" name="Footer Placeholder 5">
            <a:extLst>
              <a:ext uri="{FF2B5EF4-FFF2-40B4-BE49-F238E27FC236}">
                <a16:creationId xmlns:a16="http://schemas.microsoft.com/office/drawing/2014/main" id="{54794C07-9030-B341-810E-5521D597C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5E8CC4-92CD-6A4C-B0CC-EFE8BD0511E0}"/>
              </a:ext>
            </a:extLst>
          </p:cNvPr>
          <p:cNvSpPr>
            <a:spLocks noGrp="1"/>
          </p:cNvSpPr>
          <p:nvPr>
            <p:ph type="sldNum" sz="quarter" idx="12"/>
          </p:nvPr>
        </p:nvSpPr>
        <p:spPr/>
        <p:txBody>
          <a:bodyPr/>
          <a:lstStyle/>
          <a:p>
            <a:fld id="{EFBFF918-F950-E14F-92F6-EF073A09330B}" type="slidenum">
              <a:rPr lang="en-US" smtClean="0"/>
              <a:t>‹#›</a:t>
            </a:fld>
            <a:endParaRPr lang="en-US"/>
          </a:p>
        </p:txBody>
      </p:sp>
    </p:spTree>
    <p:extLst>
      <p:ext uri="{BB962C8B-B14F-4D97-AF65-F5344CB8AC3E}">
        <p14:creationId xmlns:p14="http://schemas.microsoft.com/office/powerpoint/2010/main" val="210380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42429-56BA-1045-89E6-E9EFB76CCA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DE2C50-4BF3-064C-AF02-FAD42E6FF1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7DF4AA-BFDB-FA42-80A8-2738FBDDD4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793D36-A2FC-5744-A489-EED38E95F7AE}"/>
              </a:ext>
            </a:extLst>
          </p:cNvPr>
          <p:cNvSpPr>
            <a:spLocks noGrp="1"/>
          </p:cNvSpPr>
          <p:nvPr>
            <p:ph type="dt" sz="half" idx="10"/>
          </p:nvPr>
        </p:nvSpPr>
        <p:spPr/>
        <p:txBody>
          <a:bodyPr/>
          <a:lstStyle/>
          <a:p>
            <a:fld id="{55484791-079A-0046-BD97-E5FD890BE3A2}" type="datetimeFigureOut">
              <a:rPr lang="en-US" smtClean="0"/>
              <a:t>6/16/20</a:t>
            </a:fld>
            <a:endParaRPr lang="en-US"/>
          </a:p>
        </p:txBody>
      </p:sp>
      <p:sp>
        <p:nvSpPr>
          <p:cNvPr id="6" name="Footer Placeholder 5">
            <a:extLst>
              <a:ext uri="{FF2B5EF4-FFF2-40B4-BE49-F238E27FC236}">
                <a16:creationId xmlns:a16="http://schemas.microsoft.com/office/drawing/2014/main" id="{AC42E2C1-208C-F54A-8809-992247515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BB19A4-4783-CD4E-B71F-D956C7593085}"/>
              </a:ext>
            </a:extLst>
          </p:cNvPr>
          <p:cNvSpPr>
            <a:spLocks noGrp="1"/>
          </p:cNvSpPr>
          <p:nvPr>
            <p:ph type="sldNum" sz="quarter" idx="12"/>
          </p:nvPr>
        </p:nvSpPr>
        <p:spPr/>
        <p:txBody>
          <a:bodyPr/>
          <a:lstStyle/>
          <a:p>
            <a:fld id="{EFBFF918-F950-E14F-92F6-EF073A09330B}" type="slidenum">
              <a:rPr lang="en-US" smtClean="0"/>
              <a:t>‹#›</a:t>
            </a:fld>
            <a:endParaRPr lang="en-US"/>
          </a:p>
        </p:txBody>
      </p:sp>
    </p:spTree>
    <p:extLst>
      <p:ext uri="{BB962C8B-B14F-4D97-AF65-F5344CB8AC3E}">
        <p14:creationId xmlns:p14="http://schemas.microsoft.com/office/powerpoint/2010/main" val="1905469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422E92-E3B9-5C4B-81C1-3D491783F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950417-8EE6-A241-AC60-16D5358BC3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45222-B0F8-8E49-B9BA-1C6E43F40B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484791-079A-0046-BD97-E5FD890BE3A2}" type="datetimeFigureOut">
              <a:rPr lang="en-US" smtClean="0"/>
              <a:t>6/16/20</a:t>
            </a:fld>
            <a:endParaRPr lang="en-US"/>
          </a:p>
        </p:txBody>
      </p:sp>
      <p:sp>
        <p:nvSpPr>
          <p:cNvPr id="5" name="Footer Placeholder 4">
            <a:extLst>
              <a:ext uri="{FF2B5EF4-FFF2-40B4-BE49-F238E27FC236}">
                <a16:creationId xmlns:a16="http://schemas.microsoft.com/office/drawing/2014/main" id="{6268F155-40C3-9248-A43A-1F3175D865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F65CB-0D5E-524F-99C7-4BB9E1FA2D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FF918-F950-E14F-92F6-EF073A09330B}" type="slidenum">
              <a:rPr lang="en-US" smtClean="0"/>
              <a:t>‹#›</a:t>
            </a:fld>
            <a:endParaRPr lang="en-US"/>
          </a:p>
        </p:txBody>
      </p:sp>
    </p:spTree>
    <p:extLst>
      <p:ext uri="{BB962C8B-B14F-4D97-AF65-F5344CB8AC3E}">
        <p14:creationId xmlns:p14="http://schemas.microsoft.com/office/powerpoint/2010/main" val="360448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pmp.lbl.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pathways@lbl.gov" TargetMode="External"/><Relationship Id="rId2" Type="http://schemas.openxmlformats.org/officeDocument/2006/relationships/hyperlink" Target="https://docs.google.com/forms/d/e/1FAIpQLSevP_g9M28wWz1KHnrsphdt3ZaNJtsUmsO785OjW6OWAgI4gQ/viewfor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7"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8282"/>
            <a:ext cx="12192000" cy="49469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677011-D823-F247-9EFE-13DAB96F4C60}"/>
              </a:ext>
            </a:extLst>
          </p:cNvPr>
          <p:cNvSpPr>
            <a:spLocks noGrp="1"/>
          </p:cNvSpPr>
          <p:nvPr>
            <p:ph type="ctrTitle"/>
          </p:nvPr>
        </p:nvSpPr>
        <p:spPr>
          <a:xfrm>
            <a:off x="795338" y="1566473"/>
            <a:ext cx="10601325" cy="2166723"/>
          </a:xfrm>
        </p:spPr>
        <p:txBody>
          <a:bodyPr>
            <a:normAutofit/>
          </a:bodyPr>
          <a:lstStyle/>
          <a:p>
            <a:r>
              <a:rPr lang="en-US" sz="6600" dirty="0">
                <a:solidFill>
                  <a:schemeClr val="bg1"/>
                </a:solidFill>
              </a:rPr>
              <a:t>Reminders</a:t>
            </a:r>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4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04DFA7-7DB0-1A4B-B730-968BD03EA5FE}"/>
              </a:ext>
            </a:extLst>
          </p:cNvPr>
          <p:cNvSpPr/>
          <p:nvPr/>
        </p:nvSpPr>
        <p:spPr>
          <a:xfrm>
            <a:off x="0" y="-18472"/>
            <a:ext cx="12192000" cy="685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8000" b="1" dirty="0"/>
              <a:t>Many thanks to the entire ops team in assisting with this transition</a:t>
            </a:r>
          </a:p>
        </p:txBody>
      </p:sp>
      <p:sp>
        <p:nvSpPr>
          <p:cNvPr id="14"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2C274DB-53A5-0643-AB9B-B208E9C052EA}"/>
              </a:ext>
            </a:extLst>
          </p:cNvPr>
          <p:cNvPicPr>
            <a:picLocks noChangeAspect="1"/>
          </p:cNvPicPr>
          <p:nvPr/>
        </p:nvPicPr>
        <p:blipFill rotWithShape="1">
          <a:blip r:embed="rId2"/>
          <a:srcRect l="1652" t="2500" r="2039" b="2308"/>
          <a:stretch/>
        </p:blipFill>
        <p:spPr>
          <a:xfrm>
            <a:off x="1054100" y="393701"/>
            <a:ext cx="8140700" cy="6223000"/>
          </a:xfrm>
          <a:prstGeom prst="rect">
            <a:avLst/>
          </a:prstGeom>
          <a:solidFill>
            <a:schemeClr val="accent6">
              <a:lumMod val="60000"/>
              <a:lumOff val="40000"/>
            </a:schemeClr>
          </a:solidFill>
          <a:ln>
            <a:noFill/>
          </a:ln>
        </p:spPr>
      </p:pic>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85F6D23D-7E6A-FB48-B500-81B971831E8B}"/>
              </a:ext>
            </a:extLst>
          </p:cNvPr>
          <p:cNvGrpSpPr/>
          <p:nvPr/>
        </p:nvGrpSpPr>
        <p:grpSpPr>
          <a:xfrm>
            <a:off x="9402080" y="1370653"/>
            <a:ext cx="2699552" cy="1057410"/>
            <a:chOff x="9402080" y="1370653"/>
            <a:chExt cx="2699552" cy="1057410"/>
          </a:xfrm>
        </p:grpSpPr>
        <p:sp>
          <p:nvSpPr>
            <p:cNvPr id="12" name="Line Callout 1 11">
              <a:extLst>
                <a:ext uri="{FF2B5EF4-FFF2-40B4-BE49-F238E27FC236}">
                  <a16:creationId xmlns:a16="http://schemas.microsoft.com/office/drawing/2014/main" id="{1A8F5FE8-3DE4-5441-B3F2-40DB23439F2C}"/>
                </a:ext>
              </a:extLst>
            </p:cNvPr>
            <p:cNvSpPr/>
            <p:nvPr/>
          </p:nvSpPr>
          <p:spPr>
            <a:xfrm>
              <a:off x="9402080" y="1370653"/>
              <a:ext cx="2699552" cy="1057410"/>
            </a:xfrm>
            <a:prstGeom prst="borderCallout1">
              <a:avLst>
                <a:gd name="adj1" fmla="val 97795"/>
                <a:gd name="adj2" fmla="val 681"/>
                <a:gd name="adj3" fmla="val 461115"/>
                <a:gd name="adj4" fmla="val -257872"/>
              </a:avLst>
            </a:prstGeom>
            <a:solidFill>
              <a:schemeClr val="accent6">
                <a:lumMod val="75000"/>
                <a:alpha val="75000"/>
              </a:schemeClr>
            </a:solidFill>
            <a:ln w="25400">
              <a:solidFill>
                <a:schemeClr val="accent6">
                  <a:lumMod val="75000"/>
                  <a:alpha val="75000"/>
                </a:schemeClr>
              </a:solidFill>
              <a:headEnd type="none"/>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bird&#10;&#10;Description automatically generated">
              <a:extLst>
                <a:ext uri="{FF2B5EF4-FFF2-40B4-BE49-F238E27FC236}">
                  <a16:creationId xmlns:a16="http://schemas.microsoft.com/office/drawing/2014/main" id="{343715C9-28D6-AE44-A1E5-BF7E466D6631}"/>
                </a:ext>
              </a:extLst>
            </p:cNvPr>
            <p:cNvPicPr>
              <a:picLocks noChangeAspect="1"/>
            </p:cNvPicPr>
            <p:nvPr/>
          </p:nvPicPr>
          <p:blipFill rotWithShape="1">
            <a:blip r:embed="rId3"/>
            <a:srcRect l="3042" r="2566" b="7148"/>
            <a:stretch/>
          </p:blipFill>
          <p:spPr>
            <a:xfrm>
              <a:off x="9515687" y="1500289"/>
              <a:ext cx="2469463" cy="801868"/>
            </a:xfrm>
            <a:prstGeom prst="rect">
              <a:avLst/>
            </a:prstGeom>
            <a:effectLst>
              <a:outerShdw blurRad="50800" dist="38100" dir="2700000" algn="tl" rotWithShape="0">
                <a:prstClr val="black">
                  <a:alpha val="40000"/>
                </a:prstClr>
              </a:outerShdw>
            </a:effectLst>
          </p:spPr>
        </p:pic>
      </p:grpSp>
      <p:grpSp>
        <p:nvGrpSpPr>
          <p:cNvPr id="36" name="Group 35">
            <a:extLst>
              <a:ext uri="{FF2B5EF4-FFF2-40B4-BE49-F238E27FC236}">
                <a16:creationId xmlns:a16="http://schemas.microsoft.com/office/drawing/2014/main" id="{F744CEDA-4B58-3949-923E-1FDC3D674CF4}"/>
              </a:ext>
            </a:extLst>
          </p:cNvPr>
          <p:cNvGrpSpPr/>
          <p:nvPr/>
        </p:nvGrpSpPr>
        <p:grpSpPr>
          <a:xfrm>
            <a:off x="9402080" y="2938484"/>
            <a:ext cx="2699552" cy="844315"/>
            <a:chOff x="9402080" y="2938484"/>
            <a:chExt cx="2699552" cy="844315"/>
          </a:xfrm>
        </p:grpSpPr>
        <p:sp>
          <p:nvSpPr>
            <p:cNvPr id="51" name="Line Callout 1 50">
              <a:extLst>
                <a:ext uri="{FF2B5EF4-FFF2-40B4-BE49-F238E27FC236}">
                  <a16:creationId xmlns:a16="http://schemas.microsoft.com/office/drawing/2014/main" id="{59C0F3EB-A5A5-FB48-8FD4-652770C6A738}"/>
                </a:ext>
              </a:extLst>
            </p:cNvPr>
            <p:cNvSpPr/>
            <p:nvPr/>
          </p:nvSpPr>
          <p:spPr>
            <a:xfrm>
              <a:off x="9402080" y="2938484"/>
              <a:ext cx="2699552" cy="844315"/>
            </a:xfrm>
            <a:prstGeom prst="borderCallout1">
              <a:avLst>
                <a:gd name="adj1" fmla="val 97795"/>
                <a:gd name="adj2" fmla="val 681"/>
                <a:gd name="adj3" fmla="val 406386"/>
                <a:gd name="adj4" fmla="val -210056"/>
              </a:avLst>
            </a:prstGeom>
            <a:solidFill>
              <a:srgbClr val="7030A0">
                <a:alpha val="50000"/>
              </a:srgbClr>
            </a:solidFill>
            <a:ln w="25400">
              <a:solidFill>
                <a:srgbClr val="7030A0">
                  <a:alpha val="50000"/>
                </a:srgbClr>
              </a:solidFill>
              <a:headEnd type="none"/>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close up of a logo&#10;&#10;Description automatically generated">
              <a:extLst>
                <a:ext uri="{FF2B5EF4-FFF2-40B4-BE49-F238E27FC236}">
                  <a16:creationId xmlns:a16="http://schemas.microsoft.com/office/drawing/2014/main" id="{A68D308D-F70F-7345-B86E-AC45E88F36AB}"/>
                </a:ext>
              </a:extLst>
            </p:cNvPr>
            <p:cNvPicPr>
              <a:picLocks noChangeAspect="1"/>
            </p:cNvPicPr>
            <p:nvPr/>
          </p:nvPicPr>
          <p:blipFill rotWithShape="1">
            <a:blip r:embed="rId4"/>
            <a:srcRect l="3482" r="1585" b="5740"/>
            <a:stretch/>
          </p:blipFill>
          <p:spPr>
            <a:xfrm>
              <a:off x="9497152" y="3047460"/>
              <a:ext cx="2519795" cy="622494"/>
            </a:xfrm>
            <a:prstGeom prst="rect">
              <a:avLst/>
            </a:prstGeom>
          </p:spPr>
        </p:pic>
      </p:grpSp>
      <p:grpSp>
        <p:nvGrpSpPr>
          <p:cNvPr id="42" name="Group 41">
            <a:extLst>
              <a:ext uri="{FF2B5EF4-FFF2-40B4-BE49-F238E27FC236}">
                <a16:creationId xmlns:a16="http://schemas.microsoft.com/office/drawing/2014/main" id="{250FA664-648B-E947-BE94-0067673A832F}"/>
              </a:ext>
            </a:extLst>
          </p:cNvPr>
          <p:cNvGrpSpPr/>
          <p:nvPr/>
        </p:nvGrpSpPr>
        <p:grpSpPr>
          <a:xfrm>
            <a:off x="9407273" y="4340010"/>
            <a:ext cx="2699552" cy="844315"/>
            <a:chOff x="9407273" y="4340010"/>
            <a:chExt cx="2699552" cy="844315"/>
          </a:xfrm>
        </p:grpSpPr>
        <p:sp>
          <p:nvSpPr>
            <p:cNvPr id="54" name="Line Callout 1 53">
              <a:extLst>
                <a:ext uri="{FF2B5EF4-FFF2-40B4-BE49-F238E27FC236}">
                  <a16:creationId xmlns:a16="http://schemas.microsoft.com/office/drawing/2014/main" id="{040A2F40-4DCC-E040-922B-3E9D3276FBDF}"/>
                </a:ext>
              </a:extLst>
            </p:cNvPr>
            <p:cNvSpPr/>
            <p:nvPr/>
          </p:nvSpPr>
          <p:spPr>
            <a:xfrm>
              <a:off x="9407273" y="4340010"/>
              <a:ext cx="2699552" cy="844315"/>
            </a:xfrm>
            <a:prstGeom prst="borderCallout1">
              <a:avLst>
                <a:gd name="adj1" fmla="val 97795"/>
                <a:gd name="adj2" fmla="val 681"/>
                <a:gd name="adj3" fmla="val 240823"/>
                <a:gd name="adj4" fmla="val -58993"/>
              </a:avLst>
            </a:prstGeom>
            <a:solidFill>
              <a:srgbClr val="9A6643">
                <a:alpha val="75000"/>
              </a:srgbClr>
            </a:solidFill>
            <a:ln w="25400">
              <a:solidFill>
                <a:srgbClr val="9A6643">
                  <a:alpha val="75000"/>
                </a:srgbClr>
              </a:solidFill>
              <a:headEnd type="none"/>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50D33BC6-C4E7-594F-A6D5-F90078EF4DA7}"/>
                </a:ext>
              </a:extLst>
            </p:cNvPr>
            <p:cNvPicPr>
              <a:picLocks noChangeAspect="1"/>
            </p:cNvPicPr>
            <p:nvPr/>
          </p:nvPicPr>
          <p:blipFill rotWithShape="1">
            <a:blip r:embed="rId5"/>
            <a:srcRect l="2528" r="2284"/>
            <a:stretch/>
          </p:blipFill>
          <p:spPr>
            <a:xfrm>
              <a:off x="9551963" y="4521692"/>
              <a:ext cx="2398541" cy="477081"/>
            </a:xfrm>
            <a:prstGeom prst="rect">
              <a:avLst/>
            </a:prstGeom>
          </p:spPr>
        </p:pic>
      </p:grpSp>
    </p:spTree>
    <p:extLst>
      <p:ext uri="{BB962C8B-B14F-4D97-AF65-F5344CB8AC3E}">
        <p14:creationId xmlns:p14="http://schemas.microsoft.com/office/powerpoint/2010/main" val="188077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6"/>
                                        </p:tgtEl>
                                      </p:cBhvr>
                                    </p:animEffect>
                                    <p:set>
                                      <p:cBhvr>
                                        <p:cTn id="49" dur="1" fill="hold">
                                          <p:stCondLst>
                                            <p:cond delay="499"/>
                                          </p:stCondLst>
                                        </p:cTn>
                                        <p:tgtEl>
                                          <p:spTgt spid="3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42"/>
                                        </p:tgtEl>
                                      </p:cBhvr>
                                    </p:animEffect>
                                    <p:set>
                                      <p:cBhvr>
                                        <p:cTn id="52"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3" grpId="0" animBg="1"/>
      <p:bldP spid="15" grpId="0" animBg="1"/>
      <p:bldP spid="17" grpId="0" animBg="1"/>
      <p:bldP spid="19"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7"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8282"/>
            <a:ext cx="12192000" cy="49469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677011-D823-F247-9EFE-13DAB96F4C60}"/>
              </a:ext>
            </a:extLst>
          </p:cNvPr>
          <p:cNvSpPr>
            <a:spLocks noGrp="1"/>
          </p:cNvSpPr>
          <p:nvPr>
            <p:ph type="ctrTitle"/>
          </p:nvPr>
        </p:nvSpPr>
        <p:spPr>
          <a:xfrm>
            <a:off x="795338" y="1566473"/>
            <a:ext cx="10601325" cy="2166723"/>
          </a:xfrm>
        </p:spPr>
        <p:txBody>
          <a:bodyPr>
            <a:normAutofit/>
          </a:bodyPr>
          <a:lstStyle/>
          <a:p>
            <a:r>
              <a:rPr lang="en-US" sz="6600" dirty="0">
                <a:solidFill>
                  <a:schemeClr val="bg1"/>
                </a:solidFill>
              </a:rPr>
              <a:t>Area Updates</a:t>
            </a:r>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24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597A4-E0A4-A041-AE1B-326CB9C87E2F}"/>
              </a:ext>
            </a:extLst>
          </p:cNvPr>
          <p:cNvSpPr>
            <a:spLocks noGrp="1"/>
          </p:cNvSpPr>
          <p:nvPr>
            <p:ph type="title"/>
          </p:nvPr>
        </p:nvSpPr>
        <p:spPr>
          <a:xfrm>
            <a:off x="6946325" y="325820"/>
            <a:ext cx="4645250" cy="962921"/>
          </a:xfrm>
        </p:spPr>
        <p:txBody>
          <a:bodyPr vert="horz" lIns="91440" tIns="45720" rIns="91440" bIns="45720" rtlCol="0" anchor="b">
            <a:normAutofit/>
          </a:bodyPr>
          <a:lstStyle/>
          <a:p>
            <a:pPr algn="ctr"/>
            <a:r>
              <a:rPr lang="en-US" sz="6000" b="1" dirty="0"/>
              <a:t>Glenda Fish</a:t>
            </a: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person smiling for the camera&#10;&#10;Description automatically generated">
            <a:extLst>
              <a:ext uri="{FF2B5EF4-FFF2-40B4-BE49-F238E27FC236}">
                <a16:creationId xmlns:a16="http://schemas.microsoft.com/office/drawing/2014/main" id="{151B425C-B1D7-7943-AE46-1490F92DD388}"/>
              </a:ext>
            </a:extLst>
          </p:cNvPr>
          <p:cNvPicPr>
            <a:picLocks noGrp="1" noChangeAspect="1"/>
          </p:cNvPicPr>
          <p:nvPr>
            <p:ph sz="half" idx="1"/>
          </p:nvPr>
        </p:nvPicPr>
        <p:blipFill rotWithShape="1">
          <a:blip r:embed="rId2"/>
          <a:srcRect t="11722" r="2" b="19974"/>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9" name="TextBox 8">
            <a:extLst>
              <a:ext uri="{FF2B5EF4-FFF2-40B4-BE49-F238E27FC236}">
                <a16:creationId xmlns:a16="http://schemas.microsoft.com/office/drawing/2014/main" id="{2EF39C20-3B65-2742-9206-1724221C59FE}"/>
              </a:ext>
            </a:extLst>
          </p:cNvPr>
          <p:cNvSpPr txBox="1"/>
          <p:nvPr/>
        </p:nvSpPr>
        <p:spPr>
          <a:xfrm>
            <a:off x="6367328" y="1179684"/>
            <a:ext cx="5803243" cy="5693866"/>
          </a:xfrm>
          <a:prstGeom prst="rect">
            <a:avLst/>
          </a:prstGeom>
          <a:noFill/>
        </p:spPr>
        <p:txBody>
          <a:bodyPr wrap="square" rtlCol="0">
            <a:spAutoFit/>
          </a:bodyPr>
          <a:lstStyle/>
          <a:p>
            <a:pPr marL="285750" indent="-285750">
              <a:buFont typeface="Arial" panose="020B0604020202020204" pitchFamily="34" charset="0"/>
              <a:buChar char="•"/>
            </a:pPr>
            <a:r>
              <a:rPr lang="en-US" sz="2800" dirty="0"/>
              <a:t>Started at the lab in 1984</a:t>
            </a:r>
          </a:p>
          <a:p>
            <a:pPr marL="285750" indent="-285750">
              <a:buFont typeface="Arial" panose="020B0604020202020204" pitchFamily="34" charset="0"/>
              <a:buChar char="•"/>
            </a:pPr>
            <a:r>
              <a:rPr lang="en-US" sz="2800" dirty="0"/>
              <a:t>Glenda served in the Nuclear Science Division from June 2005 to March 2006, and April 2007 to January 2008</a:t>
            </a:r>
          </a:p>
          <a:p>
            <a:pPr marL="285750" indent="-285750">
              <a:buFont typeface="Arial" panose="020B0604020202020204" pitchFamily="34" charset="0"/>
              <a:buChar char="•"/>
            </a:pPr>
            <a:r>
              <a:rPr lang="en-US" sz="2800" dirty="0"/>
              <a:t>Over the course of her career, Glenda has served in the AFRD (now ATAP), Nuclear Science, Engineering, and Physics Divisions</a:t>
            </a:r>
          </a:p>
          <a:p>
            <a:pPr marL="285750" indent="-285750">
              <a:buFont typeface="Arial" panose="020B0604020202020204" pitchFamily="34" charset="0"/>
              <a:buChar char="•"/>
            </a:pPr>
            <a:r>
              <a:rPr lang="en-US" sz="2800" dirty="0"/>
              <a:t>She has also worked on the SSC and ALS projects,  Laboratory Directorate and currently serves in the Physical Sciences Area office.</a:t>
            </a:r>
          </a:p>
        </p:txBody>
      </p:sp>
    </p:spTree>
    <p:extLst>
      <p:ext uri="{BB962C8B-B14F-4D97-AF65-F5344CB8AC3E}">
        <p14:creationId xmlns:p14="http://schemas.microsoft.com/office/powerpoint/2010/main" val="37666107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597A4-E0A4-A041-AE1B-326CB9C87E2F}"/>
              </a:ext>
            </a:extLst>
          </p:cNvPr>
          <p:cNvSpPr>
            <a:spLocks noGrp="1"/>
          </p:cNvSpPr>
          <p:nvPr>
            <p:ph type="title"/>
          </p:nvPr>
        </p:nvSpPr>
        <p:spPr>
          <a:xfrm>
            <a:off x="552904" y="141552"/>
            <a:ext cx="5006336" cy="1325563"/>
          </a:xfrm>
        </p:spPr>
        <p:txBody>
          <a:bodyPr vert="horz" lIns="91440" tIns="45720" rIns="91440" bIns="45720" rtlCol="0" anchor="ctr">
            <a:normAutofit/>
          </a:bodyPr>
          <a:lstStyle/>
          <a:p>
            <a:pPr algn="ctr"/>
            <a:r>
              <a:rPr lang="en-US" b="1" dirty="0"/>
              <a:t>James Symons</a:t>
            </a:r>
          </a:p>
        </p:txBody>
      </p:sp>
      <p:sp>
        <p:nvSpPr>
          <p:cNvPr id="14" name="Content Placeholder 13">
            <a:extLst>
              <a:ext uri="{FF2B5EF4-FFF2-40B4-BE49-F238E27FC236}">
                <a16:creationId xmlns:a16="http://schemas.microsoft.com/office/drawing/2014/main" id="{0C269490-F56A-1340-A53D-871195F93EA8}"/>
              </a:ext>
            </a:extLst>
          </p:cNvPr>
          <p:cNvSpPr txBox="1">
            <a:spLocks noGrp="1"/>
          </p:cNvSpPr>
          <p:nvPr>
            <p:ph sz="half" idx="2"/>
          </p:nvPr>
        </p:nvSpPr>
        <p:spPr>
          <a:xfrm>
            <a:off x="365760" y="1332411"/>
            <a:ext cx="5525589" cy="5081452"/>
          </a:xfrm>
        </p:spPr>
        <p:txBody>
          <a:bodyPr vert="horz" lIns="91440" tIns="45720" rIns="91440" bIns="45720" rtlCol="0" anchor="t">
            <a:normAutofit fontScale="92500" lnSpcReduction="20000"/>
          </a:bodyPr>
          <a:lstStyle/>
          <a:p>
            <a:r>
              <a:rPr lang="en-US" dirty="0"/>
              <a:t>James stepping down as ALD June 30, 2020</a:t>
            </a:r>
          </a:p>
          <a:p>
            <a:r>
              <a:rPr lang="en-US" dirty="0"/>
              <a:t>James came to the Lab in 1977 as a post-doctoral researcher from Oxford University</a:t>
            </a:r>
          </a:p>
          <a:p>
            <a:r>
              <a:rPr lang="en-US" dirty="0"/>
              <a:t>Served as the Nuclear Science Division Director from 1985 to 1995 </a:t>
            </a:r>
          </a:p>
          <a:p>
            <a:r>
              <a:rPr lang="en-US" dirty="0"/>
              <a:t>During 1995 to 2002 he was involved in planning for RHIC and served as the NSAC Chair</a:t>
            </a:r>
          </a:p>
          <a:p>
            <a:r>
              <a:rPr lang="en-US" dirty="0"/>
              <a:t>Again served as the Nuclear Science Division Director from 2002 to 2012</a:t>
            </a:r>
          </a:p>
          <a:p>
            <a:r>
              <a:rPr lang="en-US" dirty="0"/>
              <a:t>He has been the Associate Laboratory Director for Physical Sciences (then General Sciences) since 2011</a:t>
            </a:r>
          </a:p>
        </p:txBody>
      </p:sp>
      <p:sp>
        <p:nvSpPr>
          <p:cNvPr id="19" name="Freeform: Shape 1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person wearing a suit and tie smiling at the camera&#10;&#10;Description automatically generated">
            <a:extLst>
              <a:ext uri="{FF2B5EF4-FFF2-40B4-BE49-F238E27FC236}">
                <a16:creationId xmlns:a16="http://schemas.microsoft.com/office/drawing/2014/main" id="{62E4352A-1358-3C40-98EB-5FD6EA701FDF}"/>
              </a:ext>
            </a:extLst>
          </p:cNvPr>
          <p:cNvPicPr>
            <a:picLocks noGrp="1" noChangeAspect="1"/>
          </p:cNvPicPr>
          <p:nvPr>
            <p:ph sz="half" idx="1"/>
          </p:nvPr>
        </p:nvPicPr>
        <p:blipFill rotWithShape="1">
          <a:blip r:embed="rId2"/>
          <a:srcRect t="2106" r="-3" b="7103"/>
          <a:stretch/>
        </p:blipFill>
        <p:spPr>
          <a:xfrm>
            <a:off x="6167846" y="10"/>
            <a:ext cx="6024154" cy="6857990"/>
          </a:xfrm>
          <a:custGeom>
            <a:avLst/>
            <a:gdLst/>
            <a:ahLst/>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2200887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7"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8282"/>
            <a:ext cx="12192000" cy="49469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677011-D823-F247-9EFE-13DAB96F4C60}"/>
              </a:ext>
            </a:extLst>
          </p:cNvPr>
          <p:cNvSpPr>
            <a:spLocks noGrp="1"/>
          </p:cNvSpPr>
          <p:nvPr>
            <p:ph type="ctrTitle"/>
          </p:nvPr>
        </p:nvSpPr>
        <p:spPr>
          <a:xfrm>
            <a:off x="795338" y="1566473"/>
            <a:ext cx="10601325" cy="2166723"/>
          </a:xfrm>
        </p:spPr>
        <p:txBody>
          <a:bodyPr>
            <a:normAutofit/>
          </a:bodyPr>
          <a:lstStyle/>
          <a:p>
            <a:r>
              <a:rPr lang="en-US" sz="6600" dirty="0">
                <a:solidFill>
                  <a:schemeClr val="bg1"/>
                </a:solidFill>
              </a:rPr>
              <a:t>Phase 2 Activities</a:t>
            </a:r>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2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idx="4294967295"/>
          </p:nvPr>
        </p:nvSpPr>
        <p:spPr>
          <a:xfrm>
            <a:off x="777240" y="731519"/>
            <a:ext cx="2845191" cy="3237579"/>
          </a:xfrm>
        </p:spPr>
        <p:txBody>
          <a:bodyPr vert="horz" lIns="91440" tIns="45720" rIns="91440" bIns="45720" rtlCol="0" anchor="ctr">
            <a:normAutofit/>
          </a:bodyPr>
          <a:lstStyle/>
          <a:p>
            <a:pPr algn="ctr"/>
            <a:r>
              <a:rPr lang="en-US" sz="3800" kern="1200" dirty="0">
                <a:solidFill>
                  <a:srgbClr val="FFFFFF"/>
                </a:solidFill>
                <a:latin typeface="+mj-lt"/>
                <a:ea typeface="+mj-ea"/>
                <a:cs typeface="+mj-cs"/>
              </a:rPr>
              <a:t>Nuclear Science Division </a:t>
            </a:r>
          </a:p>
        </p:txBody>
      </p:sp>
      <p:sp>
        <p:nvSpPr>
          <p:cNvPr id="30" name="Rectangle 2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 name="Rectangle 3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C949EE-3C2A-0C4A-B7E5-58FDFA15B7D2}"/>
              </a:ext>
            </a:extLst>
          </p:cNvPr>
          <p:cNvSpPr/>
          <p:nvPr/>
        </p:nvSpPr>
        <p:spPr>
          <a:xfrm>
            <a:off x="4379709" y="686862"/>
            <a:ext cx="7037591" cy="547512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600" dirty="0"/>
              <a:t>+2 for RNC: testing of MVTX power boards in building 70 (Leo Greiner's lab)</a:t>
            </a:r>
            <a:br>
              <a:rPr lang="en-US" sz="1600" dirty="0"/>
            </a:br>
            <a:endParaRPr lang="en-US" sz="1600" dirty="0"/>
          </a:p>
          <a:p>
            <a:pPr indent="-228600">
              <a:lnSpc>
                <a:spcPct val="90000"/>
              </a:lnSpc>
              <a:spcAft>
                <a:spcPts val="600"/>
              </a:spcAft>
              <a:buFont typeface="Arial" panose="020B0604020202020204" pitchFamily="34" charset="0"/>
              <a:buChar char="•"/>
            </a:pPr>
            <a:r>
              <a:rPr lang="en-US" sz="1600" dirty="0"/>
              <a:t>+1 for ion source group (Dan </a:t>
            </a:r>
            <a:r>
              <a:rPr lang="en-US" sz="1600" dirty="0" err="1"/>
              <a:t>Xie</a:t>
            </a:r>
            <a:r>
              <a:rPr lang="en-US" sz="1600" dirty="0"/>
              <a:t>): develop </a:t>
            </a:r>
            <a:r>
              <a:rPr lang="en-US" sz="1600" dirty="0" err="1"/>
              <a:t>Ti</a:t>
            </a:r>
            <a:r>
              <a:rPr lang="en-US" sz="1600" dirty="0"/>
              <a:t> and V beams for the 88</a:t>
            </a:r>
            <a:br>
              <a:rPr lang="en-US" sz="1600" dirty="0"/>
            </a:br>
            <a:endParaRPr lang="en-US" sz="1600" dirty="0"/>
          </a:p>
          <a:p>
            <a:pPr indent="-228600">
              <a:lnSpc>
                <a:spcPct val="90000"/>
              </a:lnSpc>
              <a:spcAft>
                <a:spcPts val="600"/>
              </a:spcAft>
              <a:buFont typeface="Arial" panose="020B0604020202020204" pitchFamily="34" charset="0"/>
              <a:buChar char="•"/>
            </a:pPr>
            <a:r>
              <a:rPr lang="en-US" sz="1600" dirty="0"/>
              <a:t>+2 for 88-inch cyclotron operations</a:t>
            </a:r>
            <a:br>
              <a:rPr lang="en-US" sz="1600" dirty="0"/>
            </a:br>
            <a:endParaRPr lang="en-US" sz="1600" dirty="0"/>
          </a:p>
          <a:p>
            <a:pPr indent="-228600">
              <a:lnSpc>
                <a:spcPct val="90000"/>
              </a:lnSpc>
              <a:spcAft>
                <a:spcPts val="600"/>
              </a:spcAft>
              <a:buFont typeface="Arial" panose="020B0604020202020204" pitchFamily="34" charset="0"/>
              <a:buChar char="•"/>
            </a:pPr>
            <a:r>
              <a:rPr lang="en-US" sz="1600" dirty="0"/>
              <a:t>+2 for 88-inch cyclotron experimenters</a:t>
            </a:r>
            <a:br>
              <a:rPr lang="en-US" sz="1600" dirty="0"/>
            </a:br>
            <a:endParaRPr lang="en-US" sz="1600" dirty="0"/>
          </a:p>
          <a:p>
            <a:pPr indent="-228600">
              <a:lnSpc>
                <a:spcPct val="90000"/>
              </a:lnSpc>
              <a:spcAft>
                <a:spcPts val="600"/>
              </a:spcAft>
              <a:buFont typeface="Arial" panose="020B0604020202020204" pitchFamily="34" charset="0"/>
              <a:buChar char="•"/>
            </a:pPr>
            <a:r>
              <a:rPr lang="en-US" sz="1600" dirty="0"/>
              <a:t>+2 shared between 88 operations &amp; experiment</a:t>
            </a:r>
            <a:br>
              <a:rPr lang="en-US" sz="1600" dirty="0"/>
            </a:br>
            <a:endParaRPr lang="en-US" sz="1600" dirty="0"/>
          </a:p>
          <a:p>
            <a:pPr indent="-228600">
              <a:lnSpc>
                <a:spcPct val="90000"/>
              </a:lnSpc>
              <a:spcAft>
                <a:spcPts val="600"/>
              </a:spcAft>
              <a:buFont typeface="Arial" panose="020B0604020202020204" pitchFamily="34" charset="0"/>
              <a:buChar char="•"/>
            </a:pPr>
            <a:r>
              <a:rPr lang="en-US" sz="1600" dirty="0"/>
              <a:t>+3 for ANP: shared among various projects, coordinated by ANP</a:t>
            </a:r>
            <a:br>
              <a:rPr lang="en-US" sz="1600" dirty="0"/>
            </a:br>
            <a:endParaRPr lang="en-US" sz="1600" dirty="0"/>
          </a:p>
          <a:p>
            <a:pPr indent="-228600">
              <a:lnSpc>
                <a:spcPct val="90000"/>
              </a:lnSpc>
              <a:spcAft>
                <a:spcPts val="600"/>
              </a:spcAft>
              <a:buFont typeface="Arial" panose="020B0604020202020204" pitchFamily="34" charset="0"/>
              <a:buChar char="•"/>
            </a:pPr>
            <a:r>
              <a:rPr lang="en-US" sz="1600" dirty="0"/>
              <a:t>+2 for SHE group: develop control systems, detector box for E120 search</a:t>
            </a:r>
            <a:br>
              <a:rPr lang="en-US" sz="1600" dirty="0"/>
            </a:br>
            <a:endParaRPr lang="en-US" sz="1600" dirty="0"/>
          </a:p>
          <a:p>
            <a:pPr indent="-228600">
              <a:lnSpc>
                <a:spcPct val="90000"/>
              </a:lnSpc>
              <a:spcAft>
                <a:spcPts val="600"/>
              </a:spcAft>
              <a:buFont typeface="Arial" panose="020B0604020202020204" pitchFamily="34" charset="0"/>
              <a:buChar char="•"/>
            </a:pPr>
            <a:r>
              <a:rPr lang="en-US" sz="1600" dirty="0"/>
              <a:t>+2 for Fundamental Symmetries group: expand LEGEND and CUPID R&amp;D</a:t>
            </a:r>
            <a:br>
              <a:rPr lang="en-US" sz="1600" dirty="0"/>
            </a:br>
            <a:endParaRPr lang="en-US" sz="1600" dirty="0"/>
          </a:p>
          <a:p>
            <a:pPr indent="-228600">
              <a:lnSpc>
                <a:spcPct val="90000"/>
              </a:lnSpc>
              <a:spcAft>
                <a:spcPts val="600"/>
              </a:spcAft>
              <a:buFont typeface="Arial" panose="020B0604020202020204" pitchFamily="34" charset="0"/>
              <a:buChar char="•"/>
            </a:pPr>
            <a:r>
              <a:rPr lang="en-US" sz="1600" dirty="0"/>
              <a:t>+2 for theory group: allow postdoc &amp; student opportunities to discuss with senior theorists using white boards in theory break room (common room)</a:t>
            </a:r>
            <a:br>
              <a:rPr lang="en-US" sz="1600" dirty="0"/>
            </a:br>
            <a:endParaRPr lang="en-US" sz="1600" dirty="0"/>
          </a:p>
          <a:p>
            <a:pPr indent="-228600">
              <a:lnSpc>
                <a:spcPct val="90000"/>
              </a:lnSpc>
              <a:spcAft>
                <a:spcPts val="600"/>
              </a:spcAft>
              <a:buFont typeface="Arial" panose="020B0604020202020204" pitchFamily="34" charset="0"/>
              <a:buChar char="•"/>
            </a:pPr>
            <a:r>
              <a:rPr lang="en-US" sz="1600" dirty="0"/>
              <a:t>+2 for management oversight &amp; on-site admin work</a:t>
            </a:r>
          </a:p>
        </p:txBody>
      </p:sp>
      <p:sp>
        <p:nvSpPr>
          <p:cNvPr id="3" name="TextBox 2">
            <a:extLst>
              <a:ext uri="{FF2B5EF4-FFF2-40B4-BE49-F238E27FC236}">
                <a16:creationId xmlns:a16="http://schemas.microsoft.com/office/drawing/2014/main" id="{4D190719-0D2C-2C4A-8435-86AEE0A70D7E}"/>
              </a:ext>
            </a:extLst>
          </p:cNvPr>
          <p:cNvSpPr txBox="1"/>
          <p:nvPr/>
        </p:nvSpPr>
        <p:spPr>
          <a:xfrm>
            <a:off x="466343" y="4161027"/>
            <a:ext cx="3414369" cy="2062103"/>
          </a:xfrm>
          <a:prstGeom prst="rect">
            <a:avLst/>
          </a:prstGeom>
          <a:noFill/>
        </p:spPr>
        <p:txBody>
          <a:bodyPr wrap="square" rtlCol="0" anchor="ctr">
            <a:spAutoFit/>
          </a:bodyPr>
          <a:lstStyle/>
          <a:p>
            <a:pPr algn="ctr"/>
            <a:endParaRPr lang="en-US" sz="3200" dirty="0">
              <a:solidFill>
                <a:srgbClr val="FFFFFF"/>
              </a:solidFill>
              <a:latin typeface="+mj-lt"/>
              <a:ea typeface="+mj-ea"/>
              <a:cs typeface="+mj-cs"/>
            </a:endParaRPr>
          </a:p>
          <a:p>
            <a:pPr algn="ctr"/>
            <a:r>
              <a:rPr lang="en-US" sz="3200" dirty="0">
                <a:solidFill>
                  <a:srgbClr val="FFFFFF"/>
                </a:solidFill>
                <a:latin typeface="+mj-lt"/>
                <a:ea typeface="+mj-ea"/>
                <a:cs typeface="+mj-cs"/>
              </a:rPr>
              <a:t>Proposed increase of 20 badge-ins</a:t>
            </a:r>
          </a:p>
          <a:p>
            <a:pPr algn="ctr"/>
            <a:r>
              <a:rPr lang="en-US" sz="3200" dirty="0">
                <a:solidFill>
                  <a:srgbClr val="FFFFFF"/>
                </a:solidFill>
                <a:latin typeface="+mj-lt"/>
                <a:ea typeface="+mj-ea"/>
                <a:cs typeface="+mj-cs"/>
              </a:rPr>
              <a:t>for Pilot 2</a:t>
            </a:r>
          </a:p>
        </p:txBody>
      </p:sp>
    </p:spTree>
    <p:extLst>
      <p:ext uri="{BB962C8B-B14F-4D97-AF65-F5344CB8AC3E}">
        <p14:creationId xmlns:p14="http://schemas.microsoft.com/office/powerpoint/2010/main" val="1254364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62A45B-9BC5-F34A-8C51-1B07E5C834B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PMP Deadlines</a:t>
            </a:r>
          </a:p>
        </p:txBody>
      </p:sp>
      <p:graphicFrame>
        <p:nvGraphicFramePr>
          <p:cNvPr id="18" name="Content Placeholder 3">
            <a:extLst>
              <a:ext uri="{FF2B5EF4-FFF2-40B4-BE49-F238E27FC236}">
                <a16:creationId xmlns:a16="http://schemas.microsoft.com/office/drawing/2014/main" id="{ACEC38C1-C193-C447-BF47-19E3E7A576A9}"/>
              </a:ext>
            </a:extLst>
          </p:cNvPr>
          <p:cNvGraphicFramePr>
            <a:graphicFrameLocks noGrp="1"/>
          </p:cNvGraphicFramePr>
          <p:nvPr>
            <p:ph idx="1"/>
            <p:extLst>
              <p:ext uri="{D42A27DB-BD31-4B8C-83A1-F6EECF244321}">
                <p14:modId xmlns:p14="http://schemas.microsoft.com/office/powerpoint/2010/main" val="909836160"/>
              </p:ext>
            </p:extLst>
          </p:nvPr>
        </p:nvGraphicFramePr>
        <p:xfrm>
          <a:off x="4038600" y="1014738"/>
          <a:ext cx="7188200" cy="4825141"/>
        </p:xfrm>
        <a:graphic>
          <a:graphicData uri="http://schemas.openxmlformats.org/drawingml/2006/table">
            <a:tbl>
              <a:tblPr/>
              <a:tblGrid>
                <a:gridCol w="1828309">
                  <a:extLst>
                    <a:ext uri="{9D8B030D-6E8A-4147-A177-3AD203B41FA5}">
                      <a16:colId xmlns:a16="http://schemas.microsoft.com/office/drawing/2014/main" val="3093725730"/>
                    </a:ext>
                  </a:extLst>
                </a:gridCol>
                <a:gridCol w="5359891">
                  <a:extLst>
                    <a:ext uri="{9D8B030D-6E8A-4147-A177-3AD203B41FA5}">
                      <a16:colId xmlns:a16="http://schemas.microsoft.com/office/drawing/2014/main" val="545666943"/>
                    </a:ext>
                  </a:extLst>
                </a:gridCol>
              </a:tblGrid>
              <a:tr h="378354">
                <a:tc>
                  <a:txBody>
                    <a:bodyPr/>
                    <a:lstStyle/>
                    <a:p>
                      <a:pPr rtl="0" fontAlgn="t">
                        <a:spcBef>
                          <a:spcPts val="0"/>
                        </a:spcBef>
                        <a:spcAft>
                          <a:spcPts val="0"/>
                        </a:spcAft>
                      </a:pPr>
                      <a:r>
                        <a:rPr lang="en-US" sz="1300" b="1" i="0" u="none" strike="noStrike">
                          <a:solidFill>
                            <a:srgbClr val="222222"/>
                          </a:solidFill>
                          <a:effectLst/>
                          <a:latin typeface="Arial" panose="020B0604020202020204" pitchFamily="34" charset="0"/>
                        </a:rPr>
                        <a:t>Monday, June 22</a:t>
                      </a:r>
                      <a:endParaRPr lang="en-US" sz="2100">
                        <a:effectLst/>
                      </a:endParaRPr>
                    </a:p>
                  </a:txBody>
                  <a:tcPr marL="74407" marR="74407" marT="74407" marB="74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300" b="0" i="0" u="none" strike="noStrike">
                          <a:solidFill>
                            <a:srgbClr val="222222"/>
                          </a:solidFill>
                          <a:effectLst/>
                          <a:latin typeface="Arial" panose="020B0604020202020204" pitchFamily="34" charset="0"/>
                        </a:rPr>
                        <a:t>Employee Self-Assessments are due</a:t>
                      </a:r>
                      <a:endParaRPr lang="en-US" sz="2100">
                        <a:effectLst/>
                      </a:endParaRPr>
                    </a:p>
                  </a:txBody>
                  <a:tcPr marL="74407" marR="74407" marT="74407" marB="74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1439291"/>
                  </a:ext>
                </a:extLst>
              </a:tr>
              <a:tr h="774111">
                <a:tc>
                  <a:txBody>
                    <a:bodyPr/>
                    <a:lstStyle/>
                    <a:p>
                      <a:pPr rtl="0" fontAlgn="t">
                        <a:spcBef>
                          <a:spcPts val="0"/>
                        </a:spcBef>
                        <a:spcAft>
                          <a:spcPts val="0"/>
                        </a:spcAft>
                      </a:pPr>
                      <a:r>
                        <a:rPr lang="en-US" sz="1300" b="1" i="0" u="none" strike="noStrike">
                          <a:solidFill>
                            <a:srgbClr val="222222"/>
                          </a:solidFill>
                          <a:effectLst/>
                          <a:latin typeface="Arial" panose="020B0604020202020204" pitchFamily="34" charset="0"/>
                        </a:rPr>
                        <a:t>Tuesday, July 14</a:t>
                      </a:r>
                      <a:endParaRPr lang="en-US" sz="2100">
                        <a:effectLst/>
                      </a:endParaRPr>
                    </a:p>
                  </a:txBody>
                  <a:tcPr marL="74407" marR="74407" marT="74407" marB="74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300" b="0" i="0" u="none" strike="noStrike">
                          <a:solidFill>
                            <a:srgbClr val="222222"/>
                          </a:solidFill>
                          <a:effectLst/>
                          <a:latin typeface="Arial" panose="020B0604020202020204" pitchFamily="34" charset="0"/>
                        </a:rPr>
                        <a:t>Supervisor completes draft of the performance review by </a:t>
                      </a:r>
                      <a:r>
                        <a:rPr lang="en-US" sz="1300" b="1" i="0" u="none" strike="noStrike">
                          <a:solidFill>
                            <a:srgbClr val="222222"/>
                          </a:solidFill>
                          <a:effectLst/>
                          <a:latin typeface="Arial" panose="020B0604020202020204" pitchFamily="34" charset="0"/>
                        </a:rPr>
                        <a:t>Tuesday, July 14</a:t>
                      </a:r>
                      <a:r>
                        <a:rPr lang="en-US" sz="1300" b="0" i="0" u="none" strike="noStrike">
                          <a:solidFill>
                            <a:srgbClr val="222222"/>
                          </a:solidFill>
                          <a:effectLst/>
                          <a:latin typeface="Arial" panose="020B0604020202020204" pitchFamily="34" charset="0"/>
                        </a:rPr>
                        <a:t> and submits to one-up reviewer.  </a:t>
                      </a:r>
                      <a:r>
                        <a:rPr lang="en-US" sz="1300" b="1" i="0" u="none" strike="noStrike">
                          <a:solidFill>
                            <a:srgbClr val="222222"/>
                          </a:solidFill>
                          <a:effectLst/>
                          <a:latin typeface="Arial" panose="020B0604020202020204" pitchFamily="34" charset="0"/>
                        </a:rPr>
                        <a:t>Supervisor enters the proposed</a:t>
                      </a:r>
                      <a:r>
                        <a:rPr lang="en-US" sz="1300" b="0" i="0" u="none" strike="noStrike">
                          <a:solidFill>
                            <a:srgbClr val="222222"/>
                          </a:solidFill>
                          <a:effectLst/>
                          <a:latin typeface="Arial" panose="020B0604020202020204" pitchFamily="34" charset="0"/>
                        </a:rPr>
                        <a:t> </a:t>
                      </a:r>
                      <a:r>
                        <a:rPr lang="en-US" sz="1300" b="1" i="0" u="none" strike="noStrike">
                          <a:solidFill>
                            <a:srgbClr val="222222"/>
                          </a:solidFill>
                          <a:effectLst/>
                          <a:latin typeface="Arial" panose="020B0604020202020204" pitchFamily="34" charset="0"/>
                        </a:rPr>
                        <a:t>rating</a:t>
                      </a:r>
                      <a:r>
                        <a:rPr lang="en-US" sz="1300" b="0" i="0" u="none" strike="noStrike">
                          <a:solidFill>
                            <a:srgbClr val="222222"/>
                          </a:solidFill>
                          <a:effectLst/>
                          <a:latin typeface="Arial" panose="020B0604020202020204" pitchFamily="34" charset="0"/>
                        </a:rPr>
                        <a:t> at </a:t>
                      </a:r>
                      <a:r>
                        <a:rPr lang="en-US" sz="1300" b="0" i="0" u="sng" strike="noStrike">
                          <a:solidFill>
                            <a:srgbClr val="1155CC"/>
                          </a:solidFill>
                          <a:effectLst/>
                          <a:latin typeface="Arial" panose="020B0604020202020204" pitchFamily="34" charset="0"/>
                          <a:hlinkClick r:id="rId2"/>
                        </a:rPr>
                        <a:t>pmp.lbl.gov</a:t>
                      </a:r>
                      <a:endParaRPr lang="en-US" sz="2100">
                        <a:effectLst/>
                      </a:endParaRPr>
                    </a:p>
                  </a:txBody>
                  <a:tcPr marL="74407" marR="74407" marT="74407" marB="74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7243772"/>
                  </a:ext>
                </a:extLst>
              </a:tr>
              <a:tr h="57623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Tuesday, July 14 -</a:t>
                      </a:r>
                      <a:endParaRPr lang="en-US" sz="2100">
                        <a:effectLst/>
                      </a:endParaRPr>
                    </a:p>
                    <a:p>
                      <a:pPr rtl="0" fontAlgn="t">
                        <a:spcBef>
                          <a:spcPts val="0"/>
                        </a:spcBef>
                        <a:spcAft>
                          <a:spcPts val="0"/>
                        </a:spcAft>
                      </a:pPr>
                      <a:r>
                        <a:rPr lang="en-US" sz="1300" b="1" i="0" u="none" strike="noStrike">
                          <a:solidFill>
                            <a:srgbClr val="000000"/>
                          </a:solidFill>
                          <a:effectLst/>
                          <a:latin typeface="Arial" panose="020B0604020202020204" pitchFamily="34" charset="0"/>
                        </a:rPr>
                        <a:t>Wednesday, July 29</a:t>
                      </a:r>
                      <a:endParaRPr lang="en-US" sz="2100">
                        <a:effectLst/>
                      </a:endParaRPr>
                    </a:p>
                  </a:txBody>
                  <a:tcPr marL="74407" marR="74407" marT="74407" marB="74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300" b="0" i="0" u="none" strike="noStrike">
                          <a:solidFill>
                            <a:srgbClr val="222222"/>
                          </a:solidFill>
                          <a:effectLst/>
                          <a:latin typeface="Arial" panose="020B0604020202020204" pitchFamily="34" charset="0"/>
                        </a:rPr>
                        <a:t>One-up Reviewer completes commenting/suggested edits by </a:t>
                      </a:r>
                      <a:r>
                        <a:rPr lang="en-US" sz="1300" b="1" i="0" u="none" strike="noStrike">
                          <a:solidFill>
                            <a:srgbClr val="222222"/>
                          </a:solidFill>
                          <a:effectLst/>
                          <a:latin typeface="Arial" panose="020B0604020202020204" pitchFamily="34" charset="0"/>
                        </a:rPr>
                        <a:t>Wednesday, July 29</a:t>
                      </a:r>
                      <a:endParaRPr lang="en-US" sz="2100">
                        <a:effectLst/>
                      </a:endParaRPr>
                    </a:p>
                  </a:txBody>
                  <a:tcPr marL="74407" marR="74407" marT="74407" marB="74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1315924"/>
                  </a:ext>
                </a:extLst>
              </a:tr>
              <a:tr h="774111">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Wednesday, July 29 - </a:t>
                      </a:r>
                    </a:p>
                    <a:p>
                      <a:pPr rtl="0" fontAlgn="t">
                        <a:spcBef>
                          <a:spcPts val="0"/>
                        </a:spcBef>
                        <a:spcAft>
                          <a:spcPts val="0"/>
                        </a:spcAft>
                      </a:pPr>
                      <a:r>
                        <a:rPr lang="en-US" sz="1300" b="1" i="0" u="none" strike="noStrike">
                          <a:solidFill>
                            <a:srgbClr val="000000"/>
                          </a:solidFill>
                          <a:effectLst/>
                          <a:latin typeface="Arial" panose="020B0604020202020204" pitchFamily="34" charset="0"/>
                        </a:rPr>
                        <a:t>Wednesday, August 5</a:t>
                      </a:r>
                      <a:endParaRPr lang="en-US" sz="2100">
                        <a:effectLst/>
                      </a:endParaRPr>
                    </a:p>
                  </a:txBody>
                  <a:tcPr marL="74407" marR="74407" marT="74407" marB="74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300" b="0" i="0" u="none" strike="noStrike">
                          <a:solidFill>
                            <a:srgbClr val="222222"/>
                          </a:solidFill>
                          <a:effectLst/>
                          <a:latin typeface="Arial" panose="020B0604020202020204" pitchFamily="34" charset="0"/>
                        </a:rPr>
                        <a:t>Supervisor incorporates comments/edits by </a:t>
                      </a:r>
                      <a:r>
                        <a:rPr lang="en-US" sz="1300" b="1" i="0" u="none" strike="noStrike">
                          <a:solidFill>
                            <a:srgbClr val="222222"/>
                          </a:solidFill>
                          <a:effectLst/>
                          <a:latin typeface="Arial" panose="020B0604020202020204" pitchFamily="34" charset="0"/>
                        </a:rPr>
                        <a:t>Wednesday, August 5 </a:t>
                      </a:r>
                      <a:r>
                        <a:rPr lang="en-US" sz="1300" b="0" i="0" u="none" strike="noStrike">
                          <a:solidFill>
                            <a:srgbClr val="222222"/>
                          </a:solidFill>
                          <a:effectLst/>
                          <a:latin typeface="Arial" panose="020B0604020202020204" pitchFamily="34" charset="0"/>
                        </a:rPr>
                        <a:t> All Supervisor Reviews are due for Division review, do </a:t>
                      </a:r>
                      <a:r>
                        <a:rPr lang="en-US" sz="1300" b="1" i="1" u="sng">
                          <a:solidFill>
                            <a:srgbClr val="222222"/>
                          </a:solidFill>
                          <a:effectLst/>
                          <a:latin typeface="Arial" panose="020B0604020202020204" pitchFamily="34" charset="0"/>
                        </a:rPr>
                        <a:t>not</a:t>
                      </a:r>
                      <a:r>
                        <a:rPr lang="en-US" sz="1300" b="0" i="0" u="none" strike="noStrike">
                          <a:solidFill>
                            <a:srgbClr val="222222"/>
                          </a:solidFill>
                          <a:effectLst/>
                          <a:latin typeface="Arial" panose="020B0604020202020204" pitchFamily="34" charset="0"/>
                        </a:rPr>
                        <a:t> “Finalize” the document at this stage.   </a:t>
                      </a:r>
                      <a:endParaRPr lang="en-US" sz="2100">
                        <a:effectLst/>
                      </a:endParaRPr>
                    </a:p>
                  </a:txBody>
                  <a:tcPr marL="74407" marR="74407" marT="74407" marB="74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910140"/>
                  </a:ext>
                </a:extLst>
              </a:tr>
              <a:tr h="774111">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Wednesday, August 5 – </a:t>
                      </a:r>
                    </a:p>
                    <a:p>
                      <a:pPr rtl="0" fontAlgn="t">
                        <a:spcBef>
                          <a:spcPts val="0"/>
                        </a:spcBef>
                        <a:spcAft>
                          <a:spcPts val="0"/>
                        </a:spcAft>
                      </a:pPr>
                      <a:r>
                        <a:rPr lang="en-US" sz="1300" b="1" i="0" u="none" strike="noStrike">
                          <a:solidFill>
                            <a:srgbClr val="000000"/>
                          </a:solidFill>
                          <a:effectLst/>
                          <a:latin typeface="Arial" panose="020B0604020202020204" pitchFamily="34" charset="0"/>
                        </a:rPr>
                        <a:t>Friday, August 14</a:t>
                      </a:r>
                      <a:endParaRPr lang="en-US" sz="2100">
                        <a:effectLst/>
                      </a:endParaRPr>
                    </a:p>
                  </a:txBody>
                  <a:tcPr marL="74407" marR="74407" marT="74407" marB="74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300" b="0" i="0" u="none" strike="noStrike">
                          <a:solidFill>
                            <a:srgbClr val="222222"/>
                          </a:solidFill>
                          <a:effectLst/>
                          <a:latin typeface="Arial" panose="020B0604020202020204" pitchFamily="34" charset="0"/>
                        </a:rPr>
                        <a:t>Division Review Process.  Supervisors will receive Division approval to “Finalize” the document during this time period.</a:t>
                      </a:r>
                      <a:endParaRPr lang="en-US" sz="2100">
                        <a:effectLst/>
                      </a:endParaRPr>
                    </a:p>
                  </a:txBody>
                  <a:tcPr marL="74407" marR="74407" marT="74407" marB="74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167708"/>
                  </a:ext>
                </a:extLst>
              </a:tr>
              <a:tr h="774111">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Friday, August 14 – </a:t>
                      </a:r>
                    </a:p>
                    <a:p>
                      <a:pPr rtl="0" fontAlgn="t">
                        <a:spcBef>
                          <a:spcPts val="0"/>
                        </a:spcBef>
                        <a:spcAft>
                          <a:spcPts val="0"/>
                        </a:spcAft>
                      </a:pPr>
                      <a:r>
                        <a:rPr lang="en-US" sz="1300" b="1" i="0" u="none" strike="noStrike">
                          <a:solidFill>
                            <a:srgbClr val="000000"/>
                          </a:solidFill>
                          <a:effectLst/>
                          <a:latin typeface="Arial" panose="020B0604020202020204" pitchFamily="34" charset="0"/>
                        </a:rPr>
                        <a:t>Friday, August 28</a:t>
                      </a:r>
                      <a:endParaRPr lang="en-US" sz="2100">
                        <a:effectLst/>
                      </a:endParaRPr>
                    </a:p>
                  </a:txBody>
                  <a:tcPr marL="74407" marR="74407" marT="74407" marB="74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300" b="0" i="0" u="none" strike="noStrike">
                          <a:solidFill>
                            <a:srgbClr val="222222"/>
                          </a:solidFill>
                          <a:effectLst/>
                          <a:latin typeface="Arial" panose="020B0604020202020204" pitchFamily="34" charset="0"/>
                        </a:rPr>
                        <a:t>After Division approval is received, Supervisors conduct performance review meeting with the employee and obtain employee’s electronic signature using “HelloSign.”   </a:t>
                      </a:r>
                      <a:endParaRPr lang="en-US" sz="2100">
                        <a:effectLst/>
                      </a:endParaRPr>
                    </a:p>
                  </a:txBody>
                  <a:tcPr marL="74407" marR="74407" marT="74407" marB="74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941643"/>
                  </a:ext>
                </a:extLst>
              </a:tr>
              <a:tr h="774111">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Friday, August 28</a:t>
                      </a:r>
                      <a:endParaRPr lang="en-US" sz="2100">
                        <a:effectLst/>
                      </a:endParaRPr>
                    </a:p>
                  </a:txBody>
                  <a:tcPr marL="74407" marR="74407" marT="74407" marB="74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300" b="0" i="0" u="none" strike="noStrike">
                          <a:solidFill>
                            <a:srgbClr val="222222"/>
                          </a:solidFill>
                          <a:effectLst/>
                          <a:latin typeface="Arial" panose="020B0604020202020204" pitchFamily="34" charset="0"/>
                        </a:rPr>
                        <a:t>All annual performance reviews completed, signed electronically by employee and supervisor.  This is a hard deadline and we need 100% Completion.</a:t>
                      </a:r>
                      <a:endParaRPr lang="en-US" sz="2100">
                        <a:effectLst/>
                      </a:endParaRPr>
                    </a:p>
                  </a:txBody>
                  <a:tcPr marL="74407" marR="74407" marT="74407" marB="744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871452"/>
                  </a:ext>
                </a:extLst>
              </a:tr>
            </a:tbl>
          </a:graphicData>
        </a:graphic>
      </p:graphicFrame>
    </p:spTree>
    <p:extLst>
      <p:ext uri="{BB962C8B-B14F-4D97-AF65-F5344CB8AC3E}">
        <p14:creationId xmlns:p14="http://schemas.microsoft.com/office/powerpoint/2010/main" val="72093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person&#10;&#10;Description automatically generated">
            <a:extLst>
              <a:ext uri="{FF2B5EF4-FFF2-40B4-BE49-F238E27FC236}">
                <a16:creationId xmlns:a16="http://schemas.microsoft.com/office/drawing/2014/main" id="{0B205277-6822-874A-A162-3862FBB4E540}"/>
              </a:ext>
            </a:extLst>
          </p:cNvPr>
          <p:cNvPicPr>
            <a:picLocks noGrp="1" noChangeAspect="1"/>
          </p:cNvPicPr>
          <p:nvPr>
            <p:ph idx="1"/>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262670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71D7F35-2EBC-EE4E-AB72-A4D318CA92AB}"/>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We encourage you to participate!</a:t>
            </a: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1A564A-1DAB-3349-9B72-87A22F06C576}"/>
              </a:ext>
            </a:extLst>
          </p:cNvPr>
          <p:cNvSpPr>
            <a:spLocks noGrp="1"/>
          </p:cNvSpPr>
          <p:nvPr>
            <p:ph idx="1"/>
          </p:nvPr>
        </p:nvSpPr>
        <p:spPr>
          <a:xfrm>
            <a:off x="4379709" y="686862"/>
            <a:ext cx="7037591" cy="5475129"/>
          </a:xfrm>
        </p:spPr>
        <p:txBody>
          <a:bodyPr anchor="ctr">
            <a:normAutofit/>
          </a:bodyPr>
          <a:lstStyle/>
          <a:p>
            <a:pPr marL="0" indent="0">
              <a:buNone/>
            </a:pPr>
            <a:r>
              <a:rPr lang="en-US" sz="2000" dirty="0"/>
              <a:t>Early Career Researchers,</a:t>
            </a:r>
          </a:p>
          <a:p>
            <a:pPr marL="0" indent="0">
              <a:buNone/>
            </a:pPr>
            <a:endParaRPr lang="en-US" sz="2000" dirty="0"/>
          </a:p>
          <a:p>
            <a:pPr marL="0" indent="0">
              <a:buNone/>
            </a:pPr>
            <a:r>
              <a:rPr lang="en-US" sz="2000" dirty="0"/>
              <a:t>The deadline to </a:t>
            </a:r>
            <a:r>
              <a:rPr lang="en-US" sz="2000" dirty="0">
                <a:hlinkClick r:id="rId2"/>
              </a:rPr>
              <a:t>submit your intent</a:t>
            </a:r>
            <a:r>
              <a:rPr lang="en-US" sz="2000" dirty="0"/>
              <a:t> to participate in the 2020 SLAM is this Friday, June 19. To be eligible, you must have received your Ph.D. from 2013-2019 and be an active employee through the live competition on September 17, 2020.</a:t>
            </a:r>
            <a:br>
              <a:rPr lang="en-US" sz="2000" dirty="0"/>
            </a:br>
            <a:br>
              <a:rPr lang="en-US" sz="2000" dirty="0"/>
            </a:br>
            <a:r>
              <a:rPr lang="en-US" sz="2000" dirty="0"/>
              <a:t>The SLAM provides a great opportunity to hone your elevator pitch and compete for a chance at a $3,000 First prize! If you are considering participating, the sign-up is simple and will only take a minute. Once the submission period is closed, you will receive an email confirming your eligibility and next steps in the competition.</a:t>
            </a:r>
            <a:br>
              <a:rPr lang="en-US" sz="2000" dirty="0"/>
            </a:br>
            <a:br>
              <a:rPr lang="en-US" sz="2000" dirty="0"/>
            </a:br>
            <a:r>
              <a:rPr lang="en-US" sz="2000" dirty="0"/>
              <a:t>The next deadline will be to submit your video on July 17th. There will be multiple opportunities provided to help with your SLAM preparation. Please reach out to the Career Pathways Office at </a:t>
            </a:r>
            <a:r>
              <a:rPr lang="en-US" sz="2000" dirty="0">
                <a:hlinkClick r:id="rId3"/>
              </a:rPr>
              <a:t>pathways@lbl.gov</a:t>
            </a:r>
            <a:r>
              <a:rPr lang="en-US" sz="2000" dirty="0"/>
              <a:t> with any questions.</a:t>
            </a:r>
          </a:p>
        </p:txBody>
      </p:sp>
    </p:spTree>
    <p:extLst>
      <p:ext uri="{BB962C8B-B14F-4D97-AF65-F5344CB8AC3E}">
        <p14:creationId xmlns:p14="http://schemas.microsoft.com/office/powerpoint/2010/main" val="90545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7"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8282"/>
            <a:ext cx="12192000" cy="49469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677011-D823-F247-9EFE-13DAB96F4C60}"/>
              </a:ext>
            </a:extLst>
          </p:cNvPr>
          <p:cNvSpPr>
            <a:spLocks noGrp="1"/>
          </p:cNvSpPr>
          <p:nvPr>
            <p:ph type="ctrTitle"/>
          </p:nvPr>
        </p:nvSpPr>
        <p:spPr>
          <a:xfrm>
            <a:off x="795338" y="1566473"/>
            <a:ext cx="10601325" cy="2166723"/>
          </a:xfrm>
        </p:spPr>
        <p:txBody>
          <a:bodyPr>
            <a:normAutofit/>
          </a:bodyPr>
          <a:lstStyle/>
          <a:p>
            <a:r>
              <a:rPr lang="en-US" sz="6600">
                <a:solidFill>
                  <a:schemeClr val="bg1"/>
                </a:solidFill>
              </a:rPr>
              <a:t>Division Updates</a:t>
            </a:r>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49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5" name="Title 4">
            <a:extLst>
              <a:ext uri="{FF2B5EF4-FFF2-40B4-BE49-F238E27FC236}">
                <a16:creationId xmlns:a16="http://schemas.microsoft.com/office/drawing/2014/main" id="{D82FFE2F-72B3-0E47-8925-5E3F4A110DE9}"/>
              </a:ext>
            </a:extLst>
          </p:cNvPr>
          <p:cNvSpPr>
            <a:spLocks noGrp="1"/>
          </p:cNvSpPr>
          <p:nvPr>
            <p:ph type="title"/>
          </p:nvPr>
        </p:nvSpPr>
        <p:spPr>
          <a:xfrm>
            <a:off x="535020" y="685800"/>
            <a:ext cx="2780271" cy="5105400"/>
          </a:xfrm>
        </p:spPr>
        <p:txBody>
          <a:bodyPr>
            <a:normAutofit/>
          </a:bodyPr>
          <a:lstStyle/>
          <a:p>
            <a:r>
              <a:rPr lang="en-US" sz="3700">
                <a:solidFill>
                  <a:srgbClr val="FFFFFF"/>
                </a:solidFill>
              </a:rPr>
              <a:t>Acknowledge a unique situation</a:t>
            </a:r>
          </a:p>
        </p:txBody>
      </p:sp>
      <p:graphicFrame>
        <p:nvGraphicFramePr>
          <p:cNvPr id="8" name="Content Placeholder 5">
            <a:extLst>
              <a:ext uri="{FF2B5EF4-FFF2-40B4-BE49-F238E27FC236}">
                <a16:creationId xmlns:a16="http://schemas.microsoft.com/office/drawing/2014/main" id="{74B0285E-917F-4FBF-A199-A209865F3FB4}"/>
              </a:ext>
            </a:extLst>
          </p:cNvPr>
          <p:cNvGraphicFramePr>
            <a:graphicFrameLocks noGrp="1"/>
          </p:cNvGraphicFramePr>
          <p:nvPr>
            <p:ph idx="1"/>
            <p:extLst>
              <p:ext uri="{D42A27DB-BD31-4B8C-83A1-F6EECF244321}">
                <p14:modId xmlns:p14="http://schemas.microsoft.com/office/powerpoint/2010/main" val="335994157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46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5" name="Title 4">
            <a:extLst>
              <a:ext uri="{FF2B5EF4-FFF2-40B4-BE49-F238E27FC236}">
                <a16:creationId xmlns:a16="http://schemas.microsoft.com/office/drawing/2014/main" id="{D82FFE2F-72B3-0E47-8925-5E3F4A110DE9}"/>
              </a:ext>
            </a:extLst>
          </p:cNvPr>
          <p:cNvSpPr>
            <a:spLocks noGrp="1"/>
          </p:cNvSpPr>
          <p:nvPr>
            <p:ph type="title"/>
          </p:nvPr>
        </p:nvSpPr>
        <p:spPr>
          <a:xfrm>
            <a:off x="535020" y="685800"/>
            <a:ext cx="2780271" cy="5105400"/>
          </a:xfrm>
        </p:spPr>
        <p:txBody>
          <a:bodyPr>
            <a:normAutofit/>
          </a:bodyPr>
          <a:lstStyle/>
          <a:p>
            <a:r>
              <a:rPr lang="en-US" sz="3700" dirty="0">
                <a:solidFill>
                  <a:srgbClr val="FFFFFF"/>
                </a:solidFill>
              </a:rPr>
              <a:t>Recognize that this is not an ideal environment for job transitions</a:t>
            </a:r>
            <a:br>
              <a:rPr lang="en-US" sz="3700" dirty="0">
                <a:solidFill>
                  <a:srgbClr val="FFFFFF"/>
                </a:solidFill>
              </a:rPr>
            </a:br>
            <a:endParaRPr lang="en-US" sz="3700" dirty="0">
              <a:solidFill>
                <a:srgbClr val="FFFFFF"/>
              </a:solidFill>
            </a:endParaRPr>
          </a:p>
        </p:txBody>
      </p:sp>
      <p:graphicFrame>
        <p:nvGraphicFramePr>
          <p:cNvPr id="8" name="Content Placeholder 5">
            <a:extLst>
              <a:ext uri="{FF2B5EF4-FFF2-40B4-BE49-F238E27FC236}">
                <a16:creationId xmlns:a16="http://schemas.microsoft.com/office/drawing/2014/main" id="{74B0285E-917F-4FBF-A199-A209865F3FB4}"/>
              </a:ext>
            </a:extLst>
          </p:cNvPr>
          <p:cNvGraphicFramePr>
            <a:graphicFrameLocks noGrp="1"/>
          </p:cNvGraphicFramePr>
          <p:nvPr>
            <p:ph idx="1"/>
            <p:extLst>
              <p:ext uri="{D42A27DB-BD31-4B8C-83A1-F6EECF244321}">
                <p14:modId xmlns:p14="http://schemas.microsoft.com/office/powerpoint/2010/main" val="18797816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254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597A4-E0A4-A041-AE1B-326CB9C87E2F}"/>
              </a:ext>
            </a:extLst>
          </p:cNvPr>
          <p:cNvSpPr>
            <a:spLocks noGrp="1"/>
          </p:cNvSpPr>
          <p:nvPr>
            <p:ph type="title"/>
          </p:nvPr>
        </p:nvSpPr>
        <p:spPr>
          <a:xfrm>
            <a:off x="6636315" y="66051"/>
            <a:ext cx="5006336" cy="1325563"/>
          </a:xfrm>
        </p:spPr>
        <p:txBody>
          <a:bodyPr vert="horz" lIns="91440" tIns="45720" rIns="91440" bIns="45720" rtlCol="0" anchor="ctr">
            <a:normAutofit/>
          </a:bodyPr>
          <a:lstStyle/>
          <a:p>
            <a:pPr algn="ctr"/>
            <a:r>
              <a:rPr lang="en-US" b="1" dirty="0"/>
              <a:t>Jane McCall</a:t>
            </a:r>
          </a:p>
        </p:txBody>
      </p:sp>
      <p:sp>
        <p:nvSpPr>
          <p:cNvPr id="106" name="Freeform: Shape 105">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5FC1C63D-667C-B544-BD06-763A5FD3AF07}"/>
              </a:ext>
            </a:extLst>
          </p:cNvPr>
          <p:cNvPicPr>
            <a:picLocks noGrp="1" noChangeAspect="1"/>
          </p:cNvPicPr>
          <p:nvPr>
            <p:ph sz="half" idx="2"/>
          </p:nvPr>
        </p:nvPicPr>
        <p:blipFill rotWithShape="1">
          <a:blip r:embed="rId2"/>
          <a:srcRect t="4942" r="-2" b="-2"/>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a:extLst>
              <a:ext uri="{FF2B5EF4-FFF2-40B4-BE49-F238E27FC236}">
                <a16:creationId xmlns:a16="http://schemas.microsoft.com/office/drawing/2014/main" id="{018E440C-003E-9647-A6ED-6AA2CB75FE30}"/>
              </a:ext>
            </a:extLst>
          </p:cNvPr>
          <p:cNvSpPr>
            <a:spLocks noGrp="1"/>
          </p:cNvSpPr>
          <p:nvPr>
            <p:ph sz="half" idx="1"/>
          </p:nvPr>
        </p:nvSpPr>
        <p:spPr>
          <a:xfrm>
            <a:off x="6638578" y="1391614"/>
            <a:ext cx="5004073" cy="5143410"/>
          </a:xfrm>
        </p:spPr>
        <p:txBody>
          <a:bodyPr vert="horz" lIns="91440" tIns="45720" rIns="91440" bIns="45720" rtlCol="0" anchor="t">
            <a:normAutofit/>
          </a:bodyPr>
          <a:lstStyle/>
          <a:p>
            <a:r>
              <a:rPr lang="en-US" sz="2400" dirty="0"/>
              <a:t>Started at the lab in 1992 and has been with the Nuclear Science Division since 2006  </a:t>
            </a:r>
          </a:p>
          <a:p>
            <a:r>
              <a:rPr lang="en-US" sz="2400" dirty="0"/>
              <a:t>Spent most of that time providing support to the Nuclear Theory program</a:t>
            </a:r>
          </a:p>
          <a:p>
            <a:r>
              <a:rPr lang="en-US" sz="2400" dirty="0"/>
              <a:t>Currently supports the Nuclear Theory and Neutrino Programs as well as the RIKEN </a:t>
            </a:r>
            <a:r>
              <a:rPr lang="en-US" sz="2400" dirty="0" err="1"/>
              <a:t>iThems</a:t>
            </a:r>
            <a:r>
              <a:rPr lang="en-US" sz="2400" dirty="0"/>
              <a:t> collaboration</a:t>
            </a:r>
          </a:p>
          <a:p>
            <a:r>
              <a:rPr lang="en-US" sz="2400" dirty="0"/>
              <a:t>Worked in procurement, at the ALS, and EHS Waste Management </a:t>
            </a:r>
          </a:p>
          <a:p>
            <a:endParaRPr lang="en-US" sz="2400" dirty="0"/>
          </a:p>
        </p:txBody>
      </p:sp>
    </p:spTree>
    <p:extLst>
      <p:ext uri="{BB962C8B-B14F-4D97-AF65-F5344CB8AC3E}">
        <p14:creationId xmlns:p14="http://schemas.microsoft.com/office/powerpoint/2010/main" val="14922911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6" name="Freeform: Shape 105">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5FC1C63D-667C-B544-BD06-763A5FD3AF07}"/>
              </a:ext>
            </a:extLst>
          </p:cNvPr>
          <p:cNvPicPr>
            <a:picLocks noGrp="1" noChangeAspect="1"/>
          </p:cNvPicPr>
          <p:nvPr>
            <p:ph sz="half" idx="2"/>
          </p:nvPr>
        </p:nvPicPr>
        <p:blipFill rotWithShape="1">
          <a:blip r:embed="rId2"/>
          <a:srcRect t="4942" r="-2" b="-2"/>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useBgFill="1">
        <p:nvSpPr>
          <p:cNvPr id="12" name="Rectangle 11">
            <a:extLst>
              <a:ext uri="{FF2B5EF4-FFF2-40B4-BE49-F238E27FC236}">
                <a16:creationId xmlns:a16="http://schemas.microsoft.com/office/drawing/2014/main" id="{50AE57BF-5473-B949-A678-A7AA35EF629B}"/>
              </a:ext>
            </a:extLst>
          </p:cNvPr>
          <p:cNvSpPr/>
          <p:nvPr/>
        </p:nvSpPr>
        <p:spPr>
          <a:xfrm>
            <a:off x="6243781" y="0"/>
            <a:ext cx="5942445" cy="6858000"/>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4800" b="1" dirty="0"/>
              <a:t>We thank Jane for</a:t>
            </a:r>
          </a:p>
          <a:p>
            <a:pPr algn="ctr"/>
            <a:r>
              <a:rPr lang="en-US" sz="4800" b="1" dirty="0"/>
              <a:t>her dedication and support over the years</a:t>
            </a:r>
          </a:p>
        </p:txBody>
      </p:sp>
    </p:spTree>
    <p:extLst>
      <p:ext uri="{BB962C8B-B14F-4D97-AF65-F5344CB8AC3E}">
        <p14:creationId xmlns:p14="http://schemas.microsoft.com/office/powerpoint/2010/main" val="39213768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855</Words>
  <Application>Microsoft Macintosh PowerPoint</Application>
  <PresentationFormat>Widescreen</PresentationFormat>
  <Paragraphs>70</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Reminders</vt:lpstr>
      <vt:lpstr>PMP Deadlines</vt:lpstr>
      <vt:lpstr>PowerPoint Presentation</vt:lpstr>
      <vt:lpstr>We encourage you to participate!</vt:lpstr>
      <vt:lpstr>Division Updates</vt:lpstr>
      <vt:lpstr>Acknowledge a unique situation</vt:lpstr>
      <vt:lpstr>Recognize that this is not an ideal environment for job transitions </vt:lpstr>
      <vt:lpstr>Jane McCall</vt:lpstr>
      <vt:lpstr>PowerPoint Presentation</vt:lpstr>
      <vt:lpstr>PowerPoint Presentation</vt:lpstr>
      <vt:lpstr>Area Updates</vt:lpstr>
      <vt:lpstr>Glenda Fish</vt:lpstr>
      <vt:lpstr>James Symons</vt:lpstr>
      <vt:lpstr>Phase 2 Activities</vt:lpstr>
      <vt:lpstr>Nuclear Science Division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Reminders</dc:title>
  <dc:creator>Tom Gallant</dc:creator>
  <cp:lastModifiedBy>Tom Gallant</cp:lastModifiedBy>
  <cp:revision>2</cp:revision>
  <dcterms:created xsi:type="dcterms:W3CDTF">2020-06-16T14:45:52Z</dcterms:created>
  <dcterms:modified xsi:type="dcterms:W3CDTF">2020-06-16T14:53:27Z</dcterms:modified>
</cp:coreProperties>
</file>