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256" r:id="rId2"/>
    <p:sldId id="809" r:id="rId3"/>
    <p:sldId id="800" r:id="rId4"/>
    <p:sldId id="786" r:id="rId5"/>
    <p:sldId id="814" r:id="rId6"/>
    <p:sldId id="842" r:id="rId7"/>
    <p:sldId id="845" r:id="rId8"/>
    <p:sldId id="816" r:id="rId9"/>
    <p:sldId id="847" r:id="rId10"/>
    <p:sldId id="843" r:id="rId11"/>
    <p:sldId id="848" r:id="rId12"/>
    <p:sldId id="851" r:id="rId13"/>
    <p:sldId id="849" r:id="rId14"/>
    <p:sldId id="852" r:id="rId15"/>
    <p:sldId id="854" r:id="rId16"/>
    <p:sldId id="819" r:id="rId17"/>
    <p:sldId id="829" r:id="rId18"/>
    <p:sldId id="766" r:id="rId19"/>
    <p:sldId id="258" r:id="rId20"/>
    <p:sldId id="771" r:id="rId21"/>
    <p:sldId id="797" r:id="rId22"/>
    <p:sldId id="778" r:id="rId23"/>
    <p:sldId id="804" r:id="rId24"/>
    <p:sldId id="772" r:id="rId25"/>
    <p:sldId id="773" r:id="rId26"/>
    <p:sldId id="794" r:id="rId27"/>
    <p:sldId id="828" r:id="rId28"/>
    <p:sldId id="776" r:id="rId29"/>
    <p:sldId id="783" r:id="rId30"/>
    <p:sldId id="777" r:id="rId31"/>
    <p:sldId id="833" r:id="rId32"/>
    <p:sldId id="784" r:id="rId33"/>
    <p:sldId id="831" r:id="rId34"/>
    <p:sldId id="832" r:id="rId35"/>
    <p:sldId id="835" r:id="rId36"/>
    <p:sldId id="834" r:id="rId37"/>
    <p:sldId id="791" r:id="rId38"/>
    <p:sldId id="838" r:id="rId39"/>
    <p:sldId id="837" r:id="rId40"/>
    <p:sldId id="836" r:id="rId41"/>
    <p:sldId id="762" r:id="rId42"/>
    <p:sldId id="764" r:id="rId43"/>
    <p:sldId id="724" r:id="rId44"/>
    <p:sldId id="765" r:id="rId45"/>
    <p:sldId id="767" r:id="rId46"/>
    <p:sldId id="811" r:id="rId47"/>
    <p:sldId id="812" r:id="rId48"/>
    <p:sldId id="806" r:id="rId49"/>
    <p:sldId id="818" r:id="rId50"/>
    <p:sldId id="820" r:id="rId51"/>
    <p:sldId id="801" r:id="rId52"/>
    <p:sldId id="822" r:id="rId53"/>
    <p:sldId id="840" r:id="rId54"/>
    <p:sldId id="823" r:id="rId55"/>
    <p:sldId id="824" r:id="rId56"/>
    <p:sldId id="826" r:id="rId57"/>
    <p:sldId id="830" r:id="rId58"/>
    <p:sldId id="827" r:id="rId59"/>
    <p:sldId id="78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94660"/>
  </p:normalViewPr>
  <p:slideViewPr>
    <p:cSldViewPr>
      <p:cViewPr varScale="1">
        <p:scale>
          <a:sx n="73" d="100"/>
          <a:sy n="73" d="100"/>
        </p:scale>
        <p:origin x="82" y="2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4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hyperlink" Target="https://conferences.lbl.gov/event/82/" TargetMode="Externa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tiff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Technical Meeting #7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Ferracin, G. Ambrosio, E. </a:t>
            </a:r>
            <a:r>
              <a:rPr lang="en-US" dirty="0" err="1"/>
              <a:t>Barzi</a:t>
            </a:r>
            <a:r>
              <a:rPr lang="en-US" dirty="0"/>
              <a:t>, L. Cooley, R. Gupta,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/>
              <a:t>, B. </a:t>
            </a:r>
            <a:r>
              <a:rPr lang="en-US" dirty="0"/>
              <a:t>Yahia,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A8E5-2076-471F-935C-DB47D8D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Bi2212-Nb3Sn hybrid</a:t>
            </a:r>
            <a:br>
              <a:rPr lang="en-US" dirty="0"/>
            </a:br>
            <a:r>
              <a:rPr lang="en-US" dirty="0"/>
              <a:t>Test separately the Nb3Sn and the Bi2212 coils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FD43-AA00-4F31-B353-BDD644B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AE40-428E-4773-A86B-A3D4EF2E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C5D5-91B0-4C81-BE72-3271787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C14E1-D39C-413C-827F-399FCEB97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47328" y="1872055"/>
            <a:ext cx="4392488" cy="443726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382C8C-06F1-4E06-85E0-F5E2E7416AD4}"/>
              </a:ext>
            </a:extLst>
          </p:cNvPr>
          <p:cNvSpPr txBox="1"/>
          <p:nvPr/>
        </p:nvSpPr>
        <p:spPr>
          <a:xfrm>
            <a:off x="911424" y="382341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3FA7-76AB-4ED4-8401-A8E20CCD513A}"/>
              </a:ext>
            </a:extLst>
          </p:cNvPr>
          <p:cNvSpPr txBox="1"/>
          <p:nvPr/>
        </p:nvSpPr>
        <p:spPr>
          <a:xfrm>
            <a:off x="3503712" y="32129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2C4FB-A864-4BC3-B873-52083F79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17345" r="25494" b="16918"/>
          <a:stretch/>
        </p:blipFill>
        <p:spPr>
          <a:xfrm>
            <a:off x="4439816" y="2639958"/>
            <a:ext cx="3032450" cy="3051110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19D46-045D-4373-B105-E91EAAC7FBA7}"/>
              </a:ext>
            </a:extLst>
          </p:cNvPr>
          <p:cNvSpPr txBox="1"/>
          <p:nvPr/>
        </p:nvSpPr>
        <p:spPr>
          <a:xfrm>
            <a:off x="4614528" y="379618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3BE0D-2C38-42B1-9415-CC11286B315C}"/>
              </a:ext>
            </a:extLst>
          </p:cNvPr>
          <p:cNvSpPr txBox="1"/>
          <p:nvPr/>
        </p:nvSpPr>
        <p:spPr>
          <a:xfrm>
            <a:off x="8400256" y="382341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52B8F4-1C6B-4285-8CBB-B0877FA2F8E6}"/>
              </a:ext>
            </a:extLst>
          </p:cNvPr>
          <p:cNvSpPr txBox="1"/>
          <p:nvPr/>
        </p:nvSpPr>
        <p:spPr>
          <a:xfrm>
            <a:off x="10992544" y="32129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CAA0A1-BD11-4D58-A0D0-82951991CCB5}"/>
              </a:ext>
            </a:extLst>
          </p:cNvPr>
          <p:cNvGrpSpPr/>
          <p:nvPr/>
        </p:nvGrpSpPr>
        <p:grpSpPr>
          <a:xfrm>
            <a:off x="7536160" y="1872055"/>
            <a:ext cx="4392488" cy="4437265"/>
            <a:chOff x="7536160" y="1872055"/>
            <a:chExt cx="4392488" cy="44372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101735-87AB-4A02-B317-0E36E70E8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7" r="14627" b="4398"/>
            <a:stretch/>
          </p:blipFill>
          <p:spPr>
            <a:xfrm>
              <a:off x="7536160" y="1872055"/>
              <a:ext cx="4392488" cy="4437265"/>
            </a:xfrm>
            <a:prstGeom prst="ellipse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EFB22A-1E14-4C1D-8F38-D9609916FE7A}"/>
                </a:ext>
              </a:extLst>
            </p:cNvPr>
            <p:cNvSpPr/>
            <p:nvPr/>
          </p:nvSpPr>
          <p:spPr>
            <a:xfrm>
              <a:off x="8216483" y="2681929"/>
              <a:ext cx="3019075" cy="3019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25DB0C-E9E6-4AB7-BAAF-6E931899672B}"/>
              </a:ext>
            </a:extLst>
          </p:cNvPr>
          <p:cNvSpPr txBox="1"/>
          <p:nvPr/>
        </p:nvSpPr>
        <p:spPr>
          <a:xfrm>
            <a:off x="10852600" y="29623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FA4EE-5C9B-4D6F-A6A0-6198700BF015}"/>
              </a:ext>
            </a:extLst>
          </p:cNvPr>
          <p:cNvSpPr txBox="1"/>
          <p:nvPr/>
        </p:nvSpPr>
        <p:spPr>
          <a:xfrm>
            <a:off x="5268378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48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4923-AFE4-4BD0-AEC2-C013B15E13FA}"/>
              </a:ext>
            </a:extLst>
          </p:cNvPr>
          <p:cNvSpPr txBox="1"/>
          <p:nvPr/>
        </p:nvSpPr>
        <p:spPr>
          <a:xfrm>
            <a:off x="9048563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27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2A37A-7A37-4991-9394-2A725AAA6C4C}"/>
              </a:ext>
            </a:extLst>
          </p:cNvPr>
          <p:cNvSpPr txBox="1"/>
          <p:nvPr/>
        </p:nvSpPr>
        <p:spPr>
          <a:xfrm>
            <a:off x="1559730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76 mm</a:t>
            </a:r>
          </a:p>
        </p:txBody>
      </p:sp>
    </p:spTree>
    <p:extLst>
      <p:ext uri="{BB962C8B-B14F-4D97-AF65-F5344CB8AC3E}">
        <p14:creationId xmlns:p14="http://schemas.microsoft.com/office/powerpoint/2010/main" val="795591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89DF8E-306A-45FD-9DFC-DFE210526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929" y="1256234"/>
            <a:ext cx="6916142" cy="5015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Bi2212-Nb3Sn hybrid</a:t>
            </a:r>
            <a:br>
              <a:rPr lang="en-US" dirty="0"/>
            </a:br>
            <a:r>
              <a:rPr lang="en-US" dirty="0"/>
              <a:t>Bi2212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18.1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17.0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770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516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15.4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14.5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655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439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A3AA6-AF86-4DFE-9C3B-8DB52BDC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00" y="1412776"/>
            <a:ext cx="1545104" cy="15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51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2D4674-3BC9-4E5B-A15B-8951E8F95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929" y="1256234"/>
            <a:ext cx="6916142" cy="5015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Bi2212-Nb3Sn hybrid</a:t>
            </a:r>
            <a:br>
              <a:rPr lang="en-US" dirty="0"/>
            </a:br>
            <a:r>
              <a:rPr lang="en-US" dirty="0"/>
              <a:t>Nb3Sn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Nb3Sn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15.5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12.4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970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650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13.2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10.5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825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553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19BB1-8BF8-4500-9851-E1726912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1484784"/>
            <a:ext cx="1694038" cy="17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7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Bi2212-Nb3Sn hybrid</a:t>
            </a:r>
            <a:br>
              <a:rPr lang="en-US" dirty="0"/>
            </a:br>
            <a:r>
              <a:rPr lang="en-US" dirty="0"/>
              <a:t>Bi2212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Accumulated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125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FA587202-5890-4DD6-979E-7A6D2112D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2386711"/>
            <a:ext cx="5040559" cy="3790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0FCA47-7366-4FEF-B658-7FD57EB73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369442"/>
            <a:ext cx="5040559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3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Bi2212-Nb3Sn hybrid</a:t>
            </a:r>
            <a:br>
              <a:rPr lang="en-US" dirty="0"/>
            </a:br>
            <a:r>
              <a:rPr lang="en-US" dirty="0"/>
              <a:t>Nb3Sn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Accumulated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235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97683-9E9A-480E-81B1-6B815351A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82686"/>
            <a:ext cx="5054154" cy="3801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43F69C-F53B-4AAB-B18D-3F7A262C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489445"/>
            <a:ext cx="5045167" cy="379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99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REBCO-Nb3Sn hybrid (work in progress…)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/>
          <a:lstStyle/>
          <a:p>
            <a:r>
              <a:rPr lang="en-US" dirty="0"/>
              <a:t>With properties describe above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8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0A9B-379E-4BFF-8869-6D45100E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magnet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B538-60AF-4949-B592-15C217F6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37213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 mm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collar</a:t>
            </a:r>
          </a:p>
          <a:p>
            <a:endParaRPr lang="en-US" dirty="0"/>
          </a:p>
          <a:p>
            <a:r>
              <a:rPr lang="en-US" dirty="0"/>
              <a:t>250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yoke</a:t>
            </a:r>
          </a:p>
          <a:p>
            <a:pPr lvl="1"/>
            <a:r>
              <a:rPr lang="en-US" dirty="0"/>
              <a:t>However, for a single short model, higher stray field could be accepted </a:t>
            </a:r>
          </a:p>
          <a:p>
            <a:pPr lvl="1"/>
            <a:endParaRPr lang="en-US" dirty="0"/>
          </a:p>
          <a:p>
            <a:r>
              <a:rPr lang="en-US" dirty="0"/>
              <a:t>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shell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/t = 200 MPa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OD</a:t>
            </a:r>
            <a:r>
              <a:rPr lang="en-US" dirty="0"/>
              <a:t>: 850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A9562-FE6D-42F9-A34D-C425C41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0725-C166-4AD5-81B0-B2499E73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399E5-37F2-4747-B917-6A09AC12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5EF9F41-F6D6-41F4-8DE6-8AE703C2D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4059" r="14986" b="4385"/>
          <a:stretch/>
        </p:blipFill>
        <p:spPr>
          <a:xfrm>
            <a:off x="6672064" y="1371086"/>
            <a:ext cx="4713768" cy="4635205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628738CC-2878-4076-A45B-FF1A6D918BB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39816" y="2276872"/>
          <a:ext cx="175101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Equation" r:id="rId4" imgW="787400" imgH="228600" progId="Equation.3">
                  <p:embed/>
                </p:oleObj>
              </mc:Choice>
              <mc:Fallback>
                <p:oleObj name="Equation" r:id="rId4" imgW="787400" imgH="228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628738CC-2878-4076-A45B-FF1A6D918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9816" y="2276872"/>
                        <a:ext cx="175101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5438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F29B-2750-4DF9-A439-BC7A1632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B614-3B22-4D3E-8A03-6730551C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A38A-40AC-450F-B13C-1B140B5C6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60AC7-8F57-4ECF-A817-44008955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FF69-17E5-486F-BED1-94C45331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266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517F-14CD-422B-B3E8-E9B83186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F1F9-0575-4BAC-9974-9C12C95B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764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Previous work within MDP on a 16 T dipole magnet</a:t>
            </a:r>
          </a:p>
          <a:p>
            <a:pPr lvl="1"/>
            <a:r>
              <a:rPr lang="en-US" dirty="0" err="1"/>
              <a:t>GianLuca</a:t>
            </a:r>
            <a:r>
              <a:rPr lang="en-US" dirty="0"/>
              <a:t> </a:t>
            </a:r>
            <a:r>
              <a:rPr lang="en-US" dirty="0" err="1"/>
              <a:t>Sabbi</a:t>
            </a:r>
            <a:r>
              <a:rPr lang="en-US" dirty="0"/>
              <a:t>, Alexander </a:t>
            </a:r>
            <a:r>
              <a:rPr lang="en-US" dirty="0" err="1"/>
              <a:t>Zlobin</a:t>
            </a:r>
            <a:r>
              <a:rPr lang="en-US" dirty="0"/>
              <a:t>, MDP General meeting – May 17, 2017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FE9EB-04FB-415A-B64C-AAFA193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6509-B78B-492C-BFF8-0133CDE8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3480-7C6C-44AB-A799-3A28E4C2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F41C8-53FF-4E11-9ED3-958FFDCC7E9E}"/>
              </a:ext>
            </a:extLst>
          </p:cNvPr>
          <p:cNvGrpSpPr/>
          <p:nvPr/>
        </p:nvGrpSpPr>
        <p:grpSpPr>
          <a:xfrm>
            <a:off x="501579" y="2276872"/>
            <a:ext cx="5328001" cy="3719120"/>
            <a:chOff x="489543" y="875798"/>
            <a:chExt cx="8349657" cy="5408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D9BAF4-6A92-4B74-BF9F-90D30A6870E8}"/>
                </a:ext>
              </a:extLst>
            </p:cNvPr>
            <p:cNvGrpSpPr/>
            <p:nvPr/>
          </p:nvGrpSpPr>
          <p:grpSpPr>
            <a:xfrm>
              <a:off x="489543" y="953015"/>
              <a:ext cx="8349657" cy="5331009"/>
              <a:chOff x="489543" y="917390"/>
              <a:chExt cx="8349657" cy="533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7C35CF8B-08FC-4A88-8A7F-A1601C7FA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917390"/>
                <a:ext cx="8001000" cy="401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E0E1DE78-7449-4127-9A94-811D24F57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43" y="1524000"/>
                <a:ext cx="8316009" cy="472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812EC443-5A17-4477-9788-4E7972503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190500"/>
                <a:ext cx="6980860" cy="223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38E8F-7B91-4A04-B97F-1A9ABE3F1141}"/>
                </a:ext>
              </a:extLst>
            </p:cNvPr>
            <p:cNvSpPr txBox="1"/>
            <p:nvPr/>
          </p:nvSpPr>
          <p:spPr>
            <a:xfrm>
              <a:off x="2411337" y="875798"/>
              <a:ext cx="4630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400" i="1" dirty="0">
                  <a:hlinkClick r:id="rId5"/>
                </a:rPr>
                <a:t>https://conferences.lbl.gov/event/82/</a:t>
              </a:r>
              <a:r>
                <a:rPr lang="en-US" sz="1400" i="1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34291-0EC3-45C8-9058-CA70122C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0"/>
          <a:stretch/>
        </p:blipFill>
        <p:spPr bwMode="auto">
          <a:xfrm>
            <a:off x="6083898" y="2277797"/>
            <a:ext cx="5700544" cy="37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54BEC0-79BD-4D8F-BED7-5FEFFDBC63A4}"/>
              </a:ext>
            </a:extLst>
          </p:cNvPr>
          <p:cNvSpPr/>
          <p:nvPr/>
        </p:nvSpPr>
        <p:spPr>
          <a:xfrm>
            <a:off x="191344" y="2132855"/>
            <a:ext cx="11881320" cy="4032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9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Geometrical</a:t>
            </a:r>
          </a:p>
          <a:p>
            <a:pPr lvl="1"/>
            <a:r>
              <a:rPr lang="en-US" b="1" dirty="0"/>
              <a:t>Number of apertures 					1	</a:t>
            </a:r>
          </a:p>
          <a:p>
            <a:pPr lvl="1"/>
            <a:r>
              <a:rPr lang="en-US" b="1" dirty="0"/>
              <a:t>Free coil aperture 						50 mm</a:t>
            </a:r>
          </a:p>
          <a:p>
            <a:pPr lvl="1"/>
            <a:endParaRPr lang="en-US" dirty="0"/>
          </a:p>
          <a:p>
            <a:r>
              <a:rPr lang="en-US" dirty="0"/>
              <a:t>Comments</a:t>
            </a:r>
          </a:p>
          <a:p>
            <a:pPr lvl="1"/>
            <a:r>
              <a:rPr lang="en-US" dirty="0"/>
              <a:t>The common coils will naturally provide 2 apertures</a:t>
            </a:r>
          </a:p>
          <a:p>
            <a:pPr lvl="2"/>
            <a:r>
              <a:rPr lang="en-US" dirty="0"/>
              <a:t>This will be taken into account on the comparison</a:t>
            </a:r>
          </a:p>
          <a:p>
            <a:pPr lvl="1"/>
            <a:r>
              <a:rPr lang="en-US" dirty="0"/>
              <a:t>No “strong” constraints on </a:t>
            </a:r>
          </a:p>
          <a:p>
            <a:pPr lvl="2"/>
            <a:r>
              <a:rPr lang="en-US" dirty="0"/>
              <a:t>Magnet total length (&lt;2 m)</a:t>
            </a:r>
          </a:p>
          <a:p>
            <a:pPr lvl="2"/>
            <a:r>
              <a:rPr lang="en-US" dirty="0"/>
              <a:t>Magnet straight section (&gt;200 mm)</a:t>
            </a:r>
          </a:p>
          <a:p>
            <a:pPr lvl="2"/>
            <a:r>
              <a:rPr lang="en-US" dirty="0"/>
              <a:t>Maximum magnet OD</a:t>
            </a:r>
          </a:p>
          <a:p>
            <a:pPr lvl="3"/>
            <a:r>
              <a:rPr lang="en-US" dirty="0"/>
              <a:t>Reference numbers: 620 mm (FNAL/1.9K), 660 mm (BNL/1.9K), 914 mm (LBNL/4.5K)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730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Some preliminary estimates of radiuses and dimensions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Definition of the goals of the working group</a:t>
            </a:r>
          </a:p>
          <a:p>
            <a:pPr lvl="1"/>
            <a:r>
              <a:rPr lang="en-US" dirty="0"/>
              <a:t>Overview of current hybrid work</a:t>
            </a:r>
          </a:p>
          <a:p>
            <a:pPr lvl="1"/>
            <a:r>
              <a:rPr lang="en-US" dirty="0"/>
              <a:t>Action items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7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Reference temperature					1.9 K</a:t>
            </a:r>
          </a:p>
          <a:p>
            <a:pPr lvl="2"/>
            <a:r>
              <a:rPr lang="en-US" dirty="0"/>
              <a:t>4.5 K option</a:t>
            </a:r>
            <a:r>
              <a:rPr lang="en-US" b="1" dirty="0"/>
              <a:t> </a:t>
            </a:r>
            <a:r>
              <a:rPr lang="en-US" dirty="0"/>
              <a:t>can be considered: it would impact the ratio of HTS vs LTS</a:t>
            </a:r>
            <a:r>
              <a:rPr lang="en-US" b="1" dirty="0"/>
              <a:t>	</a:t>
            </a:r>
          </a:p>
          <a:p>
            <a:pPr lvl="1"/>
            <a:r>
              <a:rPr lang="en-US" b="1" dirty="0"/>
              <a:t>Operational bore field 					20 T</a:t>
            </a:r>
          </a:p>
          <a:p>
            <a:pPr lvl="1"/>
            <a:r>
              <a:rPr lang="en-US" b="1" dirty="0"/>
              <a:t>Margin on the load-line @ 1.9K				</a:t>
            </a:r>
            <a:r>
              <a:rPr lang="en-US" b="1" dirty="0">
                <a:latin typeface="Matura MT Script Capitals" panose="03020802060602070202" pitchFamily="66" charset="0"/>
              </a:rPr>
              <a:t> &gt;= </a:t>
            </a:r>
            <a:r>
              <a:rPr lang="en-US" b="1" dirty="0"/>
              <a:t>15 %</a:t>
            </a:r>
          </a:p>
          <a:p>
            <a:pPr lvl="2"/>
            <a:r>
              <a:rPr lang="en-US" dirty="0"/>
              <a:t>With respect to round strand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including self field and 5% cabling degradation</a:t>
            </a:r>
          </a:p>
          <a:p>
            <a:pPr lvl="1"/>
            <a:r>
              <a:rPr lang="en-US" b="1" dirty="0"/>
              <a:t>Short sample bore field					23.5 T</a:t>
            </a:r>
            <a:endParaRPr lang="en-US" dirty="0"/>
          </a:p>
          <a:p>
            <a:pPr lvl="1"/>
            <a:r>
              <a:rPr lang="en-US" b="1" dirty="0"/>
              <a:t>Geometrical harmonics at </a:t>
            </a:r>
            <a:r>
              <a:rPr lang="en-US" b="1" dirty="0" err="1"/>
              <a:t>R</a:t>
            </a:r>
            <a:r>
              <a:rPr lang="en-US" b="1" baseline="-25000" dirty="0" err="1"/>
              <a:t>ref</a:t>
            </a:r>
            <a:r>
              <a:rPr lang="en-US" b="1" dirty="0"/>
              <a:t>=17 mm and 20 T: </a:t>
            </a:r>
            <a:r>
              <a:rPr lang="en-US" dirty="0"/>
              <a:t>	</a:t>
            </a:r>
            <a:r>
              <a:rPr lang="en-US" b="1" dirty="0"/>
              <a:t>b</a:t>
            </a:r>
            <a:r>
              <a:rPr lang="en-US" b="1" baseline="-25000" dirty="0"/>
              <a:t>n</a:t>
            </a:r>
            <a:r>
              <a:rPr lang="en-US" b="1" dirty="0"/>
              <a:t>&lt;5 for n&lt;10</a:t>
            </a:r>
          </a:p>
          <a:p>
            <a:pPr lvl="2"/>
            <a:r>
              <a:rPr lang="en-US" dirty="0"/>
              <a:t>Magnet straight section</a:t>
            </a:r>
          </a:p>
          <a:p>
            <a:pPr lvl="1"/>
            <a:r>
              <a:rPr lang="en-US" b="1" dirty="0"/>
              <a:t>Target design field						20 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83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Maximum Nb</a:t>
            </a:r>
            <a:r>
              <a:rPr lang="en-US" b="1" baseline="-25000" dirty="0"/>
              <a:t>3</a:t>
            </a:r>
            <a:r>
              <a:rPr lang="en-US" b="1" dirty="0"/>
              <a:t>Sn coil stress 		&gt;180 (&lt;150) MPa at 1.9 (293) K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Conditions of coil-pole or rib interfaces at 20 T</a:t>
            </a:r>
            <a:r>
              <a:rPr lang="en-US" dirty="0"/>
              <a:t>		</a:t>
            </a:r>
          </a:p>
          <a:p>
            <a:pPr lvl="2"/>
            <a:r>
              <a:rPr lang="en-US" dirty="0"/>
              <a:t>If bonded 			</a:t>
            </a:r>
            <a:r>
              <a:rPr lang="en-US" b="1" dirty="0"/>
              <a:t>20 MPa max. tension</a:t>
            </a:r>
          </a:p>
          <a:p>
            <a:pPr lvl="3"/>
            <a:r>
              <a:rPr lang="en-US" dirty="0"/>
              <a:t>‘Corner spikes’ (~1 contact element, 1 mm) neglected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If separation allowed: 	</a:t>
            </a:r>
            <a:r>
              <a:rPr lang="en-US" b="1" dirty="0"/>
              <a:t>Half cable width in contact or &lt; 50 µm max gap</a:t>
            </a:r>
          </a:p>
          <a:p>
            <a:pPr lvl="3"/>
            <a:r>
              <a:rPr lang="en-US" dirty="0"/>
              <a:t>Conditions may be different depending on the design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112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2D9D-1A79-491B-A76C-1F813410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ACCF-FEB8-432C-A5E3-2832E7913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Test Facility Dipole (by G. Vallone)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F5739-715A-4B2E-B959-A5F0AF7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392F-3D66-4260-9929-94DEDF29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46AF-FA93-458D-BA5F-5C49FCCE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D4E4D-B54B-45C4-80FD-25CFE6CF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14957"/>
            <a:ext cx="5134475" cy="386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89567-1B5A-498F-BA5A-83049AFB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35796"/>
            <a:ext cx="5134475" cy="38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43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0EC3-B3AA-4788-B18F-1C8554A8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D0FF-1E81-4CEF-AFB7-5DD37459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MQXF (by G. Vallone)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C9238-7133-4A6F-800C-95893F72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8EDC0-7D41-4E56-9C7C-9C41FDE0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7CC9-50FE-4870-8E2E-E4D5B512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2D37FDED-7104-4A5B-993E-79B10396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780928"/>
            <a:ext cx="4572000" cy="343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17F6F-263F-486A-8BB1-28AB6A8FC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80928"/>
            <a:ext cx="4572000" cy="34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24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AADD-AB34-4498-805B-6A8B13F8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limits</a:t>
            </a:r>
            <a:br>
              <a:rPr lang="en-US" dirty="0"/>
            </a:br>
            <a:r>
              <a:rPr lang="en-US" dirty="0"/>
              <a:t>(by Giorgio Vallone)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E1E08-76B8-4DE6-9367-9C060580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B742-F33C-4F66-AD18-729B2C0E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2812-2E43-4535-ABD7-5455D8A4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DE42FF-A8C9-437C-A998-F53FFCCDD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73739"/>
            <a:ext cx="10972800" cy="44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1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AF20-D7E6-4CAC-85DF-8ACC301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5C2B-CC52-4F0D-86C2-4B80566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b="1" dirty="0"/>
              <a:t>Strand diameter						0.7-1.2 mm</a:t>
            </a:r>
          </a:p>
          <a:p>
            <a:pPr lvl="1"/>
            <a:r>
              <a:rPr lang="en-US" b="1" dirty="0" err="1"/>
              <a:t>Cu:non-Cu</a:t>
            </a:r>
            <a:r>
              <a:rPr lang="en-US" b="1" dirty="0"/>
              <a:t> ratio						0.8-2.0</a:t>
            </a:r>
          </a:p>
          <a:p>
            <a:pPr lvl="1"/>
            <a:r>
              <a:rPr lang="en-US" b="1" dirty="0"/>
              <a:t>Non-Cu </a:t>
            </a:r>
            <a:r>
              <a:rPr lang="en-US" b="1" dirty="0" err="1"/>
              <a:t>J</a:t>
            </a:r>
            <a:r>
              <a:rPr lang="en-US" b="1" baseline="-25000" dirty="0" err="1"/>
              <a:t>c</a:t>
            </a:r>
            <a:r>
              <a:rPr lang="en-US" b="1" baseline="-25000" dirty="0"/>
              <a:t> </a:t>
            </a:r>
            <a:r>
              <a:rPr lang="en-US" b="1" dirty="0"/>
              <a:t>round strand with self-field</a:t>
            </a:r>
            <a:endParaRPr lang="en-US" b="1" baseline="-25000" dirty="0"/>
          </a:p>
          <a:p>
            <a:pPr lvl="2"/>
            <a:r>
              <a:rPr lang="en-US" b="1" dirty="0"/>
              <a:t>12 T, 4.2 K 							2980 A/mm2 </a:t>
            </a:r>
          </a:p>
          <a:p>
            <a:pPr lvl="2"/>
            <a:r>
              <a:rPr lang="en-US" b="1" dirty="0"/>
              <a:t>15 T, 4.2 K							1640 A/mm2 </a:t>
            </a:r>
          </a:p>
          <a:p>
            <a:pPr lvl="2"/>
            <a:r>
              <a:rPr lang="en-US" b="1" dirty="0"/>
              <a:t>16 T, 4.2 K							1250 A/mm2 </a:t>
            </a:r>
          </a:p>
          <a:p>
            <a:pPr lvl="3"/>
            <a:r>
              <a:rPr lang="en-US" dirty="0"/>
              <a:t>See next slide for reference fit</a:t>
            </a:r>
          </a:p>
          <a:p>
            <a:pPr lvl="1"/>
            <a:r>
              <a:rPr lang="en-US" b="1" dirty="0"/>
              <a:t>RRR (after cabling)	 					&gt;50</a:t>
            </a:r>
          </a:p>
          <a:p>
            <a:pPr lvl="1"/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 degradation due to cabling				5%</a:t>
            </a:r>
          </a:p>
          <a:p>
            <a:pPr lvl="1"/>
            <a:r>
              <a:rPr lang="en-US" b="1" dirty="0"/>
              <a:t>Maximum number of strands in cable			60</a:t>
            </a:r>
          </a:p>
          <a:p>
            <a:pPr lvl="1"/>
            <a:r>
              <a:rPr lang="en-US" b="1" dirty="0"/>
              <a:t>Cable Insulation thickness 					0.150 mm	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AD7B3-048B-48E2-B9E6-D3162A2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E82B-C06D-4FCA-8F56-303E2470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8A7B-DA1B-4834-B0C1-399A9606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968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Sn Conductor and cable</a:t>
                </a:r>
              </a:p>
              <a:p>
                <a:pPr lvl="1"/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223900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Fit of data from recent (03/2020) RRP 108/127, 1.1 mm diameter, 1.1 Cu/non-Cu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2756" r="-1222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925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A568-49C9-4895-AAAD-331D6A5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D7AC-9FE0-45FC-9DE9-6F1C8FA7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319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“3000” A/mm</a:t>
            </a:r>
            <a:r>
              <a:rPr lang="en-US" baseline="30000" dirty="0"/>
              <a:t>2 </a:t>
            </a:r>
            <a:r>
              <a:rPr lang="en-US" dirty="0"/>
              <a:t>kind of conductor, round, with self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9D702-863C-4A46-9459-93992C5F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C7CE-89E5-4A57-8B8F-E217CCD2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94F9-63EF-4E4D-AD96-A6BAA8F2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7BFCE-2096-4777-85A9-7F229241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086"/>
            <a:ext cx="4114800" cy="298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0782C-F67F-481F-95A4-2B260AC9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2749086"/>
            <a:ext cx="4114800" cy="2984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F9A3A-AB12-4F51-A0A2-25CBA7B5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60" y="2749086"/>
            <a:ext cx="4114800" cy="2984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C5D4E-08A6-4398-AB43-61AC0766289F}"/>
              </a:ext>
            </a:extLst>
          </p:cNvPr>
          <p:cNvSpPr txBox="1"/>
          <p:nvPr/>
        </p:nvSpPr>
        <p:spPr>
          <a:xfrm>
            <a:off x="1570985" y="2860162"/>
            <a:ext cx="9728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dirty="0">
                <a:solidFill>
                  <a:schemeClr val="tx2"/>
                </a:solidFill>
              </a:rPr>
              <a:t> 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3BCC0-687C-4B20-9152-35293F5ED4B8}"/>
              </a:ext>
            </a:extLst>
          </p:cNvPr>
          <p:cNvSpPr txBox="1"/>
          <p:nvPr/>
        </p:nvSpPr>
        <p:spPr>
          <a:xfrm>
            <a:off x="5303912" y="2860162"/>
            <a:ext cx="120898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7B8DA-0486-4D10-B1ED-80E774D285E4}"/>
              </a:ext>
            </a:extLst>
          </p:cNvPr>
          <p:cNvSpPr txBox="1"/>
          <p:nvPr/>
        </p:nvSpPr>
        <p:spPr>
          <a:xfrm>
            <a:off x="9549897" y="2867646"/>
            <a:ext cx="122020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</a:t>
            </a:r>
            <a:r>
              <a:rPr lang="en-US" baseline="-25000" dirty="0">
                <a:solidFill>
                  <a:schemeClr val="tx2"/>
                </a:solidFill>
              </a:rPr>
              <a:t>e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</p:spTree>
    <p:extLst>
      <p:ext uri="{BB962C8B-B14F-4D97-AF65-F5344CB8AC3E}">
        <p14:creationId xmlns:p14="http://schemas.microsoft.com/office/powerpoint/2010/main" val="3116661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D1C-435E-4C3E-B69F-314F5936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945F-CDD4-400B-A62E-2F9F98D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4581"/>
            <a:ext cx="11103024" cy="12663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In general, it would be better to stay within already tested parameters  (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max</a:t>
            </a:r>
            <a:r>
              <a:rPr lang="en-US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9858-7A0C-48FF-A8C9-7DB5BCD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C997-8527-4A94-9CE4-8F8C1AE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877-5373-409D-9ED4-96934F3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79316-5C41-4B5F-9D11-50FDD45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4" y="2492896"/>
            <a:ext cx="11971020" cy="33832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9053A-4EE8-4CA8-9093-254FE3878D50}"/>
              </a:ext>
            </a:extLst>
          </p:cNvPr>
          <p:cNvSpPr txBox="1">
            <a:spLocks/>
          </p:cNvSpPr>
          <p:nvPr/>
        </p:nvSpPr>
        <p:spPr>
          <a:xfrm>
            <a:off x="119336" y="5876176"/>
            <a:ext cx="11953328" cy="505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 before reaction; In MQXF, assumed expansion during reaction is 4.5 % (</a:t>
            </a:r>
            <a:r>
              <a:rPr lang="en-US" dirty="0" err="1"/>
              <a:t>th</a:t>
            </a:r>
            <a:r>
              <a:rPr lang="en-US" dirty="0"/>
              <a:t>), 1.2 % (w)</a:t>
            </a:r>
          </a:p>
        </p:txBody>
      </p:sp>
    </p:spTree>
    <p:extLst>
      <p:ext uri="{BB962C8B-B14F-4D97-AF65-F5344CB8AC3E}">
        <p14:creationId xmlns:p14="http://schemas.microsoft.com/office/powerpoint/2010/main" val="2512074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0317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The wire diameter: </a:t>
            </a:r>
          </a:p>
          <a:p>
            <a:pPr lvl="2"/>
            <a:r>
              <a:rPr lang="en-US" dirty="0"/>
              <a:t>from 0.6 mm to 1.5 mm</a:t>
            </a:r>
          </a:p>
          <a:p>
            <a:pPr lvl="1"/>
            <a:r>
              <a:rPr lang="en-US" dirty="0"/>
              <a:t>Cable width: basically same possibilities as with Nb</a:t>
            </a:r>
            <a:r>
              <a:rPr lang="en-US" baseline="-25000" dirty="0"/>
              <a:t>3</a:t>
            </a:r>
            <a:r>
              <a:rPr lang="en-US" dirty="0"/>
              <a:t>Sn cables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158BF-8D05-41A0-91F6-4A6C6BDA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5619215"/>
            <a:ext cx="119710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66E6-DE8B-4134-9D56-320C55A3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 at 20 T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0E306-D9F3-40EB-8DF8-C68B2F8A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</a:p>
          <a:p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 </a:t>
            </a:r>
            <a:r>
              <a:rPr lang="en-US" dirty="0"/>
              <a:t>/ 0.85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23.5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F295-A34C-4F83-9792-44BED1A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EA24-D4EE-4FC8-8427-942E3782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BDFE-A75A-4BCE-B149-F974DFE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2CFA839-8230-4906-9BD8-EA6BB81F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651659"/>
            <a:ext cx="5060282" cy="256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798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1974-0DEF-4539-A23A-35F1B426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4C81-AFDE-4A4E-9E14-AC3408FB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84" y="1340768"/>
            <a:ext cx="10972800" cy="126891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Record performance strand RC5/6 about 20% higher than what is currently “comfortably” produced.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7A3E-19CD-45EB-93DD-C8A9C539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B7E6F-5860-4A9A-A59D-9C18D55C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FF895-3CF1-470D-B6D0-544E630B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3E356-0F23-48A8-939E-A13139B32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273707" y="2554014"/>
            <a:ext cx="5328000" cy="3772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3C9BF-0094-4540-AEC0-DF98ECD32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2" y="2554014"/>
            <a:ext cx="4814975" cy="37206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7889C-E84E-4E17-A7BD-1FB36104D1DF}"/>
              </a:ext>
            </a:extLst>
          </p:cNvPr>
          <p:cNvCxnSpPr>
            <a:cxnSpLocks/>
          </p:cNvCxnSpPr>
          <p:nvPr/>
        </p:nvCxnSpPr>
        <p:spPr>
          <a:xfrm>
            <a:off x="1187669" y="2977936"/>
            <a:ext cx="79360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79679-A2E7-4047-B4AF-750A9EB3AA5E}"/>
              </a:ext>
            </a:extLst>
          </p:cNvPr>
          <p:cNvCxnSpPr>
            <a:cxnSpLocks/>
          </p:cNvCxnSpPr>
          <p:nvPr/>
        </p:nvCxnSpPr>
        <p:spPr>
          <a:xfrm>
            <a:off x="1224456" y="5642309"/>
            <a:ext cx="7899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17CC41-1E99-4E36-BB4C-96DDA532F9FF}"/>
              </a:ext>
            </a:extLst>
          </p:cNvPr>
          <p:cNvCxnSpPr>
            <a:cxnSpLocks/>
          </p:cNvCxnSpPr>
          <p:nvPr/>
        </p:nvCxnSpPr>
        <p:spPr>
          <a:xfrm>
            <a:off x="9123708" y="2977936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B28CF8-5DB9-4D7A-B6F6-14D229E6B21B}"/>
              </a:ext>
            </a:extLst>
          </p:cNvPr>
          <p:cNvCxnSpPr>
            <a:cxnSpLocks/>
          </p:cNvCxnSpPr>
          <p:nvPr/>
        </p:nvCxnSpPr>
        <p:spPr>
          <a:xfrm>
            <a:off x="2812246" y="2941150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9B5EE0-126A-4498-B84B-D331D3011658}"/>
              </a:ext>
            </a:extLst>
          </p:cNvPr>
          <p:cNvCxnSpPr>
            <a:cxnSpLocks/>
          </p:cNvCxnSpPr>
          <p:nvPr/>
        </p:nvCxnSpPr>
        <p:spPr>
          <a:xfrm>
            <a:off x="1224455" y="4370557"/>
            <a:ext cx="78992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13E2-349E-41FE-B29B-F5213FC5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0" y="2870448"/>
            <a:ext cx="2034540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F592-D4DE-4CD6-85B9-AD58F792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73F4-CB17-48BF-8738-FAE9F49B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C6435-FBE0-4D10-98F8-7F0DD6C7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9760E-A3C5-46A2-8252-E4CF02CD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0452-86D5-48AD-8D05-6F366853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55274-A173-4333-BCA0-96558A0C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27" y="2165341"/>
            <a:ext cx="5328000" cy="38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66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8006680" cy="10800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stress: &lt;120 MPa  (293)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1F125-40BE-4EA5-816F-E8FAED3E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3251" r="34054" b="5975"/>
          <a:stretch/>
        </p:blipFill>
        <p:spPr>
          <a:xfrm>
            <a:off x="8472264" y="1242959"/>
            <a:ext cx="3577539" cy="509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D07E0-682F-4F4B-99CA-302BC89B5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6"/>
          <a:stretch/>
        </p:blipFill>
        <p:spPr>
          <a:xfrm>
            <a:off x="1487488" y="2584866"/>
            <a:ext cx="5908342" cy="36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4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41B0-696D-40A5-ADDA-9112FEB2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41E6-B1B8-44DF-957A-008FE04C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502624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CORC cable</a:t>
            </a:r>
          </a:p>
          <a:p>
            <a:pPr lvl="2"/>
            <a:r>
              <a:rPr lang="en-US" dirty="0"/>
              <a:t>3.42mm diameter including 30 micron thick insulation. 			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STAR cable</a:t>
            </a:r>
          </a:p>
          <a:p>
            <a:pPr lvl="2"/>
            <a:r>
              <a:rPr lang="en-US" dirty="0"/>
              <a:t>1.3 mm diameter without insulation (#3)</a:t>
            </a:r>
          </a:p>
          <a:p>
            <a:pPr lvl="2"/>
            <a:r>
              <a:rPr lang="en-US" dirty="0"/>
              <a:t>2.04 mm diameter without insulation (#4) 			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B6B3-FB47-4561-9939-73710A3C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A7A9-B116-4D9B-ADFD-FF1CB381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1FC9-CD31-42E8-9F58-8DDD1D87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B1010-998F-4375-B071-97E8273DF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43700" r="52362" b="17451"/>
          <a:stretch/>
        </p:blipFill>
        <p:spPr>
          <a:xfrm>
            <a:off x="8282473" y="4049280"/>
            <a:ext cx="3312368" cy="161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22606-ADF5-48DD-AC37-6397D7779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38450" r="7476" b="9051"/>
          <a:stretch/>
        </p:blipFill>
        <p:spPr>
          <a:xfrm>
            <a:off x="8259579" y="1968070"/>
            <a:ext cx="3322821" cy="1153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136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CE98-2E00-4EE1-940A-32862772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79D33-7B80-4322-B618-23E04D455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We use the following parameterization</a:t>
            </a:r>
          </a:p>
          <a:p>
            <a:pPr lvl="2"/>
            <a:r>
              <a:rPr lang="en-US" dirty="0" err="1"/>
              <a:t>Ic</a:t>
            </a:r>
            <a:r>
              <a:rPr lang="en-US" dirty="0"/>
              <a:t>(B, 4.2 K) = 10^(</a:t>
            </a:r>
            <a:r>
              <a:rPr lang="en-US" dirty="0">
                <a:sym typeface="Symbol" panose="05050102010706020507" pitchFamily="18" charset="2"/>
              </a:rPr>
              <a:t></a:t>
            </a:r>
            <a:r>
              <a:rPr lang="en-US" dirty="0"/>
              <a:t>*log(B)+c)</a:t>
            </a:r>
          </a:p>
          <a:p>
            <a:pPr lvl="1"/>
            <a:r>
              <a:rPr lang="en-US" dirty="0"/>
              <a:t>Where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0DD5-ABA7-478E-B25A-9C8EE9F3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C4CE-C404-4366-BAF3-BF4E80B3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E94D-9663-4500-8D94-03DBC232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612F7-9913-4D55-9A25-5CF424BB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611729"/>
            <a:ext cx="5719691" cy="4153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230EA-B419-4E36-A8A9-B5353E81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4005064"/>
            <a:ext cx="4400068" cy="864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F25DD-0662-4BC0-B96A-EF928C37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544" y="1735016"/>
            <a:ext cx="1575685" cy="3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90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727F-049A-4DA2-B58A-E4F2DB31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B86EA-A6D9-438B-B075-5A74474C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Stress degradation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56062-257A-4B8A-B15F-0689420F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CA67-0072-4DF4-A647-679EEBEE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46587-A7A3-4ABD-8C3C-8A03758B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54683-72B8-47E3-AB9A-3EC75229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9" y="4794349"/>
            <a:ext cx="7114319" cy="124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C5BFB-0317-43CB-A0FE-0CB895B5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9948" r="7476" b="11150"/>
          <a:stretch/>
        </p:blipFill>
        <p:spPr>
          <a:xfrm>
            <a:off x="7536160" y="1121859"/>
            <a:ext cx="4329722" cy="1973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A993A-A72F-4F01-9202-78EF7FA0F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0" t="27951" r="28150" b="10100"/>
          <a:stretch/>
        </p:blipFill>
        <p:spPr>
          <a:xfrm>
            <a:off x="7968208" y="3109852"/>
            <a:ext cx="3973423" cy="316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E5B17-CAF0-414E-8C77-E03D54427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2" t="36350" r="55316" b="41600"/>
          <a:stretch/>
        </p:blipFill>
        <p:spPr>
          <a:xfrm>
            <a:off x="609600" y="2620178"/>
            <a:ext cx="1368152" cy="1512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F8EA2-D3C0-4E14-AFCC-CD053206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63" t="34250" r="32872" b="42650"/>
          <a:stretch/>
        </p:blipFill>
        <p:spPr>
          <a:xfrm>
            <a:off x="2171565" y="2600908"/>
            <a:ext cx="410445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29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/>
          <a:lstStyle/>
          <a:p>
            <a:r>
              <a:rPr lang="en-US" dirty="0"/>
              <a:t>With properties describe above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94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</a:p>
          <a:p>
            <a:pPr lvl="2"/>
            <a:r>
              <a:rPr lang="en-US" dirty="0"/>
              <a:t>Maximum hot spot temperature				350 K</a:t>
            </a:r>
          </a:p>
          <a:p>
            <a:pPr lvl="2"/>
            <a:r>
              <a:rPr lang="en-US" dirty="0"/>
              <a:t>Total time delay						40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Maximum J in the Cu						1350 A/mm</a:t>
            </a:r>
            <a:r>
              <a:rPr lang="en-US" baseline="30000" dirty="0"/>
              <a:t>2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Maximum voltage to ground @ quench			1.0 kV	</a:t>
            </a:r>
          </a:p>
          <a:p>
            <a:pPr lvl="2"/>
            <a:r>
              <a:rPr lang="en-US" dirty="0"/>
              <a:t>Ground insulation design voltage	 			&gt;5 kV</a:t>
            </a:r>
          </a:p>
          <a:p>
            <a:pPr lvl="1"/>
            <a:r>
              <a:rPr lang="en-US" dirty="0"/>
              <a:t>Bi2212 and REBCO</a:t>
            </a:r>
          </a:p>
          <a:p>
            <a:pPr lvl="2"/>
            <a:r>
              <a:rPr lang="en-US" dirty="0"/>
              <a:t>See next slides </a:t>
            </a:r>
          </a:p>
          <a:p>
            <a:endParaRPr lang="en-US" dirty="0"/>
          </a:p>
          <a:p>
            <a:pPr lvl="1"/>
            <a:r>
              <a:rPr lang="en-US" b="1" dirty="0"/>
              <a:t>Powering in series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539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Bi2212: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= 400-450 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01436-4C1B-42E8-AD5A-E223C7EB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21651" r="6885" b="17450"/>
          <a:stretch/>
        </p:blipFill>
        <p:spPr>
          <a:xfrm>
            <a:off x="6023992" y="1094908"/>
            <a:ext cx="6048672" cy="2419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4EDA7-AE00-41BA-BD08-00F140EA9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64" t="20952" r="29056" b="28980"/>
          <a:stretch/>
        </p:blipFill>
        <p:spPr>
          <a:xfrm>
            <a:off x="7106174" y="3591498"/>
            <a:ext cx="3884308" cy="2637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3CACF-AEC7-48D5-B7CB-933853BC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88" t="32322" r="21650" b="29000"/>
          <a:stretch/>
        </p:blipFill>
        <p:spPr>
          <a:xfrm>
            <a:off x="1415480" y="2444037"/>
            <a:ext cx="3409056" cy="2652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7CDB8-1E13-40AA-908F-80C081960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3" t="51428" r="50255" b="33878"/>
          <a:stretch/>
        </p:blipFill>
        <p:spPr>
          <a:xfrm>
            <a:off x="554089" y="5153382"/>
            <a:ext cx="5131838" cy="10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REBCO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41EE5-FDD7-4054-8385-24A75BC5D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" t="19947" r="5704" b="30050"/>
          <a:stretch/>
        </p:blipFill>
        <p:spPr>
          <a:xfrm>
            <a:off x="6600056" y="1268760"/>
            <a:ext cx="5328000" cy="1714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903DD-BE2D-43B7-9D1D-61CDD0D66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54449" r="48824" b="35051"/>
          <a:stretch/>
        </p:blipFill>
        <p:spPr>
          <a:xfrm>
            <a:off x="6595661" y="5566714"/>
            <a:ext cx="5328000" cy="72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58827-122B-425F-9C64-EAC5478F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2" t="29000" r="9247" b="14300"/>
          <a:stretch/>
        </p:blipFill>
        <p:spPr>
          <a:xfrm>
            <a:off x="7968208" y="2965582"/>
            <a:ext cx="2952328" cy="2452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F0A73-C99E-42BA-9CA0-FE1AAF455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4801" r="21651" b="53749"/>
          <a:stretch/>
        </p:blipFill>
        <p:spPr>
          <a:xfrm>
            <a:off x="263352" y="2845223"/>
            <a:ext cx="5486400" cy="1167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23391-67D5-4C95-AC2E-82A8C78CB7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840" t="29696" r="12791" b="44750"/>
          <a:stretch/>
        </p:blipFill>
        <p:spPr>
          <a:xfrm>
            <a:off x="1559496" y="4145056"/>
            <a:ext cx="2880320" cy="1204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E95A6-40E3-4B06-B01D-9AF8D4A3D9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1488" r="10429" b="45800"/>
          <a:stretch/>
        </p:blipFill>
        <p:spPr>
          <a:xfrm>
            <a:off x="594284" y="5431992"/>
            <a:ext cx="4824536" cy="8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95A1-A7E6-40ED-9F7A-30470BC1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vs Bi2212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AD90B-D9FC-4EB6-838D-48C82D22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1247040" cy="972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above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and Bi2212 </a:t>
            </a:r>
            <a:r>
              <a:rPr lang="en-US" dirty="0"/>
              <a:t>cross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14.5 T at 4.2 K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16.5 T at 1.9 K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8840-8B24-4A64-93B1-06DD9D0B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C0DA-4734-4AF8-BFCF-FDF15EDC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D34A1-3AC7-4AFD-9D96-2390BD2F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E2A20-E36B-49F2-886D-B6BC9EC9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55" y="2492896"/>
            <a:ext cx="503628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80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C7AF-4543-4C42-B7A9-C4281EDE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56334-8E4B-4843-9A40-ED3EE3FC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Summary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Hot spot temperature</a:t>
            </a:r>
          </a:p>
          <a:p>
            <a:pPr lvl="1"/>
            <a:r>
              <a:rPr lang="en-US" dirty="0"/>
              <a:t>For all 3 materials,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350 K </a:t>
            </a:r>
            <a:r>
              <a:rPr lang="en-US" dirty="0"/>
              <a:t>maximum hot spot temperature appears to be a reasonable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D4955-C733-4EE6-8C59-6DD289D4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4582-9D9B-40F3-910C-E1CA2869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0358-EE12-47F2-8AA3-B197496D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238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“Traditional”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Canted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(CCT)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Stress management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(SMCT)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Definition of general design criteria: aperture, field, margin…..</a:t>
            </a:r>
            <a:endParaRPr lang="en-US" dirty="0"/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</a:t>
            </a:r>
            <a:r>
              <a:rPr lang="en-US" dirty="0"/>
              <a:t>specifically of hybrid magnets</a:t>
            </a:r>
          </a:p>
          <a:p>
            <a:pPr lvl="2"/>
            <a:r>
              <a:rPr lang="en-US" dirty="0"/>
              <a:t>Integration of LTS/HTS, mechanics, protection, powering, diagnostics, test facility…..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15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83F5-5009-44D5-9063-214FD557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594B0-C217-471A-998A-D60A2342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836864"/>
          </a:xfrm>
        </p:spPr>
        <p:txBody>
          <a:bodyPr/>
          <a:lstStyle/>
          <a:p>
            <a:r>
              <a:rPr lang="en-US" dirty="0"/>
              <a:t>An example: 16 T dipole magnets for FCC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A5E53-48C9-4882-A92A-EE45AACD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BD25-BFC6-43A3-9C5F-41025874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C42C2-267A-42ED-9199-E1C8180E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3A5313-470E-4932-90BA-3980CB4C7756}"/>
              </a:ext>
            </a:extLst>
          </p:cNvPr>
          <p:cNvSpPr txBox="1">
            <a:spLocks/>
          </p:cNvSpPr>
          <p:nvPr/>
        </p:nvSpPr>
        <p:spPr>
          <a:xfrm>
            <a:off x="609600" y="4653136"/>
            <a:ext cx="10972800" cy="1507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Ideally the goal should be to carried out the full 2D design and analysis of a 20 T hybrid for all the design options considered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design,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</a:t>
            </a:r>
          </a:p>
          <a:p>
            <a:r>
              <a:rPr lang="en-US" sz="3000" dirty="0">
                <a:sym typeface="Symbol" panose="05050102010706020507" pitchFamily="18" charset="2"/>
              </a:rPr>
              <a:t>In addition, 3D considerations will be included in the comparison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D7F74-D683-4DC4-9D94-176B3B007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36"/>
          <a:stretch/>
        </p:blipFill>
        <p:spPr>
          <a:xfrm>
            <a:off x="806268" y="1841834"/>
            <a:ext cx="5237922" cy="2453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4E075-0EC7-40B1-A77F-FE014910B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" t="46177" b="5030"/>
          <a:stretch/>
        </p:blipFill>
        <p:spPr>
          <a:xfrm>
            <a:off x="6147811" y="1813082"/>
            <a:ext cx="4916557" cy="26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2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endParaRPr lang="en-US" dirty="0"/>
          </a:p>
          <a:p>
            <a:r>
              <a:rPr lang="en-US" dirty="0"/>
              <a:t>The goal of the comparison should not be, or does not necessarily have to be</a:t>
            </a:r>
          </a:p>
          <a:p>
            <a:pPr lvl="1"/>
            <a:r>
              <a:rPr lang="en-US" dirty="0"/>
              <a:t>reaching a consensus on a particular design</a:t>
            </a:r>
          </a:p>
          <a:p>
            <a:endParaRPr lang="en-US" dirty="0"/>
          </a:p>
          <a:p>
            <a:r>
              <a:rPr lang="en-US" dirty="0"/>
              <a:t>Instead, more realistically, the working group could aim at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Discussing and reviewing </a:t>
            </a:r>
            <a:r>
              <a:rPr lang="en-US" dirty="0"/>
              <a:t>the different designs and listing pluses and minuses or open issues….grounding on “objective” criteria</a:t>
            </a:r>
          </a:p>
          <a:p>
            <a:pPr lvl="1"/>
            <a:r>
              <a:rPr lang="en-US" dirty="0"/>
              <a:t>Providing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inputs to the other areas </a:t>
            </a:r>
            <a:r>
              <a:rPr lang="en-US" dirty="0"/>
              <a:t>(in particular area I and area II) to better define their roadmaps and overall directions, and avoid inconsistencies</a:t>
            </a:r>
          </a:p>
          <a:p>
            <a:pPr marL="457200" lvl="2" indent="0">
              <a:buNone/>
            </a:pPr>
            <a:r>
              <a:rPr lang="en-US" dirty="0"/>
              <a:t>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98C45B-00FE-4180-9354-FD4E3217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8745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56F8-CBBF-4183-8728-6BD711DE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679F3-E641-4CA3-8A3F-B988F7FB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This current work can be divided based on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field level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9-10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11-12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13-14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Beyond 15 T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The goal is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from these programs (responsibility of area I and area II) to provide inputs for 20 T hybrid design 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DF77B-6F1E-409B-8221-914EAF65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EBA6C-8F57-47C5-AEC6-4714C47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E31-C1EC-4626-AA87-40758FC2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856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0940-E523-4D1B-85E0-0274EA62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FB352-49F2-4EE9-9DE6-044A2640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476632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Time frame</a:t>
            </a:r>
            <a:r>
              <a:rPr lang="en-US" dirty="0"/>
              <a:t>: 2020 – 2023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Methods</a:t>
            </a:r>
          </a:p>
          <a:p>
            <a:pPr lvl="1"/>
            <a:r>
              <a:rPr lang="en-US" dirty="0"/>
              <a:t>Modeling effort</a:t>
            </a:r>
          </a:p>
          <a:p>
            <a:pPr lvl="2"/>
            <a:r>
              <a:rPr lang="en-US" dirty="0"/>
              <a:t>“classical 2D/3D” mechanical, magnetic and QH simulations</a:t>
            </a:r>
          </a:p>
          <a:p>
            <a:pPr lvl="3"/>
            <a:r>
              <a:rPr lang="en-US" dirty="0"/>
              <a:t>Developing new modeling techniques is not part of this task</a:t>
            </a:r>
          </a:p>
          <a:p>
            <a:pPr lvl="3"/>
            <a:r>
              <a:rPr lang="en-US" dirty="0"/>
              <a:t>However, if new tool/analysis is required </a:t>
            </a:r>
            <a:r>
              <a:rPr lang="en-US" dirty="0">
                <a:sym typeface="Wingdings" panose="05000000000000000000" pitchFamily="2" charset="2"/>
              </a:rPr>
              <a:t> feed-back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Technology area (III), modeling and simulations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14BE-293D-470A-9561-ECB33C2B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ADD6B-5EF7-4029-A7E1-67E81E29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8C7A1-6F1C-49EB-A365-E17E49A2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C48DE-7404-41EC-AACD-8B9F0603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649" y="1815911"/>
            <a:ext cx="6260603" cy="35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55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F29B-34B4-4859-A04A-007D7135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(20 T B</a:t>
            </a:r>
            <a:r>
              <a:rPr lang="en-US" baseline="-25000" dirty="0"/>
              <a:t>op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7DE-06DE-46DD-9540-1FF2708C4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1934F-9E25-4330-AEEB-04EDD6D1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8E95-4305-42BE-97A6-BA62A85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4A5E7-7C1A-41DC-8130-A7EAE487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F6141-82D7-4ABC-909E-CDAC75B3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8" t="24801" r="39369" b="16401"/>
          <a:stretch/>
        </p:blipFill>
        <p:spPr>
          <a:xfrm>
            <a:off x="263352" y="1468616"/>
            <a:ext cx="302078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AA52E-7182-463C-8F62-9E0C774F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6" t="25850" r="36416" b="7970"/>
          <a:stretch/>
        </p:blipFill>
        <p:spPr>
          <a:xfrm>
            <a:off x="4151784" y="1402689"/>
            <a:ext cx="333674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B8608-F81C-4510-9CB7-2BD8DAFD6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9" t="32322" r="55316" b="26900"/>
          <a:stretch/>
        </p:blipFill>
        <p:spPr>
          <a:xfrm>
            <a:off x="4739890" y="4268121"/>
            <a:ext cx="2160536" cy="144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B6C72-3704-4B14-8302-C3CD4BB2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34" t="19947" r="34644" b="3800"/>
          <a:stretch/>
        </p:blipFill>
        <p:spPr>
          <a:xfrm>
            <a:off x="8256240" y="1402689"/>
            <a:ext cx="320024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B7B86-0BA1-4E46-A7BE-38BE0972B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6" t="20453" r="9247" b="5974"/>
          <a:stretch/>
        </p:blipFill>
        <p:spPr>
          <a:xfrm>
            <a:off x="8717393" y="4452710"/>
            <a:ext cx="2435684" cy="121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5043680-D23C-4DA9-8ED5-7A43C5F226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7833" r="8643" b="33882"/>
          <a:stretch>
            <a:fillRect/>
          </a:stretch>
        </p:blipFill>
        <p:spPr bwMode="auto">
          <a:xfrm>
            <a:off x="8717393" y="3554009"/>
            <a:ext cx="2435684" cy="75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8465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0052B6-B393-47EF-B86E-8DBC4F6BB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8762" r="33463" b="6864"/>
          <a:stretch/>
        </p:blipFill>
        <p:spPr>
          <a:xfrm>
            <a:off x="7858234" y="1196737"/>
            <a:ext cx="3940501" cy="507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733A3-7333-4F6D-85B0-90587567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(“towards” 20 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C0B3E-ED2D-4404-B346-D7E6A5A89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EE5F-EFBF-416F-B179-FD0DB94A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17782-D183-4C01-8C0C-EA8B15A8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4E9DD-E9C1-4D49-B10A-5E1458A2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AB2F2-AD74-41D5-A7F0-87A2C8FA2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6737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B6650B-BFF4-4360-8E43-D75A5B826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782354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743FB-809A-4BD5-81E2-E91263A83E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35" t="18500" r="35825" b="5975"/>
          <a:stretch/>
        </p:blipFill>
        <p:spPr>
          <a:xfrm>
            <a:off x="4151784" y="1196737"/>
            <a:ext cx="3456384" cy="507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5B05B-FB79-465B-89F4-3A132B906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06" t="31100" r="37006" b="22700"/>
          <a:stretch/>
        </p:blipFill>
        <p:spPr>
          <a:xfrm>
            <a:off x="9120336" y="4611453"/>
            <a:ext cx="1518854" cy="151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1961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F525-DC44-498F-8D70-5EE6A22A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(“towards” 20 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ECA95-D433-4C89-B7B6-7C201AA9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29" y="1344132"/>
            <a:ext cx="4118248" cy="15615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Analytical model from Lucas Brouwer</a:t>
            </a:r>
          </a:p>
          <a:p>
            <a:pPr lvl="1"/>
            <a:r>
              <a:rPr lang="en-US" dirty="0"/>
              <a:t>Thick shell with cos</a:t>
            </a:r>
            <a:r>
              <a:rPr lang="en-US" dirty="0">
                <a:sym typeface="Symbol" panose="05050102010706020507" pitchFamily="18" charset="2"/>
              </a:rPr>
              <a:t> distribution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D8144-1C6C-4DA8-8DBB-55D860A1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D161B-55FF-4AB4-AFAC-67A1FD61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C1347-21E1-4D6C-9926-607F5650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70FD9-1BB6-4F30-9CC8-E241FD5E6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6" t="17451" r="35825" b="44750"/>
          <a:stretch/>
        </p:blipFill>
        <p:spPr>
          <a:xfrm>
            <a:off x="367867" y="2944410"/>
            <a:ext cx="4287973" cy="3284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23CE1-CA39-4EFC-9F5C-B92964327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560" y="3811750"/>
            <a:ext cx="2039135" cy="20293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0A54F0-2193-491A-834A-60DE76B5EA65}"/>
              </a:ext>
            </a:extLst>
          </p:cNvPr>
          <p:cNvSpPr txBox="1">
            <a:spLocks/>
          </p:cNvSpPr>
          <p:nvPr/>
        </p:nvSpPr>
        <p:spPr>
          <a:xfrm>
            <a:off x="4727848" y="1299436"/>
            <a:ext cx="7142584" cy="21245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Symbol" panose="05050102010706020507" pitchFamily="18" charset="2"/>
              </a:rPr>
              <a:t>4 CCT winding layers,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2 of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</a:t>
            </a:r>
            <a:r>
              <a:rPr lang="en-US" dirty="0">
                <a:sym typeface="Symbol" panose="05050102010706020507" pitchFamily="18" charset="2"/>
              </a:rPr>
              <a:t> and 2 of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Field in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  <a:r>
              <a:rPr lang="en-US" dirty="0">
                <a:sym typeface="Symbol" panose="05050102010706020507" pitchFamily="18" charset="2"/>
              </a:rPr>
              <a:t> is given by self field + stray field from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 </a:t>
            </a:r>
            <a:r>
              <a:rPr lang="en-US" dirty="0">
                <a:sym typeface="Symbol" panose="05050102010706020507" pitchFamily="18" charset="2"/>
              </a:rPr>
              <a:t>insert</a:t>
            </a:r>
          </a:p>
          <a:p>
            <a:r>
              <a:rPr lang="en-US" dirty="0"/>
              <a:t>Results: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150-160 mm </a:t>
            </a:r>
            <a:r>
              <a:rPr lang="en-US" dirty="0"/>
              <a:t>interface D for B=23.5 T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3371A-965D-470F-A182-E50AFEC9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2" t="20601" r="25194" b="13251"/>
          <a:stretch/>
        </p:blipFill>
        <p:spPr>
          <a:xfrm>
            <a:off x="7536162" y="3329223"/>
            <a:ext cx="4004198" cy="289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6199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6C60-A57F-486B-87B8-9DA5F22C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12B11-F90D-4005-B201-62CD39FB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D3A44-D432-464F-9CED-38C96E32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E1F-C255-4AA6-9DE7-B745EA51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D9A65C1-346F-4EE3-B3D5-CCBAEE59E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5365"/>
            <a:ext cx="188366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9274ED8-90C6-4672-A5C7-0E00CA7DB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28" y="1973425"/>
            <a:ext cx="3067544" cy="30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33C9791-F838-4518-9899-BF41F67A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5218" r="16548" b="4385"/>
          <a:stretch/>
        </p:blipFill>
        <p:spPr>
          <a:xfrm>
            <a:off x="9120336" y="2240753"/>
            <a:ext cx="2518746" cy="2532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1EBD4-DA67-4662-AD6D-AD6BFA070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" y="2657211"/>
            <a:ext cx="1700784" cy="16999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F3DEE6-9D06-45B4-A727-B7CF99E04E23}"/>
              </a:ext>
            </a:extLst>
          </p:cNvPr>
          <p:cNvSpPr txBox="1">
            <a:spLocks/>
          </p:cNvSpPr>
          <p:nvPr/>
        </p:nvSpPr>
        <p:spPr>
          <a:xfrm>
            <a:off x="609600" y="1368000"/>
            <a:ext cx="10972800" cy="4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LHC		MQXF		FRESCA2			 ????</a:t>
            </a:r>
          </a:p>
        </p:txBody>
      </p:sp>
    </p:spTree>
    <p:extLst>
      <p:ext uri="{BB962C8B-B14F-4D97-AF65-F5344CB8AC3E}">
        <p14:creationId xmlns:p14="http://schemas.microsoft.com/office/powerpoint/2010/main" val="148315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2F0A54-D1E4-4E7D-BA25-484405DC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 coil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904518-6F11-4DDD-9072-DAD95CB3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426" y="1485471"/>
            <a:ext cx="6240762" cy="4525963"/>
          </a:xfrm>
        </p:spPr>
        <p:txBody>
          <a:bodyPr>
            <a:normAutofit/>
          </a:bodyPr>
          <a:lstStyle/>
          <a:p>
            <a:r>
              <a:rPr lang="en-US" dirty="0"/>
              <a:t>Sector coil (60</a:t>
            </a:r>
            <a:r>
              <a:rPr lang="en-US" dirty="0">
                <a:sym typeface="Symbol" panose="05050102010706020507" pitchFamily="18" charset="2"/>
              </a:rPr>
              <a:t>) with </a:t>
            </a:r>
            <a:r>
              <a:rPr lang="en-US" altLang="en-US" i="1" dirty="0"/>
              <a:t>J = J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 </a:t>
            </a:r>
            <a:r>
              <a:rPr lang="en-US" altLang="en-US" dirty="0"/>
              <a:t>distribution</a:t>
            </a:r>
          </a:p>
          <a:p>
            <a:pPr lvl="1"/>
            <a:r>
              <a:rPr lang="en-US" dirty="0"/>
              <a:t>No iron</a:t>
            </a:r>
          </a:p>
          <a:p>
            <a:pPr lvl="1"/>
            <a:r>
              <a:rPr lang="en-US" dirty="0"/>
              <a:t>Constant Jo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7ACC-E788-4350-8DC0-2554D02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18D-F550-4FAC-916A-2B826170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11AA-04C9-4D5A-B0B1-24C54044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8" name="Picture 12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A426DED9-4A19-4958-97D6-56279E07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85695"/>
            <a:ext cx="1625647" cy="14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6">
            <a:extLst>
              <a:ext uri="{63B3BB69-23CF-44E3-9099-C40C66FF867C}">
                <a14:compatExt xmlns:a14="http://schemas.microsoft.com/office/drawing/2010/main" spid="_x0000_s13313"/>
              </a:ext>
              <a:ext uri="{FF2B5EF4-FFF2-40B4-BE49-F238E27FC236}">
                <a16:creationId xmlns:a16="http://schemas.microsoft.com/office/drawing/2014/main" id="{00000000-0008-0000-0800-00000134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8" y="4020383"/>
            <a:ext cx="5532120" cy="640080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" y="4793002"/>
            <a:ext cx="4240530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00000000-0008-0000-0800-00000234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6" y="3248866"/>
            <a:ext cx="2648487" cy="572384"/>
          </a:xfrm>
          <a:prstGeom prst="rect">
            <a:avLst/>
          </a:prstGeom>
        </p:spPr>
      </p:pic>
      <p:pic>
        <p:nvPicPr>
          <p:cNvPr id="17" name="Object 3">
            <a:extLst>
              <a:ext uri="{63B3BB69-23CF-44E3-9099-C40C66FF867C}">
                <a14:compatExt xmlns:a14="http://schemas.microsoft.com/office/drawing/2010/main" spid="_x0000_s13315"/>
              </a:ext>
              <a:ext uri="{FF2B5EF4-FFF2-40B4-BE49-F238E27FC236}">
                <a16:creationId xmlns:a16="http://schemas.microsoft.com/office/drawing/2014/main" id="{00000000-0008-0000-0800-00000334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48" y="5672980"/>
            <a:ext cx="4625340" cy="64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F61FD8-8E18-41B8-8986-38B8FCA35D3A}"/>
              </a:ext>
            </a:extLst>
          </p:cNvPr>
          <p:cNvSpPr/>
          <p:nvPr/>
        </p:nvSpPr>
        <p:spPr>
          <a:xfrm>
            <a:off x="119336" y="1340768"/>
            <a:ext cx="6342362" cy="49799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AFCD5A6-4FF6-44EA-902A-6D43B498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671" y="1892947"/>
            <a:ext cx="2516313" cy="375726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Je = </a:t>
            </a:r>
            <a:r>
              <a:rPr lang="en-US" dirty="0" err="1"/>
              <a:t>Jc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0.48</a:t>
            </a:r>
          </a:p>
          <a:p>
            <a:endParaRPr lang="en-US" dirty="0"/>
          </a:p>
          <a:p>
            <a:r>
              <a:rPr lang="en-US" dirty="0"/>
              <a:t>Jo = Je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0.67</a:t>
            </a:r>
          </a:p>
          <a:p>
            <a:endParaRPr lang="en-US" dirty="0"/>
          </a:p>
          <a:p>
            <a:r>
              <a:rPr lang="en-US" dirty="0"/>
              <a:t>Jo = </a:t>
            </a:r>
            <a:r>
              <a:rPr lang="en-US" dirty="0" err="1"/>
              <a:t>Jc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0.32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DC1EC8-62C2-4B6C-995C-0FC0A65EF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3592" y="1622004"/>
            <a:ext cx="2829072" cy="399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55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A31D-363C-48D1-9368-229CE5D8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1E29-66A4-43AF-979A-F69F00ADB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 due to accumulated </a:t>
            </a:r>
            <a:r>
              <a:rPr lang="en-US" dirty="0" err="1"/>
              <a:t>e.m.</a:t>
            </a:r>
            <a:r>
              <a:rPr lang="en-US" dirty="0"/>
              <a:t> forces on the mid-plane</a:t>
            </a: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C531D-0D19-4309-A541-C23411EE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6FFB-8691-4BD9-9C33-0C8CE9FE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5EA26-2855-43BB-866A-6FAD5755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ECE6C-A533-4ACF-9E68-A6BC7E8A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28" y="2445793"/>
            <a:ext cx="4913744" cy="35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6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8128-E19D-435E-843E-F8216780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coil radius and thickness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3A06-4536-4D7C-81C9-D0875932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ACE7B-8422-428E-ADF9-2F63F6A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5DF1F-79D9-4023-9168-AA5500B0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C5D6B1-E758-4766-A653-1FE2617AC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96066-59D7-48CF-8210-FA97F990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268760"/>
            <a:ext cx="8103011" cy="48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39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513A-0DE2-40A6-B049-C8F315E2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9-10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E223-EEE0-42CD-AF42-049F1F1D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insert Bin5c_2 (2-3 T stand alone) in CCT5 (8-9 T)</a:t>
            </a:r>
          </a:p>
          <a:p>
            <a:pPr lvl="2"/>
            <a:r>
              <a:rPr lang="en-US" dirty="0"/>
              <a:t>Test planned in 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32840-FC40-45F2-AADB-5C8B8949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F0CC-D82E-4FE5-8E5A-5B83AEE6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A5F1-9A3A-48F8-A749-EE923858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E2E9-758F-4EC5-B492-74156BEDA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0216" r="37686" b="7706"/>
          <a:stretch/>
        </p:blipFill>
        <p:spPr>
          <a:xfrm>
            <a:off x="10050611" y="1137908"/>
            <a:ext cx="2075921" cy="5090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49821-B08D-4D9B-B51C-B296AF5F49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10039" r="28067" b="7348"/>
          <a:stretch/>
        </p:blipFill>
        <p:spPr>
          <a:xfrm>
            <a:off x="8211159" y="3001388"/>
            <a:ext cx="162925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DC67D-2FE9-475F-BB8E-0747C7C3F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996952"/>
            <a:ext cx="410496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9A657-0267-4D05-B95F-0328442A6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916" y="2996952"/>
            <a:ext cx="366268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92041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513A-0DE2-40A6-B049-C8F315E2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9-10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E223-EEE0-42CD-AF42-049F1F1D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Coils wound with REBCO tape inside DCC017 common coil Nb</a:t>
            </a:r>
            <a:r>
              <a:rPr lang="en-US" baseline="-25000" dirty="0"/>
              <a:t>3</a:t>
            </a:r>
            <a:r>
              <a:rPr lang="en-US" dirty="0"/>
              <a:t>Sn dipole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32840-FC40-45F2-AADB-5C8B8949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F0CC-D82E-4FE5-8E5A-5B83AEE6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A5F1-9A3A-48F8-A749-EE923858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AF4F-E1B9-491D-B70C-A46A9640A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23750" r="24603" b="8175"/>
          <a:stretch/>
        </p:blipFill>
        <p:spPr>
          <a:xfrm>
            <a:off x="3885306" y="2935086"/>
            <a:ext cx="4421387" cy="33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483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10E5-9C3E-464C-8385-71672F6B2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11-12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26CB1-B02F-46DE-A851-A98C67F67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Coils wound with REBCO tape or CORC (1-3 T) inside DCC017 common coil Nb</a:t>
            </a:r>
            <a:r>
              <a:rPr lang="en-US" baseline="-25000" dirty="0"/>
              <a:t>3</a:t>
            </a:r>
            <a:r>
              <a:rPr lang="en-US" dirty="0"/>
              <a:t>Sn dipole (10.2 T)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AF2F-E134-4E65-B832-17B5B84E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827F-FEDD-4520-8C1F-ACA7807B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A1D37-B49D-4CF7-A25B-8E18EFA9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2779-489E-477B-BCBB-85302A027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311" y="3237723"/>
            <a:ext cx="3308495" cy="2856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6026F-F47D-4E8C-B565-940233693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2" t="20341" r="20034" b="13628"/>
          <a:stretch/>
        </p:blipFill>
        <p:spPr>
          <a:xfrm>
            <a:off x="277342" y="3586218"/>
            <a:ext cx="3220964" cy="2457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8740E5-021F-410E-B79C-6F60ADAF1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1382" r="19422" b="19071"/>
          <a:stretch/>
        </p:blipFill>
        <p:spPr>
          <a:xfrm>
            <a:off x="9361008" y="3330918"/>
            <a:ext cx="2040294" cy="1484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CB5A4-4221-4B97-974B-783A1C122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8" t="40839" r="45646" b="17800"/>
          <a:stretch/>
        </p:blipFill>
        <p:spPr>
          <a:xfrm>
            <a:off x="9361008" y="4875523"/>
            <a:ext cx="1879269" cy="1352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EB9F8-89F0-4150-8D31-462D209F3966}"/>
              </a:ext>
            </a:extLst>
          </p:cNvPr>
          <p:cNvSpPr txBox="1"/>
          <p:nvPr/>
        </p:nvSpPr>
        <p:spPr>
          <a:xfrm>
            <a:off x="202142" y="2926137"/>
            <a:ext cx="2670537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perpendicular to 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4351F-FDA7-42C2-B0AF-17554A5E9EDE}"/>
              </a:ext>
            </a:extLst>
          </p:cNvPr>
          <p:cNvSpPr txBox="1"/>
          <p:nvPr/>
        </p:nvSpPr>
        <p:spPr>
          <a:xfrm>
            <a:off x="5075700" y="2909077"/>
            <a:ext cx="2048636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parallel to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713BE-A9E9-49EC-9089-AEBA97BCDE5D}"/>
              </a:ext>
            </a:extLst>
          </p:cNvPr>
          <p:cNvSpPr txBox="1"/>
          <p:nvPr/>
        </p:nvSpPr>
        <p:spPr>
          <a:xfrm>
            <a:off x="9930660" y="2934428"/>
            <a:ext cx="612410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CORC</a:t>
            </a:r>
          </a:p>
        </p:txBody>
      </p:sp>
    </p:spTree>
    <p:extLst>
      <p:ext uri="{BB962C8B-B14F-4D97-AF65-F5344CB8AC3E}">
        <p14:creationId xmlns:p14="http://schemas.microsoft.com/office/powerpoint/2010/main" val="751045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or REBCO (CCT or COMB) inserts (5-6 T stand alone) in CCT6 (2 or 4 layers, 11 T)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58C29-5585-490E-BE4D-3158D54AE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r="21254"/>
          <a:stretch/>
        </p:blipFill>
        <p:spPr>
          <a:xfrm>
            <a:off x="9393551" y="2810971"/>
            <a:ext cx="2243754" cy="322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0948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or REBCO (CCT or COMB) inserts (5-6 T stand alone) in SMCT (2 layers, ~11 T)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FAF55-85CF-4745-9C85-1FF9736A9E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23" t="1188" r="1986" b="898"/>
          <a:stretch/>
        </p:blipFill>
        <p:spPr>
          <a:xfrm>
            <a:off x="9670354" y="3516204"/>
            <a:ext cx="1912046" cy="1828800"/>
          </a:xfrm>
          <a:prstGeom prst="ellipse">
            <a:avLst/>
          </a:prstGeom>
          <a:noFill/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273561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CORC Coils in DCC017 as part of the STTR Program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1D79E-B7EF-48BA-960A-C85FCE805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27951" r="24012" b="19947"/>
          <a:stretch/>
        </p:blipFill>
        <p:spPr>
          <a:xfrm>
            <a:off x="2567608" y="2655647"/>
            <a:ext cx="6336704" cy="35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55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(III) and beyond 15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insert SMCT (4-5 T stand alone) in 11T dipole coil and then in SMCT coil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B7D03-F97A-44C2-9BFE-A463D93A9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1" t="34251" r="32281" b="27950"/>
          <a:stretch/>
        </p:blipFill>
        <p:spPr>
          <a:xfrm>
            <a:off x="1624608" y="3140968"/>
            <a:ext cx="432048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EDDCA8-DE19-4917-A0D3-6AA16FAF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134868"/>
            <a:ext cx="2664296" cy="2620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8259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95A9-6645-4699-BCB2-59E027E5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905B2-1F58-4444-A6E6-0CD08FC44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goals </a:t>
            </a:r>
            <a:r>
              <a:rPr lang="en-US" dirty="0"/>
              <a:t>of the working group have been defined</a:t>
            </a:r>
          </a:p>
          <a:p>
            <a:pPr lvl="1"/>
            <a:r>
              <a:rPr lang="en-US" dirty="0"/>
              <a:t>Comparison linked to 20T hybrid design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General criteria </a:t>
            </a:r>
            <a:r>
              <a:rPr lang="en-US" dirty="0"/>
              <a:t>for the conceptual design defined, especially for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Less “rigid” than in previous comparison work</a:t>
            </a:r>
          </a:p>
          <a:p>
            <a:pPr lvl="1"/>
            <a:r>
              <a:rPr lang="en-US" dirty="0"/>
              <a:t>Many open question on HTS (quench protection, stress) </a:t>
            </a:r>
            <a:r>
              <a:rPr lang="en-US" dirty="0">
                <a:sym typeface="Wingdings" panose="05000000000000000000" pitchFamily="2" charset="2"/>
              </a:rPr>
              <a:t> feedback from Area II and III needed</a:t>
            </a:r>
            <a:endParaRPr lang="en-US" dirty="0"/>
          </a:p>
          <a:p>
            <a:r>
              <a:rPr lang="en-US" dirty="0"/>
              <a:t>Preliminary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analytical analysis </a:t>
            </a:r>
            <a:r>
              <a:rPr lang="en-US" dirty="0"/>
              <a:t>seems to provide “reasonable” general dimensions</a:t>
            </a:r>
          </a:p>
          <a:p>
            <a:r>
              <a:rPr lang="en-US" dirty="0"/>
              <a:t>Some general comments</a:t>
            </a:r>
          </a:p>
          <a:p>
            <a:pPr lvl="1"/>
            <a:r>
              <a:rPr lang="en-US" dirty="0"/>
              <a:t>The topics (20 T B</a:t>
            </a:r>
            <a:r>
              <a:rPr lang="en-US" baseline="-25000" dirty="0"/>
              <a:t>op</a:t>
            </a:r>
            <a:r>
              <a:rPr lang="en-US" dirty="0"/>
              <a:t>) seems still rather “unexplored”, or not too crowded</a:t>
            </a:r>
          </a:p>
          <a:p>
            <a:pPr lvl="1"/>
            <a:r>
              <a:rPr lang="en-US" dirty="0"/>
              <a:t>With Area I and II, MDP has a nice R&amp;D path towards it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steps</a:t>
            </a:r>
          </a:p>
          <a:p>
            <a:pPr lvl="1"/>
            <a:r>
              <a:rPr lang="en-US" dirty="0"/>
              <a:t>Work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</a:t>
            </a:r>
            <a:r>
              <a:rPr lang="en-US" dirty="0"/>
              <a:t>specs and Je</a:t>
            </a:r>
          </a:p>
          <a:p>
            <a:pPr lvl="1"/>
            <a:r>
              <a:rPr lang="en-US" dirty="0"/>
              <a:t>Define “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comparison</a:t>
            </a:r>
            <a:r>
              <a:rPr lang="en-US" dirty="0"/>
              <a:t>” criteria</a:t>
            </a:r>
          </a:p>
          <a:p>
            <a:pPr lvl="1"/>
            <a:r>
              <a:rPr lang="en-US" dirty="0"/>
              <a:t>Continue aperture/thickness/dimension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analysis</a:t>
            </a:r>
          </a:p>
          <a:p>
            <a:pPr lvl="2"/>
            <a:r>
              <a:rPr lang="en-US" dirty="0"/>
              <a:t>Iron, grading </a:t>
            </a:r>
          </a:p>
          <a:p>
            <a:pPr lvl="1"/>
            <a:r>
              <a:rPr lang="en-US" dirty="0"/>
              <a:t>Move progressively from analytical models to simplified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FEM</a:t>
            </a:r>
            <a:r>
              <a:rPr lang="en-US" dirty="0"/>
              <a:t> of CT, CCT, SMCT, block and CC designs</a:t>
            </a:r>
          </a:p>
          <a:p>
            <a:pPr lvl="1"/>
            <a:r>
              <a:rPr lang="en-US" dirty="0"/>
              <a:t>Continue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follow-up</a:t>
            </a:r>
            <a:r>
              <a:rPr lang="en-US" dirty="0"/>
              <a:t> of current hybrid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04EE7-04AF-481B-9909-0360FC2D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702F-872B-4EE2-97BD-1422429E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3A92D-45B5-400C-AC23-E1E70283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93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Bi2212-Nb3Sn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B7171-3E57-4009-90EB-982331D77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47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Bi2212-Nb3Sn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17.3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14.7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3C7716-0E67-4721-8264-31246B9DE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2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Bi2212-Nb3Sn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sector coil, constant Jo everywhere, no stress management, no iron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pPr lvl="1"/>
            <a:r>
              <a:rPr lang="en-US" dirty="0"/>
              <a:t>76 m total coil thickness</a:t>
            </a:r>
          </a:p>
          <a:p>
            <a:pPr lvl="2"/>
            <a:r>
              <a:rPr lang="en-US" dirty="0"/>
              <a:t>48 mm thick Bi2212 coil</a:t>
            </a:r>
          </a:p>
          <a:p>
            <a:pPr lvl="2"/>
            <a:r>
              <a:rPr lang="en-US" dirty="0"/>
              <a:t>28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/>
            <a:r>
              <a:rPr lang="en-US" dirty="0"/>
              <a:t>Area Bi2212: 2460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2550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Stored energy: 2.86 MJ/m (4 quadrants)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7680176" y="1368000"/>
            <a:ext cx="4392488" cy="4437265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544272" y="331935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1136560" y="27089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930079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Bi2212-Nb3Sn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Accumulated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190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BD8B70A0-F84E-40AC-84AA-BD7D15789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1" y="2620390"/>
            <a:ext cx="4866189" cy="3659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DB69D-218D-4831-8D0D-5A846DE2C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643781"/>
            <a:ext cx="4655044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5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25821</TotalTime>
  <Words>3429</Words>
  <Application>Microsoft Office PowerPoint</Application>
  <PresentationFormat>Widescreen</PresentationFormat>
  <Paragraphs>563</Paragraphs>
  <Slides>59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ＭＳ Ｐゴシック</vt:lpstr>
      <vt:lpstr>Arial</vt:lpstr>
      <vt:lpstr>Calibri</vt:lpstr>
      <vt:lpstr>Cambria Math</vt:lpstr>
      <vt:lpstr>Matura MT Script Capitals</vt:lpstr>
      <vt:lpstr>Symbol</vt:lpstr>
      <vt:lpstr>Wingdings</vt:lpstr>
      <vt:lpstr>Office Theme</vt:lpstr>
      <vt:lpstr>Equation</vt:lpstr>
      <vt:lpstr>MDP Technical Meeting #7   20 T hybrid magnet and comparative analysis</vt:lpstr>
      <vt:lpstr>Outline</vt:lpstr>
      <vt:lpstr>Field in at 20 T dipole</vt:lpstr>
      <vt:lpstr>Nb3Sn vs Bi2212</vt:lpstr>
      <vt:lpstr>Sector coil</vt:lpstr>
      <vt:lpstr>20 T Bi2212-Nb3Sn hybrid</vt:lpstr>
      <vt:lpstr>20 T Bi2212-Nb3Sn hybrid</vt:lpstr>
      <vt:lpstr>20 T Bi2212-Nb3Sn hybrid</vt:lpstr>
      <vt:lpstr>20 T Bi2212-Nb3Sn hybrid</vt:lpstr>
      <vt:lpstr>20 T Bi2212-Nb3Sn hybrid Test separately the Nb3Sn and the Bi2212 coils</vt:lpstr>
      <vt:lpstr>20 T Bi2212-Nb3Sn hybrid Bi2212 “only”</vt:lpstr>
      <vt:lpstr>20 T Bi2212-Nb3Sn hybrid Nb3Sn “only”</vt:lpstr>
      <vt:lpstr>20 T Bi2212-Nb3Sn hybrid Bi2212 “only”</vt:lpstr>
      <vt:lpstr>20 T Bi2212-Nb3Sn hybrid Nb3Sn “only”</vt:lpstr>
      <vt:lpstr>20 T REBCO-Nb3Sn hybrid (work in progress…)</vt:lpstr>
      <vt:lpstr>Very…very…preliminary magnet size</vt:lpstr>
      <vt:lpstr>Appendix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Material limits (by Giorgio Vallone) </vt:lpstr>
      <vt:lpstr>Design criteria for a 20 T hybrid magnet</vt:lpstr>
      <vt:lpstr>Design criteria for a 20 T hybrid magnet</vt:lpstr>
      <vt:lpstr>Design criteria for a 20 T hybrid magnet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1st goal of the working group</vt:lpstr>
      <vt:lpstr>1st goal of the working group</vt:lpstr>
      <vt:lpstr>1st goal of the working group</vt:lpstr>
      <vt:lpstr>2nd goal of the working group</vt:lpstr>
      <vt:lpstr>1st goal of the working group</vt:lpstr>
      <vt:lpstr>First some references (20 T Bop)</vt:lpstr>
      <vt:lpstr>First some references (“towards” 20 T)</vt:lpstr>
      <vt:lpstr>First some references (“towards” 20 T)</vt:lpstr>
      <vt:lpstr>Size comparison</vt:lpstr>
      <vt:lpstr>Peak stress</vt:lpstr>
      <vt:lpstr>Analysis of coil radius and thickness</vt:lpstr>
      <vt:lpstr>The 9-10 T field level</vt:lpstr>
      <vt:lpstr>The 9-10 T field level</vt:lpstr>
      <vt:lpstr>The 11-12 T field level</vt:lpstr>
      <vt:lpstr>The 13-14 T field level (I)</vt:lpstr>
      <vt:lpstr>The 13-14 T field level (II)</vt:lpstr>
      <vt:lpstr>The 13-14 T field level (III)</vt:lpstr>
      <vt:lpstr>The 13-14 T field level (III) and beyond 15 T</vt:lpstr>
      <vt:lpstr>Conclusions and action items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415</cp:revision>
  <dcterms:created xsi:type="dcterms:W3CDTF">2013-02-14T18:56:39Z</dcterms:created>
  <dcterms:modified xsi:type="dcterms:W3CDTF">2020-06-16T06:09:23Z</dcterms:modified>
</cp:coreProperties>
</file>