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drawings/drawing3.xml" ContentType="application/vnd.openxmlformats-officedocument.drawingml.chartshapes+xml"/>
  <Override PartName="/ppt/charts/chart7.xml" ContentType="application/vnd.openxmlformats-officedocument.drawingml.chart+xml"/>
  <Override PartName="/ppt/drawings/drawing4.xml" ContentType="application/vnd.openxmlformats-officedocument.drawingml.chartshapes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0"/>
  </p:notesMasterIdLst>
  <p:sldIdLst>
    <p:sldId id="347" r:id="rId2"/>
    <p:sldId id="372" r:id="rId3"/>
    <p:sldId id="296" r:id="rId4"/>
    <p:sldId id="355" r:id="rId5"/>
    <p:sldId id="375" r:id="rId6"/>
    <p:sldId id="310" r:id="rId7"/>
    <p:sldId id="357" r:id="rId8"/>
    <p:sldId id="373" r:id="rId9"/>
    <p:sldId id="376" r:id="rId10"/>
    <p:sldId id="366" r:id="rId11"/>
    <p:sldId id="364" r:id="rId12"/>
    <p:sldId id="360" r:id="rId13"/>
    <p:sldId id="371" r:id="rId14"/>
    <p:sldId id="279" r:id="rId15"/>
    <p:sldId id="374" r:id="rId16"/>
    <p:sldId id="348" r:id="rId17"/>
    <p:sldId id="346" r:id="rId18"/>
    <p:sldId id="353" r:id="rId19"/>
    <p:sldId id="354" r:id="rId20"/>
    <p:sldId id="356" r:id="rId21"/>
    <p:sldId id="342" r:id="rId22"/>
    <p:sldId id="362" r:id="rId23"/>
    <p:sldId id="361" r:id="rId24"/>
    <p:sldId id="363" r:id="rId25"/>
    <p:sldId id="367" r:id="rId26"/>
    <p:sldId id="377" r:id="rId27"/>
    <p:sldId id="369" r:id="rId28"/>
    <p:sldId id="368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780" autoAdjust="0"/>
  </p:normalViewPr>
  <p:slideViewPr>
    <p:cSldViewPr snapToGrid="0" snapToObjects="1">
      <p:cViewPr varScale="1">
        <p:scale>
          <a:sx n="90" d="100"/>
          <a:sy n="90" d="100"/>
        </p:scale>
        <p:origin x="-1272" y="-104"/>
      </p:cViewPr>
      <p:guideLst>
        <p:guide orient="horz" pos="1472"/>
        <p:guide pos="362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oderickclark:Desktop:Superfluid%20Tunneling:ROD:Alpha_Decay_Play_Summer2018.xlsx" TargetMode="External"/><Relationship Id="rId2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oderickclark:Desktop:Superfluid%20Tunneling:ROD:Alpha_Decay_Play_Summer2019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oderickclark:Desktop:Superfluid%20Tunneling:ROD:Alpha_Decay_Play_Summer2018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oderickclark:Desktop:Superfluid%20Tunneling:ROD:Alpha_Decay_Play_Summer2018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oderickclark:Desktop:Superfluid%20Tunneling:ROD:Alpha_Decay_Play_Summer2019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oderickclark:Desktop:Superfluid%20Tunneling:ROD:Alpha_Decay_Play_Summer2019.xlsx" TargetMode="External"/><Relationship Id="rId2" Type="http://schemas.openxmlformats.org/officeDocument/2006/relationships/chartUserShapes" Target="../drawings/drawing2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oderickclark:Desktop:Superfluid%20Tunneling:ROD:Alpha_Decay_Play_Summer2018.xlsx" TargetMode="External"/><Relationship Id="rId2" Type="http://schemas.openxmlformats.org/officeDocument/2006/relationships/chartUserShapes" Target="../drawings/drawing3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oderickclark:Desktop:Superfluid%20Tunneling:ROD:Alpha_Decay_Play_Summer2019.xlsx" TargetMode="External"/><Relationship Id="rId2" Type="http://schemas.openxmlformats.org/officeDocument/2006/relationships/chartUserShapes" Target="../drawings/drawing4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oderickclark:Desktop:Superfluid%20Tunneling:ROD:Alpha_Decay_Play_Summer2019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oderickclark:Desktop:Superfluid%20Tunneling:ROD:Alpha_Decay_Play_Summer2019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4246442878851"/>
          <c:y val="0.0430769230769231"/>
          <c:w val="0.804817884606529"/>
          <c:h val="0.796923076923077"/>
        </c:manualLayout>
      </c:layout>
      <c:scatterChart>
        <c:scatterStyle val="lineMarker"/>
        <c:varyColors val="0"/>
        <c:ser>
          <c:idx val="1"/>
          <c:order val="0"/>
          <c:spPr>
            <a:ln w="47625">
              <a:noFill/>
            </a:ln>
          </c:spPr>
          <c:marker>
            <c:symbol val="circle"/>
            <c:size val="9"/>
            <c:spPr>
              <a:solidFill>
                <a:schemeClr val="bg1"/>
              </a:solidFill>
              <a:ln w="38100"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Sheet6!$H$53:$H$59</c:f>
                <c:numCache>
                  <c:formatCode>General</c:formatCode>
                  <c:ptCount val="7"/>
                  <c:pt idx="0">
                    <c:v>0.23</c:v>
                  </c:pt>
                  <c:pt idx="1">
                    <c:v>0.42</c:v>
                  </c:pt>
                  <c:pt idx="2">
                    <c:v>0.34</c:v>
                  </c:pt>
                  <c:pt idx="3">
                    <c:v>0.01</c:v>
                  </c:pt>
                  <c:pt idx="4">
                    <c:v>0.03</c:v>
                  </c:pt>
                  <c:pt idx="5">
                    <c:v>0.09</c:v>
                  </c:pt>
                  <c:pt idx="6">
                    <c:v>0.0</c:v>
                  </c:pt>
                </c:numCache>
              </c:numRef>
            </c:plus>
            <c:minus>
              <c:numRef>
                <c:f>Sheet6!$I$53:$I$59</c:f>
                <c:numCache>
                  <c:formatCode>General</c:formatCode>
                  <c:ptCount val="7"/>
                  <c:pt idx="0">
                    <c:v>0.16</c:v>
                  </c:pt>
                  <c:pt idx="1">
                    <c:v>0.21</c:v>
                  </c:pt>
                  <c:pt idx="2">
                    <c:v>0.14</c:v>
                  </c:pt>
                  <c:pt idx="3">
                    <c:v>0.01</c:v>
                  </c:pt>
                  <c:pt idx="4">
                    <c:v>0.03</c:v>
                  </c:pt>
                  <c:pt idx="5">
                    <c:v>0.09</c:v>
                  </c:pt>
                  <c:pt idx="6">
                    <c:v>0.0</c:v>
                  </c:pt>
                </c:numCache>
              </c:numRef>
            </c:minus>
            <c:spPr>
              <a:ln w="38100"/>
            </c:spPr>
          </c:errBars>
          <c:yVal>
            <c:numRef>
              <c:f>Sheet6!$K$53:$K$59</c:f>
              <c:numCache>
                <c:formatCode>General</c:formatCode>
                <c:ptCount val="7"/>
                <c:pt idx="0">
                  <c:v>0.247891823035883</c:v>
                </c:pt>
                <c:pt idx="1">
                  <c:v>0.00795521426095091</c:v>
                </c:pt>
                <c:pt idx="2">
                  <c:v>0.0903496333424343</c:v>
                </c:pt>
                <c:pt idx="3">
                  <c:v>-0.205364530760277</c:v>
                </c:pt>
                <c:pt idx="4">
                  <c:v>-0.0292311569485224</c:v>
                </c:pt>
                <c:pt idx="5">
                  <c:v>0.141954865822275</c:v>
                </c:pt>
                <c:pt idx="6">
                  <c:v>-0.0696364315784152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2731576"/>
        <c:axId val="2141908328"/>
      </c:scatterChart>
      <c:valAx>
        <c:axId val="21127315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one"/>
        <c:spPr>
          <a:ln w="38100">
            <a:solidFill>
              <a:schemeClr val="tx1"/>
            </a:solidFill>
          </a:ln>
        </c:spPr>
        <c:crossAx val="2141908328"/>
        <c:crossesAt val="-1.0"/>
        <c:crossBetween val="midCat"/>
        <c:majorUnit val="1.0"/>
      </c:valAx>
      <c:valAx>
        <c:axId val="2141908328"/>
        <c:scaling>
          <c:orientation val="minMax"/>
          <c:max val="1.0"/>
          <c:min val="-1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i="1">
                    <a:latin typeface="Symbol" charset="2"/>
                    <a:cs typeface="Symbol" charset="2"/>
                  </a:rPr>
                  <a:t>D</a:t>
                </a:r>
                <a:r>
                  <a:rPr lang="en-US" baseline="-25000">
                    <a:latin typeface="+mn-lt"/>
                    <a:cs typeface="Symbol" charset="2"/>
                  </a:rPr>
                  <a:t>fit</a:t>
                </a:r>
                <a:r>
                  <a:rPr lang="en-US">
                    <a:latin typeface="Symbol" charset="2"/>
                    <a:cs typeface="Symbol" charset="2"/>
                  </a:rPr>
                  <a:t>-</a:t>
                </a:r>
                <a:r>
                  <a:rPr lang="en-US" i="1">
                    <a:latin typeface="Symbol" charset="2"/>
                    <a:cs typeface="Symbol" charset="2"/>
                  </a:rPr>
                  <a:t>D</a:t>
                </a:r>
                <a:r>
                  <a:rPr lang="en-US" baseline="-25000">
                    <a:latin typeface="+mn-lt"/>
                    <a:cs typeface="Symbol" charset="2"/>
                  </a:rPr>
                  <a:t>VJH </a:t>
                </a:r>
                <a:r>
                  <a:rPr lang="en-US" baseline="0">
                    <a:latin typeface="+mn-lt"/>
                    <a:cs typeface="Symbol" charset="2"/>
                  </a:rPr>
                  <a:t>(MeV)</a:t>
                </a:r>
                <a:endParaRPr lang="en-US" baseline="-25000">
                  <a:latin typeface="Symbol" charset="2"/>
                  <a:cs typeface="Symbol" charset="2"/>
                </a:endParaRPr>
              </a:p>
            </c:rich>
          </c:tx>
          <c:layout/>
          <c:overlay val="0"/>
        </c:title>
        <c:numFmt formatCode="#,##0.0" sourceLinked="0"/>
        <c:majorTickMark val="out"/>
        <c:minorTickMark val="none"/>
        <c:tickLblPos val="nextTo"/>
        <c:spPr>
          <a:ln w="38100">
            <a:solidFill>
              <a:schemeClr val="tx1"/>
            </a:solidFill>
          </a:ln>
        </c:spPr>
        <c:crossAx val="2112731576"/>
        <c:crosses val="autoZero"/>
        <c:crossBetween val="midCat"/>
      </c:valAx>
    </c:plotArea>
    <c:plotVisOnly val="1"/>
    <c:dispBlanksAs val="gap"/>
    <c:showDLblsOverMax val="0"/>
  </c:chart>
  <c:spPr>
    <a:ln w="38100"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38100" cap="flat">
              <a:noFill/>
              <a:headEnd type="none"/>
            </a:ln>
          </c:spPr>
          <c:marker>
            <c:symbol val="circle"/>
            <c:size val="10"/>
            <c:spPr>
              <a:solidFill>
                <a:schemeClr val="tx1"/>
              </a:solidFill>
              <a:ln w="38100">
                <a:solidFill>
                  <a:schemeClr val="tx1"/>
                </a:solidFill>
              </a:ln>
            </c:spPr>
          </c:marker>
          <c:errBars>
            <c:errDir val="x"/>
            <c:errBarType val="both"/>
            <c:errValType val="cust"/>
            <c:noEndCap val="0"/>
            <c:plus>
              <c:numRef>
                <c:f>Sheet6!$H$4:$H$11</c:f>
                <c:numCache>
                  <c:formatCode>General</c:formatCode>
                  <c:ptCount val="8"/>
                  <c:pt idx="0">
                    <c:v>2.420000000000001</c:v>
                  </c:pt>
                  <c:pt idx="1">
                    <c:v>0.84</c:v>
                  </c:pt>
                  <c:pt idx="2">
                    <c:v>0.42</c:v>
                  </c:pt>
                  <c:pt idx="3">
                    <c:v>0.24</c:v>
                  </c:pt>
                  <c:pt idx="4">
                    <c:v>0.16</c:v>
                  </c:pt>
                  <c:pt idx="5">
                    <c:v>0.11</c:v>
                  </c:pt>
                  <c:pt idx="6">
                    <c:v>0.0899999999999998</c:v>
                  </c:pt>
                  <c:pt idx="7">
                    <c:v>0.0700000000000001</c:v>
                  </c:pt>
                </c:numCache>
              </c:numRef>
            </c:plus>
            <c:minus>
              <c:numRef>
                <c:f>Sheet6!$G$4:$G$11</c:f>
                <c:numCache>
                  <c:formatCode>General</c:formatCode>
                  <c:ptCount val="8"/>
                  <c:pt idx="0">
                    <c:v>2.31</c:v>
                  </c:pt>
                  <c:pt idx="1">
                    <c:v>1.06</c:v>
                  </c:pt>
                  <c:pt idx="2">
                    <c:v>0.59</c:v>
                  </c:pt>
                  <c:pt idx="3">
                    <c:v>0.37</c:v>
                  </c:pt>
                  <c:pt idx="4">
                    <c:v>0.25</c:v>
                  </c:pt>
                  <c:pt idx="5">
                    <c:v>0.19</c:v>
                  </c:pt>
                  <c:pt idx="6">
                    <c:v>0.14</c:v>
                  </c:pt>
                  <c:pt idx="7">
                    <c:v>0.11</c:v>
                  </c:pt>
                </c:numCache>
              </c:numRef>
            </c:minus>
            <c:spPr>
              <a:ln w="38100">
                <a:solidFill>
                  <a:schemeClr val="tx1"/>
                </a:solidFill>
              </a:ln>
            </c:spPr>
          </c:errBars>
          <c:xVal>
            <c:numRef>
              <c:f>Sheet6!$B$4:$B$11</c:f>
              <c:numCache>
                <c:formatCode>General</c:formatCode>
                <c:ptCount val="8"/>
                <c:pt idx="0">
                  <c:v>5.89</c:v>
                </c:pt>
                <c:pt idx="1">
                  <c:v>3.49</c:v>
                </c:pt>
                <c:pt idx="2">
                  <c:v>2.43</c:v>
                </c:pt>
                <c:pt idx="3">
                  <c:v>1.85</c:v>
                </c:pt>
                <c:pt idx="4">
                  <c:v>1.49</c:v>
                </c:pt>
                <c:pt idx="5">
                  <c:v>1.25</c:v>
                </c:pt>
                <c:pt idx="6">
                  <c:v>1.07</c:v>
                </c:pt>
                <c:pt idx="7">
                  <c:v>0.94</c:v>
                </c:pt>
              </c:numCache>
            </c:numRef>
          </c:xVal>
          <c:yVal>
            <c:numRef>
              <c:f>Sheet6!$F$4:$F$11</c:f>
              <c:numCache>
                <c:formatCode>General</c:formatCode>
                <c:ptCount val="8"/>
                <c:pt idx="0">
                  <c:v>1.12</c:v>
                </c:pt>
                <c:pt idx="1">
                  <c:v>1.28</c:v>
                </c:pt>
                <c:pt idx="2">
                  <c:v>1.48</c:v>
                </c:pt>
                <c:pt idx="3">
                  <c:v>1.77</c:v>
                </c:pt>
                <c:pt idx="4">
                  <c:v>2.15</c:v>
                </c:pt>
                <c:pt idx="5">
                  <c:v>2.82</c:v>
                </c:pt>
                <c:pt idx="6">
                  <c:v>3.93</c:v>
                </c:pt>
                <c:pt idx="7">
                  <c:v>6.24</c:v>
                </c:pt>
              </c:numCache>
            </c:numRef>
          </c:yVal>
          <c:smooth val="0"/>
        </c:ser>
        <c:ser>
          <c:idx val="3"/>
          <c:order val="1"/>
          <c:spPr>
            <a:ln w="2540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Sheet6!$C$15:$C$22</c:f>
              <c:numCache>
                <c:formatCode>General</c:formatCode>
                <c:ptCount val="8"/>
                <c:pt idx="0">
                  <c:v>3.58</c:v>
                </c:pt>
                <c:pt idx="1">
                  <c:v>2.43</c:v>
                </c:pt>
                <c:pt idx="2">
                  <c:v>1.84</c:v>
                </c:pt>
                <c:pt idx="3">
                  <c:v>1.48</c:v>
                </c:pt>
                <c:pt idx="4">
                  <c:v>1.24</c:v>
                </c:pt>
                <c:pt idx="5">
                  <c:v>1.06</c:v>
                </c:pt>
                <c:pt idx="6">
                  <c:v>0.93</c:v>
                </c:pt>
                <c:pt idx="7">
                  <c:v>0.83</c:v>
                </c:pt>
              </c:numCache>
            </c:numRef>
          </c:xVal>
          <c:yVal>
            <c:numRef>
              <c:f>Sheet6!$F$15:$F$22</c:f>
              <c:numCache>
                <c:formatCode>General</c:formatCode>
                <c:ptCount val="8"/>
                <c:pt idx="0">
                  <c:v>1.01</c:v>
                </c:pt>
                <c:pt idx="1">
                  <c:v>1.12</c:v>
                </c:pt>
                <c:pt idx="2">
                  <c:v>1.28</c:v>
                </c:pt>
                <c:pt idx="3">
                  <c:v>1.48</c:v>
                </c:pt>
                <c:pt idx="4">
                  <c:v>1.77</c:v>
                </c:pt>
                <c:pt idx="5">
                  <c:v>2.15</c:v>
                </c:pt>
                <c:pt idx="6">
                  <c:v>2.82</c:v>
                </c:pt>
                <c:pt idx="7">
                  <c:v>3.93</c:v>
                </c:pt>
              </c:numCache>
            </c:numRef>
          </c:yVal>
          <c:smooth val="1"/>
        </c:ser>
        <c:ser>
          <c:idx val="1"/>
          <c:order val="2"/>
          <c:spPr>
            <a:ln w="25400">
              <a:solidFill>
                <a:schemeClr val="tx1"/>
              </a:solidFill>
              <a:prstDash val="sysDash"/>
            </a:ln>
          </c:spPr>
          <c:marker>
            <c:symbol val="none"/>
          </c:marker>
          <c:xVal>
            <c:numRef>
              <c:f>Sheet6!$I$4:$I$11</c:f>
              <c:numCache>
                <c:formatCode>General</c:formatCode>
                <c:ptCount val="8"/>
                <c:pt idx="0">
                  <c:v>0.0</c:v>
                </c:pt>
                <c:pt idx="1">
                  <c:v>0.5</c:v>
                </c:pt>
                <c:pt idx="2">
                  <c:v>1.0</c:v>
                </c:pt>
                <c:pt idx="3">
                  <c:v>1.5</c:v>
                </c:pt>
                <c:pt idx="4">
                  <c:v>2.0</c:v>
                </c:pt>
                <c:pt idx="5">
                  <c:v>2.5</c:v>
                </c:pt>
                <c:pt idx="6">
                  <c:v>3.0</c:v>
                </c:pt>
                <c:pt idx="7">
                  <c:v>3.5</c:v>
                </c:pt>
              </c:numCache>
            </c:numRef>
          </c:xVal>
          <c:yVal>
            <c:numRef>
              <c:f>Sheet6!$I$4:$I$11</c:f>
              <c:numCache>
                <c:formatCode>General</c:formatCode>
                <c:ptCount val="8"/>
                <c:pt idx="0">
                  <c:v>0.0</c:v>
                </c:pt>
                <c:pt idx="1">
                  <c:v>0.5</c:v>
                </c:pt>
                <c:pt idx="2">
                  <c:v>1.0</c:v>
                </c:pt>
                <c:pt idx="3">
                  <c:v>1.5</c:v>
                </c:pt>
                <c:pt idx="4">
                  <c:v>2.0</c:v>
                </c:pt>
                <c:pt idx="5">
                  <c:v>2.5</c:v>
                </c:pt>
                <c:pt idx="6">
                  <c:v>3.0</c:v>
                </c:pt>
                <c:pt idx="7">
                  <c:v>3.5</c:v>
                </c:pt>
              </c:numCache>
            </c:numRef>
          </c:yVal>
          <c:smooth val="0"/>
        </c:ser>
        <c:ser>
          <c:idx val="2"/>
          <c:order val="3"/>
          <c:spPr>
            <a:ln w="25400">
              <a:solidFill>
                <a:schemeClr val="tx1"/>
              </a:solidFill>
              <a:prstDash val="sysDash"/>
            </a:ln>
          </c:spPr>
          <c:marker>
            <c:symbol val="none"/>
          </c:marker>
          <c:xVal>
            <c:numRef>
              <c:f>Sheet6!$J$4:$J$5</c:f>
              <c:numCache>
                <c:formatCode>General</c:formatCode>
                <c:ptCount val="2"/>
                <c:pt idx="0">
                  <c:v>0.0</c:v>
                </c:pt>
                <c:pt idx="1">
                  <c:v>5.292</c:v>
                </c:pt>
              </c:numCache>
            </c:numRef>
          </c:xVal>
          <c:yVal>
            <c:numRef>
              <c:f>Sheet6!$K$4:$K$5</c:f>
              <c:numCache>
                <c:formatCode>General</c:formatCode>
                <c:ptCount val="2"/>
                <c:pt idx="0">
                  <c:v>0.0</c:v>
                </c:pt>
                <c:pt idx="1">
                  <c:v>4.01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6005656"/>
        <c:axId val="2146241752"/>
      </c:scatterChart>
      <c:valAx>
        <c:axId val="2146005656"/>
        <c:scaling>
          <c:orientation val="minMax"/>
          <c:max val="3.0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b="1" i="1" dirty="0">
                    <a:latin typeface="Symbol" charset="2"/>
                    <a:cs typeface="Symbol" charset="2"/>
                  </a:rPr>
                  <a:t>D</a:t>
                </a:r>
                <a:r>
                  <a:rPr lang="en-US" sz="1800" dirty="0"/>
                  <a:t>(</a:t>
                </a:r>
                <a:r>
                  <a:rPr lang="en-US" sz="1800" baseline="30000" dirty="0"/>
                  <a:t>108</a:t>
                </a:r>
                <a:r>
                  <a:rPr lang="en-US" sz="1800" dirty="0"/>
                  <a:t>Xe) (MeV)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38100">
            <a:solidFill>
              <a:schemeClr val="tx1"/>
            </a:solidFill>
          </a:ln>
        </c:spPr>
        <c:txPr>
          <a:bodyPr/>
          <a:lstStyle/>
          <a:p>
            <a:pPr>
              <a:defRPr sz="1800" b="1" i="0"/>
            </a:pPr>
            <a:endParaRPr lang="en-US"/>
          </a:p>
        </c:txPr>
        <c:crossAx val="2146241752"/>
        <c:crosses val="autoZero"/>
        <c:crossBetween val="midCat"/>
      </c:valAx>
      <c:valAx>
        <c:axId val="2146241752"/>
        <c:scaling>
          <c:orientation val="minMax"/>
          <c:max val="3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 b="1" i="1" dirty="0">
                    <a:latin typeface="Symbol" charset="2"/>
                    <a:cs typeface="Symbol" charset="2"/>
                  </a:rPr>
                  <a:t>D</a:t>
                </a:r>
                <a:r>
                  <a:rPr lang="en-US" sz="1800" dirty="0"/>
                  <a:t>(</a:t>
                </a:r>
                <a:r>
                  <a:rPr lang="en-US" sz="1800" baseline="30000" dirty="0"/>
                  <a:t>104</a:t>
                </a:r>
                <a:r>
                  <a:rPr lang="en-US" sz="1800" dirty="0"/>
                  <a:t>Te)</a:t>
                </a:r>
                <a:r>
                  <a:rPr lang="en-US" sz="1800" baseline="0" dirty="0"/>
                  <a:t> (MeV)</a:t>
                </a:r>
                <a:endParaRPr lang="en-US" sz="180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38100">
            <a:solidFill>
              <a:schemeClr val="tx1"/>
            </a:solidFill>
          </a:ln>
        </c:spPr>
        <c:txPr>
          <a:bodyPr/>
          <a:lstStyle/>
          <a:p>
            <a:pPr>
              <a:defRPr sz="1800" b="1" i="0"/>
            </a:pPr>
            <a:endParaRPr lang="en-US"/>
          </a:p>
        </c:txPr>
        <c:crossAx val="2146005656"/>
        <c:crosses val="autoZero"/>
        <c:crossBetween val="midCat"/>
      </c:valAx>
      <c:spPr>
        <a:ln w="25400">
          <a:noFill/>
          <a:prstDash val="sysDash"/>
        </a:ln>
      </c:spPr>
    </c:plotArea>
    <c:plotVisOnly val="1"/>
    <c:dispBlanksAs val="gap"/>
    <c:showDLblsOverMax val="0"/>
  </c:chart>
  <c:spPr>
    <a:ln w="38100"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Sheet6!$F$73:$F$75</c:f>
                <c:numCache>
                  <c:formatCode>General</c:formatCode>
                  <c:ptCount val="3"/>
                  <c:pt idx="0">
                    <c:v>0.92</c:v>
                  </c:pt>
                  <c:pt idx="1">
                    <c:v>1.53</c:v>
                  </c:pt>
                  <c:pt idx="2">
                    <c:v>0.18</c:v>
                  </c:pt>
                </c:numCache>
              </c:numRef>
            </c:plus>
            <c:minus>
              <c:numRef>
                <c:f>Sheet6!$G$73:$G$75</c:f>
                <c:numCache>
                  <c:formatCode>General</c:formatCode>
                  <c:ptCount val="3"/>
                  <c:pt idx="0">
                    <c:v>0.54</c:v>
                  </c:pt>
                  <c:pt idx="1">
                    <c:v>0.5</c:v>
                  </c:pt>
                  <c:pt idx="2">
                    <c:v>0.17</c:v>
                  </c:pt>
                </c:numCache>
              </c:numRef>
            </c:minus>
            <c:spPr>
              <a:ln w="38100"/>
            </c:spPr>
          </c:errBars>
          <c:yVal>
            <c:numRef>
              <c:f>Sheet6!$E$73:$E$75</c:f>
              <c:numCache>
                <c:formatCode>General</c:formatCode>
                <c:ptCount val="3"/>
                <c:pt idx="0">
                  <c:v>1.7</c:v>
                </c:pt>
                <c:pt idx="1">
                  <c:v>0.98</c:v>
                </c:pt>
                <c:pt idx="2">
                  <c:v>0.43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4916216"/>
        <c:axId val="2144919592"/>
      </c:scatterChart>
      <c:valAx>
        <c:axId val="2144916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one"/>
        <c:spPr>
          <a:ln w="38100">
            <a:solidFill>
              <a:schemeClr val="tx1"/>
            </a:solidFill>
          </a:ln>
        </c:spPr>
        <c:crossAx val="2144919592"/>
        <c:crosses val="autoZero"/>
        <c:crossBetween val="midCat"/>
        <c:majorUnit val="1.0"/>
      </c:valAx>
      <c:valAx>
        <c:axId val="21449195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8100">
            <a:solidFill>
              <a:schemeClr val="tx1"/>
            </a:solidFill>
          </a:ln>
        </c:spPr>
        <c:txPr>
          <a:bodyPr/>
          <a:lstStyle/>
          <a:p>
            <a:pPr>
              <a:defRPr sz="1800" baseline="0"/>
            </a:pPr>
            <a:endParaRPr lang="en-US"/>
          </a:p>
        </c:txPr>
        <c:crossAx val="214491621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Sheet6!$F$77:$F$79</c:f>
                <c:numCache>
                  <c:formatCode>General</c:formatCode>
                  <c:ptCount val="3"/>
                  <c:pt idx="0">
                    <c:v>0.4</c:v>
                  </c:pt>
                  <c:pt idx="1">
                    <c:v>0.09</c:v>
                  </c:pt>
                  <c:pt idx="2">
                    <c:v>0.18</c:v>
                  </c:pt>
                </c:numCache>
              </c:numRef>
            </c:plus>
            <c:minus>
              <c:numRef>
                <c:f>Sheet6!$G$77:$G$79</c:f>
                <c:numCache>
                  <c:formatCode>General</c:formatCode>
                  <c:ptCount val="3"/>
                  <c:pt idx="0">
                    <c:v>0.36</c:v>
                  </c:pt>
                  <c:pt idx="1">
                    <c:v>0.06</c:v>
                  </c:pt>
                  <c:pt idx="2">
                    <c:v>0.17</c:v>
                  </c:pt>
                </c:numCache>
              </c:numRef>
            </c:minus>
            <c:spPr>
              <a:ln w="38100"/>
            </c:spPr>
          </c:errBars>
          <c:yVal>
            <c:numRef>
              <c:f>Sheet6!$E$77:$E$79</c:f>
              <c:numCache>
                <c:formatCode>General</c:formatCode>
                <c:ptCount val="3"/>
                <c:pt idx="0">
                  <c:v>1.98</c:v>
                </c:pt>
                <c:pt idx="1">
                  <c:v>1.02</c:v>
                </c:pt>
                <c:pt idx="2">
                  <c:v>0.43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4943272"/>
        <c:axId val="2144946648"/>
      </c:scatterChart>
      <c:valAx>
        <c:axId val="2144943272"/>
        <c:scaling>
          <c:orientation val="minMax"/>
          <c:max val="4.0"/>
        </c:scaling>
        <c:delete val="0"/>
        <c:axPos val="b"/>
        <c:majorTickMark val="out"/>
        <c:minorTickMark val="none"/>
        <c:tickLblPos val="none"/>
        <c:spPr>
          <a:ln w="38100">
            <a:solidFill>
              <a:schemeClr val="tx1"/>
            </a:solidFill>
          </a:ln>
        </c:spPr>
        <c:crossAx val="2144946648"/>
        <c:crosses val="autoZero"/>
        <c:crossBetween val="midCat"/>
      </c:valAx>
      <c:valAx>
        <c:axId val="2144946648"/>
        <c:scaling>
          <c:orientation val="minMax"/>
          <c:max val="3.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8100">
            <a:solidFill>
              <a:schemeClr val="tx1"/>
            </a:solidFill>
          </a:ln>
        </c:spPr>
        <c:txPr>
          <a:bodyPr/>
          <a:lstStyle/>
          <a:p>
            <a:pPr>
              <a:defRPr sz="1800" baseline="0"/>
            </a:pPr>
            <a:endParaRPr lang="en-US"/>
          </a:p>
        </c:txPr>
        <c:crossAx val="214494327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3"/>
          <c:order val="0"/>
          <c:spPr>
            <a:ln w="3810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Sheet6!$C$15:$C$22</c:f>
              <c:numCache>
                <c:formatCode>General</c:formatCode>
                <c:ptCount val="8"/>
                <c:pt idx="0">
                  <c:v>3.58</c:v>
                </c:pt>
                <c:pt idx="1">
                  <c:v>2.43</c:v>
                </c:pt>
                <c:pt idx="2">
                  <c:v>1.84</c:v>
                </c:pt>
                <c:pt idx="3">
                  <c:v>1.48</c:v>
                </c:pt>
                <c:pt idx="4">
                  <c:v>1.24</c:v>
                </c:pt>
                <c:pt idx="5">
                  <c:v>1.06</c:v>
                </c:pt>
                <c:pt idx="6">
                  <c:v>0.93</c:v>
                </c:pt>
                <c:pt idx="7">
                  <c:v>0.83</c:v>
                </c:pt>
              </c:numCache>
            </c:numRef>
          </c:xVal>
          <c:yVal>
            <c:numRef>
              <c:f>Sheet6!$F$15:$F$22</c:f>
              <c:numCache>
                <c:formatCode>General</c:formatCode>
                <c:ptCount val="8"/>
                <c:pt idx="0">
                  <c:v>1.01</c:v>
                </c:pt>
                <c:pt idx="1">
                  <c:v>1.12</c:v>
                </c:pt>
                <c:pt idx="2">
                  <c:v>1.28</c:v>
                </c:pt>
                <c:pt idx="3">
                  <c:v>1.48</c:v>
                </c:pt>
                <c:pt idx="4">
                  <c:v>1.77</c:v>
                </c:pt>
                <c:pt idx="5">
                  <c:v>2.15</c:v>
                </c:pt>
                <c:pt idx="6">
                  <c:v>2.82</c:v>
                </c:pt>
                <c:pt idx="7">
                  <c:v>3.93</c:v>
                </c:pt>
              </c:numCache>
            </c:numRef>
          </c:yVal>
          <c:smooth val="1"/>
        </c:ser>
        <c:ser>
          <c:idx val="1"/>
          <c:order val="1"/>
          <c:spPr>
            <a:ln w="38100">
              <a:solidFill>
                <a:schemeClr val="tx1"/>
              </a:solidFill>
              <a:prstDash val="dash"/>
            </a:ln>
          </c:spPr>
          <c:marker>
            <c:symbol val="none"/>
          </c:marker>
          <c:xVal>
            <c:numRef>
              <c:f>Sheet6!$I$4:$I$11</c:f>
              <c:numCache>
                <c:formatCode>General</c:formatCode>
                <c:ptCount val="8"/>
                <c:pt idx="0">
                  <c:v>0.0</c:v>
                </c:pt>
                <c:pt idx="1">
                  <c:v>0.5</c:v>
                </c:pt>
                <c:pt idx="2">
                  <c:v>1.0</c:v>
                </c:pt>
                <c:pt idx="3">
                  <c:v>1.5</c:v>
                </c:pt>
                <c:pt idx="4">
                  <c:v>2.0</c:v>
                </c:pt>
                <c:pt idx="5">
                  <c:v>2.5</c:v>
                </c:pt>
                <c:pt idx="6">
                  <c:v>3.0</c:v>
                </c:pt>
                <c:pt idx="7">
                  <c:v>3.5</c:v>
                </c:pt>
              </c:numCache>
            </c:numRef>
          </c:xVal>
          <c:yVal>
            <c:numRef>
              <c:f>Sheet6!$I$4:$I$11</c:f>
              <c:numCache>
                <c:formatCode>General</c:formatCode>
                <c:ptCount val="8"/>
                <c:pt idx="0">
                  <c:v>0.0</c:v>
                </c:pt>
                <c:pt idx="1">
                  <c:v>0.5</c:v>
                </c:pt>
                <c:pt idx="2">
                  <c:v>1.0</c:v>
                </c:pt>
                <c:pt idx="3">
                  <c:v>1.5</c:v>
                </c:pt>
                <c:pt idx="4">
                  <c:v>2.0</c:v>
                </c:pt>
                <c:pt idx="5">
                  <c:v>2.5</c:v>
                </c:pt>
                <c:pt idx="6">
                  <c:v>3.0</c:v>
                </c:pt>
                <c:pt idx="7">
                  <c:v>3.5</c:v>
                </c:pt>
              </c:numCache>
            </c:numRef>
          </c:yVal>
          <c:smooth val="0"/>
        </c:ser>
        <c:ser>
          <c:idx val="2"/>
          <c:order val="2"/>
          <c:spPr>
            <a:ln w="38100">
              <a:solidFill>
                <a:schemeClr val="tx1"/>
              </a:solidFill>
              <a:prstDash val="dash"/>
            </a:ln>
          </c:spPr>
          <c:marker>
            <c:symbol val="none"/>
          </c:marker>
          <c:xVal>
            <c:numRef>
              <c:f>Sheet6!$J$4:$J$5</c:f>
              <c:numCache>
                <c:formatCode>General</c:formatCode>
                <c:ptCount val="2"/>
                <c:pt idx="0">
                  <c:v>0.0</c:v>
                </c:pt>
                <c:pt idx="1">
                  <c:v>5.292</c:v>
                </c:pt>
              </c:numCache>
            </c:numRef>
          </c:xVal>
          <c:yVal>
            <c:numRef>
              <c:f>Sheet6!$K$4:$K$5</c:f>
              <c:numCache>
                <c:formatCode>General</c:formatCode>
                <c:ptCount val="2"/>
                <c:pt idx="0">
                  <c:v>0.0</c:v>
                </c:pt>
                <c:pt idx="1">
                  <c:v>4.01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8317928"/>
        <c:axId val="2138401848"/>
      </c:scatterChart>
      <c:valAx>
        <c:axId val="2138317928"/>
        <c:scaling>
          <c:orientation val="minMax"/>
          <c:max val="3.0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b="1" i="1" dirty="0">
                    <a:latin typeface="Symbol" charset="2"/>
                    <a:cs typeface="Symbol" charset="2"/>
                  </a:rPr>
                  <a:t>D</a:t>
                </a:r>
                <a:r>
                  <a:rPr lang="en-US" sz="1800" dirty="0"/>
                  <a:t>(</a:t>
                </a:r>
                <a:r>
                  <a:rPr lang="en-US" sz="1800" baseline="30000" dirty="0"/>
                  <a:t>108</a:t>
                </a:r>
                <a:r>
                  <a:rPr lang="en-US" sz="1800" dirty="0"/>
                  <a:t>Xe) (MeV)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38100">
            <a:solidFill>
              <a:schemeClr val="tx1"/>
            </a:solidFill>
          </a:ln>
        </c:spPr>
        <c:txPr>
          <a:bodyPr/>
          <a:lstStyle/>
          <a:p>
            <a:pPr>
              <a:defRPr sz="1800" b="1" i="0"/>
            </a:pPr>
            <a:endParaRPr lang="en-US"/>
          </a:p>
        </c:txPr>
        <c:crossAx val="2138401848"/>
        <c:crosses val="autoZero"/>
        <c:crossBetween val="midCat"/>
      </c:valAx>
      <c:valAx>
        <c:axId val="2138401848"/>
        <c:scaling>
          <c:orientation val="minMax"/>
          <c:max val="3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 b="1" i="1" dirty="0">
                    <a:latin typeface="Symbol" charset="2"/>
                    <a:cs typeface="Symbol" charset="2"/>
                  </a:rPr>
                  <a:t>D</a:t>
                </a:r>
                <a:r>
                  <a:rPr lang="en-US" sz="1800" dirty="0"/>
                  <a:t>(</a:t>
                </a:r>
                <a:r>
                  <a:rPr lang="en-US" sz="1800" baseline="30000" dirty="0"/>
                  <a:t>104</a:t>
                </a:r>
                <a:r>
                  <a:rPr lang="en-US" sz="1800" dirty="0"/>
                  <a:t>Te)</a:t>
                </a:r>
                <a:r>
                  <a:rPr lang="en-US" sz="1800" baseline="0" dirty="0"/>
                  <a:t> (MeV)</a:t>
                </a:r>
                <a:endParaRPr lang="en-US" sz="18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38100">
            <a:solidFill>
              <a:schemeClr val="tx1"/>
            </a:solidFill>
          </a:ln>
        </c:spPr>
        <c:txPr>
          <a:bodyPr/>
          <a:lstStyle/>
          <a:p>
            <a:pPr>
              <a:defRPr sz="1800" b="1" i="0"/>
            </a:pPr>
            <a:endParaRPr lang="en-US"/>
          </a:p>
        </c:txPr>
        <c:crossAx val="2138317928"/>
        <c:crosses val="autoZero"/>
        <c:crossBetween val="midCat"/>
      </c:valAx>
      <c:spPr>
        <a:ln w="25400">
          <a:noFill/>
          <a:prstDash val="sysDash"/>
        </a:ln>
      </c:spPr>
    </c:plotArea>
    <c:plotVisOnly val="1"/>
    <c:dispBlanksAs val="gap"/>
    <c:showDLblsOverMax val="0"/>
  </c:chart>
  <c:spPr>
    <a:ln w="38100"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P</c:v>
          </c:tx>
          <c:spPr>
            <a:ln w="47625">
              <a:noFill/>
            </a:ln>
          </c:spPr>
          <c:xVal>
            <c:numRef>
              <c:f>Sheet7!$A$6:$A$16</c:f>
              <c:numCache>
                <c:formatCode>General</c:formatCode>
                <c:ptCount val="11"/>
                <c:pt idx="0">
                  <c:v>1.5</c:v>
                </c:pt>
                <c:pt idx="1">
                  <c:v>1.4</c:v>
                </c:pt>
                <c:pt idx="2">
                  <c:v>1.3</c:v>
                </c:pt>
                <c:pt idx="3">
                  <c:v>1.2</c:v>
                </c:pt>
                <c:pt idx="4">
                  <c:v>1.1</c:v>
                </c:pt>
                <c:pt idx="5">
                  <c:v>1.0</c:v>
                </c:pt>
                <c:pt idx="6">
                  <c:v>0.9</c:v>
                </c:pt>
                <c:pt idx="7">
                  <c:v>0.8</c:v>
                </c:pt>
                <c:pt idx="8">
                  <c:v>0.7</c:v>
                </c:pt>
                <c:pt idx="9">
                  <c:v>0.6</c:v>
                </c:pt>
                <c:pt idx="10">
                  <c:v>0.5</c:v>
                </c:pt>
              </c:numCache>
            </c:numRef>
          </c:xVal>
          <c:yVal>
            <c:numRef>
              <c:f>Sheet7!$F$6:$F$16</c:f>
              <c:numCache>
                <c:formatCode>General</c:formatCode>
                <c:ptCount val="11"/>
                <c:pt idx="0">
                  <c:v>1.97</c:v>
                </c:pt>
                <c:pt idx="1">
                  <c:v>1.53</c:v>
                </c:pt>
                <c:pt idx="2">
                  <c:v>1.13</c:v>
                </c:pt>
                <c:pt idx="3">
                  <c:v>0.8</c:v>
                </c:pt>
                <c:pt idx="4">
                  <c:v>0.527</c:v>
                </c:pt>
                <c:pt idx="5">
                  <c:v>0.318</c:v>
                </c:pt>
                <c:pt idx="6">
                  <c:v>0.171</c:v>
                </c:pt>
                <c:pt idx="7">
                  <c:v>0.0777</c:v>
                </c:pt>
                <c:pt idx="8">
                  <c:v>0.0281</c:v>
                </c:pt>
                <c:pt idx="9">
                  <c:v>0.00712</c:v>
                </c:pt>
                <c:pt idx="10">
                  <c:v>0.00103</c:v>
                </c:pt>
              </c:numCache>
            </c:numRef>
          </c:yVal>
          <c:smooth val="0"/>
        </c:ser>
        <c:ser>
          <c:idx val="1"/>
          <c:order val="1"/>
          <c:tx>
            <c:v>t1/2</c:v>
          </c:tx>
          <c:spPr>
            <a:ln w="47625">
              <a:noFill/>
            </a:ln>
          </c:spPr>
          <c:xVal>
            <c:numRef>
              <c:f>Sheet7!$A$6:$A$16</c:f>
              <c:numCache>
                <c:formatCode>General</c:formatCode>
                <c:ptCount val="11"/>
                <c:pt idx="0">
                  <c:v>1.5</c:v>
                </c:pt>
                <c:pt idx="1">
                  <c:v>1.4</c:v>
                </c:pt>
                <c:pt idx="2">
                  <c:v>1.3</c:v>
                </c:pt>
                <c:pt idx="3">
                  <c:v>1.2</c:v>
                </c:pt>
                <c:pt idx="4">
                  <c:v>1.1</c:v>
                </c:pt>
                <c:pt idx="5">
                  <c:v>1.0</c:v>
                </c:pt>
                <c:pt idx="6">
                  <c:v>0.9</c:v>
                </c:pt>
                <c:pt idx="7">
                  <c:v>0.8</c:v>
                </c:pt>
                <c:pt idx="8">
                  <c:v>0.7</c:v>
                </c:pt>
                <c:pt idx="9">
                  <c:v>0.6</c:v>
                </c:pt>
                <c:pt idx="10">
                  <c:v>0.5</c:v>
                </c:pt>
              </c:numCache>
            </c:numRef>
          </c:xVal>
          <c:yVal>
            <c:numRef>
              <c:f>Sheet7!$G$6:$G$16</c:f>
              <c:numCache>
                <c:formatCode>0.00E+00</c:formatCode>
                <c:ptCount val="11"/>
                <c:pt idx="0">
                  <c:v>0.00318804125084109</c:v>
                </c:pt>
                <c:pt idx="1">
                  <c:v>0.00439846379979414</c:v>
                </c:pt>
                <c:pt idx="2">
                  <c:v>0.00641421892845829</c:v>
                </c:pt>
                <c:pt idx="3">
                  <c:v>0.00981628024358388</c:v>
                </c:pt>
                <c:pt idx="4">
                  <c:v>0.0162583721764921</c:v>
                </c:pt>
                <c:pt idx="5">
                  <c:v>0.0296433900663445</c:v>
                </c:pt>
                <c:pt idx="6">
                  <c:v>0.0612643172114184</c:v>
                </c:pt>
                <c:pt idx="7">
                  <c:v>0.151722250023294</c:v>
                </c:pt>
                <c:pt idx="8">
                  <c:v>0.478333096444218</c:v>
                </c:pt>
                <c:pt idx="9">
                  <c:v>2.202437267569701</c:v>
                </c:pt>
                <c:pt idx="10">
                  <c:v>18.26953787778197</c:v>
                </c:pt>
              </c:numCache>
            </c:numRef>
          </c:yVal>
          <c:smooth val="0"/>
        </c:ser>
        <c:ser>
          <c:idx val="2"/>
          <c:order val="2"/>
          <c:tx>
            <c:v>f</c:v>
          </c:tx>
          <c:spPr>
            <a:ln w="47625">
              <a:noFill/>
            </a:ln>
          </c:spPr>
          <c:xVal>
            <c:numRef>
              <c:f>Sheet7!$A$6:$A$16</c:f>
              <c:numCache>
                <c:formatCode>General</c:formatCode>
                <c:ptCount val="11"/>
                <c:pt idx="0">
                  <c:v>1.5</c:v>
                </c:pt>
                <c:pt idx="1">
                  <c:v>1.4</c:v>
                </c:pt>
                <c:pt idx="2">
                  <c:v>1.3</c:v>
                </c:pt>
                <c:pt idx="3">
                  <c:v>1.2</c:v>
                </c:pt>
                <c:pt idx="4">
                  <c:v>1.1</c:v>
                </c:pt>
                <c:pt idx="5">
                  <c:v>1.0</c:v>
                </c:pt>
                <c:pt idx="6">
                  <c:v>0.9</c:v>
                </c:pt>
                <c:pt idx="7">
                  <c:v>0.8</c:v>
                </c:pt>
                <c:pt idx="8">
                  <c:v>0.7</c:v>
                </c:pt>
                <c:pt idx="9">
                  <c:v>0.6</c:v>
                </c:pt>
                <c:pt idx="10">
                  <c:v>0.5</c:v>
                </c:pt>
              </c:numCache>
            </c:numRef>
          </c:xVal>
          <c:yVal>
            <c:numRef>
              <c:f>Sheet7!$H$6:$H$16</c:f>
              <c:numCache>
                <c:formatCode>0.00E+00</c:formatCode>
                <c:ptCount val="11"/>
                <c:pt idx="0">
                  <c:v>7.94</c:v>
                </c:pt>
                <c:pt idx="1">
                  <c:v>7.41</c:v>
                </c:pt>
                <c:pt idx="2">
                  <c:v>6.88</c:v>
                </c:pt>
                <c:pt idx="3">
                  <c:v>6.35</c:v>
                </c:pt>
                <c:pt idx="4">
                  <c:v>5.819999999999998</c:v>
                </c:pt>
                <c:pt idx="5">
                  <c:v>5.29</c:v>
                </c:pt>
                <c:pt idx="6">
                  <c:v>4.76</c:v>
                </c:pt>
                <c:pt idx="7">
                  <c:v>4.23</c:v>
                </c:pt>
                <c:pt idx="8">
                  <c:v>3.71</c:v>
                </c:pt>
                <c:pt idx="9">
                  <c:v>3.18</c:v>
                </c:pt>
                <c:pt idx="10">
                  <c:v>2.65</c:v>
                </c:pt>
              </c:numCache>
            </c:numRef>
          </c:yVal>
          <c:smooth val="0"/>
        </c:ser>
        <c:ser>
          <c:idx val="3"/>
          <c:order val="3"/>
          <c:tx>
            <c:v>T</c:v>
          </c:tx>
          <c:spPr>
            <a:ln w="47625">
              <a:noFill/>
            </a:ln>
          </c:spPr>
          <c:xVal>
            <c:numRef>
              <c:f>Sheet7!$A$6:$A$16</c:f>
              <c:numCache>
                <c:formatCode>General</c:formatCode>
                <c:ptCount val="11"/>
                <c:pt idx="0">
                  <c:v>1.5</c:v>
                </c:pt>
                <c:pt idx="1">
                  <c:v>1.4</c:v>
                </c:pt>
                <c:pt idx="2">
                  <c:v>1.3</c:v>
                </c:pt>
                <c:pt idx="3">
                  <c:v>1.2</c:v>
                </c:pt>
                <c:pt idx="4">
                  <c:v>1.1</c:v>
                </c:pt>
                <c:pt idx="5">
                  <c:v>1.0</c:v>
                </c:pt>
                <c:pt idx="6">
                  <c:v>0.9</c:v>
                </c:pt>
                <c:pt idx="7">
                  <c:v>0.8</c:v>
                </c:pt>
                <c:pt idx="8">
                  <c:v>0.7</c:v>
                </c:pt>
                <c:pt idx="9">
                  <c:v>0.6</c:v>
                </c:pt>
                <c:pt idx="10">
                  <c:v>0.5</c:v>
                </c:pt>
              </c:numCache>
            </c:numRef>
          </c:xVal>
          <c:yVal>
            <c:numRef>
              <c:f>Sheet7!$I$6:$I$16</c:f>
              <c:numCache>
                <c:formatCode>0.00E+00</c:formatCode>
                <c:ptCount val="11"/>
                <c:pt idx="0">
                  <c:v>13.9</c:v>
                </c:pt>
                <c:pt idx="1">
                  <c:v>13.9</c:v>
                </c:pt>
                <c:pt idx="2">
                  <c:v>13.9</c:v>
                </c:pt>
                <c:pt idx="3">
                  <c:v>13.9</c:v>
                </c:pt>
                <c:pt idx="4">
                  <c:v>13.9</c:v>
                </c:pt>
                <c:pt idx="5">
                  <c:v>13.9</c:v>
                </c:pt>
                <c:pt idx="6">
                  <c:v>13.9</c:v>
                </c:pt>
                <c:pt idx="7">
                  <c:v>13.9</c:v>
                </c:pt>
                <c:pt idx="8">
                  <c:v>13.9</c:v>
                </c:pt>
                <c:pt idx="9">
                  <c:v>13.9</c:v>
                </c:pt>
                <c:pt idx="10">
                  <c:v>13.9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8320824"/>
        <c:axId val="2106643640"/>
      </c:scatterChart>
      <c:valAx>
        <c:axId val="2138320824"/>
        <c:scaling>
          <c:orientation val="minMax"/>
          <c:max val="1.6"/>
          <c:min val="0.4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dirty="0" smtClean="0"/>
                  <a:t>Pairing</a:t>
                </a:r>
                <a:r>
                  <a:rPr lang="en-US" sz="2000" baseline="0" dirty="0" smtClean="0"/>
                  <a:t> Multiplication Factor, x</a:t>
                </a:r>
                <a:endParaRPr lang="en-US" sz="20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38100">
            <a:solidFill>
              <a:schemeClr val="tx1"/>
            </a:solidFill>
          </a:ln>
        </c:spPr>
        <c:txPr>
          <a:bodyPr/>
          <a:lstStyle/>
          <a:p>
            <a:pPr>
              <a:defRPr sz="1600" b="1" i="0"/>
            </a:pPr>
            <a:endParaRPr lang="en-US"/>
          </a:p>
        </c:txPr>
        <c:crossAx val="2106643640"/>
        <c:crossesAt val="0.001"/>
        <c:crossBetween val="midCat"/>
      </c:valAx>
      <c:valAx>
        <c:axId val="2106643640"/>
        <c:scaling>
          <c:logBase val="10.0"/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 dirty="0" smtClean="0"/>
                  <a:t>P,</a:t>
                </a:r>
                <a:r>
                  <a:rPr lang="en-US" sz="2000" baseline="0" dirty="0" smtClean="0"/>
                  <a:t> f, T, t</a:t>
                </a:r>
                <a:r>
                  <a:rPr lang="en-US" sz="2000" baseline="-25000" dirty="0" smtClean="0"/>
                  <a:t>1/2</a:t>
                </a:r>
                <a:endParaRPr lang="en-US" sz="2000" baseline="-25000" dirty="0"/>
              </a:p>
            </c:rich>
          </c:tx>
          <c:layout/>
          <c:overlay val="0"/>
        </c:title>
        <c:numFmt formatCode="@" sourceLinked="0"/>
        <c:majorTickMark val="out"/>
        <c:minorTickMark val="none"/>
        <c:tickLblPos val="nextTo"/>
        <c:spPr>
          <a:ln w="38100">
            <a:solidFill>
              <a:schemeClr val="tx1"/>
            </a:solidFill>
          </a:ln>
        </c:spPr>
        <c:txPr>
          <a:bodyPr/>
          <a:lstStyle/>
          <a:p>
            <a:pPr>
              <a:defRPr sz="1600" b="1" i="0" baseline="0"/>
            </a:pPr>
            <a:endParaRPr lang="en-US"/>
          </a:p>
        </c:txPr>
        <c:crossAx val="213832082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Fm</c:v>
          </c:tx>
          <c:spPr>
            <a:ln w="47625">
              <a:solidFill>
                <a:srgbClr val="FF0000"/>
              </a:solidFill>
            </a:ln>
          </c:spPr>
          <c:marker>
            <c:symbol val="circle"/>
            <c:size val="1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Sheet3!$C$77:$C$80</c:f>
                <c:numCache>
                  <c:formatCode>General</c:formatCode>
                  <c:ptCount val="4"/>
                  <c:pt idx="0">
                    <c:v>120000.0</c:v>
                  </c:pt>
                  <c:pt idx="1">
                    <c:v>580000.0</c:v>
                  </c:pt>
                  <c:pt idx="2">
                    <c:v>400.0</c:v>
                  </c:pt>
                  <c:pt idx="3">
                    <c:v>70000.0</c:v>
                  </c:pt>
                </c:numCache>
              </c:numRef>
            </c:plus>
            <c:minus>
              <c:numRef>
                <c:f>Sheet3!$D$77:$D$80</c:f>
                <c:numCache>
                  <c:formatCode>General</c:formatCode>
                  <c:ptCount val="4"/>
                  <c:pt idx="0">
                    <c:v>120000.0</c:v>
                  </c:pt>
                  <c:pt idx="1">
                    <c:v>580000.0</c:v>
                  </c:pt>
                  <c:pt idx="2">
                    <c:v>400.0</c:v>
                  </c:pt>
                  <c:pt idx="3">
                    <c:v>70000.0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0.0"/>
          </c:errBars>
          <c:xVal>
            <c:numRef>
              <c:f>Sheet3!$A$77:$A$80</c:f>
              <c:numCache>
                <c:formatCode>General</c:formatCode>
                <c:ptCount val="4"/>
                <c:pt idx="0">
                  <c:v>251.0</c:v>
                </c:pt>
                <c:pt idx="1">
                  <c:v>253.0</c:v>
                </c:pt>
                <c:pt idx="2">
                  <c:v>255.0</c:v>
                </c:pt>
                <c:pt idx="3">
                  <c:v>257.0</c:v>
                </c:pt>
              </c:numCache>
            </c:numRef>
          </c:xVal>
          <c:yVal>
            <c:numRef>
              <c:f>Sheet3!$B$77:$B$80</c:f>
              <c:numCache>
                <c:formatCode>0.00E+00</c:formatCode>
                <c:ptCount val="4"/>
                <c:pt idx="0">
                  <c:v>1.22E6</c:v>
                </c:pt>
                <c:pt idx="1">
                  <c:v>5.08E6</c:v>
                </c:pt>
                <c:pt idx="2">
                  <c:v>77400.0</c:v>
                </c:pt>
                <c:pt idx="3">
                  <c:v>9.29E6</c:v>
                </c:pt>
              </c:numCache>
            </c:numRef>
          </c:yVal>
          <c:smooth val="0"/>
        </c:ser>
        <c:ser>
          <c:idx val="1"/>
          <c:order val="1"/>
          <c:tx>
            <c:v>No</c:v>
          </c:tx>
          <c:spPr>
            <a:ln w="47625">
              <a:solidFill>
                <a:srgbClr val="FF0000"/>
              </a:solidFill>
            </a:ln>
          </c:spPr>
          <c:marker>
            <c:symbol val="circle"/>
            <c:size val="1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Sheet3!$F$77:$F$81</c:f>
                <c:numCache>
                  <c:formatCode>General</c:formatCode>
                  <c:ptCount val="5"/>
                  <c:pt idx="0">
                    <c:v>0.23</c:v>
                  </c:pt>
                  <c:pt idx="1">
                    <c:v>62.0</c:v>
                  </c:pt>
                  <c:pt idx="2">
                    <c:v>38.0</c:v>
                  </c:pt>
                  <c:pt idx="3">
                    <c:v>6.1</c:v>
                  </c:pt>
                  <c:pt idx="4">
                    <c:v>470.0</c:v>
                  </c:pt>
                </c:numCache>
              </c:numRef>
            </c:plus>
            <c:minus>
              <c:numRef>
                <c:f>Sheet3!$G$77:$G$81</c:f>
                <c:numCache>
                  <c:formatCode>General</c:formatCode>
                  <c:ptCount val="5"/>
                  <c:pt idx="0">
                    <c:v>0.23</c:v>
                  </c:pt>
                  <c:pt idx="1">
                    <c:v>62.0</c:v>
                  </c:pt>
                  <c:pt idx="2">
                    <c:v>38.0</c:v>
                  </c:pt>
                  <c:pt idx="3">
                    <c:v>6.1</c:v>
                  </c:pt>
                  <c:pt idx="4">
                    <c:v>470.0</c:v>
                  </c:pt>
                </c:numCache>
              </c:numRef>
            </c:minus>
            <c:spPr>
              <a:ln w="25400">
                <a:solidFill>
                  <a:srgbClr val="FF0000"/>
                </a:solidFill>
              </a:ln>
            </c:spPr>
          </c:errBars>
          <c:xVal>
            <c:numRef>
              <c:f>Sheet3!$A$77:$A$98</c:f>
              <c:numCache>
                <c:formatCode>General</c:formatCode>
                <c:ptCount val="22"/>
                <c:pt idx="0">
                  <c:v>251.0</c:v>
                </c:pt>
                <c:pt idx="1">
                  <c:v>253.0</c:v>
                </c:pt>
                <c:pt idx="2">
                  <c:v>255.0</c:v>
                </c:pt>
                <c:pt idx="3">
                  <c:v>257.0</c:v>
                </c:pt>
                <c:pt idx="4">
                  <c:v>259.0</c:v>
                </c:pt>
                <c:pt idx="5">
                  <c:v>261.0</c:v>
                </c:pt>
                <c:pt idx="6">
                  <c:v>263.0</c:v>
                </c:pt>
                <c:pt idx="7">
                  <c:v>265.0</c:v>
                </c:pt>
                <c:pt idx="8">
                  <c:v>267.0</c:v>
                </c:pt>
                <c:pt idx="9">
                  <c:v>269.0</c:v>
                </c:pt>
                <c:pt idx="10">
                  <c:v>271.0</c:v>
                </c:pt>
                <c:pt idx="11">
                  <c:v>273.0</c:v>
                </c:pt>
                <c:pt idx="12">
                  <c:v>275.0</c:v>
                </c:pt>
                <c:pt idx="13">
                  <c:v>277.0</c:v>
                </c:pt>
                <c:pt idx="14">
                  <c:v>279.0</c:v>
                </c:pt>
                <c:pt idx="15">
                  <c:v>281.0</c:v>
                </c:pt>
                <c:pt idx="16">
                  <c:v>283.0</c:v>
                </c:pt>
                <c:pt idx="17">
                  <c:v>285.0</c:v>
                </c:pt>
                <c:pt idx="18">
                  <c:v>287.0</c:v>
                </c:pt>
                <c:pt idx="19">
                  <c:v>289.0</c:v>
                </c:pt>
                <c:pt idx="20">
                  <c:v>291.0</c:v>
                </c:pt>
                <c:pt idx="21">
                  <c:v>293.0</c:v>
                </c:pt>
              </c:numCache>
            </c:numRef>
          </c:xVal>
          <c:yVal>
            <c:numRef>
              <c:f>Sheet3!$E$77:$E$81</c:f>
              <c:numCache>
                <c:formatCode>0.00E+00</c:formatCode>
                <c:ptCount val="5"/>
                <c:pt idx="0">
                  <c:v>1.05</c:v>
                </c:pt>
                <c:pt idx="1">
                  <c:v>169.0</c:v>
                </c:pt>
                <c:pt idx="2">
                  <c:v>526.0</c:v>
                </c:pt>
                <c:pt idx="3">
                  <c:v>34.5</c:v>
                </c:pt>
                <c:pt idx="4">
                  <c:v>4640.0</c:v>
                </c:pt>
              </c:numCache>
            </c:numRef>
          </c:yVal>
          <c:smooth val="0"/>
        </c:ser>
        <c:ser>
          <c:idx val="2"/>
          <c:order val="2"/>
          <c:tx>
            <c:v>Rf</c:v>
          </c:tx>
          <c:spPr>
            <a:ln w="47625">
              <a:solidFill>
                <a:srgbClr val="FF0000"/>
              </a:solidFill>
            </a:ln>
          </c:spPr>
          <c:marker>
            <c:symbol val="circle"/>
            <c:size val="1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Sheet3!$I$77:$I$98</c:f>
                <c:numCache>
                  <c:formatCode>General</c:formatCode>
                  <c:ptCount val="22"/>
                  <c:pt idx="2">
                    <c:v>0.37</c:v>
                  </c:pt>
                  <c:pt idx="3">
                    <c:v>0.52</c:v>
                  </c:pt>
                  <c:pt idx="4">
                    <c:v>1.48</c:v>
                  </c:pt>
                  <c:pt idx="5">
                    <c:v>4.0</c:v>
                  </c:pt>
                </c:numCache>
              </c:numRef>
            </c:plus>
            <c:minus>
              <c:numRef>
                <c:f>Sheet3!$I$77:$I$98</c:f>
                <c:numCache>
                  <c:formatCode>General</c:formatCode>
                  <c:ptCount val="22"/>
                  <c:pt idx="2">
                    <c:v>0.37</c:v>
                  </c:pt>
                  <c:pt idx="3">
                    <c:v>0.52</c:v>
                  </c:pt>
                  <c:pt idx="4">
                    <c:v>1.48</c:v>
                  </c:pt>
                  <c:pt idx="5">
                    <c:v>4.0</c:v>
                  </c:pt>
                </c:numCache>
              </c:numRef>
            </c:minus>
            <c:spPr>
              <a:ln w="25400">
                <a:solidFill>
                  <a:srgbClr val="FF0000"/>
                </a:solidFill>
              </a:ln>
            </c:spPr>
          </c:errBars>
          <c:xVal>
            <c:numRef>
              <c:f>Sheet3!$A$77:$A$98</c:f>
              <c:numCache>
                <c:formatCode>General</c:formatCode>
                <c:ptCount val="22"/>
                <c:pt idx="0">
                  <c:v>251.0</c:v>
                </c:pt>
                <c:pt idx="1">
                  <c:v>253.0</c:v>
                </c:pt>
                <c:pt idx="2">
                  <c:v>255.0</c:v>
                </c:pt>
                <c:pt idx="3">
                  <c:v>257.0</c:v>
                </c:pt>
                <c:pt idx="4">
                  <c:v>259.0</c:v>
                </c:pt>
                <c:pt idx="5">
                  <c:v>261.0</c:v>
                </c:pt>
                <c:pt idx="6">
                  <c:v>263.0</c:v>
                </c:pt>
                <c:pt idx="7">
                  <c:v>265.0</c:v>
                </c:pt>
                <c:pt idx="8">
                  <c:v>267.0</c:v>
                </c:pt>
                <c:pt idx="9">
                  <c:v>269.0</c:v>
                </c:pt>
                <c:pt idx="10">
                  <c:v>271.0</c:v>
                </c:pt>
                <c:pt idx="11">
                  <c:v>273.0</c:v>
                </c:pt>
                <c:pt idx="12">
                  <c:v>275.0</c:v>
                </c:pt>
                <c:pt idx="13">
                  <c:v>277.0</c:v>
                </c:pt>
                <c:pt idx="14">
                  <c:v>279.0</c:v>
                </c:pt>
                <c:pt idx="15">
                  <c:v>281.0</c:v>
                </c:pt>
                <c:pt idx="16">
                  <c:v>283.0</c:v>
                </c:pt>
                <c:pt idx="17">
                  <c:v>285.0</c:v>
                </c:pt>
                <c:pt idx="18">
                  <c:v>287.0</c:v>
                </c:pt>
                <c:pt idx="19">
                  <c:v>289.0</c:v>
                </c:pt>
                <c:pt idx="20">
                  <c:v>291.0</c:v>
                </c:pt>
                <c:pt idx="21">
                  <c:v>293.0</c:v>
                </c:pt>
              </c:numCache>
            </c:numRef>
          </c:xVal>
          <c:yVal>
            <c:numRef>
              <c:f>Sheet3!$H$77:$H$98</c:f>
              <c:numCache>
                <c:formatCode>General</c:formatCode>
                <c:ptCount val="22"/>
                <c:pt idx="2" formatCode="0.00E+00">
                  <c:v>3.8</c:v>
                </c:pt>
                <c:pt idx="3" formatCode="0.00E+00">
                  <c:v>6.94</c:v>
                </c:pt>
                <c:pt idx="4" formatCode="0.00E+00">
                  <c:v>3.19</c:v>
                </c:pt>
                <c:pt idx="5" formatCode="0.00E+00">
                  <c:v>76.0</c:v>
                </c:pt>
              </c:numCache>
            </c:numRef>
          </c:yVal>
          <c:smooth val="0"/>
        </c:ser>
        <c:ser>
          <c:idx val="3"/>
          <c:order val="3"/>
          <c:tx>
            <c:v>Sg</c:v>
          </c:tx>
          <c:spPr>
            <a:ln w="47625">
              <a:solidFill>
                <a:srgbClr val="FF0000"/>
              </a:solidFill>
            </a:ln>
          </c:spPr>
          <c:marker>
            <c:symbol val="circle"/>
            <c:size val="1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Sheet3!$L$77:$L$98</c:f>
                <c:numCache>
                  <c:formatCode>General</c:formatCode>
                  <c:ptCount val="22"/>
                  <c:pt idx="4">
                    <c:v>0.07</c:v>
                  </c:pt>
                  <c:pt idx="5">
                    <c:v>0.01</c:v>
                  </c:pt>
                  <c:pt idx="6">
                    <c:v>0.19</c:v>
                  </c:pt>
                  <c:pt idx="7">
                    <c:v>2.2</c:v>
                  </c:pt>
                  <c:pt idx="9">
                    <c:v>600.0</c:v>
                  </c:pt>
                  <c:pt idx="10">
                    <c:v>168.0</c:v>
                  </c:pt>
                </c:numCache>
              </c:numRef>
            </c:plus>
            <c:minus>
              <c:numRef>
                <c:f>Sheet3!$M$77:$M$98</c:f>
                <c:numCache>
                  <c:formatCode>General</c:formatCode>
                  <c:ptCount val="22"/>
                  <c:pt idx="4">
                    <c:v>0.07</c:v>
                  </c:pt>
                  <c:pt idx="5">
                    <c:v>0.01</c:v>
                  </c:pt>
                  <c:pt idx="6">
                    <c:v>0.19</c:v>
                  </c:pt>
                  <c:pt idx="7">
                    <c:v>2.2</c:v>
                  </c:pt>
                  <c:pt idx="9">
                    <c:v>60.0</c:v>
                  </c:pt>
                  <c:pt idx="10">
                    <c:v>85.0</c:v>
                  </c:pt>
                </c:numCache>
              </c:numRef>
            </c:minus>
            <c:spPr>
              <a:ln w="25400">
                <a:solidFill>
                  <a:srgbClr val="FF0000"/>
                </a:solidFill>
              </a:ln>
            </c:spPr>
          </c:errBars>
          <c:xVal>
            <c:numRef>
              <c:f>Sheet3!$A$77:$A$98</c:f>
              <c:numCache>
                <c:formatCode>General</c:formatCode>
                <c:ptCount val="22"/>
                <c:pt idx="0">
                  <c:v>251.0</c:v>
                </c:pt>
                <c:pt idx="1">
                  <c:v>253.0</c:v>
                </c:pt>
                <c:pt idx="2">
                  <c:v>255.0</c:v>
                </c:pt>
                <c:pt idx="3">
                  <c:v>257.0</c:v>
                </c:pt>
                <c:pt idx="4">
                  <c:v>259.0</c:v>
                </c:pt>
                <c:pt idx="5">
                  <c:v>261.0</c:v>
                </c:pt>
                <c:pt idx="6">
                  <c:v>263.0</c:v>
                </c:pt>
                <c:pt idx="7">
                  <c:v>265.0</c:v>
                </c:pt>
                <c:pt idx="8">
                  <c:v>267.0</c:v>
                </c:pt>
                <c:pt idx="9">
                  <c:v>269.0</c:v>
                </c:pt>
                <c:pt idx="10">
                  <c:v>271.0</c:v>
                </c:pt>
                <c:pt idx="11">
                  <c:v>273.0</c:v>
                </c:pt>
                <c:pt idx="12">
                  <c:v>275.0</c:v>
                </c:pt>
                <c:pt idx="13">
                  <c:v>277.0</c:v>
                </c:pt>
                <c:pt idx="14">
                  <c:v>279.0</c:v>
                </c:pt>
                <c:pt idx="15">
                  <c:v>281.0</c:v>
                </c:pt>
                <c:pt idx="16">
                  <c:v>283.0</c:v>
                </c:pt>
                <c:pt idx="17">
                  <c:v>285.0</c:v>
                </c:pt>
                <c:pt idx="18">
                  <c:v>287.0</c:v>
                </c:pt>
                <c:pt idx="19">
                  <c:v>289.0</c:v>
                </c:pt>
                <c:pt idx="20">
                  <c:v>291.0</c:v>
                </c:pt>
                <c:pt idx="21">
                  <c:v>293.0</c:v>
                </c:pt>
              </c:numCache>
            </c:numRef>
          </c:xVal>
          <c:yVal>
            <c:numRef>
              <c:f>Sheet3!$K$77:$K$98</c:f>
              <c:numCache>
                <c:formatCode>General</c:formatCode>
                <c:ptCount val="22"/>
                <c:pt idx="4" formatCode="0.00E+00">
                  <c:v>0.32</c:v>
                </c:pt>
                <c:pt idx="5" formatCode="0.00E+00">
                  <c:v>0.18</c:v>
                </c:pt>
                <c:pt idx="6">
                  <c:v>1.08</c:v>
                </c:pt>
                <c:pt idx="7">
                  <c:v>9.3</c:v>
                </c:pt>
                <c:pt idx="9">
                  <c:v>120.0</c:v>
                </c:pt>
                <c:pt idx="10">
                  <c:v>165.0</c:v>
                </c:pt>
              </c:numCache>
            </c:numRef>
          </c:yVal>
          <c:smooth val="0"/>
        </c:ser>
        <c:ser>
          <c:idx val="4"/>
          <c:order val="4"/>
          <c:tx>
            <c:v>Hs</c:v>
          </c:tx>
          <c:spPr>
            <a:ln w="47625">
              <a:solidFill>
                <a:srgbClr val="FF0000"/>
              </a:solidFill>
            </a:ln>
          </c:spPr>
          <c:marker>
            <c:symbol val="circle"/>
            <c:size val="1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Sheet3!$O$77:$O$98</c:f>
                <c:numCache>
                  <c:formatCode>General</c:formatCode>
                  <c:ptCount val="22"/>
                  <c:pt idx="6">
                    <c:v>0.0006</c:v>
                  </c:pt>
                  <c:pt idx="7">
                    <c:v>0.0002</c:v>
                  </c:pt>
                  <c:pt idx="8">
                    <c:v>0.013</c:v>
                  </c:pt>
                  <c:pt idx="9">
                    <c:v>9.0</c:v>
                  </c:pt>
                  <c:pt idx="11">
                    <c:v>1.2</c:v>
                  </c:pt>
                  <c:pt idx="12">
                    <c:v>0.18</c:v>
                  </c:pt>
                </c:numCache>
              </c:numRef>
            </c:plus>
            <c:minus>
              <c:numRef>
                <c:f>Sheet3!$P$77:$P$98</c:f>
                <c:numCache>
                  <c:formatCode>General</c:formatCode>
                  <c:ptCount val="22"/>
                  <c:pt idx="6">
                    <c:v>0.0003</c:v>
                  </c:pt>
                  <c:pt idx="7">
                    <c:v>0.0002</c:v>
                  </c:pt>
                  <c:pt idx="8">
                    <c:v>0.008</c:v>
                  </c:pt>
                  <c:pt idx="9">
                    <c:v>3.2</c:v>
                  </c:pt>
                  <c:pt idx="11">
                    <c:v>0.1</c:v>
                  </c:pt>
                  <c:pt idx="12">
                    <c:v>0.16</c:v>
                  </c:pt>
                </c:numCache>
              </c:numRef>
            </c:minus>
            <c:spPr>
              <a:ln w="25400">
                <a:solidFill>
                  <a:srgbClr val="FF0000"/>
                </a:solidFill>
              </a:ln>
            </c:spPr>
          </c:errBars>
          <c:xVal>
            <c:numRef>
              <c:f>Sheet3!$A$77:$A$98</c:f>
              <c:numCache>
                <c:formatCode>General</c:formatCode>
                <c:ptCount val="22"/>
                <c:pt idx="0">
                  <c:v>251.0</c:v>
                </c:pt>
                <c:pt idx="1">
                  <c:v>253.0</c:v>
                </c:pt>
                <c:pt idx="2">
                  <c:v>255.0</c:v>
                </c:pt>
                <c:pt idx="3">
                  <c:v>257.0</c:v>
                </c:pt>
                <c:pt idx="4">
                  <c:v>259.0</c:v>
                </c:pt>
                <c:pt idx="5">
                  <c:v>261.0</c:v>
                </c:pt>
                <c:pt idx="6">
                  <c:v>263.0</c:v>
                </c:pt>
                <c:pt idx="7">
                  <c:v>265.0</c:v>
                </c:pt>
                <c:pt idx="8">
                  <c:v>267.0</c:v>
                </c:pt>
                <c:pt idx="9">
                  <c:v>269.0</c:v>
                </c:pt>
                <c:pt idx="10">
                  <c:v>271.0</c:v>
                </c:pt>
                <c:pt idx="11">
                  <c:v>273.0</c:v>
                </c:pt>
                <c:pt idx="12">
                  <c:v>275.0</c:v>
                </c:pt>
                <c:pt idx="13">
                  <c:v>277.0</c:v>
                </c:pt>
                <c:pt idx="14">
                  <c:v>279.0</c:v>
                </c:pt>
                <c:pt idx="15">
                  <c:v>281.0</c:v>
                </c:pt>
                <c:pt idx="16">
                  <c:v>283.0</c:v>
                </c:pt>
                <c:pt idx="17">
                  <c:v>285.0</c:v>
                </c:pt>
                <c:pt idx="18">
                  <c:v>287.0</c:v>
                </c:pt>
                <c:pt idx="19">
                  <c:v>289.0</c:v>
                </c:pt>
                <c:pt idx="20">
                  <c:v>291.0</c:v>
                </c:pt>
                <c:pt idx="21">
                  <c:v>293.0</c:v>
                </c:pt>
              </c:numCache>
            </c:numRef>
          </c:xVal>
          <c:yVal>
            <c:numRef>
              <c:f>Sheet3!$N$77:$N$98</c:f>
              <c:numCache>
                <c:formatCode>General</c:formatCode>
                <c:ptCount val="22"/>
                <c:pt idx="6" formatCode="0.00E+00">
                  <c:v>0.0012</c:v>
                </c:pt>
                <c:pt idx="7" formatCode="0.00E+00">
                  <c:v>0.0019</c:v>
                </c:pt>
                <c:pt idx="8" formatCode="0.00E+00">
                  <c:v>0.052</c:v>
                </c:pt>
                <c:pt idx="9" formatCode="0.00E+00">
                  <c:v>9.7</c:v>
                </c:pt>
                <c:pt idx="11" formatCode="0.00E+00">
                  <c:v>0.2</c:v>
                </c:pt>
                <c:pt idx="12" formatCode="0.00E+00">
                  <c:v>0.2</c:v>
                </c:pt>
              </c:numCache>
            </c:numRef>
          </c:yVal>
          <c:smooth val="0"/>
        </c:ser>
        <c:ser>
          <c:idx val="5"/>
          <c:order val="5"/>
          <c:tx>
            <c:v>Ds</c:v>
          </c:tx>
          <c:spPr>
            <a:ln w="47625">
              <a:solidFill>
                <a:srgbClr val="FF0000"/>
              </a:solidFill>
            </a:ln>
          </c:spPr>
          <c:marker>
            <c:symbol val="circle"/>
            <c:size val="1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Sheet3!$R$77:$R$98</c:f>
                <c:numCache>
                  <c:formatCode>General</c:formatCode>
                  <c:ptCount val="22"/>
                  <c:pt idx="9">
                    <c:v>0.0013</c:v>
                  </c:pt>
                  <c:pt idx="10">
                    <c:v>0.00044</c:v>
                  </c:pt>
                  <c:pt idx="11">
                    <c:v>0.00014</c:v>
                  </c:pt>
                  <c:pt idx="13">
                    <c:v>0.027</c:v>
                  </c:pt>
                  <c:pt idx="14">
                    <c:v>0.9</c:v>
                  </c:pt>
                  <c:pt idx="15">
                    <c:v>240.0</c:v>
                  </c:pt>
                </c:numCache>
              </c:numRef>
            </c:plus>
            <c:minus>
              <c:numRef>
                <c:f>Sheet3!$S$77:$S$98</c:f>
                <c:numCache>
                  <c:formatCode>General</c:formatCode>
                  <c:ptCount val="22"/>
                  <c:pt idx="9">
                    <c:v>0.00012</c:v>
                  </c:pt>
                  <c:pt idx="10">
                    <c:v>0.00029</c:v>
                  </c:pt>
                  <c:pt idx="11">
                    <c:v>0.0001</c:v>
                  </c:pt>
                  <c:pt idx="13">
                    <c:v>0.003</c:v>
                  </c:pt>
                  <c:pt idx="14">
                    <c:v>0.9</c:v>
                  </c:pt>
                  <c:pt idx="15">
                    <c:v>140.0</c:v>
                  </c:pt>
                </c:numCache>
              </c:numRef>
            </c:minus>
            <c:spPr>
              <a:ln w="25400">
                <a:solidFill>
                  <a:srgbClr val="FF0000"/>
                </a:solidFill>
              </a:ln>
            </c:spPr>
          </c:errBars>
          <c:xVal>
            <c:numRef>
              <c:f>Sheet3!$A$77:$A$98</c:f>
              <c:numCache>
                <c:formatCode>General</c:formatCode>
                <c:ptCount val="22"/>
                <c:pt idx="0">
                  <c:v>251.0</c:v>
                </c:pt>
                <c:pt idx="1">
                  <c:v>253.0</c:v>
                </c:pt>
                <c:pt idx="2">
                  <c:v>255.0</c:v>
                </c:pt>
                <c:pt idx="3">
                  <c:v>257.0</c:v>
                </c:pt>
                <c:pt idx="4">
                  <c:v>259.0</c:v>
                </c:pt>
                <c:pt idx="5">
                  <c:v>261.0</c:v>
                </c:pt>
                <c:pt idx="6">
                  <c:v>263.0</c:v>
                </c:pt>
                <c:pt idx="7">
                  <c:v>265.0</c:v>
                </c:pt>
                <c:pt idx="8">
                  <c:v>267.0</c:v>
                </c:pt>
                <c:pt idx="9">
                  <c:v>269.0</c:v>
                </c:pt>
                <c:pt idx="10">
                  <c:v>271.0</c:v>
                </c:pt>
                <c:pt idx="11">
                  <c:v>273.0</c:v>
                </c:pt>
                <c:pt idx="12">
                  <c:v>275.0</c:v>
                </c:pt>
                <c:pt idx="13">
                  <c:v>277.0</c:v>
                </c:pt>
                <c:pt idx="14">
                  <c:v>279.0</c:v>
                </c:pt>
                <c:pt idx="15">
                  <c:v>281.0</c:v>
                </c:pt>
                <c:pt idx="16">
                  <c:v>283.0</c:v>
                </c:pt>
                <c:pt idx="17">
                  <c:v>285.0</c:v>
                </c:pt>
                <c:pt idx="18">
                  <c:v>287.0</c:v>
                </c:pt>
                <c:pt idx="19">
                  <c:v>289.0</c:v>
                </c:pt>
                <c:pt idx="20">
                  <c:v>291.0</c:v>
                </c:pt>
                <c:pt idx="21">
                  <c:v>293.0</c:v>
                </c:pt>
              </c:numCache>
            </c:numRef>
          </c:xVal>
          <c:yVal>
            <c:numRef>
              <c:f>Sheet3!$Q$77:$Q$98</c:f>
              <c:numCache>
                <c:formatCode>General</c:formatCode>
                <c:ptCount val="22"/>
                <c:pt idx="9" formatCode="0.00E+00">
                  <c:v>0.00027</c:v>
                </c:pt>
                <c:pt idx="10" formatCode="0.00E+00">
                  <c:v>0.00163</c:v>
                </c:pt>
                <c:pt idx="11" formatCode="0.00E+00">
                  <c:v>0.00019</c:v>
                </c:pt>
                <c:pt idx="13" formatCode="0.00E+00">
                  <c:v>0.006</c:v>
                </c:pt>
                <c:pt idx="14" formatCode="0.00E+00">
                  <c:v>1.9</c:v>
                </c:pt>
                <c:pt idx="15" formatCode="0.00E+00">
                  <c:v>181.0</c:v>
                </c:pt>
              </c:numCache>
            </c:numRef>
          </c:yVal>
          <c:smooth val="0"/>
        </c:ser>
        <c:ser>
          <c:idx val="6"/>
          <c:order val="6"/>
          <c:tx>
            <c:v>Cn</c:v>
          </c:tx>
          <c:spPr>
            <a:ln w="47625">
              <a:solidFill>
                <a:srgbClr val="FF0000"/>
              </a:solidFill>
            </a:ln>
          </c:spPr>
          <c:marker>
            <c:symbol val="circle"/>
            <c:size val="1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Sheet3!$U$77:$U$98</c:f>
                <c:numCache>
                  <c:formatCode>General</c:formatCode>
                  <c:ptCount val="22"/>
                  <c:pt idx="13">
                    <c:v>0.00046</c:v>
                  </c:pt>
                  <c:pt idx="15">
                    <c:v>0.12</c:v>
                  </c:pt>
                  <c:pt idx="16">
                    <c:v>1.1</c:v>
                  </c:pt>
                  <c:pt idx="17">
                    <c:v>9.0</c:v>
                  </c:pt>
                </c:numCache>
              </c:numRef>
            </c:plus>
            <c:minus>
              <c:numRef>
                <c:f>Sheet3!$V$77:$V$98</c:f>
                <c:numCache>
                  <c:formatCode>General</c:formatCode>
                  <c:ptCount val="22"/>
                  <c:pt idx="13">
                    <c:v>0.00018</c:v>
                  </c:pt>
                  <c:pt idx="15">
                    <c:v>0.04</c:v>
                  </c:pt>
                  <c:pt idx="16">
                    <c:v>0.7</c:v>
                  </c:pt>
                  <c:pt idx="17">
                    <c:v>6.0</c:v>
                  </c:pt>
                </c:numCache>
              </c:numRef>
            </c:minus>
            <c:spPr>
              <a:ln w="25400">
                <a:solidFill>
                  <a:srgbClr val="FF0000"/>
                </a:solidFill>
              </a:ln>
            </c:spPr>
          </c:errBars>
          <c:xVal>
            <c:numRef>
              <c:f>Sheet3!$A$77:$A$98</c:f>
              <c:numCache>
                <c:formatCode>General</c:formatCode>
                <c:ptCount val="22"/>
                <c:pt idx="0">
                  <c:v>251.0</c:v>
                </c:pt>
                <c:pt idx="1">
                  <c:v>253.0</c:v>
                </c:pt>
                <c:pt idx="2">
                  <c:v>255.0</c:v>
                </c:pt>
                <c:pt idx="3">
                  <c:v>257.0</c:v>
                </c:pt>
                <c:pt idx="4">
                  <c:v>259.0</c:v>
                </c:pt>
                <c:pt idx="5">
                  <c:v>261.0</c:v>
                </c:pt>
                <c:pt idx="6">
                  <c:v>263.0</c:v>
                </c:pt>
                <c:pt idx="7">
                  <c:v>265.0</c:v>
                </c:pt>
                <c:pt idx="8">
                  <c:v>267.0</c:v>
                </c:pt>
                <c:pt idx="9">
                  <c:v>269.0</c:v>
                </c:pt>
                <c:pt idx="10">
                  <c:v>271.0</c:v>
                </c:pt>
                <c:pt idx="11">
                  <c:v>273.0</c:v>
                </c:pt>
                <c:pt idx="12">
                  <c:v>275.0</c:v>
                </c:pt>
                <c:pt idx="13">
                  <c:v>277.0</c:v>
                </c:pt>
                <c:pt idx="14">
                  <c:v>279.0</c:v>
                </c:pt>
                <c:pt idx="15">
                  <c:v>281.0</c:v>
                </c:pt>
                <c:pt idx="16">
                  <c:v>283.0</c:v>
                </c:pt>
                <c:pt idx="17">
                  <c:v>285.0</c:v>
                </c:pt>
                <c:pt idx="18">
                  <c:v>287.0</c:v>
                </c:pt>
                <c:pt idx="19">
                  <c:v>289.0</c:v>
                </c:pt>
                <c:pt idx="20">
                  <c:v>291.0</c:v>
                </c:pt>
                <c:pt idx="21">
                  <c:v>293.0</c:v>
                </c:pt>
              </c:numCache>
            </c:numRef>
          </c:xVal>
          <c:yVal>
            <c:numRef>
              <c:f>Sheet3!$T$77:$T$98</c:f>
              <c:numCache>
                <c:formatCode>General</c:formatCode>
                <c:ptCount val="22"/>
                <c:pt idx="13" formatCode="0.00E+00">
                  <c:v>0.00061</c:v>
                </c:pt>
                <c:pt idx="15" formatCode="0.00E+00">
                  <c:v>0.13</c:v>
                </c:pt>
                <c:pt idx="16">
                  <c:v>4.2</c:v>
                </c:pt>
                <c:pt idx="17" formatCode="0.00E+00">
                  <c:v>28.0</c:v>
                </c:pt>
              </c:numCache>
            </c:numRef>
          </c:yVal>
          <c:smooth val="0"/>
        </c:ser>
        <c:ser>
          <c:idx val="7"/>
          <c:order val="7"/>
          <c:tx>
            <c:v>Fl</c:v>
          </c:tx>
          <c:spPr>
            <a:ln w="47625">
              <a:solidFill>
                <a:srgbClr val="FF0000"/>
              </a:solidFill>
            </a:ln>
          </c:spPr>
          <c:marker>
            <c:symbol val="circle"/>
            <c:size val="1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Sheet3!$X$77:$X$98</c:f>
                <c:numCache>
                  <c:formatCode>General</c:formatCode>
                  <c:ptCount val="22"/>
                  <c:pt idx="17">
                    <c:v>0.14</c:v>
                  </c:pt>
                  <c:pt idx="18">
                    <c:v>0.14</c:v>
                  </c:pt>
                  <c:pt idx="19">
                    <c:v>0.7</c:v>
                  </c:pt>
                </c:numCache>
              </c:numRef>
            </c:plus>
            <c:minus>
              <c:numRef>
                <c:f>Sheet3!$Y$77:$Y$98</c:f>
                <c:numCache>
                  <c:formatCode>General</c:formatCode>
                  <c:ptCount val="22"/>
                  <c:pt idx="17">
                    <c:v>0.05</c:v>
                  </c:pt>
                  <c:pt idx="18">
                    <c:v>0.09</c:v>
                  </c:pt>
                  <c:pt idx="19">
                    <c:v>0.4</c:v>
                  </c:pt>
                </c:numCache>
              </c:numRef>
            </c:minus>
            <c:spPr>
              <a:ln w="25400">
                <a:solidFill>
                  <a:srgbClr val="FF0000"/>
                </a:solidFill>
              </a:ln>
            </c:spPr>
          </c:errBars>
          <c:xVal>
            <c:numRef>
              <c:f>Sheet3!$A$77:$A$98</c:f>
              <c:numCache>
                <c:formatCode>General</c:formatCode>
                <c:ptCount val="22"/>
                <c:pt idx="0">
                  <c:v>251.0</c:v>
                </c:pt>
                <c:pt idx="1">
                  <c:v>253.0</c:v>
                </c:pt>
                <c:pt idx="2">
                  <c:v>255.0</c:v>
                </c:pt>
                <c:pt idx="3">
                  <c:v>257.0</c:v>
                </c:pt>
                <c:pt idx="4">
                  <c:v>259.0</c:v>
                </c:pt>
                <c:pt idx="5">
                  <c:v>261.0</c:v>
                </c:pt>
                <c:pt idx="6">
                  <c:v>263.0</c:v>
                </c:pt>
                <c:pt idx="7">
                  <c:v>265.0</c:v>
                </c:pt>
                <c:pt idx="8">
                  <c:v>267.0</c:v>
                </c:pt>
                <c:pt idx="9">
                  <c:v>269.0</c:v>
                </c:pt>
                <c:pt idx="10">
                  <c:v>271.0</c:v>
                </c:pt>
                <c:pt idx="11">
                  <c:v>273.0</c:v>
                </c:pt>
                <c:pt idx="12">
                  <c:v>275.0</c:v>
                </c:pt>
                <c:pt idx="13">
                  <c:v>277.0</c:v>
                </c:pt>
                <c:pt idx="14">
                  <c:v>279.0</c:v>
                </c:pt>
                <c:pt idx="15">
                  <c:v>281.0</c:v>
                </c:pt>
                <c:pt idx="16">
                  <c:v>283.0</c:v>
                </c:pt>
                <c:pt idx="17">
                  <c:v>285.0</c:v>
                </c:pt>
                <c:pt idx="18">
                  <c:v>287.0</c:v>
                </c:pt>
                <c:pt idx="19">
                  <c:v>289.0</c:v>
                </c:pt>
                <c:pt idx="20">
                  <c:v>291.0</c:v>
                </c:pt>
                <c:pt idx="21">
                  <c:v>293.0</c:v>
                </c:pt>
              </c:numCache>
            </c:numRef>
          </c:xVal>
          <c:yVal>
            <c:numRef>
              <c:f>Sheet3!$W$77:$W$98</c:f>
              <c:numCache>
                <c:formatCode>General</c:formatCode>
                <c:ptCount val="22"/>
                <c:pt idx="17" formatCode="0.00E+00">
                  <c:v>0.15</c:v>
                </c:pt>
                <c:pt idx="18">
                  <c:v>0.48</c:v>
                </c:pt>
                <c:pt idx="19">
                  <c:v>1.9</c:v>
                </c:pt>
              </c:numCache>
            </c:numRef>
          </c:yVal>
          <c:smooth val="0"/>
        </c:ser>
        <c:ser>
          <c:idx val="8"/>
          <c:order val="8"/>
          <c:tx>
            <c:v>Lv</c:v>
          </c:tx>
          <c:spPr>
            <a:ln w="47625">
              <a:solidFill>
                <a:srgbClr val="FF0000"/>
              </a:solidFill>
            </a:ln>
          </c:spPr>
          <c:marker>
            <c:symbol val="circle"/>
            <c:size val="1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Sheet3!$AA$77:$AA$98</c:f>
                <c:numCache>
                  <c:formatCode>General</c:formatCode>
                  <c:ptCount val="22"/>
                  <c:pt idx="20">
                    <c:v>0.017</c:v>
                  </c:pt>
                  <c:pt idx="21">
                    <c:v>0.043</c:v>
                  </c:pt>
                </c:numCache>
              </c:numRef>
            </c:plus>
            <c:minus>
              <c:numRef>
                <c:f>Sheet3!$AB$77:$AB$98</c:f>
                <c:numCache>
                  <c:formatCode>General</c:formatCode>
                  <c:ptCount val="22"/>
                  <c:pt idx="20">
                    <c:v>0.006</c:v>
                  </c:pt>
                  <c:pt idx="21">
                    <c:v>0.017</c:v>
                  </c:pt>
                </c:numCache>
              </c:numRef>
            </c:minus>
            <c:spPr>
              <a:ln w="25400">
                <a:solidFill>
                  <a:srgbClr val="FF0000"/>
                </a:solidFill>
              </a:ln>
            </c:spPr>
          </c:errBars>
          <c:xVal>
            <c:numRef>
              <c:f>Sheet3!$A$77:$A$98</c:f>
              <c:numCache>
                <c:formatCode>General</c:formatCode>
                <c:ptCount val="22"/>
                <c:pt idx="0">
                  <c:v>251.0</c:v>
                </c:pt>
                <c:pt idx="1">
                  <c:v>253.0</c:v>
                </c:pt>
                <c:pt idx="2">
                  <c:v>255.0</c:v>
                </c:pt>
                <c:pt idx="3">
                  <c:v>257.0</c:v>
                </c:pt>
                <c:pt idx="4">
                  <c:v>259.0</c:v>
                </c:pt>
                <c:pt idx="5">
                  <c:v>261.0</c:v>
                </c:pt>
                <c:pt idx="6">
                  <c:v>263.0</c:v>
                </c:pt>
                <c:pt idx="7">
                  <c:v>265.0</c:v>
                </c:pt>
                <c:pt idx="8">
                  <c:v>267.0</c:v>
                </c:pt>
                <c:pt idx="9">
                  <c:v>269.0</c:v>
                </c:pt>
                <c:pt idx="10">
                  <c:v>271.0</c:v>
                </c:pt>
                <c:pt idx="11">
                  <c:v>273.0</c:v>
                </c:pt>
                <c:pt idx="12">
                  <c:v>275.0</c:v>
                </c:pt>
                <c:pt idx="13">
                  <c:v>277.0</c:v>
                </c:pt>
                <c:pt idx="14">
                  <c:v>279.0</c:v>
                </c:pt>
                <c:pt idx="15">
                  <c:v>281.0</c:v>
                </c:pt>
                <c:pt idx="16">
                  <c:v>283.0</c:v>
                </c:pt>
                <c:pt idx="17">
                  <c:v>285.0</c:v>
                </c:pt>
                <c:pt idx="18">
                  <c:v>287.0</c:v>
                </c:pt>
                <c:pt idx="19">
                  <c:v>289.0</c:v>
                </c:pt>
                <c:pt idx="20">
                  <c:v>291.0</c:v>
                </c:pt>
                <c:pt idx="21">
                  <c:v>293.0</c:v>
                </c:pt>
              </c:numCache>
            </c:numRef>
          </c:xVal>
          <c:yVal>
            <c:numRef>
              <c:f>Sheet3!$Z$77:$Z$98</c:f>
              <c:numCache>
                <c:formatCode>General</c:formatCode>
                <c:ptCount val="22"/>
                <c:pt idx="20" formatCode="0.00E+00">
                  <c:v>0.019</c:v>
                </c:pt>
                <c:pt idx="21" formatCode="0.00E+00">
                  <c:v>0.057</c:v>
                </c:pt>
              </c:numCache>
            </c:numRef>
          </c:yVal>
          <c:smooth val="0"/>
        </c:ser>
        <c:ser>
          <c:idx val="9"/>
          <c:order val="9"/>
          <c:tx>
            <c:v>Fm Theo</c:v>
          </c:tx>
          <c:spPr>
            <a:ln>
              <a:solidFill>
                <a:srgbClr val="0000FF"/>
              </a:solidFill>
            </a:ln>
          </c:spPr>
          <c:marker>
            <c:symbol val="x"/>
            <c:size val="10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xVal>
            <c:numRef>
              <c:f>Sheet3!$A$109:$A$130</c:f>
              <c:numCache>
                <c:formatCode>General</c:formatCode>
                <c:ptCount val="22"/>
                <c:pt idx="0">
                  <c:v>251.0</c:v>
                </c:pt>
                <c:pt idx="1">
                  <c:v>253.0</c:v>
                </c:pt>
                <c:pt idx="2">
                  <c:v>255.0</c:v>
                </c:pt>
                <c:pt idx="3">
                  <c:v>257.0</c:v>
                </c:pt>
                <c:pt idx="4">
                  <c:v>259.0</c:v>
                </c:pt>
                <c:pt idx="5">
                  <c:v>261.0</c:v>
                </c:pt>
                <c:pt idx="6">
                  <c:v>263.0</c:v>
                </c:pt>
                <c:pt idx="7">
                  <c:v>265.0</c:v>
                </c:pt>
                <c:pt idx="8">
                  <c:v>267.0</c:v>
                </c:pt>
                <c:pt idx="9">
                  <c:v>269.0</c:v>
                </c:pt>
                <c:pt idx="10">
                  <c:v>271.0</c:v>
                </c:pt>
                <c:pt idx="11">
                  <c:v>273.0</c:v>
                </c:pt>
                <c:pt idx="12">
                  <c:v>275.0</c:v>
                </c:pt>
                <c:pt idx="13">
                  <c:v>277.0</c:v>
                </c:pt>
                <c:pt idx="14">
                  <c:v>279.0</c:v>
                </c:pt>
                <c:pt idx="15">
                  <c:v>281.0</c:v>
                </c:pt>
                <c:pt idx="16">
                  <c:v>283.0</c:v>
                </c:pt>
                <c:pt idx="17">
                  <c:v>285.0</c:v>
                </c:pt>
                <c:pt idx="18">
                  <c:v>287.0</c:v>
                </c:pt>
                <c:pt idx="19">
                  <c:v>289.0</c:v>
                </c:pt>
                <c:pt idx="20">
                  <c:v>291.0</c:v>
                </c:pt>
                <c:pt idx="21">
                  <c:v>293.0</c:v>
                </c:pt>
              </c:numCache>
            </c:numRef>
          </c:xVal>
          <c:yVal>
            <c:numRef>
              <c:f>Sheet3!$K$109:$K$112</c:f>
              <c:numCache>
                <c:formatCode>0.00E+00</c:formatCode>
                <c:ptCount val="4"/>
                <c:pt idx="0">
                  <c:v>2.43E6</c:v>
                </c:pt>
                <c:pt idx="1">
                  <c:v>1.13E6</c:v>
                </c:pt>
                <c:pt idx="2">
                  <c:v>300000.0</c:v>
                </c:pt>
                <c:pt idx="3">
                  <c:v>5.43E7</c:v>
                </c:pt>
              </c:numCache>
            </c:numRef>
          </c:yVal>
          <c:smooth val="0"/>
        </c:ser>
        <c:ser>
          <c:idx val="10"/>
          <c:order val="10"/>
          <c:tx>
            <c:v>No Theo</c:v>
          </c:tx>
          <c:spPr>
            <a:ln>
              <a:solidFill>
                <a:srgbClr val="0000FF"/>
              </a:solidFill>
            </a:ln>
          </c:spPr>
          <c:marker>
            <c:symbol val="x"/>
            <c:size val="10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xVal>
            <c:numRef>
              <c:f>Sheet3!$A$109:$A$130</c:f>
              <c:numCache>
                <c:formatCode>General</c:formatCode>
                <c:ptCount val="22"/>
                <c:pt idx="0">
                  <c:v>251.0</c:v>
                </c:pt>
                <c:pt idx="1">
                  <c:v>253.0</c:v>
                </c:pt>
                <c:pt idx="2">
                  <c:v>255.0</c:v>
                </c:pt>
                <c:pt idx="3">
                  <c:v>257.0</c:v>
                </c:pt>
                <c:pt idx="4">
                  <c:v>259.0</c:v>
                </c:pt>
                <c:pt idx="5">
                  <c:v>261.0</c:v>
                </c:pt>
                <c:pt idx="6">
                  <c:v>263.0</c:v>
                </c:pt>
                <c:pt idx="7">
                  <c:v>265.0</c:v>
                </c:pt>
                <c:pt idx="8">
                  <c:v>267.0</c:v>
                </c:pt>
                <c:pt idx="9">
                  <c:v>269.0</c:v>
                </c:pt>
                <c:pt idx="10">
                  <c:v>271.0</c:v>
                </c:pt>
                <c:pt idx="11">
                  <c:v>273.0</c:v>
                </c:pt>
                <c:pt idx="12">
                  <c:v>275.0</c:v>
                </c:pt>
                <c:pt idx="13">
                  <c:v>277.0</c:v>
                </c:pt>
                <c:pt idx="14">
                  <c:v>279.0</c:v>
                </c:pt>
                <c:pt idx="15">
                  <c:v>281.0</c:v>
                </c:pt>
                <c:pt idx="16">
                  <c:v>283.0</c:v>
                </c:pt>
                <c:pt idx="17">
                  <c:v>285.0</c:v>
                </c:pt>
                <c:pt idx="18">
                  <c:v>287.0</c:v>
                </c:pt>
                <c:pt idx="19">
                  <c:v>289.0</c:v>
                </c:pt>
                <c:pt idx="20">
                  <c:v>291.0</c:v>
                </c:pt>
                <c:pt idx="21">
                  <c:v>293.0</c:v>
                </c:pt>
              </c:numCache>
            </c:numRef>
          </c:xVal>
          <c:yVal>
            <c:numRef>
              <c:f>Sheet3!$L$109:$L$130</c:f>
              <c:numCache>
                <c:formatCode>0.00E+00</c:formatCode>
                <c:ptCount val="22"/>
                <c:pt idx="0" formatCode="General">
                  <c:v>3.17</c:v>
                </c:pt>
                <c:pt idx="1">
                  <c:v>337.0</c:v>
                </c:pt>
                <c:pt idx="2">
                  <c:v>222.0</c:v>
                </c:pt>
                <c:pt idx="3">
                  <c:v>47.6</c:v>
                </c:pt>
                <c:pt idx="4">
                  <c:v>19700.0</c:v>
                </c:pt>
              </c:numCache>
            </c:numRef>
          </c:yVal>
          <c:smooth val="0"/>
        </c:ser>
        <c:ser>
          <c:idx val="11"/>
          <c:order val="11"/>
          <c:tx>
            <c:v>Rf Theo</c:v>
          </c:tx>
          <c:spPr>
            <a:ln>
              <a:solidFill>
                <a:srgbClr val="0000FF"/>
              </a:solidFill>
            </a:ln>
          </c:spPr>
          <c:marker>
            <c:symbol val="square"/>
            <c:size val="10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xVal>
            <c:numRef>
              <c:f>Sheet3!$A$109:$A$130</c:f>
              <c:numCache>
                <c:formatCode>General</c:formatCode>
                <c:ptCount val="22"/>
                <c:pt idx="0">
                  <c:v>251.0</c:v>
                </c:pt>
                <c:pt idx="1">
                  <c:v>253.0</c:v>
                </c:pt>
                <c:pt idx="2">
                  <c:v>255.0</c:v>
                </c:pt>
                <c:pt idx="3">
                  <c:v>257.0</c:v>
                </c:pt>
                <c:pt idx="4">
                  <c:v>259.0</c:v>
                </c:pt>
                <c:pt idx="5">
                  <c:v>261.0</c:v>
                </c:pt>
                <c:pt idx="6">
                  <c:v>263.0</c:v>
                </c:pt>
                <c:pt idx="7">
                  <c:v>265.0</c:v>
                </c:pt>
                <c:pt idx="8">
                  <c:v>267.0</c:v>
                </c:pt>
                <c:pt idx="9">
                  <c:v>269.0</c:v>
                </c:pt>
                <c:pt idx="10">
                  <c:v>271.0</c:v>
                </c:pt>
                <c:pt idx="11">
                  <c:v>273.0</c:v>
                </c:pt>
                <c:pt idx="12">
                  <c:v>275.0</c:v>
                </c:pt>
                <c:pt idx="13">
                  <c:v>277.0</c:v>
                </c:pt>
                <c:pt idx="14">
                  <c:v>279.0</c:v>
                </c:pt>
                <c:pt idx="15">
                  <c:v>281.0</c:v>
                </c:pt>
                <c:pt idx="16">
                  <c:v>283.0</c:v>
                </c:pt>
                <c:pt idx="17">
                  <c:v>285.0</c:v>
                </c:pt>
                <c:pt idx="18">
                  <c:v>287.0</c:v>
                </c:pt>
                <c:pt idx="19">
                  <c:v>289.0</c:v>
                </c:pt>
                <c:pt idx="20">
                  <c:v>291.0</c:v>
                </c:pt>
                <c:pt idx="21">
                  <c:v>293.0</c:v>
                </c:pt>
              </c:numCache>
            </c:numRef>
          </c:xVal>
          <c:yVal>
            <c:numRef>
              <c:f>Sheet3!$M$109:$M$130</c:f>
              <c:numCache>
                <c:formatCode>General</c:formatCode>
                <c:ptCount val="22"/>
                <c:pt idx="2">
                  <c:v>7.59</c:v>
                </c:pt>
                <c:pt idx="3">
                  <c:v>7.04</c:v>
                </c:pt>
                <c:pt idx="4">
                  <c:v>1.68</c:v>
                </c:pt>
                <c:pt idx="5">
                  <c:v>167.0</c:v>
                </c:pt>
              </c:numCache>
            </c:numRef>
          </c:yVal>
          <c:smooth val="0"/>
        </c:ser>
        <c:ser>
          <c:idx val="12"/>
          <c:order val="12"/>
          <c:tx>
            <c:v>Sg Theo</c:v>
          </c:tx>
          <c:spPr>
            <a:ln>
              <a:solidFill>
                <a:srgbClr val="0000FF"/>
              </a:solidFill>
            </a:ln>
          </c:spPr>
          <c:marker>
            <c:symbol val="square"/>
            <c:size val="10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xVal>
            <c:numRef>
              <c:f>Sheet3!$A$109:$A$130</c:f>
              <c:numCache>
                <c:formatCode>General</c:formatCode>
                <c:ptCount val="22"/>
                <c:pt idx="0">
                  <c:v>251.0</c:v>
                </c:pt>
                <c:pt idx="1">
                  <c:v>253.0</c:v>
                </c:pt>
                <c:pt idx="2">
                  <c:v>255.0</c:v>
                </c:pt>
                <c:pt idx="3">
                  <c:v>257.0</c:v>
                </c:pt>
                <c:pt idx="4">
                  <c:v>259.0</c:v>
                </c:pt>
                <c:pt idx="5">
                  <c:v>261.0</c:v>
                </c:pt>
                <c:pt idx="6">
                  <c:v>263.0</c:v>
                </c:pt>
                <c:pt idx="7">
                  <c:v>265.0</c:v>
                </c:pt>
                <c:pt idx="8">
                  <c:v>267.0</c:v>
                </c:pt>
                <c:pt idx="9">
                  <c:v>269.0</c:v>
                </c:pt>
                <c:pt idx="10">
                  <c:v>271.0</c:v>
                </c:pt>
                <c:pt idx="11">
                  <c:v>273.0</c:v>
                </c:pt>
                <c:pt idx="12">
                  <c:v>275.0</c:v>
                </c:pt>
                <c:pt idx="13">
                  <c:v>277.0</c:v>
                </c:pt>
                <c:pt idx="14">
                  <c:v>279.0</c:v>
                </c:pt>
                <c:pt idx="15">
                  <c:v>281.0</c:v>
                </c:pt>
                <c:pt idx="16">
                  <c:v>283.0</c:v>
                </c:pt>
                <c:pt idx="17">
                  <c:v>285.0</c:v>
                </c:pt>
                <c:pt idx="18">
                  <c:v>287.0</c:v>
                </c:pt>
                <c:pt idx="19">
                  <c:v>289.0</c:v>
                </c:pt>
                <c:pt idx="20">
                  <c:v>291.0</c:v>
                </c:pt>
                <c:pt idx="21">
                  <c:v>293.0</c:v>
                </c:pt>
              </c:numCache>
            </c:numRef>
          </c:xVal>
          <c:yVal>
            <c:numRef>
              <c:f>Sheet3!$N$109:$N$130</c:f>
              <c:numCache>
                <c:formatCode>General</c:formatCode>
                <c:ptCount val="22"/>
                <c:pt idx="4" formatCode="0.00E+00">
                  <c:v>0.0828</c:v>
                </c:pt>
                <c:pt idx="5">
                  <c:v>0.255</c:v>
                </c:pt>
                <c:pt idx="6">
                  <c:v>2.12</c:v>
                </c:pt>
                <c:pt idx="7">
                  <c:v>11.8</c:v>
                </c:pt>
                <c:pt idx="9">
                  <c:v>75.9</c:v>
                </c:pt>
                <c:pt idx="10">
                  <c:v>86.5</c:v>
                </c:pt>
              </c:numCache>
            </c:numRef>
          </c:yVal>
          <c:smooth val="0"/>
        </c:ser>
        <c:ser>
          <c:idx val="13"/>
          <c:order val="13"/>
          <c:tx>
            <c:v>Hs Theo</c:v>
          </c:tx>
          <c:spPr>
            <a:ln>
              <a:solidFill>
                <a:srgbClr val="0000FF"/>
              </a:solidFill>
            </a:ln>
          </c:spPr>
          <c:marker>
            <c:symbol val="square"/>
            <c:size val="10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xVal>
            <c:numRef>
              <c:f>Sheet3!$A$109:$A$130</c:f>
              <c:numCache>
                <c:formatCode>General</c:formatCode>
                <c:ptCount val="22"/>
                <c:pt idx="0">
                  <c:v>251.0</c:v>
                </c:pt>
                <c:pt idx="1">
                  <c:v>253.0</c:v>
                </c:pt>
                <c:pt idx="2">
                  <c:v>255.0</c:v>
                </c:pt>
                <c:pt idx="3">
                  <c:v>257.0</c:v>
                </c:pt>
                <c:pt idx="4">
                  <c:v>259.0</c:v>
                </c:pt>
                <c:pt idx="5">
                  <c:v>261.0</c:v>
                </c:pt>
                <c:pt idx="6">
                  <c:v>263.0</c:v>
                </c:pt>
                <c:pt idx="7">
                  <c:v>265.0</c:v>
                </c:pt>
                <c:pt idx="8">
                  <c:v>267.0</c:v>
                </c:pt>
                <c:pt idx="9">
                  <c:v>269.0</c:v>
                </c:pt>
                <c:pt idx="10">
                  <c:v>271.0</c:v>
                </c:pt>
                <c:pt idx="11">
                  <c:v>273.0</c:v>
                </c:pt>
                <c:pt idx="12">
                  <c:v>275.0</c:v>
                </c:pt>
                <c:pt idx="13">
                  <c:v>277.0</c:v>
                </c:pt>
                <c:pt idx="14">
                  <c:v>279.0</c:v>
                </c:pt>
                <c:pt idx="15">
                  <c:v>281.0</c:v>
                </c:pt>
                <c:pt idx="16">
                  <c:v>283.0</c:v>
                </c:pt>
                <c:pt idx="17">
                  <c:v>285.0</c:v>
                </c:pt>
                <c:pt idx="18">
                  <c:v>287.0</c:v>
                </c:pt>
                <c:pt idx="19">
                  <c:v>289.0</c:v>
                </c:pt>
                <c:pt idx="20">
                  <c:v>291.0</c:v>
                </c:pt>
                <c:pt idx="21">
                  <c:v>293.0</c:v>
                </c:pt>
              </c:numCache>
            </c:numRef>
          </c:xVal>
          <c:yVal>
            <c:numRef>
              <c:f>Sheet3!$O$109:$O$130</c:f>
              <c:numCache>
                <c:formatCode>General</c:formatCode>
                <c:ptCount val="22"/>
                <c:pt idx="6" formatCode="0.00E+00">
                  <c:v>0.0011</c:v>
                </c:pt>
                <c:pt idx="7" formatCode="0.00E+00">
                  <c:v>0.00406</c:v>
                </c:pt>
                <c:pt idx="8" formatCode="0.00E+00">
                  <c:v>0.0597</c:v>
                </c:pt>
                <c:pt idx="9" formatCode="0.00E+00">
                  <c:v>7.14</c:v>
                </c:pt>
                <c:pt idx="11" formatCode="0.00E+00">
                  <c:v>0.25</c:v>
                </c:pt>
                <c:pt idx="12" formatCode="0.00E+00">
                  <c:v>1.5</c:v>
                </c:pt>
              </c:numCache>
            </c:numRef>
          </c:yVal>
          <c:smooth val="0"/>
        </c:ser>
        <c:ser>
          <c:idx val="14"/>
          <c:order val="14"/>
          <c:tx>
            <c:v>Ds Theo</c:v>
          </c:tx>
          <c:spPr>
            <a:ln>
              <a:solidFill>
                <a:srgbClr val="0000FF"/>
              </a:solidFill>
            </a:ln>
          </c:spPr>
          <c:marker>
            <c:symbol val="square"/>
            <c:size val="10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xVal>
            <c:numRef>
              <c:f>Sheet3!$A$109:$A$130</c:f>
              <c:numCache>
                <c:formatCode>General</c:formatCode>
                <c:ptCount val="22"/>
                <c:pt idx="0">
                  <c:v>251.0</c:v>
                </c:pt>
                <c:pt idx="1">
                  <c:v>253.0</c:v>
                </c:pt>
                <c:pt idx="2">
                  <c:v>255.0</c:v>
                </c:pt>
                <c:pt idx="3">
                  <c:v>257.0</c:v>
                </c:pt>
                <c:pt idx="4">
                  <c:v>259.0</c:v>
                </c:pt>
                <c:pt idx="5">
                  <c:v>261.0</c:v>
                </c:pt>
                <c:pt idx="6">
                  <c:v>263.0</c:v>
                </c:pt>
                <c:pt idx="7">
                  <c:v>265.0</c:v>
                </c:pt>
                <c:pt idx="8">
                  <c:v>267.0</c:v>
                </c:pt>
                <c:pt idx="9">
                  <c:v>269.0</c:v>
                </c:pt>
                <c:pt idx="10">
                  <c:v>271.0</c:v>
                </c:pt>
                <c:pt idx="11">
                  <c:v>273.0</c:v>
                </c:pt>
                <c:pt idx="12">
                  <c:v>275.0</c:v>
                </c:pt>
                <c:pt idx="13">
                  <c:v>277.0</c:v>
                </c:pt>
                <c:pt idx="14">
                  <c:v>279.0</c:v>
                </c:pt>
                <c:pt idx="15">
                  <c:v>281.0</c:v>
                </c:pt>
                <c:pt idx="16">
                  <c:v>283.0</c:v>
                </c:pt>
                <c:pt idx="17">
                  <c:v>285.0</c:v>
                </c:pt>
                <c:pt idx="18">
                  <c:v>287.0</c:v>
                </c:pt>
                <c:pt idx="19">
                  <c:v>289.0</c:v>
                </c:pt>
                <c:pt idx="20">
                  <c:v>291.0</c:v>
                </c:pt>
                <c:pt idx="21">
                  <c:v>293.0</c:v>
                </c:pt>
              </c:numCache>
            </c:numRef>
          </c:xVal>
          <c:yVal>
            <c:numRef>
              <c:f>Sheet3!$P$109:$P$130</c:f>
              <c:numCache>
                <c:formatCode>General</c:formatCode>
                <c:ptCount val="22"/>
                <c:pt idx="9" formatCode="0.00E+00">
                  <c:v>0.000153</c:v>
                </c:pt>
                <c:pt idx="10" formatCode="0.00E+00">
                  <c:v>0.00127</c:v>
                </c:pt>
                <c:pt idx="11" formatCode="0.00E+00">
                  <c:v>0.000135</c:v>
                </c:pt>
                <c:pt idx="13" formatCode="0.00E+00">
                  <c:v>0.00252</c:v>
                </c:pt>
                <c:pt idx="14" formatCode="0.00E+00">
                  <c:v>0.48</c:v>
                </c:pt>
                <c:pt idx="15" formatCode="0.00E+00">
                  <c:v>537.0</c:v>
                </c:pt>
              </c:numCache>
            </c:numRef>
          </c:yVal>
          <c:smooth val="0"/>
        </c:ser>
        <c:ser>
          <c:idx val="15"/>
          <c:order val="15"/>
          <c:tx>
            <c:v>Cn Theo</c:v>
          </c:tx>
          <c:spPr>
            <a:ln>
              <a:solidFill>
                <a:srgbClr val="0000FF"/>
              </a:solidFill>
            </a:ln>
          </c:spPr>
          <c:marker>
            <c:symbol val="square"/>
            <c:size val="10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xVal>
            <c:numRef>
              <c:f>Sheet3!$A$109:$A$130</c:f>
              <c:numCache>
                <c:formatCode>General</c:formatCode>
                <c:ptCount val="22"/>
                <c:pt idx="0">
                  <c:v>251.0</c:v>
                </c:pt>
                <c:pt idx="1">
                  <c:v>253.0</c:v>
                </c:pt>
                <c:pt idx="2">
                  <c:v>255.0</c:v>
                </c:pt>
                <c:pt idx="3">
                  <c:v>257.0</c:v>
                </c:pt>
                <c:pt idx="4">
                  <c:v>259.0</c:v>
                </c:pt>
                <c:pt idx="5">
                  <c:v>261.0</c:v>
                </c:pt>
                <c:pt idx="6">
                  <c:v>263.0</c:v>
                </c:pt>
                <c:pt idx="7">
                  <c:v>265.0</c:v>
                </c:pt>
                <c:pt idx="8">
                  <c:v>267.0</c:v>
                </c:pt>
                <c:pt idx="9">
                  <c:v>269.0</c:v>
                </c:pt>
                <c:pt idx="10">
                  <c:v>271.0</c:v>
                </c:pt>
                <c:pt idx="11">
                  <c:v>273.0</c:v>
                </c:pt>
                <c:pt idx="12">
                  <c:v>275.0</c:v>
                </c:pt>
                <c:pt idx="13">
                  <c:v>277.0</c:v>
                </c:pt>
                <c:pt idx="14">
                  <c:v>279.0</c:v>
                </c:pt>
                <c:pt idx="15">
                  <c:v>281.0</c:v>
                </c:pt>
                <c:pt idx="16">
                  <c:v>283.0</c:v>
                </c:pt>
                <c:pt idx="17">
                  <c:v>285.0</c:v>
                </c:pt>
                <c:pt idx="18">
                  <c:v>287.0</c:v>
                </c:pt>
                <c:pt idx="19">
                  <c:v>289.0</c:v>
                </c:pt>
                <c:pt idx="20">
                  <c:v>291.0</c:v>
                </c:pt>
                <c:pt idx="21">
                  <c:v>293.0</c:v>
                </c:pt>
              </c:numCache>
            </c:numRef>
          </c:xVal>
          <c:yVal>
            <c:numRef>
              <c:f>Sheet3!$Q$109:$Q$130</c:f>
              <c:numCache>
                <c:formatCode>General</c:formatCode>
                <c:ptCount val="22"/>
                <c:pt idx="13" formatCode="0.00E+00">
                  <c:v>0.000307</c:v>
                </c:pt>
                <c:pt idx="15" formatCode="0.00E+00">
                  <c:v>0.052</c:v>
                </c:pt>
                <c:pt idx="16">
                  <c:v>7.47</c:v>
                </c:pt>
                <c:pt idx="17" formatCode="0.00E+00">
                  <c:v>79.1</c:v>
                </c:pt>
              </c:numCache>
            </c:numRef>
          </c:yVal>
          <c:smooth val="0"/>
        </c:ser>
        <c:ser>
          <c:idx val="16"/>
          <c:order val="16"/>
          <c:tx>
            <c:v>Fl Theo</c:v>
          </c:tx>
          <c:spPr>
            <a:ln>
              <a:solidFill>
                <a:srgbClr val="0000FF"/>
              </a:solidFill>
            </a:ln>
          </c:spPr>
          <c:marker>
            <c:symbol val="square"/>
            <c:size val="10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xVal>
            <c:numRef>
              <c:f>Sheet3!$A$109:$A$130</c:f>
              <c:numCache>
                <c:formatCode>General</c:formatCode>
                <c:ptCount val="22"/>
                <c:pt idx="0">
                  <c:v>251.0</c:v>
                </c:pt>
                <c:pt idx="1">
                  <c:v>253.0</c:v>
                </c:pt>
                <c:pt idx="2">
                  <c:v>255.0</c:v>
                </c:pt>
                <c:pt idx="3">
                  <c:v>257.0</c:v>
                </c:pt>
                <c:pt idx="4">
                  <c:v>259.0</c:v>
                </c:pt>
                <c:pt idx="5">
                  <c:v>261.0</c:v>
                </c:pt>
                <c:pt idx="6">
                  <c:v>263.0</c:v>
                </c:pt>
                <c:pt idx="7">
                  <c:v>265.0</c:v>
                </c:pt>
                <c:pt idx="8">
                  <c:v>267.0</c:v>
                </c:pt>
                <c:pt idx="9">
                  <c:v>269.0</c:v>
                </c:pt>
                <c:pt idx="10">
                  <c:v>271.0</c:v>
                </c:pt>
                <c:pt idx="11">
                  <c:v>273.0</c:v>
                </c:pt>
                <c:pt idx="12">
                  <c:v>275.0</c:v>
                </c:pt>
                <c:pt idx="13">
                  <c:v>277.0</c:v>
                </c:pt>
                <c:pt idx="14">
                  <c:v>279.0</c:v>
                </c:pt>
                <c:pt idx="15">
                  <c:v>281.0</c:v>
                </c:pt>
                <c:pt idx="16">
                  <c:v>283.0</c:v>
                </c:pt>
                <c:pt idx="17">
                  <c:v>285.0</c:v>
                </c:pt>
                <c:pt idx="18">
                  <c:v>287.0</c:v>
                </c:pt>
                <c:pt idx="19">
                  <c:v>289.0</c:v>
                </c:pt>
                <c:pt idx="20">
                  <c:v>291.0</c:v>
                </c:pt>
                <c:pt idx="21">
                  <c:v>293.0</c:v>
                </c:pt>
              </c:numCache>
            </c:numRef>
          </c:xVal>
          <c:yVal>
            <c:numRef>
              <c:f>Sheet3!$R$109:$R$130</c:f>
              <c:numCache>
                <c:formatCode>General</c:formatCode>
                <c:ptCount val="22"/>
                <c:pt idx="17">
                  <c:v>0.113</c:v>
                </c:pt>
                <c:pt idx="18">
                  <c:v>1.16</c:v>
                </c:pt>
                <c:pt idx="19">
                  <c:v>6.21</c:v>
                </c:pt>
              </c:numCache>
            </c:numRef>
          </c:yVal>
          <c:smooth val="0"/>
        </c:ser>
        <c:ser>
          <c:idx val="17"/>
          <c:order val="17"/>
          <c:tx>
            <c:v>Lv Theo</c:v>
          </c:tx>
          <c:spPr>
            <a:ln>
              <a:solidFill>
                <a:srgbClr val="0000FF"/>
              </a:solidFill>
            </a:ln>
          </c:spPr>
          <c:marker>
            <c:symbol val="square"/>
            <c:size val="10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xVal>
            <c:numRef>
              <c:f>Sheet3!$A$109:$A$130</c:f>
              <c:numCache>
                <c:formatCode>General</c:formatCode>
                <c:ptCount val="22"/>
                <c:pt idx="0">
                  <c:v>251.0</c:v>
                </c:pt>
                <c:pt idx="1">
                  <c:v>253.0</c:v>
                </c:pt>
                <c:pt idx="2">
                  <c:v>255.0</c:v>
                </c:pt>
                <c:pt idx="3">
                  <c:v>257.0</c:v>
                </c:pt>
                <c:pt idx="4">
                  <c:v>259.0</c:v>
                </c:pt>
                <c:pt idx="5">
                  <c:v>261.0</c:v>
                </c:pt>
                <c:pt idx="6">
                  <c:v>263.0</c:v>
                </c:pt>
                <c:pt idx="7">
                  <c:v>265.0</c:v>
                </c:pt>
                <c:pt idx="8">
                  <c:v>267.0</c:v>
                </c:pt>
                <c:pt idx="9">
                  <c:v>269.0</c:v>
                </c:pt>
                <c:pt idx="10">
                  <c:v>271.0</c:v>
                </c:pt>
                <c:pt idx="11">
                  <c:v>273.0</c:v>
                </c:pt>
                <c:pt idx="12">
                  <c:v>275.0</c:v>
                </c:pt>
                <c:pt idx="13">
                  <c:v>277.0</c:v>
                </c:pt>
                <c:pt idx="14">
                  <c:v>279.0</c:v>
                </c:pt>
                <c:pt idx="15">
                  <c:v>281.0</c:v>
                </c:pt>
                <c:pt idx="16">
                  <c:v>283.0</c:v>
                </c:pt>
                <c:pt idx="17">
                  <c:v>285.0</c:v>
                </c:pt>
                <c:pt idx="18">
                  <c:v>287.0</c:v>
                </c:pt>
                <c:pt idx="19">
                  <c:v>289.0</c:v>
                </c:pt>
                <c:pt idx="20">
                  <c:v>291.0</c:v>
                </c:pt>
                <c:pt idx="21">
                  <c:v>293.0</c:v>
                </c:pt>
              </c:numCache>
            </c:numRef>
          </c:xVal>
          <c:yVal>
            <c:numRef>
              <c:f>Sheet3!$S$109:$S$130</c:f>
              <c:numCache>
                <c:formatCode>General</c:formatCode>
                <c:ptCount val="22"/>
                <c:pt idx="20" formatCode="0.00E+00">
                  <c:v>0.0576</c:v>
                </c:pt>
                <c:pt idx="21" formatCode="0.00E+00">
                  <c:v>0.115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4575768"/>
        <c:axId val="2143607528"/>
      </c:scatterChart>
      <c:valAx>
        <c:axId val="21445757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 baseline="0"/>
                </a:pPr>
                <a:r>
                  <a:rPr lang="en-US" sz="1800" baseline="0"/>
                  <a:t>Mass Number, A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38100">
            <a:solidFill>
              <a:schemeClr val="tx1"/>
            </a:solidFill>
          </a:ln>
        </c:spPr>
        <c:txPr>
          <a:bodyPr/>
          <a:lstStyle/>
          <a:p>
            <a:pPr>
              <a:defRPr sz="1800" b="1"/>
            </a:pPr>
            <a:endParaRPr lang="en-US"/>
          </a:p>
        </c:txPr>
        <c:crossAx val="2143607528"/>
        <c:crossesAt val="1.0E-5"/>
        <c:crossBetween val="midCat"/>
      </c:valAx>
      <c:valAx>
        <c:axId val="2143607528"/>
        <c:scaling>
          <c:logBase val="10.0"/>
          <c:orientation val="minMax"/>
          <c:max val="1.0E8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dirty="0"/>
                  <a:t>log</a:t>
                </a:r>
                <a:r>
                  <a:rPr lang="en-US" sz="1800" baseline="-25000" dirty="0"/>
                  <a:t>10</a:t>
                </a:r>
                <a:r>
                  <a:rPr lang="en-US" sz="1800" dirty="0"/>
                  <a:t>(T</a:t>
                </a:r>
                <a:r>
                  <a:rPr lang="en-US" sz="1800" baseline="-25000" dirty="0"/>
                  <a:t>1/2</a:t>
                </a:r>
                <a:r>
                  <a:rPr lang="en-US" sz="1800" dirty="0"/>
                  <a:t>)(s</a:t>
                </a:r>
                <a:r>
                  <a:rPr lang="en-US" sz="1800" dirty="0" smtClean="0"/>
                  <a:t>)</a:t>
                </a:r>
              </a:p>
              <a:p>
                <a:pPr>
                  <a:defRPr sz="1800"/>
                </a:pPr>
                <a:endParaRPr lang="en-US" sz="1800" dirty="0" smtClean="0"/>
              </a:p>
              <a:p>
                <a:pPr>
                  <a:defRPr sz="1800"/>
                </a:pPr>
                <a:endParaRPr lang="en-US" sz="1800" dirty="0"/>
              </a:p>
            </c:rich>
          </c:tx>
          <c:overlay val="0"/>
        </c:title>
        <c:numFmt formatCode="0.E+00" sourceLinked="0"/>
        <c:majorTickMark val="out"/>
        <c:minorTickMark val="none"/>
        <c:tickLblPos val="none"/>
        <c:spPr>
          <a:ln w="38100">
            <a:solidFill>
              <a:schemeClr val="tx1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214457576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4246442878851"/>
          <c:y val="0.0430769230769231"/>
          <c:w val="0.804817884606529"/>
          <c:h val="0.796923076923077"/>
        </c:manualLayout>
      </c:layout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marker>
            <c:symbol val="circle"/>
            <c:size val="12"/>
            <c:spPr>
              <a:noFill/>
              <a:ln w="38100" cmpd="sng">
                <a:solidFill>
                  <a:schemeClr val="tx1"/>
                </a:solidFill>
              </a:ln>
            </c:spPr>
          </c:marker>
          <c:yVal>
            <c:numRef>
              <c:f>Sheet6!$M$89:$M$98</c:f>
              <c:numCache>
                <c:formatCode>General</c:formatCode>
                <c:ptCount val="10"/>
                <c:pt idx="0">
                  <c:v>-0.340066220988211</c:v>
                </c:pt>
                <c:pt idx="1">
                  <c:v>-0.00890239479561927</c:v>
                </c:pt>
                <c:pt idx="2">
                  <c:v>-0.119772895967561</c:v>
                </c:pt>
                <c:pt idx="3">
                  <c:v>-0.0920911621048628</c:v>
                </c:pt>
                <c:pt idx="4">
                  <c:v>0.379586806691158</c:v>
                </c:pt>
                <c:pt idx="5">
                  <c:v>0.0502696816109638</c:v>
                </c:pt>
                <c:pt idx="6">
                  <c:v>-0.184285737670953</c:v>
                </c:pt>
                <c:pt idx="7">
                  <c:v>-0.602059991327962</c:v>
                </c:pt>
                <c:pt idx="8">
                  <c:v>0.217992613455245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0923656"/>
        <c:axId val="2146196760"/>
      </c:scatterChart>
      <c:valAx>
        <c:axId val="21309236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one"/>
        <c:spPr>
          <a:ln w="38100">
            <a:solidFill>
              <a:schemeClr val="tx1"/>
            </a:solidFill>
          </a:ln>
        </c:spPr>
        <c:crossAx val="2146196760"/>
        <c:crossesAt val="-20.0"/>
        <c:crossBetween val="midCat"/>
        <c:majorUnit val="1.0"/>
      </c:valAx>
      <c:valAx>
        <c:axId val="2146196760"/>
        <c:scaling>
          <c:orientation val="minMax"/>
          <c:max val="2.0"/>
          <c:min val="-2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i="0">
                    <a:latin typeface="+mn-lt"/>
                    <a:cs typeface="Symbol" charset="2"/>
                  </a:rPr>
                  <a:t>log</a:t>
                </a:r>
                <a:r>
                  <a:rPr lang="en-US" i="0" baseline="-25000">
                    <a:latin typeface="+mn-lt"/>
                    <a:cs typeface="Symbol" charset="2"/>
                  </a:rPr>
                  <a:t>10</a:t>
                </a:r>
                <a:r>
                  <a:rPr lang="en-US" baseline="0">
                    <a:latin typeface="+mn-lt"/>
                    <a:cs typeface="Symbol" charset="2"/>
                  </a:rPr>
                  <a:t>(T</a:t>
                </a:r>
                <a:r>
                  <a:rPr lang="en-US" baseline="-25000">
                    <a:latin typeface="+mn-lt"/>
                    <a:cs typeface="Symbol" charset="2"/>
                  </a:rPr>
                  <a:t>1/2,exp</a:t>
                </a:r>
                <a:r>
                  <a:rPr lang="en-US" baseline="0">
                    <a:latin typeface="+mn-lt"/>
                    <a:cs typeface="Symbol" charset="2"/>
                  </a:rPr>
                  <a:t>/T</a:t>
                </a:r>
                <a:r>
                  <a:rPr lang="en-US" sz="1800" baseline="-25000">
                    <a:latin typeface="+mn-lt"/>
                    <a:cs typeface="Symbol" charset="2"/>
                  </a:rPr>
                  <a:t>1/2,STM</a:t>
                </a:r>
                <a:r>
                  <a:rPr lang="en-US" baseline="0">
                    <a:latin typeface="+mn-lt"/>
                    <a:cs typeface="Symbol" charset="2"/>
                  </a:rPr>
                  <a:t>)</a:t>
                </a:r>
                <a:endParaRPr lang="en-US" baseline="-25000">
                  <a:latin typeface="Symbol" charset="2"/>
                  <a:cs typeface="Symbol" charset="2"/>
                </a:endParaRPr>
              </a:p>
            </c:rich>
          </c:tx>
          <c:overlay val="0"/>
        </c:title>
        <c:numFmt formatCode="#,##0.0" sourceLinked="0"/>
        <c:majorTickMark val="out"/>
        <c:minorTickMark val="none"/>
        <c:tickLblPos val="nextTo"/>
        <c:spPr>
          <a:ln w="38100">
            <a:solidFill>
              <a:schemeClr val="tx1"/>
            </a:solidFill>
          </a:ln>
        </c:spPr>
        <c:crossAx val="2130923656"/>
        <c:crosses val="autoZero"/>
        <c:crossBetween val="midCat"/>
      </c:valAx>
    </c:plotArea>
    <c:plotVisOnly val="1"/>
    <c:dispBlanksAs val="gap"/>
    <c:showDLblsOverMax val="0"/>
  </c:chart>
  <c:spPr>
    <a:ln w="38100"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Sheet6!$H$54:$H$60</c:f>
                <c:numCache>
                  <c:formatCode>General</c:formatCode>
                  <c:ptCount val="7"/>
                  <c:pt idx="0">
                    <c:v>0.23</c:v>
                  </c:pt>
                  <c:pt idx="1">
                    <c:v>0.42</c:v>
                  </c:pt>
                  <c:pt idx="2">
                    <c:v>0.34</c:v>
                  </c:pt>
                  <c:pt idx="3">
                    <c:v>0.01</c:v>
                  </c:pt>
                  <c:pt idx="4">
                    <c:v>0.03</c:v>
                  </c:pt>
                  <c:pt idx="5">
                    <c:v>0.09</c:v>
                  </c:pt>
                  <c:pt idx="6">
                    <c:v>0.0</c:v>
                  </c:pt>
                </c:numCache>
              </c:numRef>
            </c:plus>
            <c:minus>
              <c:numRef>
                <c:f>Sheet6!$I$54:$I$60</c:f>
                <c:numCache>
                  <c:formatCode>General</c:formatCode>
                  <c:ptCount val="7"/>
                  <c:pt idx="0">
                    <c:v>0.16</c:v>
                  </c:pt>
                  <c:pt idx="1">
                    <c:v>0.21</c:v>
                  </c:pt>
                  <c:pt idx="2">
                    <c:v>0.14</c:v>
                  </c:pt>
                  <c:pt idx="3">
                    <c:v>0.01</c:v>
                  </c:pt>
                  <c:pt idx="4">
                    <c:v>0.03</c:v>
                  </c:pt>
                  <c:pt idx="5">
                    <c:v>0.09</c:v>
                  </c:pt>
                  <c:pt idx="6">
                    <c:v>0.0</c:v>
                  </c:pt>
                </c:numCache>
              </c:numRef>
            </c:minus>
            <c:spPr>
              <a:ln w="38100">
                <a:headEnd type="none"/>
              </a:ln>
            </c:spPr>
          </c:errBars>
          <c:yVal>
            <c:numRef>
              <c:f>Sheet6!$G$54:$G$60</c:f>
              <c:numCache>
                <c:formatCode>General</c:formatCode>
                <c:ptCount val="7"/>
                <c:pt idx="0">
                  <c:v>1.73</c:v>
                </c:pt>
                <c:pt idx="1">
                  <c:v>1.49</c:v>
                </c:pt>
                <c:pt idx="2">
                  <c:v>1.59</c:v>
                </c:pt>
                <c:pt idx="3">
                  <c:v>1.27</c:v>
                </c:pt>
                <c:pt idx="4">
                  <c:v>1.47</c:v>
                </c:pt>
                <c:pt idx="5">
                  <c:v>1.66</c:v>
                </c:pt>
                <c:pt idx="6">
                  <c:v>0.82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3797000"/>
        <c:axId val="2143800216"/>
      </c:scatterChart>
      <c:valAx>
        <c:axId val="2143797000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ln w="38100">
            <a:solidFill>
              <a:schemeClr val="tx1"/>
            </a:solidFill>
          </a:ln>
        </c:spPr>
        <c:txPr>
          <a:bodyPr/>
          <a:lstStyle/>
          <a:p>
            <a:pPr>
              <a:defRPr sz="1800"/>
            </a:pPr>
            <a:endParaRPr lang="en-US"/>
          </a:p>
        </c:txPr>
        <c:crossAx val="2143800216"/>
        <c:crosses val="autoZero"/>
        <c:crossBetween val="midCat"/>
        <c:majorUnit val="1.0"/>
      </c:valAx>
      <c:valAx>
        <c:axId val="21438002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8100">
            <a:solidFill>
              <a:schemeClr val="tx1"/>
            </a:solidFill>
          </a:ln>
        </c:spPr>
        <c:txPr>
          <a:bodyPr/>
          <a:lstStyle/>
          <a:p>
            <a:pPr>
              <a:defRPr sz="1800" b="1" i="0" baseline="0"/>
            </a:pPr>
            <a:endParaRPr lang="en-US"/>
          </a:p>
        </c:txPr>
        <c:crossAx val="214379700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38100" cap="flat">
              <a:noFill/>
              <a:headEnd type="none"/>
            </a:ln>
          </c:spPr>
          <c:marker>
            <c:symbol val="circle"/>
            <c:size val="10"/>
            <c:spPr>
              <a:solidFill>
                <a:schemeClr val="tx1"/>
              </a:solidFill>
              <a:ln w="38100">
                <a:solidFill>
                  <a:schemeClr val="tx1"/>
                </a:solidFill>
              </a:ln>
            </c:spPr>
          </c:marker>
          <c:errBars>
            <c:errDir val="x"/>
            <c:errBarType val="both"/>
            <c:errValType val="cust"/>
            <c:noEndCap val="0"/>
            <c:plus>
              <c:numRef>
                <c:f>Sheet6!$H$4:$H$11</c:f>
                <c:numCache>
                  <c:formatCode>General</c:formatCode>
                  <c:ptCount val="8"/>
                  <c:pt idx="0">
                    <c:v>2.420000000000001</c:v>
                  </c:pt>
                  <c:pt idx="1">
                    <c:v>0.84</c:v>
                  </c:pt>
                  <c:pt idx="2">
                    <c:v>0.42</c:v>
                  </c:pt>
                  <c:pt idx="3">
                    <c:v>0.24</c:v>
                  </c:pt>
                  <c:pt idx="4">
                    <c:v>0.16</c:v>
                  </c:pt>
                  <c:pt idx="5">
                    <c:v>0.11</c:v>
                  </c:pt>
                  <c:pt idx="6">
                    <c:v>0.0899999999999998</c:v>
                  </c:pt>
                  <c:pt idx="7">
                    <c:v>0.0700000000000001</c:v>
                  </c:pt>
                </c:numCache>
              </c:numRef>
            </c:plus>
            <c:minus>
              <c:numRef>
                <c:f>Sheet6!$G$4:$G$11</c:f>
                <c:numCache>
                  <c:formatCode>General</c:formatCode>
                  <c:ptCount val="8"/>
                  <c:pt idx="0">
                    <c:v>2.31</c:v>
                  </c:pt>
                  <c:pt idx="1">
                    <c:v>1.06</c:v>
                  </c:pt>
                  <c:pt idx="2">
                    <c:v>0.59</c:v>
                  </c:pt>
                  <c:pt idx="3">
                    <c:v>0.37</c:v>
                  </c:pt>
                  <c:pt idx="4">
                    <c:v>0.25</c:v>
                  </c:pt>
                  <c:pt idx="5">
                    <c:v>0.19</c:v>
                  </c:pt>
                  <c:pt idx="6">
                    <c:v>0.14</c:v>
                  </c:pt>
                  <c:pt idx="7">
                    <c:v>0.11</c:v>
                  </c:pt>
                </c:numCache>
              </c:numRef>
            </c:minus>
            <c:spPr>
              <a:ln w="38100">
                <a:solidFill>
                  <a:schemeClr val="tx1"/>
                </a:solidFill>
              </a:ln>
            </c:spPr>
          </c:errBars>
          <c:xVal>
            <c:numRef>
              <c:f>Sheet6!$B$4:$B$11</c:f>
              <c:numCache>
                <c:formatCode>General</c:formatCode>
                <c:ptCount val="8"/>
                <c:pt idx="0">
                  <c:v>5.89</c:v>
                </c:pt>
                <c:pt idx="1">
                  <c:v>3.49</c:v>
                </c:pt>
                <c:pt idx="2">
                  <c:v>2.43</c:v>
                </c:pt>
                <c:pt idx="3">
                  <c:v>1.85</c:v>
                </c:pt>
                <c:pt idx="4">
                  <c:v>1.49</c:v>
                </c:pt>
                <c:pt idx="5">
                  <c:v>1.25</c:v>
                </c:pt>
                <c:pt idx="6">
                  <c:v>1.07</c:v>
                </c:pt>
                <c:pt idx="7">
                  <c:v>0.94</c:v>
                </c:pt>
              </c:numCache>
            </c:numRef>
          </c:xVal>
          <c:yVal>
            <c:numRef>
              <c:f>Sheet6!$F$4:$F$11</c:f>
              <c:numCache>
                <c:formatCode>General</c:formatCode>
                <c:ptCount val="8"/>
                <c:pt idx="0">
                  <c:v>1.12</c:v>
                </c:pt>
                <c:pt idx="1">
                  <c:v>1.28</c:v>
                </c:pt>
                <c:pt idx="2">
                  <c:v>1.48</c:v>
                </c:pt>
                <c:pt idx="3">
                  <c:v>1.77</c:v>
                </c:pt>
                <c:pt idx="4">
                  <c:v>2.15</c:v>
                </c:pt>
                <c:pt idx="5">
                  <c:v>2.82</c:v>
                </c:pt>
                <c:pt idx="6">
                  <c:v>3.93</c:v>
                </c:pt>
                <c:pt idx="7">
                  <c:v>6.24</c:v>
                </c:pt>
              </c:numCache>
            </c:numRef>
          </c:yVal>
          <c:smooth val="0"/>
        </c:ser>
        <c:ser>
          <c:idx val="3"/>
          <c:order val="1"/>
          <c:spPr>
            <a:ln w="2540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Sheet6!$C$15:$C$22</c:f>
              <c:numCache>
                <c:formatCode>General</c:formatCode>
                <c:ptCount val="8"/>
                <c:pt idx="0">
                  <c:v>3.58</c:v>
                </c:pt>
                <c:pt idx="1">
                  <c:v>2.43</c:v>
                </c:pt>
                <c:pt idx="2">
                  <c:v>1.84</c:v>
                </c:pt>
                <c:pt idx="3">
                  <c:v>1.48</c:v>
                </c:pt>
                <c:pt idx="4">
                  <c:v>1.24</c:v>
                </c:pt>
                <c:pt idx="5">
                  <c:v>1.06</c:v>
                </c:pt>
                <c:pt idx="6">
                  <c:v>0.93</c:v>
                </c:pt>
                <c:pt idx="7">
                  <c:v>0.83</c:v>
                </c:pt>
              </c:numCache>
            </c:numRef>
          </c:xVal>
          <c:yVal>
            <c:numRef>
              <c:f>Sheet6!$F$15:$F$22</c:f>
              <c:numCache>
                <c:formatCode>General</c:formatCode>
                <c:ptCount val="8"/>
                <c:pt idx="0">
                  <c:v>1.01</c:v>
                </c:pt>
                <c:pt idx="1">
                  <c:v>1.12</c:v>
                </c:pt>
                <c:pt idx="2">
                  <c:v>1.28</c:v>
                </c:pt>
                <c:pt idx="3">
                  <c:v>1.48</c:v>
                </c:pt>
                <c:pt idx="4">
                  <c:v>1.77</c:v>
                </c:pt>
                <c:pt idx="5">
                  <c:v>2.15</c:v>
                </c:pt>
                <c:pt idx="6">
                  <c:v>2.82</c:v>
                </c:pt>
                <c:pt idx="7">
                  <c:v>3.93</c:v>
                </c:pt>
              </c:numCache>
            </c:numRef>
          </c:yVal>
          <c:smooth val="1"/>
        </c:ser>
        <c:ser>
          <c:idx val="1"/>
          <c:order val="2"/>
          <c:spPr>
            <a:ln w="25400">
              <a:solidFill>
                <a:schemeClr val="tx1"/>
              </a:solidFill>
              <a:prstDash val="sysDash"/>
            </a:ln>
          </c:spPr>
          <c:marker>
            <c:symbol val="none"/>
          </c:marker>
          <c:xVal>
            <c:numRef>
              <c:f>Sheet6!$I$4:$I$11</c:f>
              <c:numCache>
                <c:formatCode>General</c:formatCode>
                <c:ptCount val="8"/>
                <c:pt idx="0">
                  <c:v>0.0</c:v>
                </c:pt>
                <c:pt idx="1">
                  <c:v>0.5</c:v>
                </c:pt>
                <c:pt idx="2">
                  <c:v>1.0</c:v>
                </c:pt>
                <c:pt idx="3">
                  <c:v>1.5</c:v>
                </c:pt>
                <c:pt idx="4">
                  <c:v>2.0</c:v>
                </c:pt>
                <c:pt idx="5">
                  <c:v>2.5</c:v>
                </c:pt>
                <c:pt idx="6">
                  <c:v>3.0</c:v>
                </c:pt>
                <c:pt idx="7">
                  <c:v>3.5</c:v>
                </c:pt>
              </c:numCache>
            </c:numRef>
          </c:xVal>
          <c:yVal>
            <c:numRef>
              <c:f>Sheet6!$I$4:$I$11</c:f>
              <c:numCache>
                <c:formatCode>General</c:formatCode>
                <c:ptCount val="8"/>
                <c:pt idx="0">
                  <c:v>0.0</c:v>
                </c:pt>
                <c:pt idx="1">
                  <c:v>0.5</c:v>
                </c:pt>
                <c:pt idx="2">
                  <c:v>1.0</c:v>
                </c:pt>
                <c:pt idx="3">
                  <c:v>1.5</c:v>
                </c:pt>
                <c:pt idx="4">
                  <c:v>2.0</c:v>
                </c:pt>
                <c:pt idx="5">
                  <c:v>2.5</c:v>
                </c:pt>
                <c:pt idx="6">
                  <c:v>3.0</c:v>
                </c:pt>
                <c:pt idx="7">
                  <c:v>3.5</c:v>
                </c:pt>
              </c:numCache>
            </c:numRef>
          </c:yVal>
          <c:smooth val="0"/>
        </c:ser>
        <c:ser>
          <c:idx val="2"/>
          <c:order val="3"/>
          <c:spPr>
            <a:ln w="25400">
              <a:solidFill>
                <a:schemeClr val="tx1"/>
              </a:solidFill>
              <a:prstDash val="sysDash"/>
            </a:ln>
          </c:spPr>
          <c:marker>
            <c:symbol val="none"/>
          </c:marker>
          <c:xVal>
            <c:numRef>
              <c:f>Sheet6!$J$4:$J$5</c:f>
              <c:numCache>
                <c:formatCode>General</c:formatCode>
                <c:ptCount val="2"/>
                <c:pt idx="0">
                  <c:v>0.0</c:v>
                </c:pt>
                <c:pt idx="1">
                  <c:v>5.292</c:v>
                </c:pt>
              </c:numCache>
            </c:numRef>
          </c:xVal>
          <c:yVal>
            <c:numRef>
              <c:f>Sheet6!$K$4:$K$5</c:f>
              <c:numCache>
                <c:formatCode>General</c:formatCode>
                <c:ptCount val="2"/>
                <c:pt idx="0">
                  <c:v>0.0</c:v>
                </c:pt>
                <c:pt idx="1">
                  <c:v>4.01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6175720"/>
        <c:axId val="2146108552"/>
      </c:scatterChart>
      <c:valAx>
        <c:axId val="2146175720"/>
        <c:scaling>
          <c:orientation val="minMax"/>
          <c:max val="3.0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b="1" i="1" dirty="0">
                    <a:latin typeface="Symbol" charset="2"/>
                    <a:cs typeface="Symbol" charset="2"/>
                  </a:rPr>
                  <a:t>D</a:t>
                </a:r>
                <a:r>
                  <a:rPr lang="en-US" sz="1800" dirty="0"/>
                  <a:t>(</a:t>
                </a:r>
                <a:r>
                  <a:rPr lang="en-US" sz="1800" baseline="30000" dirty="0"/>
                  <a:t>108</a:t>
                </a:r>
                <a:r>
                  <a:rPr lang="en-US" sz="1800" dirty="0"/>
                  <a:t>Xe) (MeV)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38100">
            <a:solidFill>
              <a:schemeClr val="tx1"/>
            </a:solidFill>
          </a:ln>
        </c:spPr>
        <c:txPr>
          <a:bodyPr/>
          <a:lstStyle/>
          <a:p>
            <a:pPr>
              <a:defRPr sz="1800" b="1" i="0"/>
            </a:pPr>
            <a:endParaRPr lang="en-US"/>
          </a:p>
        </c:txPr>
        <c:crossAx val="2146108552"/>
        <c:crosses val="autoZero"/>
        <c:crossBetween val="midCat"/>
      </c:valAx>
      <c:valAx>
        <c:axId val="2146108552"/>
        <c:scaling>
          <c:orientation val="minMax"/>
          <c:max val="3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 b="1" i="1" dirty="0">
                    <a:latin typeface="Symbol" charset="2"/>
                    <a:cs typeface="Symbol" charset="2"/>
                  </a:rPr>
                  <a:t>D</a:t>
                </a:r>
                <a:r>
                  <a:rPr lang="en-US" sz="1800" dirty="0"/>
                  <a:t>(</a:t>
                </a:r>
                <a:r>
                  <a:rPr lang="en-US" sz="1800" baseline="30000" dirty="0"/>
                  <a:t>104</a:t>
                </a:r>
                <a:r>
                  <a:rPr lang="en-US" sz="1800" dirty="0"/>
                  <a:t>Te)</a:t>
                </a:r>
                <a:r>
                  <a:rPr lang="en-US" sz="1800" baseline="0" dirty="0"/>
                  <a:t> (MeV)</a:t>
                </a:r>
                <a:endParaRPr lang="en-US" sz="180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38100">
            <a:solidFill>
              <a:schemeClr val="tx1"/>
            </a:solidFill>
          </a:ln>
        </c:spPr>
        <c:txPr>
          <a:bodyPr/>
          <a:lstStyle/>
          <a:p>
            <a:pPr>
              <a:defRPr sz="1800" b="1" i="0"/>
            </a:pPr>
            <a:endParaRPr lang="en-US"/>
          </a:p>
        </c:txPr>
        <c:crossAx val="2146175720"/>
        <c:crosses val="autoZero"/>
        <c:crossBetween val="midCat"/>
      </c:valAx>
      <c:spPr>
        <a:ln w="25400">
          <a:noFill/>
          <a:prstDash val="sysDash"/>
        </a:ln>
      </c:spPr>
    </c:plotArea>
    <c:plotVisOnly val="1"/>
    <c:dispBlanksAs val="gap"/>
    <c:showDLblsOverMax val="0"/>
  </c:chart>
  <c:spPr>
    <a:ln w="38100"/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Relationship Id="rId2" Type="http://schemas.openxmlformats.org/officeDocument/2006/relationships/image" Target="../media/image2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0.14382</cdr:x>
      <cdr:y>0.43981</cdr:y>
    </cdr:from>
    <cdr:to>
      <cdr:x>0.94591</cdr:x>
      <cdr:y>0.44213</cdr:y>
    </cdr:to>
    <cdr:cxnSp macro="">
      <cdr:nvCxnSpPr>
        <cdr:cNvPr id="6" name="Straight Connector 5"/>
        <cdr:cNvCxnSpPr/>
      </cdr:nvCxnSpPr>
      <cdr:spPr>
        <a:xfrm xmlns:a="http://schemas.openxmlformats.org/drawingml/2006/main" flipV="1">
          <a:off x="1315116" y="3016250"/>
          <a:ext cx="7334250" cy="15875"/>
        </a:xfrm>
        <a:prstGeom xmlns:a="http://schemas.openxmlformats.org/drawingml/2006/main" prst="line">
          <a:avLst/>
        </a:prstGeom>
        <a:ln xmlns:a="http://schemas.openxmlformats.org/drawingml/2006/main">
          <a:prstDash val="sysDash"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0.2392</cdr:x>
      <cdr:y>0.86667</cdr:y>
    </cdr:from>
    <cdr:to>
      <cdr:x>0.33025</cdr:x>
      <cdr:y>0.93416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87222" y="5943600"/>
          <a:ext cx="832556" cy="4628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800" dirty="0"/>
        </a:p>
      </cdr:txBody>
    </cdr:sp>
  </cdr:relSizeAnchor>
  <cdr:relSizeAnchor xmlns:cdr="http://schemas.openxmlformats.org/drawingml/2006/chartDrawing">
    <cdr:from>
      <cdr:x>0.48132</cdr:x>
      <cdr:y>0.86667</cdr:y>
    </cdr:from>
    <cdr:to>
      <cdr:x>0.58132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401219" y="650522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0.74953</cdr:x>
      <cdr:y>0.44311</cdr:y>
    </cdr:from>
    <cdr:to>
      <cdr:x>0.84524</cdr:x>
      <cdr:y>0.51289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838367" y="2367323"/>
          <a:ext cx="745463" cy="3727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baseline="30000" dirty="0" smtClean="0"/>
            <a:t>212</a:t>
          </a:r>
          <a:r>
            <a:rPr lang="en-US" sz="1800" dirty="0" smtClean="0"/>
            <a:t>Po</a:t>
          </a:r>
          <a:endParaRPr lang="en-US" sz="18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0.21693</cdr:x>
      <cdr:y>0.05237</cdr:y>
    </cdr:from>
    <cdr:to>
      <cdr:x>0.26889</cdr:x>
      <cdr:y>0.10652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983643" y="357186"/>
          <a:ext cx="475122" cy="36932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dirty="0" err="1" smtClean="0"/>
            <a:t>Fm</a:t>
          </a:r>
          <a:endParaRPr lang="en-US" b="1" dirty="0"/>
        </a:p>
      </cdr:txBody>
    </cdr:sp>
  </cdr:relSizeAnchor>
  <cdr:relSizeAnchor xmlns:cdr="http://schemas.openxmlformats.org/drawingml/2006/chartDrawing">
    <cdr:from>
      <cdr:x>0.46255</cdr:x>
      <cdr:y>0.37947</cdr:y>
    </cdr:from>
    <cdr:to>
      <cdr:x>0.50799</cdr:x>
      <cdr:y>0.43362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188468" y="2070429"/>
          <a:ext cx="411464" cy="29545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dirty="0" err="1" smtClean="0"/>
            <a:t>Sg</a:t>
          </a:r>
          <a:endParaRPr lang="en-US" b="1" dirty="0"/>
        </a:p>
      </cdr:txBody>
    </cdr:sp>
  </cdr:relSizeAnchor>
  <cdr:relSizeAnchor xmlns:cdr="http://schemas.openxmlformats.org/drawingml/2006/chartDrawing">
    <cdr:from>
      <cdr:x>0.23889</cdr:x>
      <cdr:y>0.30561</cdr:y>
    </cdr:from>
    <cdr:to>
      <cdr:x>0.28928</cdr:x>
      <cdr:y>0.35976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184410" y="2084391"/>
          <a:ext cx="460808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dirty="0" smtClean="0"/>
            <a:t>No</a:t>
          </a:r>
          <a:endParaRPr lang="en-US" b="1" dirty="0"/>
        </a:p>
      </cdr:txBody>
    </cdr:sp>
  </cdr:relSizeAnchor>
  <cdr:relSizeAnchor xmlns:cdr="http://schemas.openxmlformats.org/drawingml/2006/chartDrawing">
    <cdr:from>
      <cdr:x>0.50369</cdr:x>
      <cdr:y>0.52409</cdr:y>
    </cdr:from>
    <cdr:to>
      <cdr:x>0.56951</cdr:x>
      <cdr:y>0.59433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279500" y="2755561"/>
          <a:ext cx="559199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 err="1" smtClean="0"/>
            <a:t>Hs</a:t>
          </a:r>
          <a:endParaRPr lang="en-US" sz="1800" b="1" dirty="0"/>
        </a:p>
      </cdr:txBody>
    </cdr:sp>
  </cdr:relSizeAnchor>
  <cdr:relSizeAnchor xmlns:cdr="http://schemas.openxmlformats.org/drawingml/2006/chartDrawing">
    <cdr:from>
      <cdr:x>0.55926</cdr:x>
      <cdr:y>0.65195</cdr:y>
    </cdr:from>
    <cdr:to>
      <cdr:x>0.60544</cdr:x>
      <cdr:y>0.7061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5064156" y="3557107"/>
          <a:ext cx="418165" cy="29545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 smtClean="0"/>
            <a:t>Ds</a:t>
          </a:r>
          <a:endParaRPr lang="en-US" sz="1800" b="1" dirty="0"/>
        </a:p>
      </cdr:txBody>
    </cdr:sp>
  </cdr:relSizeAnchor>
  <cdr:relSizeAnchor xmlns:cdr="http://schemas.openxmlformats.org/drawingml/2006/chartDrawing">
    <cdr:from>
      <cdr:x>0.66753</cdr:x>
      <cdr:y>0.6351</cdr:y>
    </cdr:from>
    <cdr:to>
      <cdr:x>0.71445</cdr:x>
      <cdr:y>0.68925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6044510" y="3465188"/>
          <a:ext cx="424865" cy="29545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 err="1" smtClean="0"/>
            <a:t>Cn</a:t>
          </a:r>
          <a:endParaRPr lang="en-US" sz="1800" b="1" dirty="0"/>
        </a:p>
      </cdr:txBody>
    </cdr:sp>
  </cdr:relSizeAnchor>
  <cdr:relSizeAnchor xmlns:cdr="http://schemas.openxmlformats.org/drawingml/2006/chartDrawing">
    <cdr:from>
      <cdr:x>0.87772</cdr:x>
      <cdr:y>0.57623</cdr:y>
    </cdr:from>
    <cdr:to>
      <cdr:x>0.92176</cdr:x>
      <cdr:y>0.63038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8025872" y="3930136"/>
          <a:ext cx="402674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 err="1" smtClean="0"/>
            <a:t>Lv</a:t>
          </a:r>
          <a:endParaRPr lang="en-US" sz="1800" b="1" dirty="0"/>
        </a:p>
      </cdr:txBody>
    </cdr:sp>
  </cdr:relSizeAnchor>
  <cdr:relSizeAnchor xmlns:cdr="http://schemas.openxmlformats.org/drawingml/2006/chartDrawing">
    <cdr:from>
      <cdr:x>0.81476</cdr:x>
      <cdr:y>0.44464</cdr:y>
    </cdr:from>
    <cdr:to>
      <cdr:x>0.85274</cdr:x>
      <cdr:y>0.49879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7450165" y="3032636"/>
          <a:ext cx="347308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 err="1" smtClean="0"/>
            <a:t>Fl</a:t>
          </a:r>
          <a:endParaRPr lang="en-US" sz="1800" b="1" dirty="0"/>
        </a:p>
      </cdr:txBody>
    </cdr:sp>
  </cdr:relSizeAnchor>
  <cdr:relSizeAnchor xmlns:cdr="http://schemas.openxmlformats.org/drawingml/2006/chartDrawing">
    <cdr:from>
      <cdr:x>0.08852</cdr:x>
      <cdr:y>0</cdr:y>
    </cdr:from>
    <cdr:to>
      <cdr:x>0.12667</cdr:x>
      <cdr:y>0.05934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09390" y="0"/>
          <a:ext cx="348873" cy="4047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400" b="1" kern="1800" spc="4170" dirty="0" smtClean="0"/>
        </a:p>
        <a:p xmlns:a="http://schemas.openxmlformats.org/drawingml/2006/main">
          <a:endParaRPr lang="en-US" sz="1400" b="1" kern="1800" spc="4170" dirty="0"/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grpSp>
      <cdr:nvGrpSpPr>
        <cdr:cNvPr id="8" name="Group 7"/>
        <cdr:cNvGrpSpPr/>
      </cdr:nvGrpSpPr>
      <cdr:grpSpPr>
        <a:xfrm xmlns:a="http://schemas.openxmlformats.org/drawingml/2006/main">
          <a:off x="0" y="0"/>
          <a:ext cx="0" cy="0"/>
          <a:chOff x="0" y="0"/>
          <a:chExt cx="0" cy="0"/>
        </a:xfrm>
      </cdr:grpSpPr>
    </cdr:grpSp>
  </cdr:relSizeAnchor>
  <cdr:relSizeAnchor xmlns:cdr="http://schemas.openxmlformats.org/drawingml/2006/chartDrawing">
    <cdr:from>
      <cdr:x>0.41487</cdr:x>
      <cdr:y>0.30498</cdr:y>
    </cdr:from>
    <cdr:to>
      <cdr:x>0.46359</cdr:x>
      <cdr:y>0.37267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3756668" y="1664029"/>
          <a:ext cx="441146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 err="1" smtClean="0"/>
            <a:t>Rf</a:t>
          </a:r>
          <a:endParaRPr lang="en-US" sz="1800" b="1" dirty="0"/>
        </a:p>
      </cdr:txBody>
    </cdr:sp>
  </cdr:relSizeAnchor>
  <cdr:relSizeAnchor xmlns:cdr="http://schemas.openxmlformats.org/drawingml/2006/chartDrawing">
    <cdr:from>
      <cdr:x>0.07714</cdr:x>
      <cdr:y>0</cdr:y>
    </cdr:from>
    <cdr:to>
      <cdr:x>0.11781</cdr:x>
      <cdr:y>0.06894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698500" y="0"/>
          <a:ext cx="368300" cy="3761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b="1" dirty="0" smtClean="0"/>
            <a:t>8</a:t>
          </a:r>
        </a:p>
      </cdr:txBody>
    </cdr:sp>
  </cdr:relSizeAnchor>
  <cdr:relSizeAnchor xmlns:cdr="http://schemas.openxmlformats.org/drawingml/2006/chartDrawing">
    <cdr:from>
      <cdr:x>0.06872</cdr:x>
      <cdr:y>0.78818</cdr:y>
    </cdr:from>
    <cdr:to>
      <cdr:x>0.12433</cdr:x>
      <cdr:y>0.84405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622300" y="4300435"/>
          <a:ext cx="503544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b="1" dirty="0" smtClean="0"/>
            <a:t>-5</a:t>
          </a:r>
          <a:endParaRPr lang="en-US" sz="1800" b="1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0.14512</cdr:x>
      <cdr:y>0.35248</cdr:y>
    </cdr:from>
    <cdr:to>
      <cdr:x>0.95158</cdr:x>
      <cdr:y>0.35829</cdr:y>
    </cdr:to>
    <cdr:cxnSp macro="">
      <cdr:nvCxnSpPr>
        <cdr:cNvPr id="5" name="Straight Connector 4"/>
        <cdr:cNvCxnSpPr/>
      </cdr:nvCxnSpPr>
      <cdr:spPr bwMode="auto">
        <a:xfrm xmlns:a="http://schemas.openxmlformats.org/drawingml/2006/main" flipV="1">
          <a:off x="1124437" y="1751696"/>
          <a:ext cx="6248731" cy="28861"/>
        </a:xfrm>
        <a:prstGeom xmlns:a="http://schemas.openxmlformats.org/drawingml/2006/main" prst="line">
          <a:avLst/>
        </a:prstGeom>
        <a:solidFill xmlns:a="http://schemas.openxmlformats.org/drawingml/2006/main">
          <a:schemeClr val="accent1"/>
        </a:solidFill>
        <a:ln xmlns:a="http://schemas.openxmlformats.org/drawingml/2006/main" w="38100" cap="flat" cmpd="sng" algn="ctr">
          <a:solidFill>
            <a:schemeClr val="tx1"/>
          </a:solidFill>
          <a:prstDash val="dash"/>
          <a:round/>
          <a:headEnd type="none" w="med" len="med"/>
          <a:tailEnd type="none" w="med" len="med"/>
        </a:ln>
        <a:effectLst xmlns:a="http://schemas.openxmlformats.org/drawingml/2006/main"/>
      </cdr:spPr>
    </cdr:cxnSp>
  </cdr:relSizeAnchor>
  <cdr:relSizeAnchor xmlns:cdr="http://schemas.openxmlformats.org/drawingml/2006/chartDrawing">
    <cdr:from>
      <cdr:x>0.14635</cdr:x>
      <cdr:y>0.52531</cdr:y>
    </cdr:from>
    <cdr:to>
      <cdr:x>0.95281</cdr:x>
      <cdr:y>0.53111</cdr:y>
    </cdr:to>
    <cdr:cxnSp macro="">
      <cdr:nvCxnSpPr>
        <cdr:cNvPr id="6" name="Straight Connector 5"/>
        <cdr:cNvCxnSpPr/>
      </cdr:nvCxnSpPr>
      <cdr:spPr bwMode="auto">
        <a:xfrm xmlns:a="http://schemas.openxmlformats.org/drawingml/2006/main" flipV="1">
          <a:off x="1134012" y="2610593"/>
          <a:ext cx="6248731" cy="28861"/>
        </a:xfrm>
        <a:prstGeom xmlns:a="http://schemas.openxmlformats.org/drawingml/2006/main" prst="line">
          <a:avLst/>
        </a:prstGeom>
        <a:solidFill xmlns:a="http://schemas.openxmlformats.org/drawingml/2006/main">
          <a:schemeClr val="accent1"/>
        </a:solidFill>
        <a:ln xmlns:a="http://schemas.openxmlformats.org/drawingml/2006/main" w="38100" cap="flat" cmpd="sng" algn="ctr">
          <a:solidFill>
            <a:schemeClr val="tx1"/>
          </a:solidFill>
          <a:prstDash val="dash"/>
          <a:round/>
          <a:headEnd type="none" w="med" len="med"/>
          <a:tailEnd type="none" w="med" len="med"/>
        </a:ln>
        <a:effectLst xmlns:a="http://schemas.openxmlformats.org/drawingml/2006/main"/>
      </cdr:spPr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A6FBBB-A468-4843-ABA6-7B8699F974F3}" type="datetimeFigureOut">
              <a:rPr lang="en-US" smtClean="0"/>
              <a:t>7/27/20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46BE8-F318-7E49-AD77-A0C58BDCF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22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Covering operations and some accelerator R&amp;D</a:t>
            </a:r>
          </a:p>
          <a:p>
            <a:endParaRPr lang="en-US" dirty="0" smtClean="0"/>
          </a:p>
          <a:p>
            <a:r>
              <a:rPr lang="en-US" dirty="0" smtClean="0"/>
              <a:t>VENUS:</a:t>
            </a:r>
            <a:r>
              <a:rPr lang="en-US" baseline="0" dirty="0" smtClean="0"/>
              <a:t> plasma chamber, Leak on He injection line.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EF12E-34B5-2B4C-81F7-19CD5C62A38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2121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1F497D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196974" y="1270227"/>
            <a:ext cx="6906835" cy="4341963"/>
          </a:xfrm>
          <a:prstGeom prst="rect">
            <a:avLst/>
          </a:prstGeom>
        </p:spPr>
        <p:txBody>
          <a:bodyPr vert="horz"/>
          <a:lstStyle>
            <a:lvl1pPr marL="342900" indent="-342900">
              <a:buFont typeface="Arial"/>
              <a:buChar char="•"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927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b of fu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1"/>
            <a:ext cx="9144000" cy="855764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16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itle 1"/>
          <p:cNvSpPr>
            <a:spLocks noGrp="1"/>
          </p:cNvSpPr>
          <p:nvPr userDrawn="1">
            <p:ph type="title"/>
          </p:nvPr>
        </p:nvSpPr>
        <p:spPr>
          <a:xfrm>
            <a:off x="0" y="1"/>
            <a:ext cx="9144000" cy="855765"/>
          </a:xfrm>
        </p:spPr>
        <p:txBody>
          <a:bodyPr anchor="ctr"/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338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1F497D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18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8253EDBD-6836-ED48-BDBC-DCBE013AF7E1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1365918"/>
      </p:ext>
    </p:extLst>
  </p:cSld>
  <p:clrMapOvr>
    <a:masterClrMapping/>
  </p:clrMapOvr>
  <p:transition xmlns:p14="http://schemas.microsoft.com/office/powerpoint/2010/main">
    <p:fade thruBlk="1"/>
  </p:transition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emf"/><Relationship Id="rId7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5" y="2"/>
            <a:ext cx="9143999" cy="836613"/>
          </a:xfrm>
          <a:prstGeom prst="rect">
            <a:avLst/>
          </a:prstGeom>
          <a:solidFill>
            <a:srgbClr val="1F497D"/>
          </a:solidFill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4386263" y="6581776"/>
            <a:ext cx="377016" cy="27699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16" tIns="45709" rIns="91416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08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62B45342-D41F-3246-BC88-9305F376649F}" type="slidenum">
              <a:rPr lang="en-US" sz="1200" smtClean="0">
                <a:solidFill>
                  <a:srgbClr val="FFFFFF"/>
                </a:solidFill>
              </a:rPr>
              <a:pPr defTabSz="457082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dirty="0" smtClean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8725065" y="6486536"/>
            <a:ext cx="367383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1416" tIns="45709" rIns="91416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08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AF46901F-252C-D946-B4FD-40072B8BE34D}" type="slidenum">
              <a:rPr lang="en-US" sz="1200" b="1" smtClean="0">
                <a:solidFill>
                  <a:srgbClr val="FFFFFF"/>
                </a:solidFill>
              </a:rPr>
              <a:pPr algn="ctr" defTabSz="457082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</a:endParaRP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67" t="8601" r="7967" b="18398"/>
          <a:stretch>
            <a:fillRect/>
          </a:stretch>
        </p:blipFill>
        <p:spPr bwMode="auto">
          <a:xfrm>
            <a:off x="69852" y="6430441"/>
            <a:ext cx="534304" cy="39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7886"/>
          <a:stretch>
            <a:fillRect/>
          </a:stretch>
        </p:blipFill>
        <p:spPr bwMode="auto">
          <a:xfrm>
            <a:off x="922338" y="6426646"/>
            <a:ext cx="16002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2571750" y="6448430"/>
            <a:ext cx="0" cy="366713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5"/>
          <p:cNvSpPr txBox="1">
            <a:spLocks noChangeArrowheads="1"/>
          </p:cNvSpPr>
          <p:nvPr/>
        </p:nvSpPr>
        <p:spPr bwMode="auto">
          <a:xfrm>
            <a:off x="2595563" y="6389689"/>
            <a:ext cx="781050" cy="460375"/>
          </a:xfrm>
          <a:prstGeom prst="rect">
            <a:avLst/>
          </a:prstGeom>
          <a:noFill/>
          <a:ln>
            <a:noFill/>
          </a:ln>
          <a:extLst/>
        </p:spPr>
        <p:txBody>
          <a:bodyPr lIns="91416" tIns="45709" rIns="91416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08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 smtClean="0">
                <a:solidFill>
                  <a:srgbClr val="FFFFFF"/>
                </a:solidFill>
              </a:rPr>
              <a:t>Office of</a:t>
            </a:r>
            <a:br>
              <a:rPr lang="en-US" sz="1200" dirty="0" smtClean="0">
                <a:solidFill>
                  <a:srgbClr val="FFFFFF"/>
                </a:solidFill>
              </a:rPr>
            </a:br>
            <a:r>
              <a:rPr lang="en-US" sz="1200" dirty="0" smtClean="0">
                <a:solidFill>
                  <a:srgbClr val="FFFFFF"/>
                </a:solidFill>
              </a:rPr>
              <a:t>Science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8725067" y="6447087"/>
            <a:ext cx="367383" cy="355903"/>
          </a:xfrm>
          <a:prstGeom prst="round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6" tIns="45709" rIns="91416" bIns="45709" numCol="1" rtlCol="0" anchor="t" anchorCtr="0" compatLnSpc="1">
            <a:prstTxWarp prst="textNoShape">
              <a:avLst/>
            </a:prstTxWarp>
          </a:bodyPr>
          <a:lstStyle/>
          <a:p>
            <a:pPr defTabSz="91416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0777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Franklin Gothic Medium"/>
          <a:ea typeface="+mj-ea"/>
          <a:cs typeface="Franklin Gothic Medium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5pPr>
      <a:lvl6pPr marL="457082" algn="l" rtl="0" fontAlgn="base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6pPr>
      <a:lvl7pPr marL="914165" algn="l" rtl="0" fontAlgn="base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7pPr>
      <a:lvl8pPr marL="1371250" algn="l" rtl="0" fontAlgn="base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8pPr>
      <a:lvl9pPr marL="1828332" algn="l" rtl="0" fontAlgn="base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813" indent="-342813" algn="l" rtl="0" eaLnBrk="0" fontAlgn="base" hangingPunct="0">
        <a:spcBef>
          <a:spcPts val="900"/>
        </a:spcBef>
        <a:spcAft>
          <a:spcPct val="0"/>
        </a:spcAft>
        <a:defRPr sz="2400">
          <a:solidFill>
            <a:srgbClr val="003366"/>
          </a:solidFill>
          <a:latin typeface="+mn-lt"/>
          <a:ea typeface="+mn-ea"/>
          <a:cs typeface="+mn-cs"/>
        </a:defRPr>
      </a:lvl1pPr>
      <a:lvl2pPr marL="288850" indent="-226954" algn="l" rtl="0" eaLnBrk="0" fontAlgn="base" hangingPunct="0">
        <a:spcBef>
          <a:spcPts val="500"/>
        </a:spcBef>
        <a:spcAft>
          <a:spcPct val="0"/>
        </a:spcAft>
        <a:buSzPct val="85000"/>
        <a:buChar char="–"/>
        <a:defRPr sz="2400">
          <a:solidFill>
            <a:srgbClr val="003366"/>
          </a:solidFill>
          <a:latin typeface="+mn-lt"/>
          <a:ea typeface="+mn-ea"/>
          <a:cs typeface="ＭＳ Ｐゴシック"/>
        </a:defRPr>
      </a:lvl2pPr>
      <a:lvl3pPr marL="572941" indent="-117445" algn="l" rtl="0" eaLnBrk="0" fontAlgn="base" hangingPunct="0">
        <a:spcBef>
          <a:spcPts val="400"/>
        </a:spcBef>
        <a:spcAft>
          <a:spcPct val="0"/>
        </a:spcAft>
        <a:buSzPct val="75000"/>
        <a:buFont typeface="Lucida Grande"/>
        <a:buChar char="–"/>
        <a:defRPr sz="2400">
          <a:solidFill>
            <a:srgbClr val="003366"/>
          </a:solidFill>
          <a:latin typeface="+mn-lt"/>
          <a:ea typeface="+mn-ea"/>
          <a:cs typeface="ＭＳ Ｐゴシック"/>
        </a:defRPr>
      </a:lvl3pPr>
      <a:lvl4pPr marL="909404" indent="-226954" algn="l" rtl="0" eaLnBrk="0" fontAlgn="base" hangingPunct="0">
        <a:spcBef>
          <a:spcPct val="20000"/>
        </a:spcBef>
        <a:spcAft>
          <a:spcPct val="0"/>
        </a:spcAft>
        <a:buSzPct val="75000"/>
        <a:buFont typeface="Lucida Grande"/>
        <a:buChar char="–"/>
        <a:defRPr sz="2400">
          <a:solidFill>
            <a:srgbClr val="003366"/>
          </a:solidFill>
          <a:latin typeface="+mn-lt"/>
          <a:ea typeface="+mn-ea"/>
          <a:cs typeface="ＭＳ Ｐゴシック"/>
        </a:defRPr>
      </a:lvl4pPr>
      <a:lvl5pPr marL="1145880" indent="-236478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rgbClr val="003366"/>
          </a:solidFill>
          <a:latin typeface="+mn-lt"/>
          <a:ea typeface="+mn-ea"/>
          <a:cs typeface="ＭＳ Ｐゴシック"/>
        </a:defRPr>
      </a:lvl5pPr>
      <a:lvl6pPr marL="2513959" indent="-228541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6pPr>
      <a:lvl7pPr marL="2971040" indent="-228541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7pPr>
      <a:lvl8pPr marL="3428124" indent="-228541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8pPr>
      <a:lvl9pPr marL="3885205" indent="-228541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package" Target="../embeddings/Microsoft_Word_Document4.docx"/><Relationship Id="rId5" Type="http://schemas.openxmlformats.org/officeDocument/2006/relationships/image" Target="../media/image2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Relationship Id="rId3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emf"/><Relationship Id="rId5" Type="http://schemas.openxmlformats.org/officeDocument/2006/relationships/package" Target="../embeddings/Microsoft_Word_Document5.docx"/><Relationship Id="rId6" Type="http://schemas.openxmlformats.org/officeDocument/2006/relationships/image" Target="../media/image22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package" Target="../embeddings/Microsoft_Word_Document6.docx"/><Relationship Id="rId5" Type="http://schemas.openxmlformats.org/officeDocument/2006/relationships/image" Target="../media/image21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5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7.docx"/><Relationship Id="rId4" Type="http://schemas.openxmlformats.org/officeDocument/2006/relationships/image" Target="../media/image21.emf"/><Relationship Id="rId5" Type="http://schemas.openxmlformats.org/officeDocument/2006/relationships/image" Target="../media/image30.emf"/><Relationship Id="rId6" Type="http://schemas.openxmlformats.org/officeDocument/2006/relationships/package" Target="../embeddings/Microsoft_Word_Document8.docx"/><Relationship Id="rId7" Type="http://schemas.openxmlformats.org/officeDocument/2006/relationships/image" Target="../media/image29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9.docx"/><Relationship Id="rId4" Type="http://schemas.openxmlformats.org/officeDocument/2006/relationships/image" Target="../media/image31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10.emf"/><Relationship Id="rId5" Type="http://schemas.openxmlformats.org/officeDocument/2006/relationships/package" Target="../embeddings/Microsoft_Word_Document2.docx"/><Relationship Id="rId6" Type="http://schemas.openxmlformats.org/officeDocument/2006/relationships/image" Target="../media/image11.png"/><Relationship Id="rId7" Type="http://schemas.openxmlformats.org/officeDocument/2006/relationships/package" Target="../embeddings/Microsoft_Word_Document3.docx"/><Relationship Id="rId8" Type="http://schemas.openxmlformats.org/officeDocument/2006/relationships/image" Target="../media/image1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396029" y="2101273"/>
            <a:ext cx="45761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 </a:t>
            </a:r>
            <a:r>
              <a:rPr lang="en-US" sz="2800" dirty="0" err="1" smtClean="0"/>
              <a:t>Superallowed</a:t>
            </a:r>
            <a:r>
              <a:rPr lang="en-US" sz="2800" dirty="0" smtClean="0"/>
              <a:t> Alpha Decay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85613" y="4364182"/>
            <a:ext cx="17810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Rod Clark</a:t>
            </a:r>
          </a:p>
        </p:txBody>
      </p:sp>
    </p:spTree>
    <p:extLst>
      <p:ext uri="{BB962C8B-B14F-4D97-AF65-F5344CB8AC3E}">
        <p14:creationId xmlns:p14="http://schemas.microsoft.com/office/powerpoint/2010/main" val="4194670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STM Pair Gaps vs. Expectation 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41226" y="992754"/>
            <a:ext cx="7439074" cy="5587865"/>
            <a:chOff x="2509" y="0"/>
            <a:chExt cx="9144000" cy="6858000"/>
          </a:xfrm>
        </p:grpSpPr>
        <p:graphicFrame>
          <p:nvGraphicFramePr>
            <p:cNvPr id="4" name="Chart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809840045"/>
                </p:ext>
              </p:extLst>
            </p:nvPr>
          </p:nvGraphicFramePr>
          <p:xfrm>
            <a:off x="2509" y="0"/>
            <a:ext cx="9144000" cy="6858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" name="TextBox 4"/>
            <p:cNvSpPr txBox="1"/>
            <p:nvPr/>
          </p:nvSpPr>
          <p:spPr>
            <a:xfrm>
              <a:off x="1919112" y="5898447"/>
              <a:ext cx="654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 smtClean="0"/>
                <a:t>114</a:t>
              </a:r>
              <a:r>
                <a:rPr lang="en-US" dirty="0" smtClean="0"/>
                <a:t>Ba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33506" y="5895626"/>
              <a:ext cx="6533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 smtClean="0"/>
                <a:t>112</a:t>
              </a:r>
              <a:r>
                <a:rPr lang="en-US" dirty="0" smtClean="0"/>
                <a:t>Xe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747900" y="5892805"/>
              <a:ext cx="6533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 smtClean="0"/>
                <a:t>110</a:t>
              </a:r>
              <a:r>
                <a:rPr lang="en-US" dirty="0" smtClean="0"/>
                <a:t>Xe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676405" y="5889984"/>
              <a:ext cx="6459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 smtClean="0"/>
                <a:t>110</a:t>
              </a:r>
              <a:r>
                <a:rPr lang="en-US" dirty="0"/>
                <a:t>T</a:t>
              </a:r>
              <a:r>
                <a:rPr lang="en-US" dirty="0" smtClean="0"/>
                <a:t>e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590799" y="5887163"/>
              <a:ext cx="6459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 smtClean="0"/>
                <a:t>108</a:t>
              </a:r>
              <a:r>
                <a:rPr lang="en-US" dirty="0" smtClean="0"/>
                <a:t>Te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16191" y="5889992"/>
              <a:ext cx="6459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 smtClean="0"/>
                <a:t>106</a:t>
              </a:r>
              <a:r>
                <a:rPr lang="en-US" dirty="0" smtClean="0"/>
                <a:t>Te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441584" y="5887171"/>
              <a:ext cx="889639" cy="4532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 smtClean="0">
                  <a:solidFill>
                    <a:srgbClr val="0000FF"/>
                  </a:solidFill>
                </a:rPr>
                <a:t>212</a:t>
              </a:r>
              <a:r>
                <a:rPr lang="en-US" dirty="0" smtClean="0">
                  <a:solidFill>
                    <a:srgbClr val="0000FF"/>
                  </a:solidFill>
                </a:rPr>
                <a:t>Po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290878" y="1080350"/>
            <a:ext cx="4460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pair gap extracted to reproduce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</a:t>
            </a:r>
            <a:r>
              <a:rPr lang="en-US" baseline="-25000" dirty="0" smtClean="0">
                <a:solidFill>
                  <a:srgbClr val="FF0000"/>
                </a:solidFill>
              </a:rPr>
              <a:t>1/2</a:t>
            </a:r>
            <a:r>
              <a:rPr lang="en-US" dirty="0" smtClean="0">
                <a:solidFill>
                  <a:srgbClr val="FF0000"/>
                </a:solidFill>
              </a:rPr>
              <a:t>(α) agrees with the expected variation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with A and Z.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8637" y="4465204"/>
            <a:ext cx="3803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 hint of additional neutron-proton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correlations playing a part.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6005861"/>
              </p:ext>
            </p:extLst>
          </p:nvPr>
        </p:nvGraphicFramePr>
        <p:xfrm>
          <a:off x="2975881" y="1124656"/>
          <a:ext cx="8831610" cy="886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Document" r:id="rId4" imgW="5943600" imgH="596900" progId="Word.Document.12">
                  <p:embed/>
                </p:oleObj>
              </mc:Choice>
              <mc:Fallback>
                <p:oleObj name="Document" r:id="rId4" imgW="5943600" imgH="596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75881" y="1124656"/>
                        <a:ext cx="8831610" cy="886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4349095" y="6026621"/>
            <a:ext cx="479490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.</a:t>
            </a:r>
          </a:p>
          <a:p>
            <a:r>
              <a:rPr lang="en-US" sz="1000" dirty="0" smtClean="0"/>
              <a:t>P</a:t>
            </a:r>
            <a:r>
              <a:rPr lang="en-US" sz="1000" dirty="0"/>
              <a:t>. Vogel, B. Jonson, and P.G. Hansen, Phys. </a:t>
            </a:r>
            <a:r>
              <a:rPr lang="en-US" sz="1000" dirty="0" err="1"/>
              <a:t>Lett</a:t>
            </a:r>
            <a:r>
              <a:rPr lang="en-US" sz="1000" dirty="0"/>
              <a:t>. B </a:t>
            </a:r>
            <a:r>
              <a:rPr lang="en-US" sz="1000" b="1" dirty="0"/>
              <a:t>139</a:t>
            </a:r>
            <a:r>
              <a:rPr lang="en-US" sz="1000" dirty="0"/>
              <a:t>, 227 (1984)</a:t>
            </a:r>
            <a:r>
              <a:rPr lang="en-US" sz="1000" dirty="0" smtClean="0"/>
              <a:t>.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13817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Extracted Alpha-Particle-Formation Probabilities, </a:t>
            </a:r>
            <a:r>
              <a:rPr lang="en-US" i="1" dirty="0" smtClean="0"/>
              <a:t>P</a:t>
            </a:r>
            <a:endParaRPr lang="en-US" i="1" dirty="0"/>
          </a:p>
        </p:txBody>
      </p:sp>
      <p:grpSp>
        <p:nvGrpSpPr>
          <p:cNvPr id="3" name="Group 2"/>
          <p:cNvGrpSpPr/>
          <p:nvPr/>
        </p:nvGrpSpPr>
        <p:grpSpPr>
          <a:xfrm>
            <a:off x="367909" y="1337418"/>
            <a:ext cx="8260154" cy="3912632"/>
            <a:chOff x="367909" y="1600200"/>
            <a:chExt cx="8260154" cy="3912632"/>
          </a:xfrm>
        </p:grpSpPr>
        <p:grpSp>
          <p:nvGrpSpPr>
            <p:cNvPr id="4" name="Group 3"/>
            <p:cNvGrpSpPr/>
            <p:nvPr/>
          </p:nvGrpSpPr>
          <p:grpSpPr>
            <a:xfrm>
              <a:off x="367909" y="1600200"/>
              <a:ext cx="8260154" cy="3912632"/>
              <a:chOff x="367909" y="1600200"/>
              <a:chExt cx="8260154" cy="3912632"/>
            </a:xfrm>
          </p:grpSpPr>
          <p:graphicFrame>
            <p:nvGraphicFramePr>
              <p:cNvPr id="7" name="Chart 6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996694560"/>
                  </p:ext>
                </p:extLst>
              </p:nvPr>
            </p:nvGraphicFramePr>
            <p:xfrm>
              <a:off x="914400" y="1600200"/>
              <a:ext cx="3657600" cy="36576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graphicFrame>
            <p:nvGraphicFramePr>
              <p:cNvPr id="8" name="Chart 7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30611697"/>
                  </p:ext>
                </p:extLst>
              </p:nvPr>
            </p:nvGraphicFramePr>
            <p:xfrm>
              <a:off x="4970463" y="1600200"/>
              <a:ext cx="3657600" cy="36576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9" name="TextBox 8"/>
              <p:cNvSpPr txBox="1"/>
              <p:nvPr/>
            </p:nvSpPr>
            <p:spPr>
              <a:xfrm rot="16200000">
                <a:off x="46316" y="3111500"/>
                <a:ext cx="10125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smtClean="0"/>
                  <a:t>P</a:t>
                </a:r>
                <a:r>
                  <a:rPr lang="en-US" dirty="0" smtClean="0"/>
                  <a:t> (×10</a:t>
                </a:r>
                <a:r>
                  <a:rPr lang="en-US" baseline="30000" dirty="0" smtClean="0"/>
                  <a:t>−2</a:t>
                </a:r>
                <a:r>
                  <a:rPr lang="en-US" dirty="0" smtClean="0"/>
                  <a:t>)</a:t>
                </a:r>
                <a:endParaRPr lang="en-US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 rot="16200000">
                <a:off x="4279539" y="3111500"/>
                <a:ext cx="10125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smtClean="0"/>
                  <a:t>P</a:t>
                </a:r>
                <a:r>
                  <a:rPr lang="en-US" dirty="0" smtClean="0"/>
                  <a:t> (×10</a:t>
                </a:r>
                <a:r>
                  <a:rPr lang="en-US" baseline="30000" dirty="0" smtClean="0"/>
                  <a:t>−2</a:t>
                </a:r>
                <a:r>
                  <a:rPr lang="en-US" dirty="0" smtClean="0"/>
                  <a:t>)</a:t>
                </a:r>
                <a:endParaRPr lang="en-US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905000" y="5143500"/>
                <a:ext cx="6547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aseline="30000" dirty="0" smtClean="0"/>
                  <a:t>114</a:t>
                </a:r>
                <a:r>
                  <a:rPr lang="en-US" dirty="0" smtClean="0"/>
                  <a:t>Ba</a:t>
                </a:r>
                <a:endParaRPr lang="en-US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613025" y="5137150"/>
                <a:ext cx="6533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aseline="30000" dirty="0" smtClean="0"/>
                  <a:t>112</a:t>
                </a:r>
                <a:r>
                  <a:rPr lang="en-US" dirty="0" smtClean="0"/>
                  <a:t>Xe</a:t>
                </a:r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344863" y="5130800"/>
                <a:ext cx="6459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aseline="30000" dirty="0" smtClean="0"/>
                  <a:t>110</a:t>
                </a:r>
                <a:r>
                  <a:rPr lang="en-US" dirty="0"/>
                  <a:t>T</a:t>
                </a:r>
                <a:r>
                  <a:rPr lang="en-US" dirty="0" smtClean="0"/>
                  <a:t>e</a:t>
                </a:r>
                <a:endParaRPr lang="en-US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425591" y="5140841"/>
                <a:ext cx="6459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aseline="30000" dirty="0" smtClean="0"/>
                  <a:t>110</a:t>
                </a:r>
                <a:r>
                  <a:rPr lang="en-US" dirty="0"/>
                  <a:t>T</a:t>
                </a:r>
                <a:r>
                  <a:rPr lang="en-US" dirty="0" smtClean="0"/>
                  <a:t>e</a:t>
                </a:r>
                <a:endParaRPr lang="en-US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688991" y="5130800"/>
                <a:ext cx="6459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aseline="30000" dirty="0" smtClean="0"/>
                  <a:t>108</a:t>
                </a:r>
                <a:r>
                  <a:rPr lang="en-US" dirty="0" smtClean="0"/>
                  <a:t>Te</a:t>
                </a:r>
                <a:endParaRPr lang="en-US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947748" y="5135007"/>
                <a:ext cx="6459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aseline="30000" dirty="0" smtClean="0"/>
                  <a:t>106</a:t>
                </a:r>
                <a:r>
                  <a:rPr lang="en-US" dirty="0" smtClean="0"/>
                  <a:t>Te</a:t>
                </a:r>
                <a:endParaRPr lang="en-US" dirty="0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3905250" y="1825625"/>
              <a:ext cx="365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a)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042275" y="1835150"/>
              <a:ext cx="375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213870" y="4228108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✕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62640" y="4221778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✕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16779" y="4890548"/>
            <a:ext cx="723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>
                <a:solidFill>
                  <a:srgbClr val="0000FF"/>
                </a:solidFill>
              </a:rPr>
              <a:t>212</a:t>
            </a:r>
            <a:r>
              <a:rPr lang="en-US" dirty="0" smtClean="0">
                <a:solidFill>
                  <a:srgbClr val="0000FF"/>
                </a:solidFill>
              </a:rPr>
              <a:t>Po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65549" y="4869788"/>
            <a:ext cx="723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>
                <a:solidFill>
                  <a:srgbClr val="0000FF"/>
                </a:solidFill>
              </a:rPr>
              <a:t>212</a:t>
            </a:r>
            <a:r>
              <a:rPr lang="en-US" dirty="0" smtClean="0">
                <a:solidFill>
                  <a:srgbClr val="0000FF"/>
                </a:solidFill>
              </a:rPr>
              <a:t>Po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0809" y="5384519"/>
            <a:ext cx="784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However, the “expected” variation of the pairing does lead to an increase in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the formation probability of the alpha particle, </a:t>
            </a:r>
            <a:r>
              <a:rPr lang="en-US" i="1" dirty="0" smtClean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, as one approaches N=Z.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57778" y="1075924"/>
            <a:ext cx="1339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Constant N</a:t>
            </a:r>
            <a:endParaRPr lang="en-US" u="sng" dirty="0"/>
          </a:p>
        </p:txBody>
      </p:sp>
      <p:sp>
        <p:nvSpPr>
          <p:cNvPr id="23" name="TextBox 22"/>
          <p:cNvSpPr txBox="1"/>
          <p:nvPr/>
        </p:nvSpPr>
        <p:spPr>
          <a:xfrm>
            <a:off x="6491444" y="1081859"/>
            <a:ext cx="1313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Constant Z</a:t>
            </a:r>
            <a:endParaRPr lang="en-US" u="sng" dirty="0"/>
          </a:p>
        </p:txBody>
      </p:sp>
      <p:sp>
        <p:nvSpPr>
          <p:cNvPr id="24" name="TextBox 23"/>
          <p:cNvSpPr txBox="1"/>
          <p:nvPr/>
        </p:nvSpPr>
        <p:spPr>
          <a:xfrm>
            <a:off x="4971653" y="6105796"/>
            <a:ext cx="33182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R.M. Clark et al., Phys. Rev. C 101 034313 (2020)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532253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Alpha Decay Chain </a:t>
            </a:r>
            <a:r>
              <a:rPr lang="en-US" baseline="30000" dirty="0" smtClean="0"/>
              <a:t>108</a:t>
            </a:r>
            <a:r>
              <a:rPr lang="en-US" dirty="0" smtClean="0"/>
              <a:t>Xe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baseline="30000" dirty="0" smtClean="0"/>
              <a:t>104</a:t>
            </a:r>
            <a:r>
              <a:rPr lang="en-US" dirty="0" smtClean="0"/>
              <a:t>Te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baseline="30000" dirty="0" smtClean="0"/>
              <a:t>100</a:t>
            </a:r>
            <a:r>
              <a:rPr lang="en-US" dirty="0" smtClean="0"/>
              <a:t>Sn</a:t>
            </a:r>
            <a:endParaRPr lang="en-US" dirty="0"/>
          </a:p>
        </p:txBody>
      </p:sp>
      <p:pic>
        <p:nvPicPr>
          <p:cNvPr id="3" name="Picture 2" descr="Seweryniak-research-highlight-alph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30" y="3478456"/>
            <a:ext cx="5413691" cy="30572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977" y="1751211"/>
            <a:ext cx="6591300" cy="1574800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288984"/>
              </p:ext>
            </p:extLst>
          </p:nvPr>
        </p:nvGraphicFramePr>
        <p:xfrm>
          <a:off x="6039556" y="3365623"/>
          <a:ext cx="9341074" cy="3090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8" name="Document" r:id="rId5" imgW="5943600" imgH="2082800" progId="Word.Document.12">
                  <p:embed/>
                </p:oleObj>
              </mc:Choice>
              <mc:Fallback>
                <p:oleObj name="Document" r:id="rId5" imgW="5943600" imgH="2082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39556" y="3365623"/>
                        <a:ext cx="9341074" cy="3090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740016" y="3347416"/>
            <a:ext cx="3392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events (!) with the average</a:t>
            </a:r>
            <a:br>
              <a:rPr lang="en-US" dirty="0" smtClean="0"/>
            </a:br>
            <a:r>
              <a:rPr lang="en-US" dirty="0" smtClean="0"/>
              <a:t>properties: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6975" y="837275"/>
            <a:ext cx="8206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f extra proton-neutron correlations then the effect is likely to be biggest at N=Z.</a:t>
            </a:r>
            <a:endParaRPr lang="en-US" dirty="0" smtClean="0">
              <a:solidFill>
                <a:srgbClr val="FF0000"/>
              </a:solidFill>
              <a:sym typeface="Wingdings"/>
            </a:endParaRPr>
          </a:p>
          <a:p>
            <a:r>
              <a:rPr lang="en-US" dirty="0" smtClean="0">
                <a:solidFill>
                  <a:srgbClr val="FF0000"/>
                </a:solidFill>
                <a:sym typeface="Wingdings"/>
              </a:rPr>
              <a:t>They would show up in unrealistically large values for the fitted pairing gaps.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003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Exclusion Plot for Pairing Gaps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750949" y="3995003"/>
            <a:ext cx="1359406" cy="329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∑E</a:t>
            </a:r>
            <a:r>
              <a:rPr lang="en-US" i="1" baseline="-25000" dirty="0" smtClean="0"/>
              <a:t>α</a:t>
            </a:r>
            <a:r>
              <a:rPr lang="en-US" i="1" dirty="0" smtClean="0"/>
              <a:t> </a:t>
            </a:r>
            <a:r>
              <a:rPr lang="en-US" dirty="0"/>
              <a:t>=9.4 MeV</a:t>
            </a:r>
          </a:p>
        </p:txBody>
      </p:sp>
      <p:sp>
        <p:nvSpPr>
          <p:cNvPr id="8" name="Rectangle 7"/>
          <p:cNvSpPr/>
          <p:nvPr/>
        </p:nvSpPr>
        <p:spPr>
          <a:xfrm>
            <a:off x="6510062" y="1282117"/>
            <a:ext cx="1594334" cy="329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 smtClean="0"/>
              <a:t>Δ</a:t>
            </a:r>
            <a:r>
              <a:rPr lang="en-US" dirty="0" smtClean="0"/>
              <a:t>(</a:t>
            </a:r>
            <a:r>
              <a:rPr lang="en-US" baseline="30000" dirty="0" smtClean="0"/>
              <a:t>108</a:t>
            </a:r>
            <a:r>
              <a:rPr lang="en-US" dirty="0" smtClean="0"/>
              <a:t>Xe)=</a:t>
            </a:r>
            <a:r>
              <a:rPr lang="en-US" i="1" dirty="0" err="1" smtClean="0"/>
              <a:t>Δ</a:t>
            </a:r>
            <a:r>
              <a:rPr lang="en-US" dirty="0" smtClean="0"/>
              <a:t>(</a:t>
            </a:r>
            <a:r>
              <a:rPr lang="en-US" baseline="30000" dirty="0" smtClean="0"/>
              <a:t>104</a:t>
            </a:r>
            <a:r>
              <a:rPr lang="en-US" dirty="0" smtClean="0"/>
              <a:t>Te)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028771" y="2068376"/>
            <a:ext cx="2063082" cy="329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 smtClean="0"/>
              <a:t>Δ</a:t>
            </a:r>
            <a:r>
              <a:rPr lang="en-US" dirty="0" smtClean="0"/>
              <a:t>(</a:t>
            </a:r>
            <a:r>
              <a:rPr lang="en-US" baseline="30000" dirty="0" smtClean="0"/>
              <a:t>108</a:t>
            </a:r>
            <a:r>
              <a:rPr lang="en-US" dirty="0" smtClean="0"/>
              <a:t>Xe)=1.32×</a:t>
            </a:r>
            <a:r>
              <a:rPr lang="en-US" i="1" dirty="0" smtClean="0"/>
              <a:t>Δ</a:t>
            </a:r>
            <a:r>
              <a:rPr lang="en-US" dirty="0" smtClean="0"/>
              <a:t>(</a:t>
            </a:r>
            <a:r>
              <a:rPr lang="en-US" baseline="30000" dirty="0" smtClean="0"/>
              <a:t>104</a:t>
            </a:r>
            <a:r>
              <a:rPr lang="en-US" dirty="0" smtClean="0"/>
              <a:t>Te)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718864" y="3750186"/>
            <a:ext cx="1332449" cy="2448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0554114"/>
              </p:ext>
            </p:extLst>
          </p:nvPr>
        </p:nvGraphicFramePr>
        <p:xfrm>
          <a:off x="1571245" y="1101954"/>
          <a:ext cx="5218130" cy="5474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Rectangle 13"/>
          <p:cNvSpPr/>
          <p:nvPr/>
        </p:nvSpPr>
        <p:spPr>
          <a:xfrm>
            <a:off x="5673437" y="3750186"/>
            <a:ext cx="1377876" cy="2448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4693797" y="3356313"/>
            <a:ext cx="228948" cy="3058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30065" y="3142019"/>
            <a:ext cx="302830" cy="4315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113205" y="2857997"/>
            <a:ext cx="348253" cy="46878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94902" y="2676539"/>
            <a:ext cx="348253" cy="4867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476598" y="2510204"/>
            <a:ext cx="363398" cy="5002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658295" y="2328747"/>
            <a:ext cx="363398" cy="5002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980733" y="3053867"/>
            <a:ext cx="286602" cy="4015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800174" y="981701"/>
            <a:ext cx="1364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(BCS Limit)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4315516" y="5685541"/>
            <a:ext cx="672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Δ</a:t>
            </a:r>
            <a:r>
              <a:rPr lang="en-US" i="1" baseline="-25000" dirty="0" smtClean="0">
                <a:solidFill>
                  <a:srgbClr val="0000FF"/>
                </a:solidFill>
              </a:rPr>
              <a:t>VJH</a:t>
            </a:r>
            <a:endParaRPr lang="en-US" i="1" baseline="-25000" dirty="0">
              <a:solidFill>
                <a:srgbClr val="0000FF"/>
              </a:solidFill>
            </a:endParaRPr>
          </a:p>
        </p:txBody>
      </p:sp>
      <p:cxnSp>
        <p:nvCxnSpPr>
          <p:cNvPr id="40" name="Straight Connector 39"/>
          <p:cNvCxnSpPr/>
          <p:nvPr/>
        </p:nvCxnSpPr>
        <p:spPr bwMode="auto">
          <a:xfrm flipV="1">
            <a:off x="4630814" y="3632065"/>
            <a:ext cx="0" cy="201018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>
          <a:xfrm>
            <a:off x="2609055" y="3540125"/>
            <a:ext cx="2021759" cy="1"/>
          </a:xfrm>
          <a:prstGeom prst="line">
            <a:avLst/>
          </a:prstGeom>
          <a:ln w="38100" cmpd="sng">
            <a:solidFill>
              <a:srgbClr val="0000FF"/>
            </a:solidFill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5655689"/>
              </p:ext>
            </p:extLst>
          </p:nvPr>
        </p:nvGraphicFramePr>
        <p:xfrm>
          <a:off x="1826875" y="4798606"/>
          <a:ext cx="8831610" cy="886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Document" r:id="rId4" imgW="5943600" imgH="596900" progId="Word.Document.12">
                  <p:embed/>
                </p:oleObj>
              </mc:Choice>
              <mc:Fallback>
                <p:oleObj name="Document" r:id="rId4" imgW="5943600" imgH="596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26875" y="4798606"/>
                        <a:ext cx="8831610" cy="886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6510062" y="2404561"/>
            <a:ext cx="2121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(Single j-shell limit)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852004" y="6107626"/>
            <a:ext cx="33182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R.M. Clark et al., Phys. Rev. C 101 034313 (2020)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125862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93581" y="1143887"/>
            <a:ext cx="7789312" cy="4801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  <a:cs typeface="Symbol" charset="2"/>
              </a:rPr>
              <a:t>Superfluid Tunneling Model</a:t>
            </a:r>
          </a:p>
          <a:p>
            <a:pPr marL="285750" indent="-285750">
              <a:buFontTx/>
              <a:buChar char="-"/>
            </a:pPr>
            <a:endParaRPr lang="en-US" dirty="0">
              <a:cs typeface="Symbol" charset="2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cs typeface="Symbol" charset="2"/>
              </a:rPr>
              <a:t>A</a:t>
            </a:r>
            <a:r>
              <a:rPr lang="en-US" dirty="0" smtClean="0">
                <a:cs typeface="Symbol" charset="2"/>
              </a:rPr>
              <a:t>ble to reproduce known data on alpha decay</a:t>
            </a:r>
          </a:p>
          <a:p>
            <a:pPr marL="285750" indent="-285750">
              <a:buFontTx/>
              <a:buChar char="-"/>
            </a:pPr>
            <a:endParaRPr lang="en-US" dirty="0">
              <a:cs typeface="Symbol" charset="2"/>
            </a:endParaRPr>
          </a:p>
          <a:p>
            <a:pPr marL="285750" indent="-285750">
              <a:buFontTx/>
              <a:buChar char="-"/>
            </a:pPr>
            <a:r>
              <a:rPr lang="en-US" dirty="0"/>
              <a:t>All ingredients (</a:t>
            </a:r>
            <a:r>
              <a:rPr lang="en-US" dirty="0" err="1"/>
              <a:t>Q</a:t>
            </a:r>
            <a:r>
              <a:rPr lang="en-US" baseline="-25000" dirty="0" err="1">
                <a:latin typeface="Symbol" charset="2"/>
                <a:cs typeface="Symbol" charset="2"/>
              </a:rPr>
              <a:t>a</a:t>
            </a:r>
            <a:r>
              <a:rPr lang="en-US" dirty="0">
                <a:cs typeface="Symbol" charset="2"/>
              </a:rPr>
              <a:t>, L</a:t>
            </a:r>
            <a:r>
              <a:rPr lang="en-US" dirty="0" smtClean="0">
                <a:cs typeface="Symbol" charset="2"/>
              </a:rPr>
              <a:t>, </a:t>
            </a:r>
            <a:r>
              <a:rPr lang="en-US" dirty="0" err="1" smtClean="0">
                <a:cs typeface="Symbol" charset="2"/>
              </a:rPr>
              <a:t>Δ</a:t>
            </a:r>
            <a:r>
              <a:rPr lang="en-US" dirty="0" smtClean="0">
                <a:cs typeface="Symbol" charset="2"/>
              </a:rPr>
              <a:t>) </a:t>
            </a:r>
            <a:r>
              <a:rPr lang="en-US" dirty="0">
                <a:cs typeface="Symbol" charset="2"/>
              </a:rPr>
              <a:t>essential to </a:t>
            </a:r>
            <a:r>
              <a:rPr lang="en-US" dirty="0" smtClean="0">
                <a:cs typeface="Symbol" charset="2"/>
              </a:rPr>
              <a:t>understanding</a:t>
            </a:r>
          </a:p>
          <a:p>
            <a:endParaRPr lang="en-US" dirty="0" smtClean="0">
              <a:solidFill>
                <a:srgbClr val="FF0000"/>
              </a:solidFill>
              <a:cs typeface="Symbol" charset="2"/>
            </a:endParaRPr>
          </a:p>
          <a:p>
            <a:endParaRPr lang="en-US" dirty="0" smtClean="0">
              <a:solidFill>
                <a:srgbClr val="FF0000"/>
              </a:solidFill>
              <a:cs typeface="Symbol" charset="2"/>
            </a:endParaRPr>
          </a:p>
          <a:p>
            <a:r>
              <a:rPr lang="en-US" dirty="0">
                <a:solidFill>
                  <a:srgbClr val="FF0000"/>
                </a:solidFill>
                <a:cs typeface="Symbol" charset="2"/>
              </a:rPr>
              <a:t>I</a:t>
            </a:r>
            <a:r>
              <a:rPr lang="en-US" dirty="0" smtClean="0">
                <a:solidFill>
                  <a:srgbClr val="FF0000"/>
                </a:solidFill>
                <a:cs typeface="Symbol" charset="2"/>
              </a:rPr>
              <a:t>n the </a:t>
            </a:r>
            <a:r>
              <a:rPr lang="en-US" baseline="30000" dirty="0" smtClean="0">
                <a:solidFill>
                  <a:srgbClr val="FF0000"/>
                </a:solidFill>
                <a:cs typeface="Symbol" charset="2"/>
              </a:rPr>
              <a:t>100</a:t>
            </a:r>
            <a:r>
              <a:rPr lang="en-US" dirty="0" smtClean="0">
                <a:solidFill>
                  <a:srgbClr val="FF0000"/>
                </a:solidFill>
                <a:cs typeface="Symbol" charset="2"/>
              </a:rPr>
              <a:t>Sn region</a:t>
            </a:r>
          </a:p>
          <a:p>
            <a:endParaRPr lang="en-US" dirty="0">
              <a:cs typeface="Symbol" charset="2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cs typeface="Symbol" charset="2"/>
              </a:rPr>
              <a:t>Alpha preformation is larger near </a:t>
            </a:r>
            <a:r>
              <a:rPr lang="en-US" baseline="30000" dirty="0" smtClean="0">
                <a:cs typeface="Symbol" charset="2"/>
              </a:rPr>
              <a:t>100</a:t>
            </a:r>
            <a:r>
              <a:rPr lang="en-US" dirty="0" smtClean="0">
                <a:cs typeface="Symbol" charset="2"/>
              </a:rPr>
              <a:t>Sn than </a:t>
            </a:r>
            <a:r>
              <a:rPr lang="en-US" baseline="30000" dirty="0" smtClean="0">
                <a:cs typeface="Symbol" charset="2"/>
              </a:rPr>
              <a:t>208</a:t>
            </a:r>
            <a:r>
              <a:rPr lang="en-US" dirty="0" smtClean="0">
                <a:cs typeface="Symbol" charset="2"/>
              </a:rPr>
              <a:t>Pb</a:t>
            </a:r>
          </a:p>
          <a:p>
            <a:pPr marL="285750" indent="-285750">
              <a:buFontTx/>
              <a:buChar char="-"/>
            </a:pPr>
            <a:endParaRPr lang="en-US" dirty="0">
              <a:cs typeface="Symbol" charset="2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cs typeface="Symbol" charset="2"/>
              </a:rPr>
              <a:t>Expected due to variation of pair gap</a:t>
            </a:r>
          </a:p>
          <a:p>
            <a:pPr marL="285750" indent="-285750">
              <a:buFontTx/>
              <a:buChar char="-"/>
            </a:pPr>
            <a:endParaRPr lang="en-US" dirty="0">
              <a:cs typeface="Symbol" charset="2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cs typeface="Symbol" charset="2"/>
              </a:rPr>
              <a:t>Current data on N=Z nuclei </a:t>
            </a:r>
            <a:r>
              <a:rPr lang="en-US" baseline="30000" dirty="0" smtClean="0">
                <a:cs typeface="Symbol" charset="2"/>
              </a:rPr>
              <a:t>104</a:t>
            </a:r>
            <a:r>
              <a:rPr lang="en-US" dirty="0" smtClean="0">
                <a:cs typeface="Symbol" charset="2"/>
              </a:rPr>
              <a:t>Te and </a:t>
            </a:r>
            <a:r>
              <a:rPr lang="en-US" baseline="30000" dirty="0" smtClean="0">
                <a:cs typeface="Symbol" charset="2"/>
              </a:rPr>
              <a:t>108</a:t>
            </a:r>
            <a:r>
              <a:rPr lang="en-US" dirty="0" smtClean="0">
                <a:cs typeface="Symbol" charset="2"/>
              </a:rPr>
              <a:t>Xe still leave open possibility of</a:t>
            </a:r>
          </a:p>
          <a:p>
            <a:r>
              <a:rPr lang="en-US" dirty="0" smtClean="0">
                <a:cs typeface="Symbol" charset="2"/>
              </a:rPr>
              <a:t>	</a:t>
            </a:r>
            <a:r>
              <a:rPr lang="en-US" dirty="0" err="1" smtClean="0">
                <a:cs typeface="Symbol" charset="2"/>
              </a:rPr>
              <a:t>superallowed</a:t>
            </a:r>
            <a:r>
              <a:rPr lang="en-US" dirty="0" smtClean="0">
                <a:cs typeface="Symbol" charset="2"/>
              </a:rPr>
              <a:t>  alpha decay</a:t>
            </a:r>
          </a:p>
          <a:p>
            <a:endParaRPr lang="en-US" dirty="0" smtClean="0"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47294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Experiments at FRIB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82" y="1619881"/>
            <a:ext cx="2756925" cy="272921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396117"/>
              </p:ext>
            </p:extLst>
          </p:nvPr>
        </p:nvGraphicFramePr>
        <p:xfrm>
          <a:off x="3506021" y="1316821"/>
          <a:ext cx="5336105" cy="32262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7221"/>
                <a:gridCol w="1067221"/>
                <a:gridCol w="1067221"/>
                <a:gridCol w="1067221"/>
                <a:gridCol w="1067221"/>
              </a:tblGrid>
              <a:tr h="6299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baseline="30000" dirty="0" smtClean="0"/>
                        <a:t>108</a:t>
                      </a:r>
                      <a:r>
                        <a:rPr lang="en-US" sz="3200" dirty="0" smtClean="0"/>
                        <a:t>Xe</a:t>
                      </a:r>
                      <a:endParaRPr lang="en-US" sz="3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baseline="30000" dirty="0" smtClean="0"/>
                        <a:t>112</a:t>
                      </a:r>
                      <a:r>
                        <a:rPr lang="en-US" sz="3200" dirty="0" smtClean="0"/>
                        <a:t>Ba</a:t>
                      </a:r>
                      <a:endParaRPr lang="en-US" sz="3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9628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FRIB</a:t>
                      </a:r>
                    </a:p>
                    <a:p>
                      <a:pPr algn="ctr"/>
                      <a:r>
                        <a:rPr lang="en-US" dirty="0" smtClean="0"/>
                        <a:t>Phase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Day</a:t>
                      </a:r>
                      <a:r>
                        <a:rPr lang="en-US" baseline="0" dirty="0" smtClean="0"/>
                        <a:t>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Day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Max</a:t>
                      </a:r>
                      <a:endParaRPr lang="en-US" dirty="0"/>
                    </a:p>
                  </a:txBody>
                  <a:tcPr/>
                </a:tc>
              </a:tr>
              <a:tr h="69628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Primary</a:t>
                      </a:r>
                    </a:p>
                    <a:p>
                      <a:pPr algn="ctr"/>
                      <a:r>
                        <a:rPr lang="en-US" dirty="0" smtClean="0"/>
                        <a:t>Beam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 smtClean="0"/>
                        <a:t>124</a:t>
                      </a:r>
                      <a:r>
                        <a:rPr lang="en-US" dirty="0" smtClean="0"/>
                        <a:t>Xe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 smtClean="0"/>
                        <a:t>124</a:t>
                      </a:r>
                      <a:r>
                        <a:rPr lang="en-US" dirty="0" smtClean="0"/>
                        <a:t>Xe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 smtClean="0"/>
                        <a:t>238</a:t>
                      </a:r>
                      <a:r>
                        <a:rPr lang="en-US" dirty="0" smtClean="0"/>
                        <a:t>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 smtClean="0"/>
                        <a:t>238</a:t>
                      </a:r>
                      <a:r>
                        <a:rPr lang="en-US" dirty="0" smtClean="0"/>
                        <a:t>U</a:t>
                      </a:r>
                      <a:endParaRPr lang="en-US" dirty="0"/>
                    </a:p>
                  </a:txBody>
                  <a:tcPr/>
                </a:tc>
              </a:tr>
              <a:tr h="49014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7.6×10</a:t>
                      </a:r>
                      <a:r>
                        <a:rPr lang="en-US" baseline="30000" dirty="0" smtClean="0"/>
                        <a:t>−4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0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3.0×10</a:t>
                      </a:r>
                      <a:r>
                        <a:rPr lang="en-US" baseline="30000" dirty="0" smtClean="0"/>
                        <a:t>−2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0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1.0×10</a:t>
                      </a:r>
                      <a:r>
                        <a:rPr lang="en-US" baseline="30000" dirty="0" smtClean="0"/>
                        <a:t>−6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0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3.0×10</a:t>
                      </a:r>
                      <a:r>
                        <a:rPr lang="en-US" baseline="30000" dirty="0" smtClean="0"/>
                        <a:t>−3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56360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Per Day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06468" y="5243929"/>
            <a:ext cx="7186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>
                <a:solidFill>
                  <a:srgbClr val="FF0000"/>
                </a:solidFill>
              </a:rPr>
              <a:t>108</a:t>
            </a:r>
            <a:r>
              <a:rPr lang="en-US" dirty="0" smtClean="0">
                <a:solidFill>
                  <a:srgbClr val="FF0000"/>
                </a:solidFill>
              </a:rPr>
              <a:t>Xe should be feasible on Day One, </a:t>
            </a:r>
            <a:r>
              <a:rPr lang="en-US" baseline="30000" dirty="0" smtClean="0">
                <a:solidFill>
                  <a:srgbClr val="FF0000"/>
                </a:solidFill>
              </a:rPr>
              <a:t>112</a:t>
            </a:r>
            <a:r>
              <a:rPr lang="en-US" dirty="0" smtClean="0">
                <a:solidFill>
                  <a:srgbClr val="FF0000"/>
                </a:solidFill>
              </a:rPr>
              <a:t>Ba comes into reach later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741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2282544" y="2005013"/>
            <a:ext cx="4745474" cy="249932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Thanks!</a:t>
            </a:r>
            <a:endParaRPr lang="en-US" sz="3600" kern="1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  <a:ea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509072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14141" y="2990218"/>
            <a:ext cx="1416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62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Inertia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056" y="1083994"/>
            <a:ext cx="6928619" cy="14561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6025" y="2415802"/>
            <a:ext cx="2660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Inertial mass parameter,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271297" y="2174178"/>
            <a:ext cx="965200" cy="18369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4556" y="3613375"/>
            <a:ext cx="6041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 is the number of level crossings in rearrangement (n=4)</a:t>
            </a:r>
          </a:p>
          <a:p>
            <a:endParaRPr lang="en-US" dirty="0"/>
          </a:p>
          <a:p>
            <a:r>
              <a:rPr lang="en-US" dirty="0" smtClean="0"/>
              <a:t>v is the interaction matrix element,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75470" y="5797089"/>
            <a:ext cx="6615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Inertial mass parameter,</a:t>
            </a:r>
            <a:r>
              <a:rPr lang="en-US" b="1" i="1" dirty="0" smtClean="0">
                <a:solidFill>
                  <a:srgbClr val="FF0000"/>
                </a:solidFill>
              </a:rPr>
              <a:t> D</a:t>
            </a:r>
            <a:r>
              <a:rPr lang="en-US" b="1" dirty="0" smtClean="0">
                <a:solidFill>
                  <a:srgbClr val="FF0000"/>
                </a:solidFill>
              </a:rPr>
              <a:t>, is dependent on pairing gap,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Δ</a:t>
            </a:r>
            <a:r>
              <a:rPr lang="en-US" b="1" i="1" dirty="0" smtClean="0">
                <a:solidFill>
                  <a:srgbClr val="FF0000"/>
                </a:solidFill>
              </a:rPr>
              <a:t>.</a:t>
            </a:r>
            <a:endParaRPr lang="en-US" b="1" i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300216" y="3266665"/>
            <a:ext cx="1083040" cy="378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46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Energy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056" y="1083994"/>
            <a:ext cx="6928619" cy="14561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952522" y="1864077"/>
            <a:ext cx="901700" cy="26192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7243" y="4041395"/>
            <a:ext cx="503074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/>
              <a:t>V(</a:t>
            </a:r>
            <a:r>
              <a:rPr lang="en-US" sz="3200" i="1" dirty="0" err="1" smtClean="0"/>
              <a:t>ξ</a:t>
            </a:r>
            <a:r>
              <a:rPr lang="en-US" sz="3200" i="1" dirty="0" smtClean="0"/>
              <a:t>=</a:t>
            </a:r>
            <a:r>
              <a:rPr lang="en-US" sz="3200" dirty="0" smtClean="0"/>
              <a:t>1</a:t>
            </a:r>
            <a:r>
              <a:rPr lang="en-US" sz="3200" i="1" dirty="0" smtClean="0"/>
              <a:t>) = </a:t>
            </a:r>
            <a:r>
              <a:rPr lang="en-US" sz="3200" i="1" dirty="0" err="1" smtClean="0"/>
              <a:t>V</a:t>
            </a:r>
            <a:r>
              <a:rPr lang="en-US" sz="3200" i="1" baseline="-25000" dirty="0" err="1" smtClean="0"/>
              <a:t>n</a:t>
            </a:r>
            <a:r>
              <a:rPr lang="en-US" sz="3200" i="1" baseline="-25000" dirty="0" smtClean="0"/>
              <a:t> </a:t>
            </a:r>
            <a:r>
              <a:rPr lang="en-US" sz="3200" i="1" dirty="0" smtClean="0"/>
              <a:t>+ </a:t>
            </a:r>
            <a:r>
              <a:rPr lang="en-US" sz="3200" i="1" dirty="0" err="1" smtClean="0"/>
              <a:t>V</a:t>
            </a:r>
            <a:r>
              <a:rPr lang="en-US" sz="3200" i="1" baseline="-25000" dirty="0" err="1" smtClean="0"/>
              <a:t>c</a:t>
            </a:r>
            <a:r>
              <a:rPr lang="en-US" sz="3200" i="1" baseline="-25000" dirty="0" smtClean="0"/>
              <a:t> </a:t>
            </a:r>
            <a:r>
              <a:rPr lang="mr-IN" sz="3200" i="1" dirty="0" smtClean="0"/>
              <a:t>–</a:t>
            </a:r>
            <a:r>
              <a:rPr lang="en-US" sz="3200" i="1" dirty="0" smtClean="0"/>
              <a:t> Q  = C/2</a:t>
            </a:r>
            <a:endParaRPr lang="en-US" sz="32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718679" y="5047620"/>
            <a:ext cx="6252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Potential energy parameter, </a:t>
            </a:r>
            <a:r>
              <a:rPr lang="en-US" b="1" i="1" dirty="0" smtClean="0">
                <a:solidFill>
                  <a:srgbClr val="FF0000"/>
                </a:solidFill>
              </a:rPr>
              <a:t>C</a:t>
            </a:r>
            <a:r>
              <a:rPr lang="en-US" b="1" dirty="0" smtClean="0">
                <a:solidFill>
                  <a:srgbClr val="FF0000"/>
                </a:solidFill>
              </a:rPr>
              <a:t>, is dependent on </a:t>
            </a:r>
            <a:r>
              <a:rPr lang="en-US" b="1" i="1" dirty="0" smtClean="0">
                <a:solidFill>
                  <a:srgbClr val="FF0000"/>
                </a:solidFill>
              </a:rPr>
              <a:t>Q</a:t>
            </a:r>
            <a:r>
              <a:rPr lang="en-US" b="1" dirty="0" smtClean="0">
                <a:solidFill>
                  <a:srgbClr val="FF0000"/>
                </a:solidFill>
              </a:rPr>
              <a:t>-value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804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Wave Mechanics and Radioactive Disintegration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96590" y="3433776"/>
            <a:ext cx="5972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Zur</a:t>
            </a:r>
            <a:r>
              <a:rPr lang="en-US" sz="2800" dirty="0" smtClean="0"/>
              <a:t> </a:t>
            </a:r>
            <a:r>
              <a:rPr lang="en-US" sz="2800" dirty="0" err="1" smtClean="0"/>
              <a:t>Quantentheorie</a:t>
            </a:r>
            <a:r>
              <a:rPr lang="en-US" sz="2800" dirty="0" smtClean="0"/>
              <a:t> des </a:t>
            </a:r>
            <a:r>
              <a:rPr lang="en-US" sz="2800" dirty="0" err="1" smtClean="0"/>
              <a:t>Atomkernes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8" y="850755"/>
            <a:ext cx="5414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R. W. Gurney and E.U. Condon, Nature (London) 122, 439 (1928)   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8" y="3834869"/>
            <a:ext cx="3008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G. Gamow, Z. Phys. 51, 204 (1928)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84" y="1149663"/>
            <a:ext cx="3346792" cy="22635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3920" y="1427332"/>
            <a:ext cx="1361337" cy="17121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92" y="4090542"/>
            <a:ext cx="3231933" cy="22829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6673" y="4212640"/>
            <a:ext cx="1361337" cy="1694726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871616"/>
              </p:ext>
            </p:extLst>
          </p:nvPr>
        </p:nvGraphicFramePr>
        <p:xfrm>
          <a:off x="3873287" y="1455349"/>
          <a:ext cx="3512220" cy="16306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8376"/>
                <a:gridCol w="597617"/>
                <a:gridCol w="831060"/>
                <a:gridCol w="1055167"/>
              </a:tblGrid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</a:t>
                      </a:r>
                      <a:r>
                        <a:rPr lang="en-US" sz="1400" baseline="-25000" dirty="0" smtClean="0"/>
                        <a:t>α </a:t>
                      </a:r>
                      <a:r>
                        <a:rPr lang="en-US" sz="1400" baseline="0" dirty="0" smtClean="0"/>
                        <a:t>(MeV)</a:t>
                      </a:r>
                      <a:endParaRPr lang="en-US" sz="1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</a:t>
                      </a:r>
                      <a:r>
                        <a:rPr lang="en-US" sz="1400" baseline="-25000" dirty="0" smtClean="0"/>
                        <a:t>1/2</a:t>
                      </a:r>
                      <a:endParaRPr lang="en-US" sz="1400" baseline="-25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Radium C’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214</a:t>
                      </a:r>
                      <a:r>
                        <a:rPr lang="en-US" sz="1400" dirty="0" smtClean="0"/>
                        <a:t>Po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7.7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160 </a:t>
                      </a:r>
                      <a:r>
                        <a:rPr lang="en-US" sz="1400" dirty="0" err="1" smtClean="0"/>
                        <a:t>μs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Radium 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218</a:t>
                      </a:r>
                      <a:r>
                        <a:rPr lang="en-US" sz="1400" dirty="0" smtClean="0"/>
                        <a:t>Po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6.0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 </a:t>
                      </a:r>
                      <a:r>
                        <a:rPr lang="en-US" sz="1400" dirty="0" err="1" smtClean="0"/>
                        <a:t>mins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Uranium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238</a:t>
                      </a:r>
                      <a:r>
                        <a:rPr lang="en-US" sz="1400" dirty="0" smtClean="0"/>
                        <a:t>U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4.5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GYrs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239342" y="4463828"/>
            <a:ext cx="3054855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Quantitative description of</a:t>
            </a:r>
          </a:p>
          <a:p>
            <a:r>
              <a:rPr lang="en-US" dirty="0" smtClean="0"/>
              <a:t>Geiger-</a:t>
            </a:r>
            <a:r>
              <a:rPr lang="en-US" dirty="0" err="1" smtClean="0"/>
              <a:t>Nuttall</a:t>
            </a:r>
            <a:r>
              <a:rPr lang="en-US" dirty="0" smtClean="0"/>
              <a:t> Rule:</a:t>
            </a:r>
          </a:p>
          <a:p>
            <a:endParaRPr lang="en-US" dirty="0"/>
          </a:p>
          <a:p>
            <a:pPr algn="ctr"/>
            <a:r>
              <a:rPr lang="en-US" dirty="0" smtClean="0"/>
              <a:t>    log(T</a:t>
            </a:r>
            <a:r>
              <a:rPr lang="en-US" baseline="-25000" dirty="0" smtClean="0"/>
              <a:t>1/2</a:t>
            </a:r>
            <a:r>
              <a:rPr lang="en-US" dirty="0" smtClean="0"/>
              <a:t>) = a + </a:t>
            </a:r>
            <a:r>
              <a:rPr lang="en-US" dirty="0" err="1" smtClean="0"/>
              <a:t>bQ</a:t>
            </a:r>
            <a:r>
              <a:rPr lang="en-US" baseline="-25000" dirty="0" smtClean="0"/>
              <a:t>α</a:t>
            </a:r>
            <a:r>
              <a:rPr lang="en-US" baseline="30000" dirty="0" smtClean="0"/>
              <a:t>−1/2</a:t>
            </a:r>
          </a:p>
          <a:p>
            <a:pPr algn="ctr"/>
            <a:endParaRPr lang="en-US" baseline="30000" dirty="0"/>
          </a:p>
          <a:p>
            <a:pPr algn="ctr"/>
            <a:r>
              <a:rPr lang="en-US" sz="1000" dirty="0" err="1" smtClean="0"/>
              <a:t>H.Geiger</a:t>
            </a:r>
            <a:r>
              <a:rPr lang="en-US" sz="1000" dirty="0" smtClean="0"/>
              <a:t> and </a:t>
            </a:r>
            <a:r>
              <a:rPr lang="en-US" sz="1000" dirty="0" err="1" smtClean="0"/>
              <a:t>J.M.Nuttall</a:t>
            </a:r>
            <a:r>
              <a:rPr lang="en-US" sz="1000" dirty="0" smtClean="0"/>
              <a:t>, Phil. Mag. 22 613 (1911)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72022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Dependence on Pairing Gap, </a:t>
            </a:r>
            <a:r>
              <a:rPr lang="en-US" i="1" dirty="0" err="1" smtClean="0"/>
              <a:t>Δ</a:t>
            </a:r>
            <a:r>
              <a:rPr lang="en-US" i="1" dirty="0" smtClean="0"/>
              <a:t>=xΔ</a:t>
            </a:r>
            <a:r>
              <a:rPr lang="en-US" i="1" baseline="-25000" dirty="0" smtClean="0"/>
              <a:t>0</a:t>
            </a:r>
            <a:endParaRPr lang="en-US" i="1" baseline="-25000" dirty="0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91944"/>
              </p:ext>
            </p:extLst>
          </p:nvPr>
        </p:nvGraphicFramePr>
        <p:xfrm>
          <a:off x="304800" y="973666"/>
          <a:ext cx="7789334" cy="5342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755470" y="1557873"/>
            <a:ext cx="852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T/10</a:t>
            </a:r>
            <a:r>
              <a:rPr lang="en-US" baseline="30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−13</a:t>
            </a:r>
            <a:endParaRPr lang="en-US" baseline="30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2400" y="1947341"/>
            <a:ext cx="734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f/10</a:t>
            </a:r>
            <a:r>
              <a:rPr lang="en-US" baseline="30000" dirty="0" smtClean="0">
                <a:solidFill>
                  <a:schemeClr val="accent3"/>
                </a:solidFill>
              </a:rPr>
              <a:t>20</a:t>
            </a:r>
            <a:endParaRPr lang="en-US" baseline="30000" dirty="0">
              <a:solidFill>
                <a:schemeClr val="accent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55471" y="2387607"/>
            <a:ext cx="781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P/10</a:t>
            </a:r>
            <a:r>
              <a:rPr lang="en-US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−2</a:t>
            </a:r>
            <a:endParaRPr lang="en-US" baseline="30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55471" y="4809072"/>
            <a:ext cx="955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</a:t>
            </a:r>
            <a:r>
              <a:rPr lang="en-US" baseline="-25000" dirty="0" smtClean="0">
                <a:solidFill>
                  <a:srgbClr val="FF0000"/>
                </a:solidFill>
              </a:rPr>
              <a:t>1/2</a:t>
            </a:r>
            <a:r>
              <a:rPr lang="en-US" dirty="0" smtClean="0">
                <a:solidFill>
                  <a:srgbClr val="FF0000"/>
                </a:solidFill>
              </a:rPr>
              <a:t>/10</a:t>
            </a:r>
            <a:r>
              <a:rPr lang="en-US" baseline="30000" dirty="0" smtClean="0">
                <a:solidFill>
                  <a:srgbClr val="FF0000"/>
                </a:solidFill>
              </a:rPr>
              <a:t>−5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21201" y="3911600"/>
            <a:ext cx="393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★</a:t>
            </a:r>
            <a:endParaRPr lang="en-US" sz="2000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4776485" y="3699938"/>
            <a:ext cx="1366682" cy="3727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035634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Even-Z, Odd-N SHN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9913512"/>
              </p:ext>
            </p:extLst>
          </p:nvPr>
        </p:nvGraphicFramePr>
        <p:xfrm>
          <a:off x="88900" y="868465"/>
          <a:ext cx="9055100" cy="5456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00100" y="28956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31394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the STM: Variation of </a:t>
            </a:r>
            <a:r>
              <a:rPr lang="en-US" i="1" dirty="0" err="1" smtClean="0"/>
              <a:t>Δ</a:t>
            </a:r>
            <a:r>
              <a:rPr lang="en-US" dirty="0" smtClean="0"/>
              <a:t> with </a:t>
            </a:r>
            <a:r>
              <a:rPr lang="en-US" i="1" dirty="0" smtClean="0"/>
              <a:t>A</a:t>
            </a:r>
            <a:r>
              <a:rPr lang="en-US" dirty="0" smtClean="0"/>
              <a:t> and </a:t>
            </a:r>
            <a:r>
              <a:rPr lang="en-US" i="1" dirty="0" smtClean="0"/>
              <a:t>Z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909169" y="1720345"/>
            <a:ext cx="2250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Bohr and Mottelson: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3602" y="2813921"/>
            <a:ext cx="2635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Vogel, Jonson, Hansen: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3961947"/>
              </p:ext>
            </p:extLst>
          </p:nvPr>
        </p:nvGraphicFramePr>
        <p:xfrm>
          <a:off x="-1761181" y="3222631"/>
          <a:ext cx="8831610" cy="886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7" name="Document" r:id="rId3" imgW="5943600" imgH="596900" progId="Word.Document.12">
                  <p:embed/>
                </p:oleObj>
              </mc:Choice>
              <mc:Fallback>
                <p:oleObj name="Document" r:id="rId3" imgW="5943600" imgH="596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761181" y="3222631"/>
                        <a:ext cx="8831610" cy="886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0912" y="1720345"/>
            <a:ext cx="4022149" cy="3093961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5776452"/>
              </p:ext>
            </p:extLst>
          </p:nvPr>
        </p:nvGraphicFramePr>
        <p:xfrm>
          <a:off x="-1760538" y="2135228"/>
          <a:ext cx="8831263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8" name="Document" r:id="rId6" imgW="5943600" imgH="304800" progId="Word.Document.12">
                  <p:embed/>
                </p:oleObj>
              </mc:Choice>
              <mc:Fallback>
                <p:oleObj name="Document" r:id="rId6" imgW="5943600" imgH="304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1760538" y="2135228"/>
                        <a:ext cx="8831263" cy="452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226656" y="4314660"/>
            <a:ext cx="2879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cs typeface="Cambria Math"/>
              </a:rPr>
              <a:t>a</a:t>
            </a:r>
            <a:r>
              <a:rPr lang="en-US" dirty="0" smtClean="0"/>
              <a:t>=7.2 MeV and </a:t>
            </a:r>
            <a:r>
              <a:rPr lang="en-US" i="1" dirty="0" smtClean="0"/>
              <a:t>b</a:t>
            </a:r>
            <a:r>
              <a:rPr lang="en-US" dirty="0" smtClean="0"/>
              <a:t> =44MeV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69445" y="5394549"/>
            <a:ext cx="479490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A. Bohr and B. Mottelson, </a:t>
            </a:r>
            <a:r>
              <a:rPr lang="en-US" sz="1000" i="1" dirty="0"/>
              <a:t>Nuclear Structure</a:t>
            </a:r>
            <a:r>
              <a:rPr lang="en-US" sz="1000" dirty="0"/>
              <a:t> (Benjamin, New York, 1975), Vol. 1</a:t>
            </a:r>
            <a:r>
              <a:rPr lang="en-US" sz="1000" dirty="0" smtClean="0"/>
              <a:t>.</a:t>
            </a:r>
          </a:p>
          <a:p>
            <a:r>
              <a:rPr lang="en-US" sz="1000" dirty="0" smtClean="0"/>
              <a:t>P</a:t>
            </a:r>
            <a:r>
              <a:rPr lang="en-US" sz="1000" dirty="0"/>
              <a:t>. Vogel, B. Jonson, and P.G. Hansen, Phys. </a:t>
            </a:r>
            <a:r>
              <a:rPr lang="en-US" sz="1000" dirty="0" err="1"/>
              <a:t>Lett</a:t>
            </a:r>
            <a:r>
              <a:rPr lang="en-US" sz="1000" dirty="0"/>
              <a:t>. B </a:t>
            </a:r>
            <a:r>
              <a:rPr lang="en-US" sz="1000" b="1" dirty="0"/>
              <a:t>139</a:t>
            </a:r>
            <a:r>
              <a:rPr lang="en-US" sz="1000" dirty="0"/>
              <a:t>, 227 (1984)</a:t>
            </a:r>
            <a:r>
              <a:rPr lang="en-US" sz="1000" dirty="0" smtClean="0"/>
              <a:t>.</a:t>
            </a:r>
          </a:p>
          <a:p>
            <a:endParaRPr lang="en-US" sz="1000" dirty="0"/>
          </a:p>
        </p:txBody>
      </p:sp>
      <p:sp>
        <p:nvSpPr>
          <p:cNvPr id="10" name="Oval 9"/>
          <p:cNvSpPr/>
          <p:nvPr/>
        </p:nvSpPr>
        <p:spPr bwMode="auto">
          <a:xfrm>
            <a:off x="5580541" y="2135228"/>
            <a:ext cx="393162" cy="35748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5870222" y="1533407"/>
            <a:ext cx="329259" cy="6018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5580541" y="968963"/>
            <a:ext cx="3277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hint that nothing unusual</a:t>
            </a:r>
            <a:br>
              <a:rPr lang="en-US" dirty="0" smtClean="0"/>
            </a:br>
            <a:r>
              <a:rPr lang="en-US" dirty="0" smtClean="0"/>
              <a:t>about “</a:t>
            </a:r>
            <a:r>
              <a:rPr lang="en-US" dirty="0" err="1" smtClean="0"/>
              <a:t>superallowed</a:t>
            </a:r>
            <a:r>
              <a:rPr lang="en-US" dirty="0" smtClean="0"/>
              <a:t>” decay?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950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STM vs. Experiment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852644" y="1042155"/>
            <a:ext cx="7748375" cy="4969653"/>
            <a:chOff x="852644" y="1330755"/>
            <a:chExt cx="7748375" cy="4969653"/>
          </a:xfrm>
        </p:grpSpPr>
        <p:graphicFrame>
          <p:nvGraphicFramePr>
            <p:cNvPr id="3" name="Chart 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15629633"/>
                </p:ext>
              </p:extLst>
            </p:nvPr>
          </p:nvGraphicFramePr>
          <p:xfrm>
            <a:off x="852644" y="1330755"/>
            <a:ext cx="7748375" cy="496965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4" name="TextBox 3"/>
            <p:cNvSpPr txBox="1"/>
            <p:nvPr/>
          </p:nvSpPr>
          <p:spPr>
            <a:xfrm>
              <a:off x="2193548" y="5705822"/>
              <a:ext cx="6537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aseline="30000" dirty="0" smtClean="0"/>
                <a:t>114</a:t>
              </a:r>
              <a:r>
                <a:rPr lang="en-US" sz="1600" dirty="0" smtClean="0"/>
                <a:t>Ba</a:t>
              </a:r>
              <a:endParaRPr lang="en-US" sz="16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778878" y="5699492"/>
              <a:ext cx="6537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aseline="30000" dirty="0" smtClean="0"/>
                <a:t>112</a:t>
              </a:r>
              <a:r>
                <a:rPr lang="en-US" sz="1600" dirty="0" smtClean="0"/>
                <a:t>Xe</a:t>
              </a:r>
              <a:endParaRPr lang="en-US" sz="16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35346" y="5693162"/>
              <a:ext cx="6537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aseline="30000" dirty="0" smtClean="0"/>
                <a:t>110</a:t>
              </a:r>
              <a:r>
                <a:rPr lang="en-US" sz="1600" dirty="0" smtClean="0"/>
                <a:t>Xe</a:t>
              </a:r>
              <a:endParaRPr lang="en-US" sz="16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906245" y="5701262"/>
              <a:ext cx="6638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aseline="30000" dirty="0" smtClean="0">
                  <a:solidFill>
                    <a:srgbClr val="FF0000"/>
                  </a:solidFill>
                </a:rPr>
                <a:t>108</a:t>
              </a:r>
              <a:r>
                <a:rPr lang="en-US" sz="1600" dirty="0" smtClean="0">
                  <a:solidFill>
                    <a:srgbClr val="FF0000"/>
                  </a:solidFill>
                </a:rPr>
                <a:t>Xe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491575" y="5694932"/>
              <a:ext cx="6194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aseline="30000" dirty="0" smtClean="0"/>
                <a:t>110</a:t>
              </a:r>
              <a:r>
                <a:rPr lang="en-US" sz="1600" dirty="0" smtClean="0"/>
                <a:t>Te</a:t>
              </a:r>
              <a:endParaRPr lang="en-US" sz="16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48043" y="5688602"/>
              <a:ext cx="6295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aseline="30000" dirty="0" smtClean="0"/>
                <a:t>108</a:t>
              </a:r>
              <a:r>
                <a:rPr lang="en-US" sz="1600" dirty="0" smtClean="0"/>
                <a:t>Te</a:t>
              </a:r>
              <a:endParaRPr lang="en-US" sz="16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618942" y="5696702"/>
              <a:ext cx="6295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aseline="30000" dirty="0" smtClean="0"/>
                <a:t>106</a:t>
              </a:r>
              <a:r>
                <a:rPr lang="en-US" sz="1600" dirty="0" smtClean="0"/>
                <a:t>Te</a:t>
              </a:r>
              <a:endParaRPr lang="en-US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189841" y="5690372"/>
              <a:ext cx="6295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aseline="30000" dirty="0" smtClean="0">
                  <a:solidFill>
                    <a:srgbClr val="FF0000"/>
                  </a:solidFill>
                </a:rPr>
                <a:t>104</a:t>
              </a:r>
              <a:r>
                <a:rPr lang="en-US" sz="1600" dirty="0" smtClean="0">
                  <a:solidFill>
                    <a:srgbClr val="FF0000"/>
                  </a:solidFill>
                </a:rPr>
                <a:t>Te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746309" y="5698472"/>
              <a:ext cx="6638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aseline="30000" dirty="0" smtClean="0">
                  <a:solidFill>
                    <a:srgbClr val="0000FF"/>
                  </a:solidFill>
                </a:rPr>
                <a:t>212</a:t>
              </a:r>
              <a:r>
                <a:rPr lang="en-US" sz="1600" dirty="0" smtClean="0">
                  <a:solidFill>
                    <a:srgbClr val="0000FF"/>
                  </a:solidFill>
                </a:rPr>
                <a:t>Po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</p:grpSp>
      <p:cxnSp>
        <p:nvCxnSpPr>
          <p:cNvPr id="14" name="Straight Arrow Connector 13"/>
          <p:cNvCxnSpPr/>
          <p:nvPr/>
        </p:nvCxnSpPr>
        <p:spPr>
          <a:xfrm>
            <a:off x="6520842" y="3912476"/>
            <a:ext cx="0" cy="795867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5801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Extracted Values of </a:t>
            </a:r>
            <a:r>
              <a:rPr lang="en-US" i="1" dirty="0" err="1" smtClean="0"/>
              <a:t>Δ</a:t>
            </a:r>
            <a:endParaRPr lang="en-US" i="1" dirty="0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4048254"/>
              </p:ext>
            </p:extLst>
          </p:nvPr>
        </p:nvGraphicFramePr>
        <p:xfrm>
          <a:off x="1753762" y="972473"/>
          <a:ext cx="5923662" cy="4655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2626455" y="5557443"/>
            <a:ext cx="4610949" cy="381992"/>
            <a:chOff x="2626455" y="5788323"/>
            <a:chExt cx="4610949" cy="381992"/>
          </a:xfrm>
        </p:grpSpPr>
        <p:sp>
          <p:nvSpPr>
            <p:cNvPr id="4" name="TextBox 3"/>
            <p:cNvSpPr txBox="1"/>
            <p:nvPr/>
          </p:nvSpPr>
          <p:spPr>
            <a:xfrm>
              <a:off x="2626455" y="5800983"/>
              <a:ext cx="7123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 smtClean="0"/>
                <a:t>114</a:t>
              </a:r>
              <a:r>
                <a:rPr lang="en-US" dirty="0" smtClean="0"/>
                <a:t>Ba</a:t>
              </a:r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283940" y="5794653"/>
              <a:ext cx="7123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 smtClean="0"/>
                <a:t>112</a:t>
              </a:r>
              <a:r>
                <a:rPr lang="en-US" dirty="0" smtClean="0"/>
                <a:t>Xe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41425" y="5788323"/>
              <a:ext cx="7123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 smtClean="0"/>
                <a:t>110</a:t>
              </a:r>
              <a:r>
                <a:rPr lang="en-US" dirty="0" smtClean="0"/>
                <a:t>Xe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570048" y="5796423"/>
              <a:ext cx="6737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 smtClean="0"/>
                <a:t>110</a:t>
              </a:r>
              <a:r>
                <a:rPr lang="en-US" dirty="0"/>
                <a:t>T</a:t>
              </a:r>
              <a:r>
                <a:rPr lang="en-US" dirty="0" smtClean="0"/>
                <a:t>e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241964" y="5790093"/>
              <a:ext cx="6852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 smtClean="0"/>
                <a:t>108</a:t>
              </a:r>
              <a:r>
                <a:rPr lang="en-US" dirty="0" smtClean="0"/>
                <a:t>Te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885018" y="5798193"/>
              <a:ext cx="6852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 smtClean="0"/>
                <a:t>106</a:t>
              </a:r>
              <a:r>
                <a:rPr lang="en-US" dirty="0" smtClean="0"/>
                <a:t>Te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13641" y="5791863"/>
              <a:ext cx="723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 smtClean="0">
                  <a:solidFill>
                    <a:srgbClr val="0000FF"/>
                  </a:solidFill>
                </a:rPr>
                <a:t>212</a:t>
              </a:r>
              <a:r>
                <a:rPr lang="en-US" dirty="0" smtClean="0">
                  <a:solidFill>
                    <a:srgbClr val="0000FF"/>
                  </a:solidFill>
                </a:rPr>
                <a:t>Po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3450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N=Z?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8179061"/>
              </p:ext>
            </p:extLst>
          </p:nvPr>
        </p:nvGraphicFramePr>
        <p:xfrm>
          <a:off x="896606" y="1669890"/>
          <a:ext cx="10601325" cy="52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1" name="Document" r:id="rId3" imgW="5943600" imgH="2870200" progId="Word.Document.12">
                  <p:embed/>
                </p:oleObj>
              </mc:Choice>
              <mc:Fallback>
                <p:oleObj name="Document" r:id="rId3" imgW="5943600" imgH="2870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6606" y="1669890"/>
                        <a:ext cx="10601325" cy="52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6975" y="837275"/>
            <a:ext cx="82897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f extra proton-neutron correlations are contributing then the effect is likely to be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biggest with the N=Z chain </a:t>
            </a:r>
            <a:r>
              <a:rPr lang="en-US" baseline="30000" dirty="0" smtClean="0">
                <a:solidFill>
                  <a:srgbClr val="FF0000"/>
                </a:solidFill>
              </a:rPr>
              <a:t>108</a:t>
            </a:r>
            <a:r>
              <a:rPr lang="en-US" dirty="0" smtClean="0">
                <a:solidFill>
                  <a:srgbClr val="FF0000"/>
                </a:solidFill>
              </a:rPr>
              <a:t>Xe</a:t>
            </a:r>
            <a:r>
              <a:rPr lang="en-US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baseline="30000" dirty="0" smtClean="0">
                <a:solidFill>
                  <a:srgbClr val="FF0000"/>
                </a:solidFill>
                <a:ea typeface="Wingdings"/>
                <a:cs typeface="Wingdings"/>
                <a:sym typeface="Wingdings"/>
              </a:rPr>
              <a:t>104</a:t>
            </a:r>
            <a:r>
              <a:rPr lang="en-US" dirty="0" smtClean="0">
                <a:solidFill>
                  <a:srgbClr val="FF0000"/>
                </a:solidFill>
                <a:ea typeface="Wingdings"/>
                <a:cs typeface="Wingdings"/>
                <a:sym typeface="Wingdings"/>
              </a:rPr>
              <a:t>Te</a:t>
            </a:r>
            <a:r>
              <a:rPr lang="en-US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baseline="30000" dirty="0" smtClean="0">
                <a:solidFill>
                  <a:srgbClr val="FF0000"/>
                </a:solidFill>
                <a:sym typeface="Wingdings"/>
              </a:rPr>
              <a:t>100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Sn. </a:t>
            </a:r>
            <a:br>
              <a:rPr lang="en-US" dirty="0" smtClean="0">
                <a:solidFill>
                  <a:srgbClr val="FF0000"/>
                </a:solidFill>
                <a:sym typeface="Wingdings"/>
              </a:rPr>
            </a:br>
            <a:endParaRPr lang="en-US" dirty="0" smtClean="0">
              <a:solidFill>
                <a:srgbClr val="FF0000"/>
              </a:solidFill>
              <a:sym typeface="Wingdings"/>
            </a:endParaRPr>
          </a:p>
          <a:p>
            <a:r>
              <a:rPr lang="en-US" dirty="0" smtClean="0">
                <a:solidFill>
                  <a:srgbClr val="FF0000"/>
                </a:solidFill>
                <a:sym typeface="Wingdings"/>
              </a:rPr>
              <a:t>They would show up in unrealistically large values for the fitted pairing gaps.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651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Exclusion Plot for Pairing Gaps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1571245" y="922048"/>
            <a:ext cx="6539110" cy="5653916"/>
            <a:chOff x="1152746" y="389094"/>
            <a:chExt cx="7312957" cy="6331170"/>
          </a:xfrm>
        </p:grpSpPr>
        <p:sp>
          <p:nvSpPr>
            <p:cNvPr id="3" name="Rectangle 2"/>
            <p:cNvSpPr/>
            <p:nvPr/>
          </p:nvSpPr>
          <p:spPr>
            <a:xfrm>
              <a:off x="6945423" y="3830143"/>
              <a:ext cx="15202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smtClean="0"/>
                <a:t>∑E</a:t>
              </a:r>
              <a:r>
                <a:rPr lang="en-US" i="1" baseline="-25000" dirty="0" smtClean="0"/>
                <a:t>α</a:t>
              </a:r>
              <a:r>
                <a:rPr lang="en-US" i="1" dirty="0" smtClean="0"/>
                <a:t> </a:t>
              </a:r>
              <a:r>
                <a:rPr lang="en-US" dirty="0"/>
                <a:t>=9.4 MeV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2213843" y="389094"/>
              <a:ext cx="10512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smtClean="0"/>
                <a:t>E</a:t>
              </a:r>
              <a:r>
                <a:rPr lang="en-US" i="1" baseline="-25000" dirty="0" smtClean="0"/>
                <a:t>α</a:t>
              </a:r>
              <a:r>
                <a:rPr lang="en-US" dirty="0" smtClean="0"/>
                <a:t>(</a:t>
              </a:r>
              <a:r>
                <a:rPr lang="en-US" baseline="30000" dirty="0" smtClean="0"/>
                <a:t>108</a:t>
              </a:r>
              <a:r>
                <a:rPr lang="en-US" dirty="0" smtClean="0"/>
                <a:t>Xe) </a:t>
              </a:r>
              <a:endParaRPr lang="en-US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213843" y="880529"/>
              <a:ext cx="9722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4.5 MeV</a:t>
              </a:r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213843" y="2009797"/>
              <a:ext cx="9722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4.4 MeV</a:t>
              </a: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213843" y="2571798"/>
              <a:ext cx="9722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4.3 MeV</a:t>
              </a: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676029" y="792294"/>
              <a:ext cx="17830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err="1" smtClean="0"/>
                <a:t>Δ</a:t>
              </a:r>
              <a:r>
                <a:rPr lang="en-US" dirty="0" smtClean="0"/>
                <a:t>(</a:t>
              </a:r>
              <a:r>
                <a:rPr lang="en-US" baseline="30000" dirty="0" smtClean="0"/>
                <a:t>108</a:t>
              </a:r>
              <a:r>
                <a:rPr lang="en-US" dirty="0" smtClean="0"/>
                <a:t>Xe)=</a:t>
              </a:r>
              <a:r>
                <a:rPr lang="en-US" i="1" dirty="0" err="1" smtClean="0"/>
                <a:t>Δ</a:t>
              </a:r>
              <a:r>
                <a:rPr lang="en-US" dirty="0" smtClean="0"/>
                <a:t>(</a:t>
              </a:r>
              <a:r>
                <a:rPr lang="en-US" baseline="30000" dirty="0" smtClean="0"/>
                <a:t>104</a:t>
              </a:r>
              <a:r>
                <a:rPr lang="en-US" dirty="0" smtClean="0"/>
                <a:t>Te)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137782" y="1672735"/>
              <a:ext cx="23072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err="1" smtClean="0"/>
                <a:t>Δ</a:t>
              </a:r>
              <a:r>
                <a:rPr lang="en-US" dirty="0" smtClean="0"/>
                <a:t>(</a:t>
              </a:r>
              <a:r>
                <a:rPr lang="en-US" baseline="30000" dirty="0" smtClean="0"/>
                <a:t>108</a:t>
              </a:r>
              <a:r>
                <a:rPr lang="en-US" dirty="0" smtClean="0"/>
                <a:t>Xe)=1.32×</a:t>
              </a:r>
              <a:r>
                <a:rPr lang="en-US" i="1" dirty="0" smtClean="0"/>
                <a:t>Δ</a:t>
              </a:r>
              <a:r>
                <a:rPr lang="en-US" dirty="0" smtClean="0"/>
                <a:t>(</a:t>
              </a:r>
              <a:r>
                <a:rPr lang="en-US" baseline="30000" dirty="0" smtClean="0"/>
                <a:t>104</a:t>
              </a:r>
              <a:r>
                <a:rPr lang="en-US" dirty="0" smtClean="0"/>
                <a:t>Te)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791200" y="3556000"/>
              <a:ext cx="1490133" cy="274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4910667" y="2743200"/>
              <a:ext cx="389466" cy="545066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2" name="Chart 1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807423554"/>
                </p:ext>
              </p:extLst>
            </p:nvPr>
          </p:nvGraphicFramePr>
          <p:xfrm>
            <a:off x="1152746" y="590550"/>
            <a:ext cx="5835650" cy="61297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3" name="Rectangle 12"/>
            <p:cNvSpPr/>
            <p:nvPr/>
          </p:nvSpPr>
          <p:spPr>
            <a:xfrm>
              <a:off x="2213843" y="3054398"/>
              <a:ext cx="9722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4.2 MeV</a:t>
              </a:r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740397" y="3556000"/>
              <a:ext cx="1540936" cy="274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4622805" y="3081874"/>
              <a:ext cx="152394" cy="238903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775199" y="2941130"/>
              <a:ext cx="254001" cy="347136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113866" y="2556940"/>
              <a:ext cx="389466" cy="545066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317065" y="2353747"/>
              <a:ext cx="389466" cy="545066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520264" y="2167487"/>
              <a:ext cx="406403" cy="560135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723463" y="1964294"/>
              <a:ext cx="406403" cy="560135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419600" y="3320777"/>
              <a:ext cx="609600" cy="0"/>
            </a:xfrm>
            <a:prstGeom prst="line">
              <a:avLst/>
            </a:prstGeom>
            <a:ln w="28575" cmpd="sng">
              <a:solidFill>
                <a:srgbClr val="000000"/>
              </a:solidFill>
              <a:prstDash val="sys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/>
          <p:cNvCxnSpPr/>
          <p:nvPr/>
        </p:nvCxnSpPr>
        <p:spPr bwMode="auto">
          <a:xfrm flipV="1">
            <a:off x="4630814" y="3632065"/>
            <a:ext cx="0" cy="201018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4315516" y="5685541"/>
            <a:ext cx="642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Δ</a:t>
            </a:r>
            <a:r>
              <a:rPr lang="en-US" baseline="-25000" dirty="0" smtClean="0">
                <a:solidFill>
                  <a:srgbClr val="FF0000"/>
                </a:solidFill>
              </a:rPr>
              <a:t>VJH</a:t>
            </a:r>
            <a:endParaRPr lang="en-US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294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Results from JAEA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3234" y="1231602"/>
            <a:ext cx="85031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Search for </a:t>
            </a:r>
            <a:r>
              <a:rPr lang="en-US" b="1" dirty="0" smtClean="0"/>
              <a:t>α decay </a:t>
            </a:r>
            <a:r>
              <a:rPr lang="en-US" b="1" dirty="0"/>
              <a:t>of </a:t>
            </a:r>
            <a:r>
              <a:rPr lang="en-US" b="1" dirty="0" smtClean="0"/>
              <a:t>104 </a:t>
            </a:r>
            <a:r>
              <a:rPr lang="en-US" b="1" dirty="0" err="1" smtClean="0"/>
              <a:t>Te</a:t>
            </a:r>
            <a:r>
              <a:rPr lang="en-US" b="1" dirty="0" smtClean="0"/>
              <a:t> </a:t>
            </a:r>
            <a:r>
              <a:rPr lang="en-US" b="1" dirty="0"/>
              <a:t>with a </a:t>
            </a:r>
            <a:r>
              <a:rPr lang="en-US" b="1" dirty="0" smtClean="0"/>
              <a:t>novel recoil</a:t>
            </a:r>
            <a:r>
              <a:rPr lang="en-US" b="1" dirty="0"/>
              <a:t>-decay scintillation detector</a:t>
            </a:r>
          </a:p>
          <a:p>
            <a:r>
              <a:rPr lang="en-US" dirty="0"/>
              <a:t>Phys. Rev. </a:t>
            </a:r>
            <a:r>
              <a:rPr lang="en-US" dirty="0" smtClean="0"/>
              <a:t>C, Y</a:t>
            </a:r>
            <a:r>
              <a:rPr lang="en-US" dirty="0"/>
              <a:t>. Xiao et al</a:t>
            </a:r>
            <a:r>
              <a:rPr lang="en-US" dirty="0" smtClean="0"/>
              <a:t>., </a:t>
            </a:r>
            <a:r>
              <a:rPr lang="en-US" dirty="0" smtClean="0">
                <a:solidFill>
                  <a:srgbClr val="FF0000"/>
                </a:solidFill>
              </a:rPr>
              <a:t>Accepted16 </a:t>
            </a:r>
            <a:r>
              <a:rPr lang="en-US" dirty="0">
                <a:solidFill>
                  <a:srgbClr val="FF0000"/>
                </a:solidFill>
              </a:rPr>
              <a:t>August </a:t>
            </a:r>
            <a:r>
              <a:rPr lang="en-US" dirty="0" smtClean="0">
                <a:solidFill>
                  <a:srgbClr val="FF0000"/>
                </a:solidFill>
              </a:rPr>
              <a:t>2019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2749" y="2184941"/>
            <a:ext cx="9201275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ABSTRACT</a:t>
            </a:r>
          </a:p>
          <a:p>
            <a:r>
              <a:rPr lang="en-US" sz="1200" dirty="0"/>
              <a:t>A search for super-allowed </a:t>
            </a:r>
            <a:r>
              <a:rPr lang="en-US" sz="1200" dirty="0" smtClean="0"/>
              <a:t>α decay </a:t>
            </a:r>
            <a:r>
              <a:rPr lang="en-US" sz="1200" dirty="0"/>
              <a:t>of </a:t>
            </a:r>
            <a:r>
              <a:rPr lang="en-US" sz="1200" dirty="0" smtClean="0"/>
              <a:t>N=Z nuclei104Te and 108Xe </a:t>
            </a:r>
            <a:r>
              <a:rPr lang="en-US" sz="1200" dirty="0"/>
              <a:t>was carried out using novel recoil-decay scintillator </a:t>
            </a:r>
            <a:r>
              <a:rPr lang="en-US" sz="1200" dirty="0" smtClean="0"/>
              <a:t>detector</a:t>
            </a:r>
          </a:p>
          <a:p>
            <a:r>
              <a:rPr lang="en-US" sz="1200" dirty="0" smtClean="0"/>
              <a:t>at </a:t>
            </a:r>
            <a:r>
              <a:rPr lang="en-US" sz="1200" dirty="0"/>
              <a:t>the tandem accelerator facility at Japan Atomic Energy Agency (JAEA). Inorganic crystal scintillation material of </a:t>
            </a:r>
            <a:r>
              <a:rPr lang="en-US" sz="1200" dirty="0" err="1"/>
              <a:t>YAP:Ce</a:t>
            </a:r>
            <a:r>
              <a:rPr lang="en-US" sz="1200" dirty="0"/>
              <a:t> </a:t>
            </a:r>
            <a:endParaRPr lang="en-US" sz="1200" dirty="0" smtClean="0"/>
          </a:p>
          <a:p>
            <a:r>
              <a:rPr lang="en-US" sz="1200" dirty="0" smtClean="0"/>
              <a:t>(</a:t>
            </a:r>
            <a:r>
              <a:rPr lang="en-US" sz="1200" dirty="0"/>
              <a:t>Yttrium </a:t>
            </a:r>
            <a:r>
              <a:rPr lang="en-US" sz="1200" dirty="0" err="1"/>
              <a:t>Aluminium</a:t>
            </a:r>
            <a:r>
              <a:rPr lang="en-US" sz="1200" dirty="0"/>
              <a:t> </a:t>
            </a:r>
            <a:r>
              <a:rPr lang="en-US" sz="1200" dirty="0" err="1"/>
              <a:t>Perowskite</a:t>
            </a:r>
            <a:r>
              <a:rPr lang="en-US" sz="1200" dirty="0"/>
              <a:t>) coupled to position-sensitive photo-multiplier tube (PSPMT) was implemented for the first time in radioactive decay experiment. Residues from the fusion-evaporation reaction </a:t>
            </a:r>
            <a:r>
              <a:rPr lang="en-US" sz="1200" dirty="0" smtClean="0"/>
              <a:t>58Ni+54Fe→ 112Xe∗ </a:t>
            </a:r>
            <a:r>
              <a:rPr lang="en-US" sz="1200" dirty="0"/>
              <a:t>were separated by the JAEA Recoil Mass Separator (RMS) and implanted into the </a:t>
            </a:r>
            <a:r>
              <a:rPr lang="en-US" sz="1200" dirty="0" err="1"/>
              <a:t>YAP:Ce</a:t>
            </a:r>
            <a:r>
              <a:rPr lang="en-US" sz="1200" dirty="0"/>
              <a:t> crystal. </a:t>
            </a:r>
            <a:r>
              <a:rPr lang="en-US" sz="1200" dirty="0" smtClean="0"/>
              <a:t>α </a:t>
            </a:r>
            <a:r>
              <a:rPr lang="en-US" sz="1200" dirty="0"/>
              <a:t>decays of neutron-deficient tellurium isotopes </a:t>
            </a:r>
            <a:r>
              <a:rPr lang="en-US" sz="1200" dirty="0" smtClean="0"/>
              <a:t>were</a:t>
            </a:r>
          </a:p>
          <a:p>
            <a:r>
              <a:rPr lang="en-US" sz="1200" dirty="0" smtClean="0"/>
              <a:t>identified </a:t>
            </a:r>
            <a:r>
              <a:rPr lang="en-US" sz="1200" dirty="0"/>
              <a:t>and proton-emission of </a:t>
            </a:r>
            <a:r>
              <a:rPr lang="en-US" sz="1200" dirty="0" smtClean="0"/>
              <a:t>109I </a:t>
            </a:r>
            <a:r>
              <a:rPr lang="en-US" sz="1200" dirty="0"/>
              <a:t>was observed. The </a:t>
            </a:r>
            <a:r>
              <a:rPr lang="en-US" sz="1200" dirty="0" smtClean="0"/>
              <a:t>α decay chain 109Xe →105Te → 101Sn </a:t>
            </a:r>
            <a:r>
              <a:rPr lang="en-US" sz="1200" dirty="0"/>
              <a:t>was recorded with time interval </a:t>
            </a:r>
            <a:endParaRPr lang="en-US" sz="1200" dirty="0" smtClean="0"/>
          </a:p>
          <a:p>
            <a:r>
              <a:rPr lang="en-US" sz="1200" dirty="0" smtClean="0"/>
              <a:t>of </a:t>
            </a:r>
            <a:r>
              <a:rPr lang="en-US" sz="1200" dirty="0"/>
              <a:t>960 ns between two </a:t>
            </a:r>
            <a:r>
              <a:rPr lang="en-US" sz="1200" dirty="0" smtClean="0"/>
              <a:t>αpulses</a:t>
            </a:r>
            <a:r>
              <a:rPr lang="en-US" sz="1200" dirty="0"/>
              <a:t>. Position localization in the crystal for decays and ions in the energy range from hundreds </a:t>
            </a:r>
            <a:r>
              <a:rPr lang="en-US" sz="1200" dirty="0" err="1"/>
              <a:t>keV</a:t>
            </a:r>
            <a:r>
              <a:rPr lang="en-US" sz="1200" dirty="0"/>
              <a:t> to 60 MeV was achieved with the accuracy of 0.67 mm, proving that this detector is capable of making temporal and spatial </a:t>
            </a:r>
            <a:r>
              <a:rPr lang="en-US" sz="1200" dirty="0" smtClean="0"/>
              <a:t>correlations</a:t>
            </a:r>
            <a:br>
              <a:rPr lang="en-US" sz="1200" dirty="0" smtClean="0"/>
            </a:br>
            <a:r>
              <a:rPr lang="en-US" sz="1200" dirty="0" smtClean="0"/>
              <a:t>for </a:t>
            </a:r>
            <a:r>
              <a:rPr lang="en-US" sz="1200" dirty="0"/>
              <a:t>fast decay events. No conclusive evidence was found for the decay chain </a:t>
            </a:r>
            <a:r>
              <a:rPr lang="en-US" sz="1200" dirty="0" smtClean="0">
                <a:solidFill>
                  <a:srgbClr val="FF0000"/>
                </a:solidFill>
              </a:rPr>
              <a:t>108Xe → 104Te → 100Sn </a:t>
            </a:r>
            <a:r>
              <a:rPr lang="en-US" sz="1200" dirty="0"/>
              <a:t>within 3 days experiment. However, </a:t>
            </a:r>
            <a:r>
              <a:rPr lang="en-US" sz="1200" dirty="0">
                <a:solidFill>
                  <a:srgbClr val="FF0000"/>
                </a:solidFill>
              </a:rPr>
              <a:t>two events were observed with properties consistent with the reported observation at Fragment Mass Analyzer (FMA</a:t>
            </a:r>
            <a:r>
              <a:rPr lang="en-US" sz="1200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but </a:t>
            </a:r>
            <a:r>
              <a:rPr lang="en-US" sz="1200" dirty="0">
                <a:solidFill>
                  <a:srgbClr val="FF0000"/>
                </a:solidFill>
              </a:rPr>
              <a:t>with the separation between signals less than 4 ns. </a:t>
            </a:r>
            <a:r>
              <a:rPr lang="en-US" sz="1200" dirty="0"/>
              <a:t>The cross section limit of 130 </a:t>
            </a:r>
            <a:r>
              <a:rPr lang="en-US" sz="1200" dirty="0" err="1"/>
              <a:t>pb</a:t>
            </a:r>
            <a:r>
              <a:rPr lang="en-US" sz="1200" dirty="0"/>
              <a:t> was obtained for production of two </a:t>
            </a:r>
            <a:r>
              <a:rPr lang="en-US" sz="1200" dirty="0" smtClean="0"/>
              <a:t>events</a:t>
            </a:r>
          </a:p>
          <a:p>
            <a:r>
              <a:rPr lang="en-US" sz="1200" dirty="0" smtClean="0"/>
              <a:t>of 108Xe</a:t>
            </a:r>
            <a:r>
              <a:rPr lang="en-US" sz="1200" dirty="0"/>
              <a:t>, about an order of magnitude below the expectation based on earlier cross section measurements and HIVAP fusion-evaporation code.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05213" y="5267059"/>
            <a:ext cx="1849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T</a:t>
            </a:r>
            <a:r>
              <a:rPr lang="en-US" baseline="-25000" dirty="0" smtClean="0">
                <a:solidFill>
                  <a:srgbClr val="FF0000"/>
                </a:solidFill>
              </a:rPr>
              <a:t>1/2</a:t>
            </a: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baseline="30000" dirty="0" smtClean="0">
                <a:solidFill>
                  <a:srgbClr val="FF0000"/>
                </a:solidFill>
              </a:rPr>
              <a:t>104</a:t>
            </a:r>
            <a:r>
              <a:rPr lang="en-US" dirty="0" smtClean="0">
                <a:solidFill>
                  <a:srgbClr val="FF0000"/>
                </a:solidFill>
              </a:rPr>
              <a:t>Te)&lt;4ns?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700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Exclusion Plot for Pairing Gaps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1571245" y="922048"/>
            <a:ext cx="6539110" cy="5653916"/>
            <a:chOff x="1152746" y="389094"/>
            <a:chExt cx="7312957" cy="6331170"/>
          </a:xfrm>
        </p:grpSpPr>
        <p:sp>
          <p:nvSpPr>
            <p:cNvPr id="3" name="Rectangle 2"/>
            <p:cNvSpPr/>
            <p:nvPr/>
          </p:nvSpPr>
          <p:spPr>
            <a:xfrm>
              <a:off x="6945423" y="3830143"/>
              <a:ext cx="15202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smtClean="0"/>
                <a:t>∑E</a:t>
              </a:r>
              <a:r>
                <a:rPr lang="en-US" i="1" baseline="-25000" dirty="0" smtClean="0"/>
                <a:t>α</a:t>
              </a:r>
              <a:r>
                <a:rPr lang="en-US" i="1" dirty="0" smtClean="0"/>
                <a:t> </a:t>
              </a:r>
              <a:r>
                <a:rPr lang="en-US" dirty="0"/>
                <a:t>=9.4 MeV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2213843" y="389094"/>
              <a:ext cx="10512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smtClean="0"/>
                <a:t>E</a:t>
              </a:r>
              <a:r>
                <a:rPr lang="en-US" i="1" baseline="-25000" dirty="0" smtClean="0"/>
                <a:t>α</a:t>
              </a:r>
              <a:r>
                <a:rPr lang="en-US" dirty="0" smtClean="0"/>
                <a:t>(</a:t>
              </a:r>
              <a:r>
                <a:rPr lang="en-US" baseline="30000" dirty="0" smtClean="0"/>
                <a:t>108</a:t>
              </a:r>
              <a:r>
                <a:rPr lang="en-US" dirty="0" smtClean="0"/>
                <a:t>Xe) </a:t>
              </a:r>
              <a:endParaRPr lang="en-US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213843" y="880529"/>
              <a:ext cx="9722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4.5 MeV</a:t>
              </a:r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213843" y="2009797"/>
              <a:ext cx="9722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4.4 MeV</a:t>
              </a: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213843" y="2571798"/>
              <a:ext cx="9722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4.3 MeV</a:t>
              </a: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676029" y="792294"/>
              <a:ext cx="17830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err="1" smtClean="0"/>
                <a:t>Δ</a:t>
              </a:r>
              <a:r>
                <a:rPr lang="en-US" dirty="0" smtClean="0"/>
                <a:t>(</a:t>
              </a:r>
              <a:r>
                <a:rPr lang="en-US" baseline="30000" dirty="0" smtClean="0"/>
                <a:t>108</a:t>
              </a:r>
              <a:r>
                <a:rPr lang="en-US" dirty="0" smtClean="0"/>
                <a:t>Xe)=</a:t>
              </a:r>
              <a:r>
                <a:rPr lang="en-US" i="1" dirty="0" err="1" smtClean="0"/>
                <a:t>Δ</a:t>
              </a:r>
              <a:r>
                <a:rPr lang="en-US" dirty="0" smtClean="0"/>
                <a:t>(</a:t>
              </a:r>
              <a:r>
                <a:rPr lang="en-US" baseline="30000" dirty="0" smtClean="0"/>
                <a:t>104</a:t>
              </a:r>
              <a:r>
                <a:rPr lang="en-US" dirty="0" smtClean="0"/>
                <a:t>Te)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137782" y="1672735"/>
              <a:ext cx="23072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err="1" smtClean="0"/>
                <a:t>Δ</a:t>
              </a:r>
              <a:r>
                <a:rPr lang="en-US" dirty="0" smtClean="0"/>
                <a:t>(</a:t>
              </a:r>
              <a:r>
                <a:rPr lang="en-US" baseline="30000" dirty="0" smtClean="0"/>
                <a:t>108</a:t>
              </a:r>
              <a:r>
                <a:rPr lang="en-US" dirty="0" smtClean="0"/>
                <a:t>Xe)=1.32×</a:t>
              </a:r>
              <a:r>
                <a:rPr lang="en-US" i="1" dirty="0" smtClean="0"/>
                <a:t>Δ</a:t>
              </a:r>
              <a:r>
                <a:rPr lang="en-US" dirty="0" smtClean="0"/>
                <a:t>(</a:t>
              </a:r>
              <a:r>
                <a:rPr lang="en-US" baseline="30000" dirty="0" smtClean="0"/>
                <a:t>104</a:t>
              </a:r>
              <a:r>
                <a:rPr lang="en-US" dirty="0" smtClean="0"/>
                <a:t>Te)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791200" y="3556000"/>
              <a:ext cx="1490133" cy="274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4910667" y="2743200"/>
              <a:ext cx="389466" cy="545066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2" name="Chart 1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086232546"/>
                </p:ext>
              </p:extLst>
            </p:nvPr>
          </p:nvGraphicFramePr>
          <p:xfrm>
            <a:off x="1152746" y="590550"/>
            <a:ext cx="5835650" cy="61297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3" name="Rectangle 12"/>
            <p:cNvSpPr/>
            <p:nvPr/>
          </p:nvSpPr>
          <p:spPr>
            <a:xfrm>
              <a:off x="2213843" y="3054398"/>
              <a:ext cx="9722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4.2 MeV</a:t>
              </a:r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740397" y="3556000"/>
              <a:ext cx="1540936" cy="274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4622805" y="3081874"/>
              <a:ext cx="152394" cy="238903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775199" y="2941130"/>
              <a:ext cx="254001" cy="347136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113866" y="2556940"/>
              <a:ext cx="389466" cy="545066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317065" y="2353747"/>
              <a:ext cx="389466" cy="545066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520264" y="2167487"/>
              <a:ext cx="406403" cy="560135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723463" y="1964294"/>
              <a:ext cx="406403" cy="560135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419600" y="3320777"/>
              <a:ext cx="609600" cy="0"/>
            </a:xfrm>
            <a:prstGeom prst="line">
              <a:avLst/>
            </a:prstGeom>
            <a:ln w="28575" cmpd="sng">
              <a:solidFill>
                <a:srgbClr val="000000"/>
              </a:solidFill>
              <a:prstDash val="sys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/>
          <p:cNvCxnSpPr/>
          <p:nvPr/>
        </p:nvCxnSpPr>
        <p:spPr bwMode="auto">
          <a:xfrm flipV="1">
            <a:off x="4630814" y="3632065"/>
            <a:ext cx="0" cy="201018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4315516" y="5685541"/>
            <a:ext cx="642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Δ</a:t>
            </a:r>
            <a:r>
              <a:rPr lang="en-US" baseline="-25000" dirty="0" smtClean="0">
                <a:solidFill>
                  <a:srgbClr val="FF0000"/>
                </a:solidFill>
              </a:rPr>
              <a:t>VJH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99237" y="2251197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955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Superfluid Tunneling Model (STM)</a:t>
            </a:r>
            <a:endParaRPr lang="en-US" dirty="0"/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4" t="7409" r="1284" b="1674"/>
          <a:stretch/>
        </p:blipFill>
        <p:spPr>
          <a:xfrm>
            <a:off x="5884332" y="3182554"/>
            <a:ext cx="2506879" cy="30489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77" y="1419578"/>
            <a:ext cx="3786928" cy="7958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1266" y="838201"/>
            <a:ext cx="3957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smtClean="0"/>
              <a:t>Schrödinger equation</a:t>
            </a:r>
            <a:r>
              <a:rPr lang="en-US" dirty="0" smtClean="0"/>
              <a:t> describing </a:t>
            </a:r>
          </a:p>
          <a:p>
            <a:r>
              <a:rPr lang="en-US" dirty="0" smtClean="0"/>
              <a:t>the </a:t>
            </a:r>
            <a:r>
              <a:rPr lang="en-US" dirty="0" smtClean="0"/>
              <a:t>model is: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80533" y="2095500"/>
            <a:ext cx="455765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 charset="0"/>
              <a:buChar char="x"/>
            </a:pPr>
            <a:r>
              <a:rPr lang="en-US" dirty="0" smtClean="0">
                <a:cs typeface="Symbol" charset="2"/>
              </a:rPr>
              <a:t>= generalized deformation variable</a:t>
            </a:r>
          </a:p>
          <a:p>
            <a:endParaRPr lang="en-US" dirty="0" smtClean="0">
              <a:cs typeface="Symbol" charset="2"/>
            </a:endParaRPr>
          </a:p>
          <a:p>
            <a:r>
              <a:rPr lang="en-US" dirty="0" smtClean="0">
                <a:cs typeface="Symbol" charset="2"/>
              </a:rPr>
              <a:t>Calculation of decay constant:</a:t>
            </a:r>
          </a:p>
          <a:p>
            <a:pPr marL="285750" indent="-285750">
              <a:buFont typeface="Symbol" charset="0"/>
              <a:buChar char="l"/>
            </a:pPr>
            <a:r>
              <a:rPr lang="en-US" dirty="0" smtClean="0">
                <a:cs typeface="Symbol" charset="2"/>
              </a:rPr>
              <a:t>= P . f . T</a:t>
            </a:r>
          </a:p>
          <a:p>
            <a:endParaRPr lang="en-US" dirty="0">
              <a:cs typeface="Symbol" charset="2"/>
            </a:endParaRPr>
          </a:p>
          <a:p>
            <a:r>
              <a:rPr lang="en-US" dirty="0" smtClean="0">
                <a:cs typeface="Symbol" charset="2"/>
              </a:rPr>
              <a:t>P= preformation of decay configuration</a:t>
            </a:r>
          </a:p>
          <a:p>
            <a:r>
              <a:rPr lang="en-US" dirty="0" smtClean="0">
                <a:cs typeface="Symbol" charset="2"/>
              </a:rPr>
              <a:t>f = frequency of hitting barrier</a:t>
            </a:r>
          </a:p>
          <a:p>
            <a:r>
              <a:rPr lang="en-US" dirty="0" smtClean="0">
                <a:cs typeface="Symbol" charset="2"/>
              </a:rPr>
              <a:t>T = transmission coefficient through barrier</a:t>
            </a:r>
            <a:endParaRPr lang="en-US" dirty="0">
              <a:cs typeface="Symbol" charset="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667" y="1291167"/>
            <a:ext cx="1852614" cy="16552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24684" y="4615519"/>
            <a:ext cx="45863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“Nuclear </a:t>
            </a:r>
            <a:r>
              <a:rPr lang="en-US" sz="1600" dirty="0" err="1" smtClean="0"/>
              <a:t>Superfluidity</a:t>
            </a:r>
            <a:r>
              <a:rPr lang="en-US" sz="1600" dirty="0" smtClean="0"/>
              <a:t>: Pairing in Finite Systems”</a:t>
            </a:r>
          </a:p>
          <a:p>
            <a:r>
              <a:rPr lang="en-US" sz="1600" dirty="0" smtClean="0"/>
              <a:t>David M. Brink and Ricardo A. </a:t>
            </a:r>
            <a:r>
              <a:rPr lang="en-US" sz="1600" dirty="0" err="1" smtClean="0"/>
              <a:t>Broglia</a:t>
            </a:r>
            <a:endParaRPr lang="en-US" sz="1600" dirty="0" smtClean="0"/>
          </a:p>
          <a:p>
            <a:r>
              <a:rPr lang="en-US" sz="1600" dirty="0" smtClean="0"/>
              <a:t>Cambridge University Press, 2005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821277" y="5578074"/>
            <a:ext cx="46510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F. </a:t>
            </a:r>
            <a:r>
              <a:rPr lang="en-US" sz="1600" dirty="0" err="1" smtClean="0"/>
              <a:t>Barranco</a:t>
            </a:r>
            <a:r>
              <a:rPr lang="en-US" sz="1600" dirty="0" smtClean="0"/>
              <a:t>, G.F. </a:t>
            </a:r>
            <a:r>
              <a:rPr lang="en-US" sz="1600" dirty="0" err="1" smtClean="0"/>
              <a:t>Bertsch</a:t>
            </a:r>
            <a:r>
              <a:rPr lang="en-US" sz="1600" dirty="0" smtClean="0"/>
              <a:t>, </a:t>
            </a:r>
            <a:r>
              <a:rPr lang="en-US" sz="1600" dirty="0" err="1" smtClean="0"/>
              <a:t>R.A.Broglia</a:t>
            </a:r>
            <a:r>
              <a:rPr lang="en-US" sz="1600" dirty="0" smtClean="0"/>
              <a:t>, </a:t>
            </a:r>
            <a:r>
              <a:rPr lang="en-US" sz="1600" dirty="0" err="1" smtClean="0"/>
              <a:t>E.Vigezzi</a:t>
            </a:r>
            <a:r>
              <a:rPr lang="en-US" sz="1600" dirty="0" smtClean="0"/>
              <a:t>,</a:t>
            </a:r>
          </a:p>
          <a:p>
            <a:r>
              <a:rPr lang="en-US" sz="1600" dirty="0" smtClean="0"/>
              <a:t>NPA 512 253 (1990)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41608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Decay Constant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10110" y="1088806"/>
            <a:ext cx="1335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λ</a:t>
            </a:r>
            <a:r>
              <a:rPr lang="en-US" sz="2400" dirty="0" smtClean="0"/>
              <a:t> = </a:t>
            </a:r>
            <a:r>
              <a:rPr lang="en-US" sz="2400" dirty="0" smtClean="0">
                <a:solidFill>
                  <a:srgbClr val="008000"/>
                </a:solidFill>
              </a:rPr>
              <a:t>P</a:t>
            </a:r>
            <a:r>
              <a:rPr lang="en-US" sz="2400" dirty="0" smtClean="0">
                <a:solidFill>
                  <a:srgbClr val="FF0000"/>
                </a:solidFill>
              </a:rPr>
              <a:t> f </a:t>
            </a:r>
            <a:r>
              <a:rPr lang="en-US" sz="2400" dirty="0" smtClean="0">
                <a:solidFill>
                  <a:srgbClr val="0000FF"/>
                </a:solidFill>
              </a:rPr>
              <a:t>T</a:t>
            </a:r>
            <a:endParaRPr lang="en-US" sz="2400" dirty="0">
              <a:solidFill>
                <a:srgbClr val="0000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1711928"/>
            <a:ext cx="9056108" cy="1438254"/>
            <a:chOff x="0" y="1746250"/>
            <a:chExt cx="9056108" cy="1438254"/>
          </a:xfrm>
        </p:grpSpPr>
        <p:sp>
          <p:nvSpPr>
            <p:cNvPr id="5" name="TextBox 4"/>
            <p:cNvSpPr txBox="1"/>
            <p:nvPr/>
          </p:nvSpPr>
          <p:spPr>
            <a:xfrm>
              <a:off x="676264" y="1746250"/>
              <a:ext cx="3798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Alpha-particle formation probability, </a:t>
              </a:r>
            </a:p>
            <a:p>
              <a:endParaRPr lang="en-US" dirty="0"/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75519818"/>
                </p:ext>
              </p:extLst>
            </p:nvPr>
          </p:nvGraphicFramePr>
          <p:xfrm>
            <a:off x="0" y="2093450"/>
            <a:ext cx="9056108" cy="10910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2" name="Document" r:id="rId3" imgW="5943600" imgH="660400" progId="Word.Document.12">
                    <p:embed/>
                  </p:oleObj>
                </mc:Choice>
                <mc:Fallback>
                  <p:oleObj name="Document" r:id="rId3" imgW="5943600" imgH="660400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0" y="2093450"/>
                          <a:ext cx="9056108" cy="109105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8743021"/>
              </p:ext>
            </p:extLst>
          </p:nvPr>
        </p:nvGraphicFramePr>
        <p:xfrm>
          <a:off x="203359" y="3418243"/>
          <a:ext cx="9060789" cy="1182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3" name="Document" r:id="rId5" imgW="5943600" imgH="660400" progId="Word.Document.12">
                  <p:embed/>
                </p:oleObj>
              </mc:Choice>
              <mc:Fallback>
                <p:oleObj name="Document" r:id="rId5" imgW="5943600" imgH="660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3359" y="3418243"/>
                        <a:ext cx="9060789" cy="11825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76264" y="3775438"/>
            <a:ext cx="225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Knocking frequency, 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59100" y="4774468"/>
            <a:ext cx="9038432" cy="768564"/>
            <a:chOff x="659100" y="4534214"/>
            <a:chExt cx="9038432" cy="768564"/>
          </a:xfrm>
        </p:grpSpPr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8348516"/>
                </p:ext>
              </p:extLst>
            </p:nvPr>
          </p:nvGraphicFramePr>
          <p:xfrm>
            <a:off x="773487" y="4534214"/>
            <a:ext cx="8924045" cy="7685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4" name="Document" r:id="rId7" imgW="5943600" imgH="469900" progId="Word.Document.12">
                    <p:embed/>
                  </p:oleObj>
                </mc:Choice>
                <mc:Fallback>
                  <p:oleObj name="Document" r:id="rId7" imgW="5943600" imgH="469900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773487" y="4534214"/>
                          <a:ext cx="8924045" cy="76856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659100" y="4603280"/>
              <a:ext cx="3497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Transmission through barrier,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540612" y="5825822"/>
            <a:ext cx="4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ym typeface="Wingdings"/>
              </a:rPr>
              <a:t> </a:t>
            </a:r>
            <a:r>
              <a:rPr lang="en-US" b="1" dirty="0" smtClean="0"/>
              <a:t>Investigate dependencies on </a:t>
            </a:r>
            <a:r>
              <a:rPr lang="en-US" b="1" i="1" dirty="0" err="1" smtClean="0"/>
              <a:t>Δ</a:t>
            </a:r>
            <a:r>
              <a:rPr lang="en-US" b="1" i="1" dirty="0" smtClean="0"/>
              <a:t>, Q, L</a:t>
            </a:r>
            <a:endParaRPr lang="en-US" b="1" i="1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5624614" y="3418243"/>
            <a:ext cx="341532" cy="1944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 flipV="1">
            <a:off x="5624614" y="4144770"/>
            <a:ext cx="341532" cy="1727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013022" y="3053764"/>
            <a:ext cx="28786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Potential parameter, </a:t>
            </a:r>
            <a:r>
              <a:rPr lang="en-US" b="1" i="1" dirty="0" smtClean="0">
                <a:solidFill>
                  <a:srgbClr val="FF0000"/>
                </a:solidFill>
              </a:rPr>
              <a:t>C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is dependent on </a:t>
            </a:r>
            <a:r>
              <a:rPr lang="en-US" b="1" i="1" dirty="0" smtClean="0">
                <a:solidFill>
                  <a:srgbClr val="FF0000"/>
                </a:solidFill>
              </a:rPr>
              <a:t>Q</a:t>
            </a:r>
            <a:r>
              <a:rPr lang="en-US" b="1" dirty="0" smtClean="0">
                <a:solidFill>
                  <a:srgbClr val="FF0000"/>
                </a:solidFill>
              </a:rPr>
              <a:t>-value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38364" y="4122212"/>
            <a:ext cx="6615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Inertial mass parameter,</a:t>
            </a:r>
            <a:r>
              <a:rPr lang="en-US" b="1" i="1" dirty="0" smtClean="0">
                <a:solidFill>
                  <a:srgbClr val="FF0000"/>
                </a:solidFill>
              </a:rPr>
              <a:t> D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depends on pairing gap,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Δ</a:t>
            </a:r>
            <a:r>
              <a:rPr lang="en-US" b="1" i="1" dirty="0" smtClean="0">
                <a:solidFill>
                  <a:srgbClr val="FF0000"/>
                </a:solidFill>
              </a:rPr>
              <a:t>.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6006097" y="4001655"/>
            <a:ext cx="3087143" cy="841879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6258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Superheavy</a:t>
            </a:r>
            <a:r>
              <a:rPr lang="en-US" dirty="0" smtClean="0"/>
              <a:t> Nuclei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822" y="874799"/>
            <a:ext cx="4138094" cy="55034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45805" y="5116408"/>
            <a:ext cx="17940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Nature </a:t>
            </a:r>
            <a:r>
              <a:rPr lang="en-US" b="1" dirty="0"/>
              <a:t>565</a:t>
            </a:r>
            <a:r>
              <a:rPr lang="en-US" dirty="0"/>
              <a:t>,</a:t>
            </a:r>
          </a:p>
          <a:p>
            <a:r>
              <a:rPr lang="en-US" dirty="0"/>
              <a:t>553 (2019).</a:t>
            </a:r>
          </a:p>
        </p:txBody>
      </p:sp>
    </p:spTree>
    <p:extLst>
      <p:ext uri="{BB962C8B-B14F-4D97-AF65-F5344CB8AC3E}">
        <p14:creationId xmlns:p14="http://schemas.microsoft.com/office/powerpoint/2010/main" val="725541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Alpha Decay of Even-Even Isotopes: </a:t>
            </a:r>
            <a:r>
              <a:rPr lang="en-US" dirty="0" err="1" smtClean="0"/>
              <a:t>Fm</a:t>
            </a:r>
            <a:r>
              <a:rPr lang="en-US" dirty="0" smtClean="0"/>
              <a:t> to </a:t>
            </a:r>
            <a:r>
              <a:rPr lang="en-US" dirty="0" err="1" smtClean="0"/>
              <a:t>Og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893336"/>
            <a:ext cx="7416800" cy="54359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86400" y="1473200"/>
            <a:ext cx="22376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</a:rPr>
              <a:t>×</a:t>
            </a:r>
            <a:r>
              <a:rPr lang="en-US" sz="2400" dirty="0" smtClean="0"/>
              <a:t> = experiment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400" dirty="0">
                <a:ea typeface="Wingdings"/>
                <a:cs typeface="Wingdings"/>
                <a:sym typeface="Wingdings"/>
              </a:rPr>
              <a:t> </a:t>
            </a:r>
            <a:r>
              <a:rPr lang="en-US" sz="2400" dirty="0" smtClean="0">
                <a:ea typeface="Wingdings"/>
                <a:cs typeface="Wingdings"/>
                <a:sym typeface="Wingdings"/>
              </a:rPr>
              <a:t>= STM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11573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cs typeface="Symbol" charset="2"/>
              </a:rPr>
              <a:t>R.M. Clark and D. Rudolph, PRC 97 02433 (2018)</a:t>
            </a:r>
          </a:p>
        </p:txBody>
      </p:sp>
    </p:spTree>
    <p:extLst>
      <p:ext uri="{BB962C8B-B14F-4D97-AF65-F5344CB8AC3E}">
        <p14:creationId xmlns:p14="http://schemas.microsoft.com/office/powerpoint/2010/main" val="3286396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Modern “Geiger-</a:t>
            </a:r>
            <a:r>
              <a:rPr lang="en-US" dirty="0" err="1" smtClean="0"/>
              <a:t>Nuttall</a:t>
            </a:r>
            <a:r>
              <a:rPr lang="en-US" dirty="0" smtClean="0"/>
              <a:t>” Formula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360081" y="878856"/>
            <a:ext cx="5832740" cy="4224359"/>
            <a:chOff x="143890" y="948909"/>
            <a:chExt cx="5918243" cy="472912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3890" y="948909"/>
              <a:ext cx="5918243" cy="472912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160054" y="3961931"/>
              <a:ext cx="2058562" cy="6546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STM</a:t>
              </a:r>
            </a:p>
            <a:p>
              <a:r>
                <a:rPr lang="en-US" sz="1600" dirty="0" smtClean="0"/>
                <a:t>NPA 848 (2010) 279</a:t>
              </a:r>
              <a:endParaRPr lang="en-US" sz="1600" dirty="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519" y="5230613"/>
            <a:ext cx="4962862" cy="9421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93163" y="5030236"/>
            <a:ext cx="12626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even-odd</a:t>
            </a:r>
          </a:p>
          <a:p>
            <a:r>
              <a:rPr lang="en-US" dirty="0" smtClean="0"/>
              <a:t>odd-even</a:t>
            </a:r>
          </a:p>
          <a:p>
            <a:r>
              <a:rPr lang="en-US" dirty="0" smtClean="0"/>
              <a:t>odd-odd</a:t>
            </a:r>
          </a:p>
          <a:p>
            <a:r>
              <a:rPr lang="en-US" dirty="0" smtClean="0"/>
              <a:t>even-even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96607" y="5407209"/>
            <a:ext cx="594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×4</a:t>
            </a:r>
            <a:endParaRPr lang="en-US" sz="2800" dirty="0"/>
          </a:p>
        </p:txBody>
      </p:sp>
      <p:sp>
        <p:nvSpPr>
          <p:cNvPr id="11" name="Left Brace 10"/>
          <p:cNvSpPr/>
          <p:nvPr/>
        </p:nvSpPr>
        <p:spPr bwMode="auto">
          <a:xfrm>
            <a:off x="7608455" y="5210944"/>
            <a:ext cx="155448" cy="914400"/>
          </a:xfrm>
          <a:prstGeom prst="lef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ight Brace 11"/>
          <p:cNvSpPr/>
          <p:nvPr/>
        </p:nvSpPr>
        <p:spPr bwMode="auto">
          <a:xfrm>
            <a:off x="6615547" y="5207021"/>
            <a:ext cx="155448" cy="914400"/>
          </a:xfrm>
          <a:prstGeom prst="rightBrac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5164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Superallowed</a:t>
            </a:r>
            <a:r>
              <a:rPr lang="en-US" dirty="0" smtClean="0"/>
              <a:t> Alpha Decay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198" y="892092"/>
            <a:ext cx="6184900" cy="1866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178" y="2728383"/>
            <a:ext cx="4616011" cy="168779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V="1">
            <a:off x="2452077" y="2569310"/>
            <a:ext cx="1699846" cy="977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3536461" y="3204315"/>
            <a:ext cx="3165231" cy="976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2372792" y="3438776"/>
            <a:ext cx="448520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3087077" y="3907699"/>
            <a:ext cx="3683000" cy="976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2372792" y="4132392"/>
            <a:ext cx="1964746" cy="976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9394" y="4318485"/>
            <a:ext cx="3236547" cy="208636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10922" y="5959219"/>
            <a:ext cx="28366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K. </a:t>
            </a:r>
            <a:r>
              <a:rPr lang="en-US" sz="1000" dirty="0" err="1" smtClean="0"/>
              <a:t>Auranen</a:t>
            </a:r>
            <a:r>
              <a:rPr lang="en-US" sz="1000" dirty="0" smtClean="0"/>
              <a:t> et al., Phys. </a:t>
            </a:r>
            <a:r>
              <a:rPr lang="en-US" sz="1000" dirty="0" err="1" smtClean="0"/>
              <a:t>Lett</a:t>
            </a:r>
            <a:r>
              <a:rPr lang="en-US" sz="1000" dirty="0" smtClean="0"/>
              <a:t>. B 792 (2019) 187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38755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vs. Models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69" y="1167319"/>
            <a:ext cx="8951382" cy="45105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3328409" y="1007349"/>
            <a:ext cx="3926938" cy="490534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71653" y="6105796"/>
            <a:ext cx="4172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R.M. Clark et al., Phys. Rev. C 101 034313 (2020)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42818783"/>
      </p:ext>
    </p:extLst>
  </p:cSld>
  <p:clrMapOvr>
    <a:masterClrMapping/>
  </p:clrMapOvr>
</p:sld>
</file>

<file path=ppt/theme/theme1.xml><?xml version="1.0" encoding="utf-8"?>
<a:theme xmlns:a="http://schemas.openxmlformats.org/drawingml/2006/main" name="1_LBNL_Template_03241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8215</TotalTime>
  <Words>1448</Words>
  <Application>Microsoft Macintosh PowerPoint</Application>
  <PresentationFormat>On-screen Show (4:3)</PresentationFormat>
  <Paragraphs>273</Paragraphs>
  <Slides>28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1_LBNL_Template_032411</vt:lpstr>
      <vt:lpstr>Document</vt:lpstr>
      <vt:lpstr> </vt:lpstr>
      <vt:lpstr>Wave Mechanics and Radioactive Disintegration</vt:lpstr>
      <vt:lpstr>Superfluid Tunneling Model (STM)</vt:lpstr>
      <vt:lpstr>Decay Constant</vt:lpstr>
      <vt:lpstr>Superheavy Nuclei</vt:lpstr>
      <vt:lpstr>Alpha Decay of Even-Even Isotopes: Fm to Og</vt:lpstr>
      <vt:lpstr>Modern “Geiger-Nuttall” Formula</vt:lpstr>
      <vt:lpstr>Superallowed Alpha Decay</vt:lpstr>
      <vt:lpstr>Experiment vs. Models</vt:lpstr>
      <vt:lpstr>STM Pair Gaps vs. Expectation </vt:lpstr>
      <vt:lpstr>Extracted Alpha-Particle-Formation Probabilities, P</vt:lpstr>
      <vt:lpstr>Alpha Decay Chain 108Xe104Te100Sn</vt:lpstr>
      <vt:lpstr>Exclusion Plot for Pairing Gaps</vt:lpstr>
      <vt:lpstr>Summary</vt:lpstr>
      <vt:lpstr>Future Experiments at FRIB</vt:lpstr>
      <vt:lpstr> </vt:lpstr>
      <vt:lpstr> </vt:lpstr>
      <vt:lpstr>Inertia</vt:lpstr>
      <vt:lpstr>Potential Energy</vt:lpstr>
      <vt:lpstr>Dependence on Pairing Gap, Δ=xΔ0</vt:lpstr>
      <vt:lpstr>Even-Z, Odd-N SHN</vt:lpstr>
      <vt:lpstr>Using the STM: Variation of Δ with A and Z</vt:lpstr>
      <vt:lpstr>STM vs. Experiment</vt:lpstr>
      <vt:lpstr>Extracted Values of Δ</vt:lpstr>
      <vt:lpstr>What About N=Z?</vt:lpstr>
      <vt:lpstr>Exclusion Plot for Pairing Gaps</vt:lpstr>
      <vt:lpstr>New Results from JAEA</vt:lpstr>
      <vt:lpstr>Exclusion Plot for Pairing Gaps</vt:lpstr>
    </vt:vector>
  </TitlesOfParts>
  <Company>LBNL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Roderick Clark</dc:creator>
  <cp:lastModifiedBy>Roderick Clark</cp:lastModifiedBy>
  <cp:revision>255</cp:revision>
  <cp:lastPrinted>2016-05-26T18:42:41Z</cp:lastPrinted>
  <dcterms:created xsi:type="dcterms:W3CDTF">2015-05-21T11:15:19Z</dcterms:created>
  <dcterms:modified xsi:type="dcterms:W3CDTF">2020-07-28T00:11:09Z</dcterms:modified>
</cp:coreProperties>
</file>