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679" r:id="rId2"/>
    <p:sldId id="628" r:id="rId3"/>
    <p:sldId id="653" r:id="rId4"/>
    <p:sldId id="661" r:id="rId5"/>
    <p:sldId id="643" r:id="rId6"/>
    <p:sldId id="673" r:id="rId7"/>
    <p:sldId id="645" r:id="rId8"/>
    <p:sldId id="672" r:id="rId9"/>
    <p:sldId id="630" r:id="rId10"/>
    <p:sldId id="639" r:id="rId11"/>
    <p:sldId id="638" r:id="rId12"/>
    <p:sldId id="671" r:id="rId13"/>
    <p:sldId id="637" r:id="rId14"/>
    <p:sldId id="634" r:id="rId15"/>
    <p:sldId id="675" r:id="rId16"/>
    <p:sldId id="640" r:id="rId17"/>
    <p:sldId id="676" r:id="rId18"/>
    <p:sldId id="654" r:id="rId19"/>
    <p:sldId id="656" r:id="rId20"/>
    <p:sldId id="657" r:id="rId21"/>
    <p:sldId id="659" r:id="rId22"/>
    <p:sldId id="658" r:id="rId23"/>
    <p:sldId id="677" r:id="rId24"/>
    <p:sldId id="678" r:id="rId25"/>
    <p:sldId id="668" r:id="rId26"/>
    <p:sldId id="664" r:id="rId27"/>
    <p:sldId id="666" r:id="rId28"/>
    <p:sldId id="674" r:id="rId29"/>
    <p:sldId id="655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 userDrawn="1">
          <p15:clr>
            <a:srgbClr val="A4A3A4"/>
          </p15:clr>
        </p15:guide>
        <p15:guide id="2" orient="horz" pos="1010" userDrawn="1">
          <p15:clr>
            <a:srgbClr val="A4A3A4"/>
          </p15:clr>
        </p15:guide>
        <p15:guide id="3" orient="horz" pos="3630" userDrawn="1">
          <p15:clr>
            <a:srgbClr val="A4A3A4"/>
          </p15:clr>
        </p15:guide>
        <p15:guide id="4" orient="horz" pos="2309" userDrawn="1">
          <p15:clr>
            <a:srgbClr val="A4A3A4"/>
          </p15:clr>
        </p15:guide>
        <p15:guide id="5" pos="5471" userDrawn="1">
          <p15:clr>
            <a:srgbClr val="A4A3A4"/>
          </p15:clr>
        </p15:guide>
        <p15:guide id="6" pos="295" userDrawn="1">
          <p15:clr>
            <a:srgbClr val="A4A3A4"/>
          </p15:clr>
        </p15:guide>
        <p15:guide id="7" userDrawn="1">
          <p15:clr>
            <a:srgbClr val="A4A3A4"/>
          </p15:clr>
        </p15:guide>
        <p15:guide id="8" pos="2075" userDrawn="1">
          <p15:clr>
            <a:srgbClr val="A4A3A4"/>
          </p15:clr>
        </p15:guide>
        <p15:guide id="9" pos="3889" userDrawn="1">
          <p15:clr>
            <a:srgbClr val="A4A3A4"/>
          </p15:clr>
        </p15:guide>
        <p15:guide id="10" pos="3679" userDrawn="1">
          <p15:clr>
            <a:srgbClr val="A4A3A4"/>
          </p15:clr>
        </p15:guide>
        <p15:guide id="11" pos="2852" userDrawn="1">
          <p15:clr>
            <a:srgbClr val="A4A3A4"/>
          </p15:clr>
        </p15:guide>
        <p15:guide id="12" pos="1871" userDrawn="1">
          <p15:clr>
            <a:srgbClr val="A4A3A4"/>
          </p15:clr>
        </p15:guide>
        <p15:guide id="13" orient="horz" pos="1920" userDrawn="1">
          <p15:clr>
            <a:srgbClr val="A4A3A4"/>
          </p15:clr>
        </p15:guide>
        <p15:guide id="14" orient="horz" pos="758" userDrawn="1">
          <p15:clr>
            <a:srgbClr val="A4A3A4"/>
          </p15:clr>
        </p15:guide>
        <p15:guide id="15" orient="horz" pos="2723" userDrawn="1">
          <p15:clr>
            <a:srgbClr val="A4A3A4"/>
          </p15:clr>
        </p15:guide>
        <p15:guide id="16" orient="horz" pos="17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FF"/>
    <a:srgbClr val="003399"/>
    <a:srgbClr val="203BE2"/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1" autoAdjust="0"/>
    <p:restoredTop sz="85591" autoAdjust="0"/>
  </p:normalViewPr>
  <p:slideViewPr>
    <p:cSldViewPr snapToGrid="0" snapToObjects="1">
      <p:cViewPr varScale="1">
        <p:scale>
          <a:sx n="143" d="100"/>
          <a:sy n="143" d="100"/>
        </p:scale>
        <p:origin x="1402" y="106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  <p:guide orient="horz" pos="1920"/>
        <p:guide orient="horz" pos="758"/>
        <p:guide orient="horz" pos="2723"/>
        <p:guide orient="horz" pos="17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8"/>
    </p:cViewPr>
  </p:sorterViewPr>
  <p:notesViewPr>
    <p:cSldViewPr snapToGrid="0" snapToObjects="1">
      <p:cViewPr varScale="1">
        <p:scale>
          <a:sx n="52" d="100"/>
          <a:sy n="52" d="100"/>
        </p:scale>
        <p:origin x="1804" y="6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t>6/18/2020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</a:t>
            </a:r>
            <a:r>
              <a:rPr lang="en-US" dirty="0" err="1" smtClean="0">
                <a:solidFill>
                  <a:srgbClr val="1F497D"/>
                </a:solidFill>
              </a:rPr>
              <a:t>Cooldown</a:t>
            </a:r>
            <a:r>
              <a:rPr lang="en-US" dirty="0" smtClean="0">
                <a:solidFill>
                  <a:srgbClr val="1F497D"/>
                </a:solidFill>
              </a:rPr>
              <a:t> to 4.5 K minus Lorentz Force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7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01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75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"/>
            <a:ext cx="9144000" cy="4735295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3668956"/>
            <a:ext cx="9144000" cy="1066341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93" y="3668956"/>
            <a:ext cx="8226425" cy="603789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905280"/>
            <a:ext cx="9144000" cy="1447480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92" y="1038470"/>
            <a:ext cx="8226427" cy="11811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833" y="73386"/>
            <a:ext cx="2162094" cy="76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" y="0"/>
            <a:ext cx="9143999" cy="85725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213" y="0"/>
            <a:ext cx="6984787" cy="857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0125" y="4800602"/>
            <a:ext cx="516675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92" y="92636"/>
            <a:ext cx="1728548" cy="64317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65982" y="4812836"/>
            <a:ext cx="19447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REBCO WGM #7, 6/18/2020</a:t>
            </a:r>
            <a:endParaRPr lang="en-US" sz="11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510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8" y="1598139"/>
            <a:ext cx="7773293" cy="1102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2914987"/>
            <a:ext cx="6400355" cy="1314338"/>
          </a:xfrm>
        </p:spPr>
        <p:txBody>
          <a:bodyPr/>
          <a:lstStyle>
            <a:lvl1pPr marL="0" indent="0" algn="ctr">
              <a:buNone/>
              <a:defRPr/>
            </a:lvl1pPr>
            <a:lvl2pPr marL="241093" indent="0" algn="ctr">
              <a:buNone/>
              <a:defRPr/>
            </a:lvl2pPr>
            <a:lvl3pPr marL="482186" indent="0" algn="ctr">
              <a:buNone/>
              <a:defRPr/>
            </a:lvl3pPr>
            <a:lvl4pPr marL="723279" indent="0" algn="ctr">
              <a:buNone/>
              <a:defRPr/>
            </a:lvl4pPr>
            <a:lvl5pPr marL="964372" indent="0" algn="ctr">
              <a:buNone/>
              <a:defRPr/>
            </a:lvl5pPr>
            <a:lvl6pPr marL="1205465" indent="0" algn="ctr">
              <a:buNone/>
              <a:defRPr/>
            </a:lvl6pPr>
            <a:lvl7pPr marL="1446558" indent="0" algn="ctr">
              <a:buNone/>
              <a:defRPr/>
            </a:lvl7pPr>
            <a:lvl8pPr marL="1687651" indent="0" algn="ctr">
              <a:buNone/>
              <a:defRPr/>
            </a:lvl8pPr>
            <a:lvl9pPr marL="192874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3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92139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c2 update</a:t>
            </a: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A14D7-8449-4DA0-9772-C31010F367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6474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28C41A-7A0A-A74C-A765-4BF8AA94B2B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47651" y="1045371"/>
            <a:ext cx="8612188" cy="3392091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9" y="4767264"/>
            <a:ext cx="516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06972"/>
            <a:ext cx="9447495" cy="5353494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63" y="4742834"/>
            <a:ext cx="9166199" cy="40957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62" tIns="34282" rIns="68562" bIns="34282" anchor="ctr"/>
          <a:lstStyle/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342812">
              <a:defRPr/>
            </a:pPr>
            <a:endParaRPr lang="en-US" sz="1350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643" y="4843399"/>
            <a:ext cx="1570468" cy="19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  <p:sldLayoutId id="2147483689" r:id="rId5"/>
    <p:sldLayoutId id="214748369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/>
          </a:solidFill>
          <a:latin typeface="+mj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Courier New"/>
        <a:buChar char="o"/>
        <a:defRPr sz="1500" kern="1200">
          <a:solidFill>
            <a:srgbClr val="1F497D"/>
          </a:solidFill>
          <a:latin typeface="+mj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1F497D"/>
          </a:solidFill>
          <a:latin typeface="+mj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rgbClr val="1F497D"/>
          </a:solidFill>
          <a:latin typeface="+mj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rgbClr val="1F497D"/>
          </a:solidFill>
          <a:latin typeface="+mj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X. Wang</a:t>
            </a:r>
          </a:p>
          <a:p>
            <a:r>
              <a:rPr lang="en-US" dirty="0" smtClean="0"/>
              <a:t>REBCO WGM #7, 6/18/2020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C2 magnet: fabrication and test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23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Co-wound voltage-tap wires with the conductor to reduce the inductive pickup during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4810" y="1715590"/>
            <a:ext cx="6565085" cy="22266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88106" y="1138248"/>
            <a:ext cx="196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Voltage tape wires</a:t>
            </a:r>
            <a:endParaRPr lang="en-US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72053" y="1523824"/>
            <a:ext cx="382813" cy="11177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5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Painted </a:t>
            </a:r>
            <a:r>
              <a:rPr lang="en-US" dirty="0" err="1" smtClean="0"/>
              <a:t>Stycast</a:t>
            </a:r>
            <a:r>
              <a:rPr lang="en-US" dirty="0" smtClean="0"/>
              <a:t> 2850MT after winding to constrain the conductors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17" y="1134836"/>
            <a:ext cx="5194478" cy="29005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04895" y="1453664"/>
            <a:ext cx="32391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Wrapped fiber cloth on top of conductor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003366"/>
              </a:solidFill>
              <a:latin typeface="Franklin Gothic Book" panose="020B05030201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Wrapped and heated heat </a:t>
            </a:r>
            <a:r>
              <a:rPr lang="en-US" sz="2000" dirty="0">
                <a:solidFill>
                  <a:srgbClr val="003366"/>
                </a:solidFill>
                <a:latin typeface="Franklin Gothic Book" panose="020B0503020102020204" pitchFamily="34" charset="0"/>
              </a:rPr>
              <a:t>shrink </a:t>
            </a:r>
            <a:r>
              <a:rPr lang="en-US" sz="20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tapes </a:t>
            </a:r>
            <a:r>
              <a:rPr lang="en-US" sz="2000" dirty="0">
                <a:solidFill>
                  <a:srgbClr val="003366"/>
                </a:solidFill>
                <a:latin typeface="Franklin Gothic Book" panose="020B0503020102020204" pitchFamily="34" charset="0"/>
              </a:rPr>
              <a:t>around coil before </a:t>
            </a:r>
            <a:r>
              <a:rPr lang="en-US" sz="2000" dirty="0" err="1">
                <a:solidFill>
                  <a:srgbClr val="003366"/>
                </a:solidFill>
                <a:latin typeface="Franklin Gothic Book" panose="020B0503020102020204" pitchFamily="34" charset="0"/>
              </a:rPr>
              <a:t>Stycast</a:t>
            </a:r>
            <a:r>
              <a:rPr lang="en-US" sz="2000" dirty="0">
                <a:solidFill>
                  <a:srgbClr val="003366"/>
                </a:solidFill>
                <a:latin typeface="Franklin Gothic Book" panose="020B0503020102020204" pitchFamily="34" charset="0"/>
              </a:rPr>
              <a:t> </a:t>
            </a:r>
            <a:r>
              <a:rPr lang="en-US" sz="20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cured</a:t>
            </a:r>
            <a:endParaRPr lang="en-US" sz="2000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4597" y="898410"/>
            <a:ext cx="1579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Hugh </a:t>
            </a:r>
            <a:r>
              <a:rPr lang="en-US" i="1" dirty="0" err="1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Higley</a:t>
            </a:r>
            <a:endParaRPr lang="en-US" i="1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85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measured the transport performance of each layer at 77 K before making the next layer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12</a:t>
            </a:fld>
            <a:endParaRPr lang="en-US" dirty="0"/>
          </a:p>
        </p:txBody>
      </p:sp>
      <p:pic>
        <p:nvPicPr>
          <p:cNvPr id="2050" name="Picture 2" descr="https://lh3.googleusercontent.com/ZYi7KeyYE30Sz9KJuiG8pmQkTffUB15gNp0draUBr--Q9RbV7XJ3ZxonNGC2byEV9M8ak6cOhRgHgfXFg0dsmAtpMnn-3y6ZGTYzA2ox4OILBrbH-d-j2JWmLW3V0I_FKNiNMiOeWqKQ9EdYvPz6M_K5cOWcbppsa8JMiSERYaIr1Gv_LW-Qzi92vQlmP1TwP3-0YIgfmpCsW611mZgoOGfTCsuvRHXZznI5cT2ydTGsecZxDQ10cxnf7Tp3hLNmWE2gM-OeaDxqHxrhJWVcsH7dIi3NQ65niJsisA0PpyHlbIupet1sPVqGWQ_8yqpZue-UhUagSNKnK99DkLkBeN4aAB0d1ndAHydCg0fvuuRm_5diZ1-yicvm82rdlJC5ninKArcSnIzCGBH6f-XmD8RDI9XdZ_AI1aQHgYDojyxaONp5Oe2RQXakQ1JeVCOVK4F8vZ5nfQ5j6X3CH2BAPa9iicaAU7BIhGKtHtGRvl5yEDF4iO7DjB_lOju2NHreg5rzSa-_vVraVKr3I4DSZcX1xzNAmCmnrb5lJirctxjxS1N1-nMzW2B8lovZcXbUIzZo7OgFmoyTTVTP0-YlfgJ8G4xT2GYnrxHyEGFBhx2cxX4J5v_2iz_PlKWAd7rMkNqwWjXDidrtKTr7EqxgJdGB8EytMMF_JAcIRZhphKvIcKx3BFnGxlPMD1p5NfvwwhwYJPHmhqZZQaKbNNeIvlVvNJxTysGE75YcnWADUlp6AIKI=w1041-h780-n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9485" y="1375519"/>
            <a:ext cx="4525433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85432" y="1016357"/>
            <a:ext cx="237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Hugh </a:t>
            </a:r>
            <a:r>
              <a:rPr lang="en-US" i="1" dirty="0" err="1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Higley</a:t>
            </a:r>
            <a:r>
              <a:rPr lang="en-US" i="1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 and Timothy </a:t>
            </a:r>
            <a:r>
              <a:rPr lang="en-US" i="1" dirty="0" err="1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Bogdanof</a:t>
            </a:r>
            <a:endParaRPr lang="en-US" i="1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9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months layer, four layers of C2 oriented for a dipole configuration</a:t>
            </a:r>
            <a:endParaRPr lang="en-US" dirty="0"/>
          </a:p>
        </p:txBody>
      </p:sp>
      <p:pic>
        <p:nvPicPr>
          <p:cNvPr id="1026" name="Picture 2" descr="https://lh3.googleusercontent.com/gpLrK4TH7ySlCZRSEg-DMOxTOl8qkVQOZK06ncTp7UcC3lHubBuLsmkyVn9ZQ3ywIOeaZbq7yv2WlrBqllLPDuhQ3qSnWpqBPJ39Y-XqERvfHzM46leHQi3RNhesff6uqnAgAmAmmfID8qL3QA9eweVfbDtBwK9jEXtfk4SBT3mILrrASmGO0rE-avJEFtEm4IPFQsxl5T3fMBQhK9_RvLufQOgiQGcvB_24s-iQs7LarjxAOCag9s6LRBpogR2nx3fTNTQbLgU0jl2mpxalRGcJb67HeH0cWtA5UHBFTNeZdjx4oJuypetkWIL07u4wQdYFMghkyK0GviEpAEAOactAzSW40tc9UHIITY5yTl7x85pRtqVbTzC0CXble0XNH5hiaVVkT496jya_37S0zWJzof6c64pXuZe-ffBgAIrtIcKXFzn4b_T6pkRnbhk_gUUOBBNOKOzdBrTg4AZbI28l-OZ_wf-6kFNg-cXLIvIV7r3qLNHI5OC4fx2LiEWyDCsjkloyxtReEfr9yrelKdyikrV9OI7FI8fHmKm3V9o9ExI5wj5SdspNE8e4HPtIHJIaRHA16W3nlJ4RwIE9kPZ0ue8zHLN9FgDI5wNIAz_OCRDxUFMM31NtwuiFZlqFSdrBCi1zZmVBSNMipKM4up1zdFNo-mHErBwm8ZX9y0BETCXaphZoHbG1TwYNW3jvW4ayEfzG93wiXcN8SGLsxZIm=w1131-h848-no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1731264" y="1473771"/>
            <a:ext cx="5681472" cy="284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3753" y="1722447"/>
            <a:ext cx="975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Franklin Gothic Book" panose="020B0503020102020204" pitchFamily="34" charset="0"/>
              </a:rPr>
              <a:t>Layer 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3672" y="3048653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2</a:t>
            </a:r>
            <a:endParaRPr lang="en-US" sz="2000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3672" y="3648818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1</a:t>
            </a:r>
            <a:endParaRPr lang="en-US" sz="2000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3056" y="923174"/>
            <a:ext cx="1232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3366"/>
                </a:solidFill>
                <a:latin typeface="Franklin Gothic Book" panose="020B0503020102020204" pitchFamily="34" charset="0"/>
              </a:rPr>
              <a:t>Terminals</a:t>
            </a:r>
          </a:p>
        </p:txBody>
      </p:sp>
      <p:cxnSp>
        <p:nvCxnSpPr>
          <p:cNvPr id="13" name="Straight Arrow Connector 12"/>
          <p:cNvCxnSpPr>
            <a:stCxn id="8" idx="2"/>
          </p:cNvCxnSpPr>
          <p:nvPr/>
        </p:nvCxnSpPr>
        <p:spPr>
          <a:xfrm flipH="1">
            <a:off x="2844049" y="1323284"/>
            <a:ext cx="405202" cy="32651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70243" y="1554736"/>
            <a:ext cx="15002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Franklin Gothic Book" panose="020B0503020102020204" pitchFamily="34" charset="0"/>
              </a:rPr>
              <a:t>Cu blocks covering terminals</a:t>
            </a:r>
          </a:p>
        </p:txBody>
      </p:sp>
      <p:cxnSp>
        <p:nvCxnSpPr>
          <p:cNvPr id="17" name="Straight Arrow Connector 16"/>
          <p:cNvCxnSpPr>
            <a:stCxn id="16" idx="1"/>
          </p:cNvCxnSpPr>
          <p:nvPr/>
        </p:nvCxnSpPr>
        <p:spPr>
          <a:xfrm flipH="1">
            <a:off x="6985000" y="2016401"/>
            <a:ext cx="685243" cy="10615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46459" y="960625"/>
            <a:ext cx="2893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66"/>
                </a:solidFill>
                <a:latin typeface="Franklin Gothic Book" panose="020B0503020102020204" pitchFamily="34" charset="0"/>
              </a:rPr>
              <a:t>Aluminum Bronze mandrel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651606" y="1363184"/>
            <a:ext cx="327416" cy="3004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63672" y="2348461"/>
            <a:ext cx="3353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3</a:t>
            </a:r>
            <a:endParaRPr lang="en-US" sz="2000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07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Assembly and insert into the cryostat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285" y="1283856"/>
            <a:ext cx="3131737" cy="22267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943" y="1642053"/>
            <a:ext cx="2969050" cy="22267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2914" y="1883003"/>
            <a:ext cx="1973886" cy="26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69933"/>
            <a:ext cx="8229600" cy="265450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6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used a systematic and progressive approach to develop and understand the fabrication technology for C2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3941" y="1039028"/>
            <a:ext cx="772969" cy="369332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3-turn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941" y="2499144"/>
            <a:ext cx="907621" cy="369332"/>
          </a:xfrm>
          <a:prstGeom prst="rect">
            <a:avLst/>
          </a:prstGeom>
          <a:solidFill>
            <a:srgbClr val="1F497D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40-turn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788005" y="3763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45348" y="1448699"/>
            <a:ext cx="67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Wind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5303" y="1448699"/>
            <a:ext cx="135267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Test at 77 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8799" y="1448699"/>
            <a:ext cx="1515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Apply </a:t>
            </a:r>
            <a:r>
              <a:rPr lang="en-US" dirty="0" err="1" smtClean="0">
                <a:solidFill>
                  <a:srgbClr val="1F497D"/>
                </a:solidFill>
              </a:rPr>
              <a:t>Stycast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75412" y="1455616"/>
            <a:ext cx="135267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Test at 77 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0835" y="1448699"/>
            <a:ext cx="135267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Test at 77 K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03513" y="1916078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Assembly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58201" y="1916078"/>
            <a:ext cx="135267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Test at 77 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577796" y="1916477"/>
            <a:ext cx="141679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Test at 4.2 K</a:t>
            </a:r>
            <a:endParaRPr lang="en-US" dirty="0">
              <a:solidFill>
                <a:srgbClr val="1F497D"/>
              </a:solidFill>
            </a:endParaRPr>
          </a:p>
        </p:txBody>
      </p:sp>
      <p:cxnSp>
        <p:nvCxnSpPr>
          <p:cNvPr id="34" name="Straight Arrow Connector 33"/>
          <p:cNvCxnSpPr>
            <a:stCxn id="13" idx="3"/>
            <a:endCxn id="7" idx="1"/>
          </p:cNvCxnSpPr>
          <p:nvPr/>
        </p:nvCxnSpPr>
        <p:spPr>
          <a:xfrm>
            <a:off x="2303513" y="1633365"/>
            <a:ext cx="3418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3"/>
            <a:endCxn id="9" idx="1"/>
          </p:cNvCxnSpPr>
          <p:nvPr/>
        </p:nvCxnSpPr>
        <p:spPr>
          <a:xfrm>
            <a:off x="3322136" y="1633365"/>
            <a:ext cx="42316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9" idx="3"/>
            <a:endCxn id="11" idx="1"/>
          </p:cNvCxnSpPr>
          <p:nvPr/>
        </p:nvCxnSpPr>
        <p:spPr>
          <a:xfrm>
            <a:off x="5097981" y="1633365"/>
            <a:ext cx="38081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1" idx="3"/>
            <a:endCxn id="12" idx="1"/>
          </p:cNvCxnSpPr>
          <p:nvPr/>
        </p:nvCxnSpPr>
        <p:spPr>
          <a:xfrm>
            <a:off x="6994594" y="1633365"/>
            <a:ext cx="380818" cy="69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3"/>
            <a:endCxn id="31" idx="1"/>
          </p:cNvCxnSpPr>
          <p:nvPr/>
        </p:nvCxnSpPr>
        <p:spPr>
          <a:xfrm>
            <a:off x="3406700" y="2100744"/>
            <a:ext cx="3515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1" idx="3"/>
            <a:endCxn id="32" idx="1"/>
          </p:cNvCxnSpPr>
          <p:nvPr/>
        </p:nvCxnSpPr>
        <p:spPr>
          <a:xfrm>
            <a:off x="5110879" y="2100744"/>
            <a:ext cx="466917" cy="39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5" name="Group 84"/>
          <p:cNvGrpSpPr/>
          <p:nvPr/>
        </p:nvGrpSpPr>
        <p:grpSpPr>
          <a:xfrm>
            <a:off x="1321475" y="2813637"/>
            <a:ext cx="7455029" cy="369332"/>
            <a:chOff x="1649772" y="2493289"/>
            <a:chExt cx="7455029" cy="369332"/>
          </a:xfrm>
        </p:grpSpPr>
        <p:sp>
          <p:nvSpPr>
            <p:cNvPr id="15" name="TextBox 14"/>
            <p:cNvSpPr txBox="1"/>
            <p:nvPr/>
          </p:nvSpPr>
          <p:spPr>
            <a:xfrm>
              <a:off x="3002450" y="2493289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Wind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15303" y="2493289"/>
              <a:ext cx="1352678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1F497D"/>
                  </a:solidFill>
                </a:defRPr>
              </a:lvl1pPr>
            </a:lstStyle>
            <a:p>
              <a:r>
                <a:rPr lang="en-US" dirty="0"/>
                <a:t>Test at 77 K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35901" y="2493289"/>
              <a:ext cx="1464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Apply </a:t>
              </a:r>
              <a:r>
                <a:rPr lang="en-US" dirty="0" err="1" smtClean="0">
                  <a:solidFill>
                    <a:srgbClr val="1F497D"/>
                  </a:solidFill>
                </a:rPr>
                <a:t>Stycast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752123" y="2493289"/>
              <a:ext cx="1352678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1F497D"/>
                  </a:solidFill>
                </a:defRPr>
              </a:lvl1pPr>
            </a:lstStyle>
            <a:p>
              <a:r>
                <a:rPr lang="en-US" dirty="0"/>
                <a:t>Test at 77 K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49772" y="2493289"/>
              <a:ext cx="8960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Layer 1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cxnSp>
          <p:nvCxnSpPr>
            <p:cNvPr id="59" name="Straight Arrow Connector 58"/>
            <p:cNvCxnSpPr>
              <a:stCxn id="19" idx="3"/>
              <a:endCxn id="15" idx="1"/>
            </p:cNvCxnSpPr>
            <p:nvPr/>
          </p:nvCxnSpPr>
          <p:spPr>
            <a:xfrm>
              <a:off x="2545851" y="2677955"/>
              <a:ext cx="45659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15" idx="3"/>
              <a:endCxn id="16" idx="1"/>
            </p:cNvCxnSpPr>
            <p:nvPr/>
          </p:nvCxnSpPr>
          <p:spPr>
            <a:xfrm>
              <a:off x="3679238" y="2677955"/>
              <a:ext cx="43606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16" idx="3"/>
              <a:endCxn id="17" idx="1"/>
            </p:cNvCxnSpPr>
            <p:nvPr/>
          </p:nvCxnSpPr>
          <p:spPr>
            <a:xfrm>
              <a:off x="5467981" y="2677955"/>
              <a:ext cx="3679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>
              <a:stCxn id="17" idx="3"/>
              <a:endCxn id="18" idx="1"/>
            </p:cNvCxnSpPr>
            <p:nvPr/>
          </p:nvCxnSpPr>
          <p:spPr>
            <a:xfrm>
              <a:off x="7300148" y="2677955"/>
              <a:ext cx="4519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880310" y="3448228"/>
            <a:ext cx="7882439" cy="369418"/>
            <a:chOff x="1222362" y="3205843"/>
            <a:chExt cx="7882439" cy="369418"/>
          </a:xfrm>
        </p:grpSpPr>
        <p:sp>
          <p:nvSpPr>
            <p:cNvPr id="20" name="TextBox 19"/>
            <p:cNvSpPr txBox="1"/>
            <p:nvPr/>
          </p:nvSpPr>
          <p:spPr>
            <a:xfrm>
              <a:off x="1222362" y="3205929"/>
              <a:ext cx="13895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Layers 2 – 4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02460" y="3205929"/>
              <a:ext cx="6767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Wind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835901" y="3205929"/>
              <a:ext cx="14642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Apply </a:t>
              </a:r>
              <a:r>
                <a:rPr lang="en-US" dirty="0" err="1" smtClean="0">
                  <a:solidFill>
                    <a:srgbClr val="1F497D"/>
                  </a:solidFill>
                </a:rPr>
                <a:t>Stycast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52123" y="3205843"/>
              <a:ext cx="1352678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1F497D"/>
                  </a:solidFill>
                </a:defRPr>
              </a:lvl1pPr>
            </a:lstStyle>
            <a:p>
              <a:r>
                <a:rPr lang="en-US" dirty="0"/>
                <a:t>Test at 77 K</a:t>
              </a:r>
            </a:p>
          </p:txBody>
        </p:sp>
        <p:cxnSp>
          <p:nvCxnSpPr>
            <p:cNvPr id="70" name="Straight Arrow Connector 69"/>
            <p:cNvCxnSpPr>
              <a:stCxn id="20" idx="3"/>
              <a:endCxn id="21" idx="1"/>
            </p:cNvCxnSpPr>
            <p:nvPr/>
          </p:nvCxnSpPr>
          <p:spPr>
            <a:xfrm>
              <a:off x="2611910" y="3390595"/>
              <a:ext cx="39055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>
              <a:stCxn id="21" idx="3"/>
              <a:endCxn id="22" idx="1"/>
            </p:cNvCxnSpPr>
            <p:nvPr/>
          </p:nvCxnSpPr>
          <p:spPr>
            <a:xfrm>
              <a:off x="3679248" y="3390595"/>
              <a:ext cx="215665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>
              <a:stCxn id="22" idx="3"/>
              <a:endCxn id="23" idx="1"/>
            </p:cNvCxnSpPr>
            <p:nvPr/>
          </p:nvCxnSpPr>
          <p:spPr>
            <a:xfrm flipV="1">
              <a:off x="7300148" y="3390509"/>
              <a:ext cx="451975" cy="8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2326068" y="4051650"/>
            <a:ext cx="4698029" cy="369332"/>
            <a:chOff x="2326068" y="3797379"/>
            <a:chExt cx="4698029" cy="369332"/>
          </a:xfrm>
        </p:grpSpPr>
        <p:sp>
          <p:nvSpPr>
            <p:cNvPr id="25" name="TextBox 24"/>
            <p:cNvSpPr txBox="1"/>
            <p:nvPr/>
          </p:nvSpPr>
          <p:spPr>
            <a:xfrm>
              <a:off x="2326068" y="3797379"/>
              <a:ext cx="11031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1F497D"/>
                  </a:solidFill>
                </a:rPr>
                <a:t>Assembly</a:t>
              </a:r>
              <a:endParaRPr lang="en-US" dirty="0">
                <a:solidFill>
                  <a:srgbClr val="1F497D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89914" y="3797379"/>
              <a:ext cx="1352678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1F497D"/>
                  </a:solidFill>
                </a:defRPr>
              </a:lvl1pPr>
            </a:lstStyle>
            <a:p>
              <a:r>
                <a:rPr lang="en-US" dirty="0"/>
                <a:t>Test at 77 K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607299" y="3797379"/>
              <a:ext cx="1416798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>
                  <a:solidFill>
                    <a:srgbClr val="1F497D"/>
                  </a:solidFill>
                </a:defRPr>
              </a:lvl1pPr>
            </a:lstStyle>
            <a:p>
              <a:r>
                <a:rPr lang="en-US" dirty="0"/>
                <a:t>Test at 4.2 K</a:t>
              </a:r>
            </a:p>
          </p:txBody>
        </p:sp>
        <p:cxnSp>
          <p:nvCxnSpPr>
            <p:cNvPr id="80" name="Straight Arrow Connector 79"/>
            <p:cNvCxnSpPr>
              <a:stCxn id="25" idx="3"/>
              <a:endCxn id="26" idx="1"/>
            </p:cNvCxnSpPr>
            <p:nvPr/>
          </p:nvCxnSpPr>
          <p:spPr>
            <a:xfrm>
              <a:off x="3429255" y="3982045"/>
              <a:ext cx="36065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26" idx="3"/>
              <a:endCxn id="27" idx="1"/>
            </p:cNvCxnSpPr>
            <p:nvPr/>
          </p:nvCxnSpPr>
          <p:spPr>
            <a:xfrm>
              <a:off x="5142592" y="3982045"/>
              <a:ext cx="46470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429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7" grpId="0"/>
      <p:bldP spid="9" grpId="0" animBg="1"/>
      <p:bldP spid="11" grpId="0"/>
      <p:bldP spid="12" grpId="0" animBg="1"/>
      <p:bldP spid="13" grpId="0" animBg="1"/>
      <p:bldP spid="30" grpId="0"/>
      <p:bldP spid="31" grpId="0" animBg="1"/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Layer 4 showed lower performance than the other three layers at 77 K but get closer to Layer 1 after assembly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922" y="1200150"/>
            <a:ext cx="5011117" cy="3394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22197" y="1469892"/>
            <a:ext cx="30030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~ 30% </a:t>
            </a:r>
            <a:r>
              <a:rPr lang="en-US" sz="1600" i="1" dirty="0" err="1" smtClean="0">
                <a:solidFill>
                  <a:srgbClr val="1F497D"/>
                </a:solidFill>
                <a:latin typeface="+mj-lt"/>
              </a:rPr>
              <a:t>I</a:t>
            </a:r>
            <a:r>
              <a:rPr lang="en-US" sz="1600" baseline="-25000" dirty="0" err="1" smtClean="0">
                <a:solidFill>
                  <a:srgbClr val="1F497D"/>
                </a:solidFill>
                <a:latin typeface="+mj-lt"/>
              </a:rPr>
              <a:t>c</a:t>
            </a: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 reduction due to higher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1F497D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F497D"/>
                </a:solidFill>
                <a:latin typeface="+mj-lt"/>
              </a:rPr>
              <a:t>There is potential to perform at 4.2 K  as the voltages across Layers 1 and 2 start rising</a:t>
            </a:r>
            <a:endParaRPr lang="en-US" sz="1600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5826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Layers became superconducting in sequence, indicating cooling from outer to inner layers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049" y="1200150"/>
            <a:ext cx="5002344" cy="3394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73728" y="1218418"/>
            <a:ext cx="911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+mj-lt"/>
              </a:rPr>
              <a:t>Layer 4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3924" y="181907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+mj-lt"/>
              </a:rPr>
              <a:t>3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0343" y="228018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+mj-lt"/>
              </a:rPr>
              <a:t>2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2994" y="271252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  <a:latin typeface="+mj-lt"/>
              </a:rPr>
              <a:t>1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pic>
        <p:nvPicPr>
          <p:cNvPr id="4098" name="Picture 2" descr="https://lh3.googleusercontent.com/djwyLvqGLtBqYFRBnGiaD9R_aBwTfL8vDW56trHnZ8fO2YA9JWVb2_1cHAXQpgUCBa4gEK8rbCoVzuUpRrguAyO2n_dMR7qzptt8LQpNS4ylbGSR-QtEIlwpeMNSuaoTCv0CH7-ocycKWgD12dzjJe_wEbPqJrv6gb7Ig07TTTiCsTfnNu3vqUdHKjBBI_KG3eRz4afux9BD5eJ0wPhYlj8D8zA9JjHjjQizHt20JCaPiB8dwYD0IiuLH-R1VfYHHTGtkVbe5eWYbBnMFQSQb8Yuqo7diLKwHwvGqaFu3z3oZwpjmJA7ZVngIW0JmyrRzgO-FZrlGMjuftvxRfxY5fQaQhplKvb9wb2CAW5BAGs-zS4KeEw2sewvf_Tqemk1m5HZslWoMqw6aPmt2dieR1YDXyFLOa1MQ5yXTSMzm2LjfDG7clFVkp-RRwF3dIIyqkWjr_wj7x_AViwzli_V_ZFeNHdIMoX2LTLcsKHKJBrgGkYIhIRVOZ_524HSzeBjZ9gkex6RcCa1roXU0j5WhLwltpDI0n0wqutdNMUSuEnntPtyx9uNusOoXWJ3cRn_653asvHNCbn50CabEI0Vkj-PHs19YEv0I6cMtzqsCcby0V7bJQ6CkEV_jXCufPoiFjL-ZYgrnwfzaN9YcRRzBMuLGFgH8L3LNGgC8aF2hKi-KdjGq2MBIoyOo5Y0TItR74KpH1v5OnBkHNMTvtMqDlqZ-FJcS4_IMqhUTV1JJ9K98hwK=w587-h780-n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5991" y="1611935"/>
            <a:ext cx="1940392" cy="19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30343" y="1290954"/>
            <a:ext cx="1801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Cool down from 100 to ~ 90 K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78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controlled increase in the maximum current allowed us to probe the true performance of C2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19" y="1131888"/>
            <a:ext cx="4049285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19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20" y="1131888"/>
            <a:ext cx="4049284" cy="2743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5850" y="1249136"/>
            <a:ext cx="948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Ramp 4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90872" y="1131888"/>
            <a:ext cx="4270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Increasing the threshold for quench detection </a:t>
            </a:r>
          </a:p>
        </p:txBody>
      </p:sp>
    </p:spTree>
    <p:extLst>
      <p:ext uri="{BB962C8B-B14F-4D97-AF65-F5344CB8AC3E}">
        <p14:creationId xmlns:p14="http://schemas.microsoft.com/office/powerpoint/2010/main" val="185488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213" y="0"/>
            <a:ext cx="6984787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C2 aims to generate 3 T with longer conductors, metal mandrels and </a:t>
            </a:r>
            <a:r>
              <a:rPr lang="en-US" dirty="0" err="1" smtClean="0"/>
              <a:t>Stycast</a:t>
            </a:r>
            <a:r>
              <a:rPr lang="en-US" dirty="0" smtClean="0"/>
              <a:t> to constrain the conductors</a:t>
            </a:r>
            <a:endParaRPr lang="en-US" dirty="0"/>
          </a:p>
        </p:txBody>
      </p:sp>
      <p:pic>
        <p:nvPicPr>
          <p:cNvPr id="23" name="Content Placeholder 2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10" y="1151837"/>
            <a:ext cx="4314999" cy="32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</a:t>
            </a:fld>
            <a:endParaRPr lang="en-US" dirty="0"/>
          </a:p>
        </p:txBody>
      </p:sp>
      <p:graphicFrame>
        <p:nvGraphicFramePr>
          <p:cNvPr id="35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02588"/>
              </p:ext>
            </p:extLst>
          </p:nvPr>
        </p:nvGraphicFramePr>
        <p:xfrm>
          <a:off x="5236517" y="1593591"/>
          <a:ext cx="3191945" cy="2287044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159527">
                  <a:extLst>
                    <a:ext uri="{9D8B030D-6E8A-4147-A177-3AD203B41FA5}">
                      <a16:colId xmlns:a16="http://schemas.microsoft.com/office/drawing/2014/main" val="2867358091"/>
                    </a:ext>
                  </a:extLst>
                </a:gridCol>
                <a:gridCol w="1032418">
                  <a:extLst>
                    <a:ext uri="{9D8B030D-6E8A-4147-A177-3AD203B41FA5}">
                      <a16:colId xmlns:a16="http://schemas.microsoft.com/office/drawing/2014/main" val="288910442"/>
                    </a:ext>
                  </a:extLst>
                </a:gridCol>
              </a:tblGrid>
              <a:tr h="3231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Parameters</a:t>
                      </a:r>
                      <a:endParaRPr lang="en-US" sz="1800" kern="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value</a:t>
                      </a:r>
                      <a:endParaRPr lang="en-US" sz="1800" kern="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7786136"/>
                  </a:ext>
                </a:extLst>
              </a:tr>
              <a:tr h="392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Tilt angle, L1/2</a:t>
                      </a:r>
                      <a:endParaRPr lang="en-US" sz="1800" kern="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50°</a:t>
                      </a:r>
                      <a:endParaRPr lang="en-US" sz="1800" kern="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74577654"/>
                  </a:ext>
                </a:extLst>
              </a:tr>
              <a:tr h="392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Tilt angle,</a:t>
                      </a:r>
                      <a:r>
                        <a:rPr lang="en-US" sz="1800" kern="0" baseline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 L3/4 </a:t>
                      </a:r>
                      <a:endParaRPr lang="en-US" sz="1800" kern="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35°</a:t>
                      </a:r>
                      <a:endParaRPr lang="en-US" sz="1800" kern="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0329507"/>
                  </a:ext>
                </a:extLst>
              </a:tr>
              <a:tr h="392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i="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Min. bending radius</a:t>
                      </a:r>
                      <a:endParaRPr lang="en-US" sz="1800" i="0" kern="0" baseline="-2500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30 mm</a:t>
                      </a:r>
                      <a:endParaRPr lang="en-US" sz="1800" kern="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96996764"/>
                  </a:ext>
                </a:extLst>
              </a:tr>
              <a:tr h="392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Transfer</a:t>
                      </a:r>
                      <a:r>
                        <a:rPr lang="en-US" sz="1800" kern="0" baseline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 function</a:t>
                      </a:r>
                      <a:endParaRPr lang="en-US" sz="1800" kern="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0.47 T/kA</a:t>
                      </a:r>
                      <a:endParaRPr lang="en-US" sz="1800" kern="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3564258"/>
                  </a:ext>
                </a:extLst>
              </a:tr>
              <a:tr h="3927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Target</a:t>
                      </a:r>
                      <a:r>
                        <a:rPr lang="en-US" sz="1800" kern="0" baseline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 dipole field</a:t>
                      </a:r>
                      <a:endParaRPr lang="en-US" sz="1800" kern="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kern="0" dirty="0" smtClean="0">
                          <a:solidFill>
                            <a:srgbClr val="003366"/>
                          </a:solidFill>
                          <a:latin typeface="Franklin Gothic Medium" panose="020B0603020102020204" pitchFamily="34" charset="0"/>
                          <a:ea typeface="+mn-ea"/>
                          <a:cs typeface="+mn-cs"/>
                        </a:rPr>
                        <a:t>3 T</a:t>
                      </a:r>
                      <a:endParaRPr lang="en-US" sz="1800" kern="0" dirty="0">
                        <a:solidFill>
                          <a:srgbClr val="003366"/>
                        </a:solidFill>
                        <a:latin typeface="Franklin Gothic Medium" panose="020B06030201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99429426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01931" y="1102901"/>
            <a:ext cx="896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Layer 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6346" y="186217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2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29510" y="273711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9510" y="35959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4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3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controlled increase in the maximum current allowed us to probe the true performance of C2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19" y="1131888"/>
            <a:ext cx="4049285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20" y="1131888"/>
            <a:ext cx="4049284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0" y="1131888"/>
            <a:ext cx="4049284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5850" y="1249136"/>
            <a:ext cx="1079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Ramp 11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0872" y="1131888"/>
            <a:ext cx="4270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Increasing the threshold for quench detection </a:t>
            </a:r>
          </a:p>
        </p:txBody>
      </p:sp>
    </p:spTree>
    <p:extLst>
      <p:ext uri="{BB962C8B-B14F-4D97-AF65-F5344CB8AC3E}">
        <p14:creationId xmlns:p14="http://schemas.microsoft.com/office/powerpoint/2010/main" val="2118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controlled increase in the maximum current allowed us to probe the true performance of C2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19" y="1131888"/>
            <a:ext cx="4049285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20" y="1131888"/>
            <a:ext cx="4049284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0" y="1131888"/>
            <a:ext cx="4049284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85850" y="1249136"/>
            <a:ext cx="1081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Ramp 13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0872" y="1131888"/>
            <a:ext cx="42702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Increasing the threshold for quench detection </a:t>
            </a:r>
          </a:p>
        </p:txBody>
      </p:sp>
    </p:spTree>
    <p:extLst>
      <p:ext uri="{BB962C8B-B14F-4D97-AF65-F5344CB8AC3E}">
        <p14:creationId xmlns:p14="http://schemas.microsoft.com/office/powerpoint/2010/main" val="364926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controlled increase in the maximum current allowed us to probe the true performance of C2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419" y="1131888"/>
            <a:ext cx="4049285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20" y="1131888"/>
            <a:ext cx="4049284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0" y="1131888"/>
            <a:ext cx="4049284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5850" y="1249136"/>
            <a:ext cx="10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Ramp 15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90872" y="1058736"/>
            <a:ext cx="427024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Increasing the threshold for quench detection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Reproducible V(I) transition between ramps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n = 13.1 for Layer 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n = 6.8 for Layer 1, consistent with the behavior of short sample measured at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1F497D"/>
                </a:solidFill>
              </a:rPr>
              <a:t>Wire J</a:t>
            </a:r>
            <a:r>
              <a:rPr lang="en-US" sz="2000" baseline="-25000" dirty="0" smtClean="0">
                <a:solidFill>
                  <a:srgbClr val="1F497D"/>
                </a:solidFill>
              </a:rPr>
              <a:t>e</a:t>
            </a:r>
            <a:r>
              <a:rPr lang="en-US" sz="2000" dirty="0" smtClean="0">
                <a:solidFill>
                  <a:srgbClr val="1F497D"/>
                </a:solidFill>
              </a:rPr>
              <a:t> </a:t>
            </a:r>
            <a:r>
              <a:rPr lang="en-US" sz="2000" dirty="0">
                <a:solidFill>
                  <a:srgbClr val="1F497D"/>
                </a:solidFill>
              </a:rPr>
              <a:t>= 595 A/mm</a:t>
            </a:r>
            <a:r>
              <a:rPr lang="en-US" sz="2000" baseline="30000" dirty="0">
                <a:solidFill>
                  <a:srgbClr val="1F497D"/>
                </a:solidFill>
              </a:rPr>
              <a:t>2</a:t>
            </a:r>
            <a:r>
              <a:rPr lang="en-US" sz="2000" dirty="0">
                <a:solidFill>
                  <a:srgbClr val="1F497D"/>
                </a:solidFill>
              </a:rPr>
              <a:t> </a:t>
            </a:r>
            <a:r>
              <a:rPr lang="en-US" sz="2000" dirty="0" smtClean="0">
                <a:solidFill>
                  <a:srgbClr val="1F497D"/>
                </a:solidFill>
              </a:rPr>
              <a:t>at </a:t>
            </a:r>
            <a:r>
              <a:rPr lang="en-US" sz="2000" dirty="0">
                <a:solidFill>
                  <a:srgbClr val="1F497D"/>
                </a:solidFill>
              </a:rPr>
              <a:t>6.3 </a:t>
            </a:r>
            <a:r>
              <a:rPr lang="en-US" sz="2000" dirty="0" smtClean="0">
                <a:solidFill>
                  <a:srgbClr val="1F497D"/>
                </a:solidFill>
              </a:rPr>
              <a:t>kA</a:t>
            </a:r>
          </a:p>
        </p:txBody>
      </p:sp>
    </p:spTree>
    <p:extLst>
      <p:ext uri="{BB962C8B-B14F-4D97-AF65-F5344CB8AC3E}">
        <p14:creationId xmlns:p14="http://schemas.microsoft.com/office/powerpoint/2010/main" val="17137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current-carrying capability increases by a factor of ~ 10 from 77 to 4.2 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96109"/>
            <a:ext cx="8229600" cy="30021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752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 1 </a:t>
            </a:r>
            <a:r>
              <a:rPr lang="en-US" i="1" dirty="0" err="1" smtClean="0"/>
              <a:t>I</a:t>
            </a:r>
            <a:r>
              <a:rPr lang="en-US" baseline="-25000" dirty="0" err="1" smtClean="0"/>
              <a:t>c</a:t>
            </a:r>
            <a:r>
              <a:rPr lang="en-US" dirty="0" smtClean="0"/>
              <a:t> degraded by 5% at 4.2 K after the thermal runaway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295" y="1380963"/>
            <a:ext cx="4227807" cy="28914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059" y="1380963"/>
            <a:ext cx="4435557" cy="289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02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Inter-layer joint resistance ranges from 8 to 24 n</a:t>
            </a:r>
            <a:r>
              <a:rPr lang="el-GR" dirty="0" smtClean="0"/>
              <a:t>Ω</a:t>
            </a:r>
            <a:r>
              <a:rPr lang="en-US" dirty="0" smtClean="0"/>
              <a:t> at 4.2 K  - room for improvement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1394" y="1170960"/>
            <a:ext cx="4047068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38889" y="1617053"/>
            <a:ext cx="3682599" cy="1452406"/>
            <a:chOff x="460185" y="1331672"/>
            <a:chExt cx="3398055" cy="12108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185" y="1331672"/>
              <a:ext cx="3398055" cy="1210888"/>
            </a:xfrm>
            <a:prstGeom prst="rect">
              <a:avLst/>
            </a:prstGeom>
          </p:spPr>
        </p:pic>
        <p:sp>
          <p:nvSpPr>
            <p:cNvPr id="7" name="Right Brace 6"/>
            <p:cNvSpPr/>
            <p:nvPr/>
          </p:nvSpPr>
          <p:spPr>
            <a:xfrm>
              <a:off x="2267712" y="1516492"/>
              <a:ext cx="219456" cy="705500"/>
            </a:xfrm>
            <a:prstGeom prst="rightBrac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0185" y="970722"/>
            <a:ext cx="3343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Joint voltage is measured across the voltage taps in each layer</a:t>
            </a:r>
            <a:endParaRPr lang="en-US" dirty="0">
              <a:solidFill>
                <a:srgbClr val="1F497D"/>
              </a:solidFill>
            </a:endParaRPr>
          </a:p>
        </p:txBody>
      </p:sp>
      <p:pic>
        <p:nvPicPr>
          <p:cNvPr id="7170" name="Picture 2" descr="https://lh3.googleusercontent.com/elCv6NI0XILUaoz5IYfolYpHjE8oYVFa_8-jXytAnszfkFmg5dta3WRR6pgauGfXcSeWuhIYvVwYaphPkXfs9XKWriqaOESC9w3531iKsq4845K6lxy2go5xw94O4fV_TIPKd2UGGlML9nvHYwqXN9_CsD7C3eKijDtou-DOSX8jykfor1vNLsggNfrrYV4UmuJgs6GXQhG6BwfovVYUfCQa0To6b9Em4GiEeQIsiI9IwfF8igUmHEetKRvaV9zQdf6FSnxoZZXZHx_Zz8GV5j9Pm3mdbj7K5KZNELiJu6rTrrUm1bE0KSHFPQWj9c5su4g5fHg4eqzPQ8YHTJjLE_DLvd_-LjJaj7yYj2iCDuWWCu8VNgUv79fGx_iYhbXiwhwhqrmzpMHhpYw48X62GffkPaM7o0ChKHEnZVB4Hp2AI0j_0VsZdoRHyAf3o1dc7e4pFqb2KW_p8EGvKwht44cG6stDTvsBoSU0MPvgZUpLiDt3_HmMZEWuINFz7F--SWOoD1EJzZ21KorreAO5656tICaWVcrnWHWcEkJA5JePr7SuCJXjF4-0blvYm2dRBtdsiZYSRQaTV8mrv6zpxUSJDPd2vIvg4o8_l929NqX0YngMy-lM55AHIQ2ifo-h18WJVwYxBYZB1RfWopnYtIEQ56pKQUlBcIEypl1yScLQRqujOlkuuxABHQtHwttjr5EYD6_qjzwEuyq2abPv0bs7UomjZ3FXPOaW_Gg32miqMmk=w1041-h780-no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658681" y="3215584"/>
            <a:ext cx="3316015" cy="122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35199" y="2564948"/>
            <a:ext cx="11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Layer 1/2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96952" y="1305182"/>
            <a:ext cx="1134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Layer 3/4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02662" y="1718551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2/3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9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measured the field quality of C2 and observed strong </a:t>
            </a:r>
            <a:r>
              <a:rPr lang="en-US" dirty="0"/>
              <a:t>persistent-current effects </a:t>
            </a:r>
            <a:r>
              <a:rPr lang="en-US" dirty="0" smtClean="0"/>
              <a:t>at </a:t>
            </a:r>
            <a:r>
              <a:rPr lang="en-US" dirty="0"/>
              <a:t>the magnet </a:t>
            </a:r>
            <a:r>
              <a:rPr lang="en-US" dirty="0" smtClean="0"/>
              <a:t>center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4994" y="1479361"/>
            <a:ext cx="4047067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7250" y="1005675"/>
            <a:ext cx="89867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Measurement with a 100 mm long rotating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coil developed by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J. </a:t>
            </a:r>
            <a:r>
              <a:rPr lang="en-US" dirty="0" err="1" smtClean="0">
                <a:solidFill>
                  <a:srgbClr val="1F497D"/>
                </a:solidFill>
                <a:latin typeface="+mj-lt"/>
              </a:rPr>
              <a:t>DiMarco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 at FNAL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552" y="164430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B</a:t>
            </a:r>
            <a:r>
              <a:rPr lang="en-US" sz="2000" baseline="-25000" dirty="0" smtClean="0">
                <a:solidFill>
                  <a:srgbClr val="1F497D"/>
                </a:solidFill>
              </a:rPr>
              <a:t>1</a:t>
            </a:r>
            <a:endParaRPr lang="en-US" sz="2000" baseline="-25000" dirty="0">
              <a:solidFill>
                <a:srgbClr val="1F497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081" y="1479361"/>
            <a:ext cx="4043055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18443" y="1644301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b</a:t>
            </a:r>
            <a:r>
              <a:rPr lang="en-US" sz="2000" baseline="-25000" dirty="0" smtClean="0">
                <a:solidFill>
                  <a:srgbClr val="1F497D"/>
                </a:solidFill>
              </a:rPr>
              <a:t>3</a:t>
            </a:r>
            <a:endParaRPr lang="en-US" sz="2000" baseline="-25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1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Stronger effects at 4.2 K – 30 tapes with large </a:t>
            </a:r>
            <a:r>
              <a:rPr lang="en-US" i="1" dirty="0" err="1" smtClean="0"/>
              <a:t>J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endParaRPr lang="en-US" baseline="-25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994" y="1479361"/>
            <a:ext cx="4047067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625" y="1479361"/>
            <a:ext cx="4047067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733" y="1479361"/>
            <a:ext cx="4047067" cy="2743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94994" y="1015724"/>
            <a:ext cx="85386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Cory Myers from OSU will present detailed field quality study, </a:t>
            </a:r>
            <a:r>
              <a:rPr lang="en-US" dirty="0" smtClean="0">
                <a:solidFill>
                  <a:srgbClr val="1F497D"/>
                </a:solidFill>
                <a:latin typeface="+mj-lt"/>
                <a:cs typeface="Helvetica" panose="020B0604020202020204" pitchFamily="34" charset="0"/>
              </a:rPr>
              <a:t>Thu-Mo-Po4.07-05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8443" y="1644301"/>
            <a:ext cx="423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b</a:t>
            </a:r>
            <a:r>
              <a:rPr lang="en-US" sz="2000" baseline="-25000" dirty="0" smtClean="0">
                <a:solidFill>
                  <a:srgbClr val="1F497D"/>
                </a:solidFill>
              </a:rPr>
              <a:t>3</a:t>
            </a:r>
            <a:endParaRPr lang="en-US" sz="2000" baseline="-25000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7552" y="1644301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1F497D"/>
                </a:solidFill>
              </a:rPr>
              <a:t>B</a:t>
            </a:r>
            <a:r>
              <a:rPr lang="en-US" sz="2000" baseline="-25000" dirty="0" smtClean="0">
                <a:solidFill>
                  <a:srgbClr val="1F497D"/>
                </a:solidFill>
              </a:rPr>
              <a:t>1</a:t>
            </a:r>
            <a:endParaRPr lang="en-US" sz="2000" baseline="-25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2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ramp-rate dependence was observed in non-allowed skew terms. A similar behavior was seen in C1 with the plastic printed mandrel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783" y="1499785"/>
            <a:ext cx="3910641" cy="264343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7834" y="1607901"/>
            <a:ext cx="3596158" cy="2447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8447" y="1238569"/>
            <a:ext cx="3424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C2 on aluminum bronze mandrel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5808" y="1238569"/>
            <a:ext cx="264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C1 on bluestone mandrel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58333" y="4219765"/>
            <a:ext cx="297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Inter-tape coupling currents?</a:t>
            </a:r>
            <a:endParaRPr lang="en-US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659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0"/>
            <a:ext cx="7315200" cy="857250"/>
          </a:xfrm>
        </p:spPr>
        <p:txBody>
          <a:bodyPr>
            <a:normAutofit/>
          </a:bodyPr>
          <a:lstStyle/>
          <a:p>
            <a:r>
              <a:rPr lang="en-US" dirty="0" smtClean="0"/>
              <a:t>We close the chapter on C2 with a good result with more questions arise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29</a:t>
            </a:fld>
            <a:endParaRPr lang="en-US" dirty="0"/>
          </a:p>
        </p:txBody>
      </p:sp>
      <p:pic>
        <p:nvPicPr>
          <p:cNvPr id="5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46" y="1495227"/>
            <a:ext cx="4126310" cy="283464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524360" y="1788959"/>
            <a:ext cx="0" cy="538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909969" y="2127614"/>
            <a:ext cx="0" cy="53884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36340" y="1495227"/>
            <a:ext cx="450799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C2 reached 2.9 T, 98% of the expected </a:t>
            </a:r>
            <a:r>
              <a:rPr lang="en-US" dirty="0" smtClean="0">
                <a:solidFill>
                  <a:srgbClr val="1F497D"/>
                </a:solidFill>
              </a:rPr>
              <a:t>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1F497D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Layer 1 started transitioning at 4.8 kA, 73% of the short-sample prediction.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What caused the low performance of Layer 4?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Where is the heat/voltage generated?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How can we improve for the next magnet? </a:t>
            </a:r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628369" y="981473"/>
            <a:ext cx="8259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1F497D"/>
                </a:solidFill>
                <a:latin typeface="+mj-lt"/>
              </a:rPr>
              <a:t>“</a:t>
            </a:r>
            <a:r>
              <a:rPr lang="en-US" sz="2000" i="1" dirty="0">
                <a:solidFill>
                  <a:srgbClr val="1F497D"/>
                </a:solidFill>
                <a:latin typeface="+mj-lt"/>
              </a:rPr>
              <a:t>A good result and more questions. That’s what we need.” – S. </a:t>
            </a:r>
            <a:r>
              <a:rPr lang="en-US" sz="2000" i="1" dirty="0" err="1">
                <a:solidFill>
                  <a:srgbClr val="1F497D"/>
                </a:solidFill>
                <a:latin typeface="+mj-lt"/>
              </a:rPr>
              <a:t>Gourlay</a:t>
            </a:r>
            <a:endParaRPr lang="en-US" sz="2000" i="1" dirty="0">
              <a:solidFill>
                <a:srgbClr val="1F497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2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C2 used the state-of-art 30-tape CORC</a:t>
            </a:r>
            <a:r>
              <a:rPr lang="en-US" baseline="30000" dirty="0" smtClean="0"/>
              <a:t>®</a:t>
            </a:r>
            <a:r>
              <a:rPr lang="en-US" dirty="0" smtClean="0"/>
              <a:t> wire to boost the magnet current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961711"/>
              </p:ext>
            </p:extLst>
          </p:nvPr>
        </p:nvGraphicFramePr>
        <p:xfrm>
          <a:off x="475627" y="2224291"/>
          <a:ext cx="5275949" cy="1981200"/>
        </p:xfrm>
        <a:graphic>
          <a:graphicData uri="http://schemas.openxmlformats.org/drawingml/2006/table">
            <a:tbl>
              <a:tblPr/>
              <a:tblGrid>
                <a:gridCol w="621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36">
                  <a:extLst>
                    <a:ext uri="{9D8B030D-6E8A-4147-A177-3AD203B41FA5}">
                      <a16:colId xmlns:a16="http://schemas.microsoft.com/office/drawing/2014/main" val="3127611690"/>
                    </a:ext>
                  </a:extLst>
                </a:gridCol>
                <a:gridCol w="7403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87151">
                  <a:extLst>
                    <a:ext uri="{9D8B030D-6E8A-4147-A177-3AD203B41FA5}">
                      <a16:colId xmlns:a16="http://schemas.microsoft.com/office/drawing/2014/main" val="3880282481"/>
                    </a:ext>
                  </a:extLst>
                </a:gridCol>
                <a:gridCol w="945810">
                  <a:extLst>
                    <a:ext uri="{9D8B030D-6E8A-4147-A177-3AD203B41FA5}">
                      <a16:colId xmlns:a16="http://schemas.microsoft.com/office/drawing/2014/main" val="23789665"/>
                    </a:ext>
                  </a:extLst>
                </a:gridCol>
                <a:gridCol w="1219555">
                  <a:extLst>
                    <a:ext uri="{9D8B030D-6E8A-4147-A177-3AD203B41FA5}">
                      <a16:colId xmlns:a16="http://schemas.microsoft.com/office/drawing/2014/main" val="2030333893"/>
                    </a:ext>
                  </a:extLst>
                </a:gridCol>
              </a:tblGrid>
              <a:tr h="46777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Wire ID</a:t>
                      </a: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Length</a:t>
                      </a: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(m)</a:t>
                      </a: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Wire </a:t>
                      </a:r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OD (mm)</a:t>
                      </a: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Average tape </a:t>
                      </a:r>
                      <a:r>
                        <a:rPr lang="en-US" sz="1600" b="1" i="0" u="none" strike="noStrike" dirty="0" err="1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Ic</a:t>
                      </a:r>
                      <a:r>
                        <a:rPr lang="en-US" sz="16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(A) 77 K, SF</a:t>
                      </a:r>
                      <a:endParaRPr lang="en-US" sz="16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Peak field on wire</a:t>
                      </a:r>
                      <a:r>
                        <a:rPr lang="en-US" sz="1600" b="1" i="0" u="none" strike="noStrike" baseline="0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(T)</a:t>
                      </a:r>
                      <a:endParaRPr lang="en-US" sz="16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Min bend radius</a:t>
                      </a:r>
                    </a:p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 (mm)</a:t>
                      </a:r>
                      <a:endParaRPr lang="en-US" sz="1600" b="1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C2-L1</a:t>
                      </a: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18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3.80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3.6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4286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C2-L2</a:t>
                      </a: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20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3.80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70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3.6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22707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C2-L3</a:t>
                      </a: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3.77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69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3.2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effectLst/>
                          <a:latin typeface="+mn-lt"/>
                        </a:rPr>
                        <a:t>30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40201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C2-L4</a:t>
                      </a: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3.67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57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2.8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27432" marR="27432" marT="27432" marB="27432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2810033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83601" y="950527"/>
            <a:ext cx="85860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1F497D"/>
                </a:solidFill>
                <a:latin typeface="+mj-lt"/>
              </a:rPr>
              <a:t>SuperPower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 tapes: 2 mm wide, 30 µm substrate, </a:t>
            </a:r>
            <a:r>
              <a:rPr lang="en-US" dirty="0">
                <a:solidFill>
                  <a:srgbClr val="1F497D"/>
                </a:solidFill>
                <a:latin typeface="+mj-lt"/>
              </a:rPr>
              <a:t>5 µm 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surrounded Cu stabilizer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Layer 4 wire contains high- and low-pinning tapes – conductor grading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  <a:latin typeface="+mj-lt"/>
              </a:rPr>
              <a:t>Measurements at ASC/FSU detected deviation from expected tape performance, allowing the quick feedback to </a:t>
            </a:r>
            <a:r>
              <a:rPr lang="en-US" dirty="0" err="1" smtClean="0">
                <a:solidFill>
                  <a:srgbClr val="1F497D"/>
                </a:solidFill>
                <a:latin typeface="+mj-lt"/>
              </a:rPr>
              <a:t>SuperPower</a:t>
            </a:r>
            <a:r>
              <a:rPr lang="en-US" dirty="0" smtClean="0">
                <a:solidFill>
                  <a:srgbClr val="1F497D"/>
                </a:solidFill>
                <a:latin typeface="+mj-lt"/>
              </a:rPr>
              <a:t> and wire design at ACT</a:t>
            </a:r>
            <a:endParaRPr lang="en-US" dirty="0">
              <a:solidFill>
                <a:srgbClr val="1F497D"/>
              </a:solidFill>
              <a:latin typeface="+mj-lt"/>
            </a:endParaRPr>
          </a:p>
        </p:txBody>
      </p:sp>
      <p:pic>
        <p:nvPicPr>
          <p:cNvPr id="10" name="Picture 2" descr="Image result for advanced conductor technologie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313" y="2577281"/>
            <a:ext cx="3024378" cy="6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228" y="3365796"/>
            <a:ext cx="2000818" cy="47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6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expect C2 to reach 3 T at 4.2 K based on the in-field performance data of a Layer 1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Content Placeholder 1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39612" y="1168179"/>
            <a:ext cx="4392525" cy="3017520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3" y="2359364"/>
            <a:ext cx="2793611" cy="1994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5761" y="1053862"/>
            <a:ext cx="3419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V(I) transition of a Layer 1 sample measured by ACT at different background fields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Bending radius close to C2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1" y="4215827"/>
            <a:ext cx="369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1F497D"/>
                </a:solidFill>
              </a:rPr>
              <a:t>Jeremy Weiss and </a:t>
            </a:r>
            <a:r>
              <a:rPr lang="en-US" sz="1600" i="1" dirty="0" err="1" smtClean="0">
                <a:solidFill>
                  <a:srgbClr val="1F497D"/>
                </a:solidFill>
              </a:rPr>
              <a:t>Danko</a:t>
            </a:r>
            <a:r>
              <a:rPr lang="en-US" sz="1600" i="1" dirty="0" smtClean="0">
                <a:solidFill>
                  <a:srgbClr val="1F497D"/>
                </a:solidFill>
              </a:rPr>
              <a:t> van der </a:t>
            </a:r>
            <a:r>
              <a:rPr lang="en-US" sz="1600" i="1" dirty="0" err="1" smtClean="0">
                <a:solidFill>
                  <a:srgbClr val="1F497D"/>
                </a:solidFill>
              </a:rPr>
              <a:t>Laan</a:t>
            </a:r>
            <a:endParaRPr lang="en-US" sz="1600" i="1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5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" t="30474" r="2615"/>
          <a:stretch/>
        </p:blipFill>
        <p:spPr>
          <a:xfrm>
            <a:off x="5932913" y="2137875"/>
            <a:ext cx="2684353" cy="137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analyses confirm that </a:t>
            </a:r>
            <a:br>
              <a:rPr lang="en-US" dirty="0" smtClean="0"/>
            </a:br>
            <a:r>
              <a:rPr lang="en-US" dirty="0" smtClean="0"/>
              <a:t>C2 and beyond needs a metal mandrel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8406" y="3796639"/>
            <a:ext cx="836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F497D"/>
                </a:solidFill>
              </a:rPr>
              <a:t>C2 mandrel used Aluminum Bronze to leverage the experience of the CCT program at LBNL [D. </a:t>
            </a:r>
            <a:r>
              <a:rPr lang="en-US" dirty="0" err="1">
                <a:solidFill>
                  <a:srgbClr val="1F497D"/>
                </a:solidFill>
              </a:rPr>
              <a:t>Arbelaez</a:t>
            </a:r>
            <a:r>
              <a:rPr lang="en-US" dirty="0">
                <a:solidFill>
                  <a:srgbClr val="1F497D"/>
                </a:solidFill>
              </a:rPr>
              <a:t>, </a:t>
            </a:r>
            <a:r>
              <a:rPr lang="en-US" dirty="0" smtClean="0">
                <a:solidFill>
                  <a:srgbClr val="1F497D"/>
                </a:solidFill>
              </a:rPr>
              <a:t>Thur-Af-Or24-05]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18407" y="1103188"/>
            <a:ext cx="6760029" cy="514033"/>
          </a:xfrm>
          <a:prstGeom prst="rect">
            <a:avLst/>
          </a:prstGeom>
        </p:spPr>
        <p:txBody>
          <a:bodyPr vert="horz" lIns="51435" tIns="25718" rIns="51435" bIns="25718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Mandrel </a:t>
            </a:r>
            <a:r>
              <a:rPr lang="en-US" sz="18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stresses </a:t>
            </a:r>
            <a:r>
              <a:rPr lang="en-US" sz="180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of 150-200 MPa </a:t>
            </a:r>
            <a:r>
              <a:rPr lang="en-US" sz="18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is </a:t>
            </a:r>
            <a:r>
              <a:rPr lang="en-US" sz="1800" dirty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too high for </a:t>
            </a:r>
            <a:r>
              <a:rPr lang="en-US" sz="1800" dirty="0" smtClean="0">
                <a:solidFill>
                  <a:srgbClr val="1F497D"/>
                </a:solidFill>
                <a:latin typeface="+mn-lt"/>
                <a:ea typeface="+mn-ea"/>
                <a:cs typeface="+mn-cs"/>
              </a:rPr>
              <a:t>3D printed Bluestone that was used for C1 mandrel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5089" y="1100374"/>
            <a:ext cx="1472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1F497D"/>
                </a:solidFill>
              </a:rPr>
              <a:t>Lucas </a:t>
            </a:r>
            <a:r>
              <a:rPr lang="en-US" sz="1600" i="1" dirty="0" err="1">
                <a:solidFill>
                  <a:srgbClr val="1F497D"/>
                </a:solidFill>
              </a:rPr>
              <a:t>Brouwer</a:t>
            </a:r>
            <a:endParaRPr lang="en-US" sz="1600" i="1" dirty="0">
              <a:solidFill>
                <a:srgbClr val="1F497D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84325" y="1716387"/>
            <a:ext cx="12763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F497D"/>
                </a:solidFill>
              </a:rPr>
              <a:t>Aluminum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32750" y="1733141"/>
            <a:ext cx="1895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Aluminum Bronze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" t="26597" r="2236"/>
          <a:stretch/>
        </p:blipFill>
        <p:spPr>
          <a:xfrm>
            <a:off x="2874825" y="2137875"/>
            <a:ext cx="2941457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22427"/>
          <a:stretch/>
        </p:blipFill>
        <p:spPr>
          <a:xfrm>
            <a:off x="178872" y="1988281"/>
            <a:ext cx="2533177" cy="151649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2959" y="1747165"/>
            <a:ext cx="1162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Bluestone</a:t>
            </a:r>
          </a:p>
        </p:txBody>
      </p:sp>
    </p:spTree>
    <p:extLst>
      <p:ext uri="{BB962C8B-B14F-4D97-AF65-F5344CB8AC3E}">
        <p14:creationId xmlns:p14="http://schemas.microsoft.com/office/powerpoint/2010/main" val="106139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may not be straightforward to machine the tilted groove in a metal mandrel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500" y="1259144"/>
            <a:ext cx="3449962" cy="25874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2342" y="1249927"/>
            <a:ext cx="4144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We tried with an in-house 5-axis CNC machine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1F497D"/>
                </a:solidFill>
              </a:rPr>
              <a:t>Mandrel length is limited to about 300 mm</a:t>
            </a:r>
          </a:p>
        </p:txBody>
      </p:sp>
    </p:spTree>
    <p:extLst>
      <p:ext uri="{BB962C8B-B14F-4D97-AF65-F5344CB8AC3E}">
        <p14:creationId xmlns:p14="http://schemas.microsoft.com/office/powerpoint/2010/main" val="823381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reduced groove depth on mandrels as an interim solution to continue the magnet development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17478" y="2047136"/>
            <a:ext cx="2538569" cy="25455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19672" y="954175"/>
            <a:ext cx="2624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1F497D"/>
                </a:solidFill>
              </a:rPr>
              <a:t>Laura Garcia </a:t>
            </a:r>
            <a:r>
              <a:rPr lang="en-US" sz="1600" i="1" dirty="0" smtClean="0">
                <a:solidFill>
                  <a:srgbClr val="1F497D"/>
                </a:solidFill>
              </a:rPr>
              <a:t>Fajardo</a:t>
            </a:r>
          </a:p>
          <a:p>
            <a:r>
              <a:rPr lang="en-US" sz="1600" i="1" dirty="0" smtClean="0">
                <a:solidFill>
                  <a:srgbClr val="1F497D"/>
                </a:solidFill>
              </a:rPr>
              <a:t>Bill </a:t>
            </a:r>
            <a:r>
              <a:rPr lang="en-US" sz="1600" i="1" dirty="0" err="1" smtClean="0">
                <a:solidFill>
                  <a:srgbClr val="1F497D"/>
                </a:solidFill>
              </a:rPr>
              <a:t>Ghiorso</a:t>
            </a:r>
            <a:r>
              <a:rPr lang="en-US" sz="1600" i="1" dirty="0" smtClean="0">
                <a:solidFill>
                  <a:srgbClr val="1F497D"/>
                </a:solidFill>
              </a:rPr>
              <a:t>, Hugh </a:t>
            </a:r>
            <a:r>
              <a:rPr lang="en-US" sz="1600" i="1" dirty="0" err="1" smtClean="0">
                <a:solidFill>
                  <a:srgbClr val="1F497D"/>
                </a:solidFill>
              </a:rPr>
              <a:t>Higley</a:t>
            </a:r>
            <a:endParaRPr lang="en-US" sz="1600" i="1" dirty="0">
              <a:solidFill>
                <a:srgbClr val="1F497D"/>
              </a:solidFill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95869" y="2515350"/>
            <a:ext cx="3409742" cy="17196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5869" y="1825235"/>
            <a:ext cx="3530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Meanwhile, we used half-depth groove to help with winding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0896" y="1068820"/>
            <a:ext cx="501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Full-depth </a:t>
            </a:r>
            <a:r>
              <a:rPr lang="en-US" dirty="0">
                <a:solidFill>
                  <a:srgbClr val="003366"/>
                </a:solidFill>
                <a:latin typeface="Franklin Gothic Book" panose="020B0503020102020204" pitchFamily="34" charset="0"/>
              </a:rPr>
              <a:t>radial </a:t>
            </a: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groove: Straightforward to machine but challenge to wind with tension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We will continue investigating this</a:t>
            </a:r>
          </a:p>
        </p:txBody>
      </p:sp>
    </p:spTree>
    <p:extLst>
      <p:ext uri="{BB962C8B-B14F-4D97-AF65-F5344CB8AC3E}">
        <p14:creationId xmlns:p14="http://schemas.microsoft.com/office/powerpoint/2010/main" val="74617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chose the half-depth groove design for C2 magnet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262" y="1754139"/>
            <a:ext cx="3638737" cy="187969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573" y="1394431"/>
            <a:ext cx="1951154" cy="2599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3531" y="1477505"/>
            <a:ext cx="714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Tilted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8392" y="3680994"/>
            <a:ext cx="2454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Full-depth radial groove</a:t>
            </a:r>
            <a:endParaRPr lang="en-US" dirty="0">
              <a:solidFill>
                <a:srgbClr val="1F497D"/>
              </a:solidFill>
            </a:endParaRPr>
          </a:p>
        </p:txBody>
      </p:sp>
      <p:cxnSp>
        <p:nvCxnSpPr>
          <p:cNvPr id="9" name="Straight Arrow Connector 8"/>
          <p:cNvCxnSpPr>
            <a:stCxn id="5" idx="2"/>
          </p:cNvCxnSpPr>
          <p:nvPr/>
        </p:nvCxnSpPr>
        <p:spPr>
          <a:xfrm flipH="1" flipV="1">
            <a:off x="2752630" y="3326969"/>
            <a:ext cx="1" cy="3068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18781" y="1398283"/>
            <a:ext cx="2507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Half-depth radial groove</a:t>
            </a:r>
            <a:endParaRPr lang="en-US" dirty="0">
              <a:solidFill>
                <a:srgbClr val="1F497D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414000" y="1882999"/>
            <a:ext cx="258297" cy="2686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92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started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t>9</a:t>
            </a:fld>
            <a:endParaRPr lang="en-US" dirty="0"/>
          </a:p>
        </p:txBody>
      </p:sp>
      <p:pic>
        <p:nvPicPr>
          <p:cNvPr id="1028" name="Picture 4" descr="https://lh3.googleusercontent.com/vSnWwhFNh7qHZwy-bkOoLSQzkWuWIMteitOJQFStVu185ZHg5QtlpPJiJK3lJ4dQ2lkO-aNmsZtDNfMNE67KeIQIQ-6Lk4OtC1GeRyihG5RZ3XxUjFi79p7BXqaSTZbqQV68E7wlwbGkrkKmLaV6bX9QgXXwZNihAzbFTIvK2iUIpV1UawA8bt8Z1_El6BBdlFgUkH_LkwkczYSskeRHbZvsdu8zjCBvNLKQxMq93Kbt8ZnTghXrLrHCpa-tIhJhIiQR9BLXncvqlq0Uqz-Uaov3yk96onDzGbe04lj-FvD1FGpxWXJ1UUkw8_O4ZRnrUfHhwVC2u7FO90FSSu4tpSHrPUCpPOlv3ON_m_lcrJy0Qm2Wl8uKy14iEBZqTpA7N8Pfd31rF2wUPA_j4xa927oF20f1KzezuwGQZvFMGO84IKc38BqwfZFWA-rqqNc6GH-MWhvOHHog73aQqFObe0YEb4TuXyjIx0P99CRJWGQBsrcDk4e6ofqYWyMahrnaQaTm6wJIijDufmjybX_HAfaI5K65V7FWuS9B1qgPion8dZDIOYWJBz-AD7wSaj9i2oZLn8YuhCxBatukYmTXXucv-MAb1rf_iuI7xGX8tOKNgv5II7ToYkx5MTyuuxHwbvSTKV1IbDfXjZMZm0B59QNkEfcXGMiAV_QKAZkbaM0gd7ANj_CFSE3QJ8UVh9V1rXaEgOEjiq943iRcIq9Gru6vvdXiqIgLlMKePEJpqP3qWalV=w1041-h780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629" y="1171436"/>
            <a:ext cx="4136951" cy="310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565392" y="1322914"/>
            <a:ext cx="232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Winding with Hugh’s winding table</a:t>
            </a:r>
            <a:endParaRPr lang="en-US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7724" y="3380814"/>
            <a:ext cx="2596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Mandrel designed by Bill </a:t>
            </a:r>
            <a:r>
              <a:rPr lang="en-US" i="1" dirty="0" err="1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Ghiorso</a:t>
            </a:r>
            <a:r>
              <a:rPr lang="en-US" i="1" dirty="0" smtClean="0">
                <a:solidFill>
                  <a:srgbClr val="003366"/>
                </a:solidFill>
                <a:latin typeface="Franklin Gothic Book" panose="020B0503020102020204" pitchFamily="34" charset="0"/>
              </a:rPr>
              <a:t> and machined by </a:t>
            </a:r>
            <a:r>
              <a:rPr lang="en-US" i="1" dirty="0">
                <a:solidFill>
                  <a:srgbClr val="1F497D"/>
                </a:solidFill>
              </a:rPr>
              <a:t>Maxwell </a:t>
            </a:r>
            <a:r>
              <a:rPr lang="en-US" i="1" dirty="0" err="1" smtClean="0">
                <a:solidFill>
                  <a:srgbClr val="1F497D"/>
                </a:solidFill>
              </a:rPr>
              <a:t>Maruszewski</a:t>
            </a:r>
            <a:endParaRPr lang="en-US" i="1" dirty="0">
              <a:solidFill>
                <a:srgbClr val="003366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9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74717</TotalTime>
  <Words>1067</Words>
  <Application>Microsoft Office PowerPoint</Application>
  <PresentationFormat>On-screen Show (16:9)</PresentationFormat>
  <Paragraphs>211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Courier New</vt:lpstr>
      <vt:lpstr>Franklin Gothic Book</vt:lpstr>
      <vt:lpstr>Franklin Gothic Medium</vt:lpstr>
      <vt:lpstr>Helvetica</vt:lpstr>
      <vt:lpstr>ATAP No Footer</vt:lpstr>
      <vt:lpstr>PowerPoint Presentation</vt:lpstr>
      <vt:lpstr>C2 aims to generate 3 T with longer conductors, metal mandrels and Stycast to constrain the conductors</vt:lpstr>
      <vt:lpstr>C2 used the state-of-art 30-tape CORC® wire to boost the magnet current </vt:lpstr>
      <vt:lpstr>We expect C2 to reach 3 T at 4.2 K based on the in-field performance data of a Layer 1 sample</vt:lpstr>
      <vt:lpstr>Mechanical analyses confirm that  C2 and beyond needs a metal mandrel</vt:lpstr>
      <vt:lpstr>It may not be straightforward to machine the tilted groove in a metal mandrel</vt:lpstr>
      <vt:lpstr>We reduced groove depth on mandrels as an interim solution to continue the magnet development</vt:lpstr>
      <vt:lpstr>We chose the half-depth groove design for C2 magnet</vt:lpstr>
      <vt:lpstr>So we started</vt:lpstr>
      <vt:lpstr>Co-wound voltage-tap wires with the conductor to reduce the inductive pickup during tests</vt:lpstr>
      <vt:lpstr>Painted Stycast 2850MT after winding to constrain the conductors</vt:lpstr>
      <vt:lpstr>We measured the transport performance of each layer at 77 K before making the next layer</vt:lpstr>
      <vt:lpstr>Few months layer, four layers of C2 oriented for a dipole configuration</vt:lpstr>
      <vt:lpstr>Assembly and insert into the cryostat </vt:lpstr>
      <vt:lpstr>PowerPoint Presentation</vt:lpstr>
      <vt:lpstr>We used a systematic and progressive approach to develop and understand the fabrication technology for C2</vt:lpstr>
      <vt:lpstr>Layer 4 showed lower performance than the other three layers at 77 K but get closer to Layer 1 after assembly</vt:lpstr>
      <vt:lpstr>Layers became superconducting in sequence, indicating cooling from outer to inner layers</vt:lpstr>
      <vt:lpstr>A controlled increase in the maximum current allowed us to probe the true performance of C2</vt:lpstr>
      <vt:lpstr>A controlled increase in the maximum current allowed us to probe the true performance of C2</vt:lpstr>
      <vt:lpstr>A controlled increase in the maximum current allowed us to probe the true performance of C2</vt:lpstr>
      <vt:lpstr>A controlled increase in the maximum current allowed us to probe the true performance of C2</vt:lpstr>
      <vt:lpstr>The current-carrying capability increases by a factor of ~ 10 from 77 to 4.2 K</vt:lpstr>
      <vt:lpstr>Layer 1 Ic degraded by 5% at 4.2 K after the thermal runaway</vt:lpstr>
      <vt:lpstr>Inter-layer joint resistance ranges from 8 to 24 nΩ at 4.2 K  - room for improvement</vt:lpstr>
      <vt:lpstr>We measured the field quality of C2 and observed strong persistent-current effects at the magnet center</vt:lpstr>
      <vt:lpstr>Stronger effects at 4.2 K – 30 tapes with large Jc </vt:lpstr>
      <vt:lpstr>A ramp-rate dependence was observed in non-allowed skew terms. A similar behavior was seen in C1 with the plastic printed mandrel</vt:lpstr>
      <vt:lpstr>We close the chapter on C2 with a good result with more questions arise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Xiaorong R. Wang</cp:lastModifiedBy>
  <cp:revision>4824</cp:revision>
  <dcterms:created xsi:type="dcterms:W3CDTF">2015-07-10T17:44:33Z</dcterms:created>
  <dcterms:modified xsi:type="dcterms:W3CDTF">2020-06-18T17:55:00Z</dcterms:modified>
</cp:coreProperties>
</file>