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8" r:id="rId3"/>
    <p:sldId id="257" r:id="rId4"/>
    <p:sldId id="260" r:id="rId5"/>
    <p:sldId id="265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8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7F80F-44A5-4F98-8A75-3686F93E5312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4DF84-43F9-42EB-9C8B-995B63E6C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1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D0C49-0BC1-45A3-9266-B1D1BBFB7E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90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4DF84-43F9-42EB-9C8B-995B63E6CC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2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414655"/>
            <a:ext cx="12192000" cy="443345"/>
          </a:xfrm>
          <a:prstGeom prst="rect">
            <a:avLst/>
          </a:prstGeom>
          <a:solidFill>
            <a:srgbClr val="195075"/>
          </a:solidFill>
          <a:ln>
            <a:solidFill>
              <a:srgbClr val="1950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3" y="1"/>
            <a:ext cx="12191997" cy="899531"/>
          </a:xfrm>
          <a:prstGeom prst="rect">
            <a:avLst/>
          </a:prstGeom>
          <a:solidFill>
            <a:srgbClr val="195075"/>
          </a:solidFill>
          <a:ln>
            <a:solidFill>
              <a:srgbClr val="19507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57" y="1"/>
            <a:ext cx="8415453" cy="884664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83" y="62346"/>
            <a:ext cx="2056655" cy="748466"/>
          </a:xfrm>
          <a:prstGeom prst="rect">
            <a:avLst/>
          </a:prstGeom>
        </p:spPr>
      </p:pic>
      <p:sp>
        <p:nvSpPr>
          <p:cNvPr id="8" name="Shape 71"/>
          <p:cNvSpPr/>
          <p:nvPr userDrawn="1"/>
        </p:nvSpPr>
        <p:spPr>
          <a:xfrm flipH="1" flipV="1">
            <a:off x="2648680" y="0"/>
            <a:ext cx="7114" cy="900953"/>
          </a:xfrm>
          <a:prstGeom prst="line">
            <a:avLst/>
          </a:prstGeom>
          <a:ln w="25400">
            <a:solidFill>
              <a:schemeClr val="accent2">
                <a:satOff val="-4966"/>
                <a:lumOff val="-10549"/>
              </a:schemeClr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01219" y="6467707"/>
            <a:ext cx="694137" cy="274551"/>
          </a:xfrm>
        </p:spPr>
        <p:txBody>
          <a:bodyPr/>
          <a:lstStyle/>
          <a:p>
            <a:fld id="{D260E43B-7F43-FA45-AAB7-E054FD6CC4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46060" y="6460010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M.</a:t>
            </a:r>
            <a:r>
              <a:rPr lang="en-US" sz="1400" baseline="0" dirty="0" smtClean="0">
                <a:solidFill>
                  <a:schemeClr val="bg1"/>
                </a:solidFill>
              </a:rPr>
              <a:t> </a:t>
            </a:r>
            <a:r>
              <a:rPr lang="en-US" sz="1400" baseline="0" dirty="0" err="1" smtClean="0">
                <a:solidFill>
                  <a:schemeClr val="bg1"/>
                </a:solidFill>
              </a:rPr>
              <a:t>Marchevsky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72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2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7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6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9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6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4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71CE-E8BA-4897-B411-FBD25B1C3FE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7BA70-F2ED-49E4-A472-CC3C0C727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4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erences.lbl.gov/event/33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onferences.lbl.gov/event/403/" TargetMode="External"/><Relationship Id="rId5" Type="http://schemas.openxmlformats.org/officeDocument/2006/relationships/hyperlink" Target="https://conferences.lbl.gov/event/345/" TargetMode="External"/><Relationship Id="rId4" Type="http://schemas.openxmlformats.org/officeDocument/2006/relationships/hyperlink" Target="https://conferences.lbl.gov/event/35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226" y="1690778"/>
            <a:ext cx="8415453" cy="884664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Diagnostics roadmap and progress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39683" y="3243534"/>
            <a:ext cx="7523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M. </a:t>
            </a:r>
            <a:r>
              <a:rPr lang="en-US" sz="2800" dirty="0" err="1" smtClean="0"/>
              <a:t>Marchevsky</a:t>
            </a:r>
            <a:r>
              <a:rPr lang="en-US" sz="2800" dirty="0" smtClean="0"/>
              <a:t> (LBNL) and Diagnostics Workgroup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248" y="0"/>
            <a:ext cx="7124131" cy="8846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key topics to address with diagnostics right now?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0500" y="1713187"/>
            <a:ext cx="7747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Performance limits: </a:t>
            </a:r>
            <a:r>
              <a:rPr lang="en-US" sz="2400" dirty="0" smtClean="0"/>
              <a:t>quench and quench precursors locations </a:t>
            </a:r>
            <a:r>
              <a:rPr lang="en-US" sz="2400" dirty="0"/>
              <a:t>i</a:t>
            </a:r>
            <a:r>
              <a:rPr lang="en-US" sz="2400" dirty="0" smtClean="0"/>
              <a:t>n high-field Nb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Sn dipoles (15 T and CCT)</a:t>
            </a:r>
          </a:p>
          <a:p>
            <a:pPr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</a:rPr>
              <a:t>raining mechanisms: </a:t>
            </a:r>
            <a:r>
              <a:rPr lang="en-US" sz="2400" dirty="0" smtClean="0"/>
              <a:t>micro-mechanics, mechanical memory, event classifications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HTS degradation and quench origins: </a:t>
            </a:r>
            <a:r>
              <a:rPr lang="en-US" sz="2400" dirty="0" smtClean="0"/>
              <a:t>localization of hot spots in HTS magnets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"/>
                    </a14:imgEffect>
                  </a14:imgLayer>
                </a14:imgProps>
              </a:ext>
            </a:extLst>
          </a:blip>
          <a:srcRect l="76338"/>
          <a:stretch/>
        </p:blipFill>
        <p:spPr>
          <a:xfrm>
            <a:off x="244938" y="1078832"/>
            <a:ext cx="2701098" cy="5207668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105150" y="1695450"/>
            <a:ext cx="666750" cy="150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232541">
            <a:off x="3083589" y="3636902"/>
            <a:ext cx="796864" cy="715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7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01786" y="4297827"/>
            <a:ext cx="10475201" cy="859808"/>
          </a:xfrm>
          <a:prstGeom prst="roundRect">
            <a:avLst/>
          </a:prstGeom>
          <a:solidFill>
            <a:srgbClr val="FD8251">
              <a:alpha val="2470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68279" y="2797792"/>
            <a:ext cx="10436533" cy="1468801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50627" y="980366"/>
            <a:ext cx="10425543" cy="1790164"/>
          </a:xfrm>
          <a:prstGeom prst="roundRect">
            <a:avLst/>
          </a:prstGeom>
          <a:solidFill>
            <a:schemeClr val="accent6">
              <a:lumMod val="60000"/>
              <a:lumOff val="4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58" y="122830"/>
            <a:ext cx="8394482" cy="7208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Technical objectives </a:t>
            </a:r>
            <a:br>
              <a:rPr lang="en-US" dirty="0" smtClean="0"/>
            </a:br>
            <a:r>
              <a:rPr lang="en-US" i="1" dirty="0" smtClean="0"/>
              <a:t>(MDP Collaboration Meeting)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869134" y="937111"/>
            <a:ext cx="10411484" cy="5508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Resolving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magnet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disturbance spectra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and understanding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mechanical memory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mechanisms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rgbClr val="FF0000"/>
                </a:solidFill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</a:rPr>
              <a:t>coustic emission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Distributed heater arrays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Conduct spot heater studies to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improve voltage-based diagnostics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and address “silent”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quenches</a:t>
            </a:r>
          </a:p>
          <a:p>
            <a:pPr>
              <a:spcBef>
                <a:spcPts val="200"/>
              </a:spcBef>
            </a:pPr>
            <a:r>
              <a:rPr lang="en-US" dirty="0" smtClean="0"/>
              <a:t>3 .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Characterize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training-like behavior in different impregnation materials under load using a Transverse Pressure Insert (TPI) measurement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system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3. Mitigating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magnet training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by remote probing and manipulation of weak interfaces 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cracks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Time-reversal acoustics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4. Developing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robust quench detection and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localization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Standalone active acoustic QD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rgbClr val="FF0000"/>
                </a:solidFill>
              </a:rPr>
              <a:t>Multi-element </a:t>
            </a:r>
            <a:r>
              <a:rPr lang="en-US" b="1" u="sng" dirty="0" smtClean="0">
                <a:solidFill>
                  <a:srgbClr val="FF0000"/>
                </a:solidFill>
              </a:rPr>
              <a:t>and flexible quench </a:t>
            </a:r>
            <a:r>
              <a:rPr lang="en-US" b="1" u="sng" dirty="0">
                <a:solidFill>
                  <a:srgbClr val="FF0000"/>
                </a:solidFill>
              </a:rPr>
              <a:t>antennas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Linear quench localization sensors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“Change in impedance” method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en-US" b="1" u="sng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Fiber-optic based instrumentation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for distributed mapping of strain variations during training 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quench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6.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New diagnostics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probe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stress-driven degradation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ReBCO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-based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high-field HTS magnets </a:t>
            </a:r>
          </a:p>
          <a:p>
            <a:pPr lvl="0"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7. Understanding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current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sharing and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stability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margins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in HTS coils and cables</a:t>
            </a:r>
          </a:p>
          <a:p>
            <a:pPr lvl="0"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8. Novel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non-rotating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probes for magnetic measurements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20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b="1" u="sng" dirty="0" smtClean="0">
                <a:solidFill>
                  <a:srgbClr val="FF0000"/>
                </a:solidFill>
              </a:rPr>
              <a:t>Cryogenic electronics, FPGAs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and quantum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sensors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011277">
            <a:off x="10604310" y="1359620"/>
            <a:ext cx="1336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Training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011277">
            <a:off x="10677004" y="2962711"/>
            <a:ext cx="1475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Quench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011277">
            <a:off x="10899233" y="4276146"/>
            <a:ext cx="747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HTS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13069" y="5863805"/>
            <a:ext cx="3124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Enabling technology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02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Roadmap update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25108" y="927847"/>
            <a:ext cx="10903030" cy="5363308"/>
            <a:chOff x="281355" y="914400"/>
            <a:chExt cx="10903030" cy="5363308"/>
          </a:xfrm>
        </p:grpSpPr>
        <p:pic>
          <p:nvPicPr>
            <p:cNvPr id="5" name="Picture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5" y="914400"/>
              <a:ext cx="10849708" cy="5363308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9954561" y="1424315"/>
              <a:ext cx="12298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LBNL/FNAL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70289" y="1958147"/>
              <a:ext cx="6703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FNAL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05277" y="2563905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LBNL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52036" y="3115874"/>
              <a:ext cx="1138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LBNL, BNL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19042" y="4237744"/>
              <a:ext cx="1438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LBNL/NHMFL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90349" y="4760258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LBNL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83526" y="5298140"/>
              <a:ext cx="1767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LBNL/FNAL, BNL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95774" y="3638389"/>
              <a:ext cx="11320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FNAL/BNL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780083" y="5851391"/>
              <a:ext cx="1714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LBNL/FNAL, BNL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64043" y="3130377"/>
              <a:ext cx="1231234" cy="30777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Localization &amp;</a:t>
              </a:r>
              <a:endParaRPr lang="en-US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64043" y="3056238"/>
              <a:ext cx="263611" cy="16475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111915" y="3362128"/>
            <a:ext cx="263611" cy="1647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43B-7F43-FA45-AAB7-E054FD6CC4E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383323" y="1354015"/>
            <a:ext cx="618393" cy="4917830"/>
            <a:chOff x="1383323" y="1354015"/>
            <a:chExt cx="618393" cy="4917830"/>
          </a:xfrm>
        </p:grpSpPr>
        <p:grpSp>
          <p:nvGrpSpPr>
            <p:cNvPr id="26" name="Group 25"/>
            <p:cNvGrpSpPr/>
            <p:nvPr/>
          </p:nvGrpSpPr>
          <p:grpSpPr>
            <a:xfrm>
              <a:off x="1383323" y="1354015"/>
              <a:ext cx="618393" cy="4917830"/>
              <a:chOff x="1383323" y="1354015"/>
              <a:chExt cx="618393" cy="491783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406770" y="1354015"/>
                <a:ext cx="562708" cy="4572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400907" y="3616569"/>
                <a:ext cx="550985" cy="4572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383323" y="5814645"/>
                <a:ext cx="603739" cy="4572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732086" y="4718537"/>
                <a:ext cx="269630" cy="498231"/>
              </a:xfrm>
              <a:prstGeom prst="rect">
                <a:avLst/>
              </a:prstGeom>
              <a:pattFill prst="wdDnDiag">
                <a:fgClr>
                  <a:srgbClr val="FFC000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686657" y="3067050"/>
              <a:ext cx="256443" cy="4733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275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progress summary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1181100"/>
            <a:ext cx="112966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New acoustic system has been successfully tested at LBNL in CCT subscale test yielding some useful event localization data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Interesting data obtained by FNAL on cable 10-stacks is presently being analyzed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Two summer students are working at FNAL to develop ML models for the 15T acoustic data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LBNL is working on the paper with NERSC on training and event clustering in CCT4 </a:t>
            </a:r>
            <a:r>
              <a:rPr lang="en-US" dirty="0" smtClean="0"/>
              <a:t>test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2571750"/>
            <a:ext cx="5772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Let us discuss progress on training in a dedicated meeting!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550" y="952500"/>
            <a:ext cx="2085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Acoustics &amp; training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0500" y="2686050"/>
            <a:ext cx="1307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Fiber-optics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57250" y="2971800"/>
            <a:ext cx="1082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New FBG interrogator has been acquired by FNAL and a another model is being considered by BNL. The immediate plan is to set up a cryogenic testbed for fiber-optic technology qualification and share experience and potentially equipment between the labs </a:t>
            </a:r>
            <a:r>
              <a:rPr lang="en-US" b="1" i="1" dirty="0" smtClean="0">
                <a:solidFill>
                  <a:srgbClr val="00B050"/>
                </a:solidFill>
              </a:rPr>
              <a:t>– to be discussed today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50" y="3848100"/>
            <a:ext cx="185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Quench antennas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201" y="4171950"/>
            <a:ext cx="10744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FNAL has developed flexible multi-element quench antennas that is to be used in the CCTs, and is working on a software aimed at simulating antenna signals for precise event localization </a:t>
            </a:r>
            <a:r>
              <a:rPr lang="en-US" i="1" dirty="0" smtClean="0"/>
              <a:t>-  </a:t>
            </a:r>
            <a:r>
              <a:rPr lang="en-US" b="1" i="1" dirty="0" smtClean="0">
                <a:solidFill>
                  <a:srgbClr val="00B050"/>
                </a:solidFill>
              </a:rPr>
              <a:t>to be discussed today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50" y="5124450"/>
            <a:ext cx="808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LBNL has built several 60-sensor Hall arrays and they are available for HTS studies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5791201"/>
            <a:ext cx="1074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LBNL is processing results of recent series of cryogenic FPGA tests and working on a paper </a:t>
            </a:r>
            <a:r>
              <a:rPr lang="en-US" i="1" dirty="0" smtClean="0"/>
              <a:t>– </a:t>
            </a:r>
            <a:r>
              <a:rPr lang="en-US" b="1" i="1" dirty="0" smtClean="0">
                <a:solidFill>
                  <a:srgbClr val="00B050"/>
                </a:solidFill>
              </a:rPr>
              <a:t>to be discussed today 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1450" y="4800600"/>
            <a:ext cx="1190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Hall arrays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164445" y="5435084"/>
            <a:ext cx="172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Cryo</a:t>
            </a:r>
            <a:r>
              <a:rPr lang="en-US" b="1" dirty="0" smtClean="0"/>
              <a:t>-electronics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20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5607" y="0"/>
            <a:ext cx="8021443" cy="884664"/>
          </a:xfrm>
        </p:spPr>
        <p:txBody>
          <a:bodyPr/>
          <a:lstStyle/>
          <a:p>
            <a:r>
              <a:rPr lang="en-US" dirty="0" smtClean="0"/>
              <a:t>Diagnostics WG meetings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281685"/>
              </p:ext>
            </p:extLst>
          </p:nvPr>
        </p:nvGraphicFramePr>
        <p:xfrm>
          <a:off x="2367507" y="1278939"/>
          <a:ext cx="8127999" cy="3910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110"/>
                <a:gridCol w="4161556"/>
                <a:gridCol w="2709333"/>
              </a:tblGrid>
              <a:tr h="3475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Link</a:t>
                      </a:r>
                      <a:endParaRPr lang="en-US" dirty="0"/>
                    </a:p>
                  </a:txBody>
                  <a:tcPr/>
                </a:tc>
              </a:tr>
              <a:tr h="4210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Roadmap</a:t>
                      </a:r>
                      <a:r>
                        <a:rPr lang="en-US" baseline="0" dirty="0" smtClean="0"/>
                        <a:t> and general planning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-</a:t>
                      </a:r>
                      <a:endParaRPr lang="en-US" dirty="0"/>
                    </a:p>
                  </a:txBody>
                  <a:tcPr/>
                </a:tc>
              </a:tr>
              <a:tr h="7345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Fiber-optic instrumentation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3"/>
                        </a:rPr>
                        <a:t>https://conferences.lbl.gov/event/337/</a:t>
                      </a:r>
                      <a:endParaRPr lang="en-US" dirty="0" smtClean="0"/>
                    </a:p>
                  </a:txBody>
                  <a:tcPr/>
                </a:tc>
              </a:tr>
              <a:tr h="8274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Quench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4"/>
                        </a:rPr>
                        <a:t>https://conferences.lbl.gov/event/354/</a:t>
                      </a:r>
                      <a:endParaRPr lang="en-US" dirty="0" smtClean="0"/>
                    </a:p>
                  </a:txBody>
                  <a:tcPr/>
                </a:tc>
              </a:tr>
              <a:tr h="7346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Acoustic diagnostics and machine</a:t>
                      </a:r>
                      <a:r>
                        <a:rPr lang="en-US" baseline="0" dirty="0" smtClean="0"/>
                        <a:t>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https://conferences.lbl.gov/event/345/</a:t>
                      </a:r>
                      <a:endParaRPr lang="en-US" dirty="0" smtClean="0"/>
                    </a:p>
                  </a:txBody>
                  <a:tcPr/>
                </a:tc>
              </a:tr>
              <a:tr h="8274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Cold electronics and FPGAs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6"/>
                        </a:rPr>
                        <a:t>https://conferences.lbl.gov/event/403/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77181" y="5398156"/>
            <a:ext cx="801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Bi-weekly, on Fridays at 12.00PM/2PM/3PM  (LBNL/FNAL/BNL)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1034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398</Words>
  <Application>Microsoft Office PowerPoint</Application>
  <PresentationFormat>Widescreen</PresentationFormat>
  <Paragraphs>79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Mincho</vt:lpstr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Diagnostics roadmap and progress overview</vt:lpstr>
      <vt:lpstr>What are the key topics to address with diagnostics right now?</vt:lpstr>
      <vt:lpstr>Technical objectives  (MDP Collaboration Meeting)</vt:lpstr>
      <vt:lpstr>Roadmap update</vt:lpstr>
      <vt:lpstr>Latest progress summary</vt:lpstr>
      <vt:lpstr>Diagnostics WG meetings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objectives</dc:title>
  <dc:creator>Maxim Martchevskii</dc:creator>
  <cp:lastModifiedBy>Maxim Martchevskii</cp:lastModifiedBy>
  <cp:revision>27</cp:revision>
  <dcterms:created xsi:type="dcterms:W3CDTF">2020-06-24T00:10:40Z</dcterms:created>
  <dcterms:modified xsi:type="dcterms:W3CDTF">2020-07-07T04:59:59Z</dcterms:modified>
</cp:coreProperties>
</file>