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7" r:id="rId5"/>
  </p:sldMasterIdLst>
  <p:notesMasterIdLst>
    <p:notesMasterId r:id="rId26"/>
  </p:notesMasterIdLst>
  <p:handoutMasterIdLst>
    <p:handoutMasterId r:id="rId27"/>
  </p:handoutMasterIdLst>
  <p:sldIdLst>
    <p:sldId id="1266" r:id="rId6"/>
    <p:sldId id="1318" r:id="rId7"/>
    <p:sldId id="1320" r:id="rId8"/>
    <p:sldId id="1177" r:id="rId9"/>
    <p:sldId id="1319" r:id="rId10"/>
    <p:sldId id="1168" r:id="rId11"/>
    <p:sldId id="1315" r:id="rId12"/>
    <p:sldId id="1169" r:id="rId13"/>
    <p:sldId id="1240" r:id="rId14"/>
    <p:sldId id="1322" r:id="rId15"/>
    <p:sldId id="1171" r:id="rId16"/>
    <p:sldId id="1172" r:id="rId17"/>
    <p:sldId id="1321" r:id="rId18"/>
    <p:sldId id="1173" r:id="rId19"/>
    <p:sldId id="1323" r:id="rId20"/>
    <p:sldId id="1325" r:id="rId21"/>
    <p:sldId id="1174" r:id="rId22"/>
    <p:sldId id="1326" r:id="rId23"/>
    <p:sldId id="1324" r:id="rId24"/>
    <p:sldId id="131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2BDAFA-E961-45AA-8E34-76944E7F5140}">
          <p14:sldIdLst>
            <p14:sldId id="1266"/>
            <p14:sldId id="1318"/>
            <p14:sldId id="1320"/>
            <p14:sldId id="1177"/>
            <p14:sldId id="1319"/>
            <p14:sldId id="1168"/>
            <p14:sldId id="1315"/>
            <p14:sldId id="1169"/>
            <p14:sldId id="1240"/>
            <p14:sldId id="1322"/>
            <p14:sldId id="1171"/>
            <p14:sldId id="1172"/>
            <p14:sldId id="1321"/>
            <p14:sldId id="1173"/>
            <p14:sldId id="1323"/>
            <p14:sldId id="1325"/>
            <p14:sldId id="1174"/>
            <p14:sldId id="1326"/>
            <p14:sldId id="1324"/>
            <p14:sldId id="1317"/>
          </p14:sldIdLst>
        </p14:section>
        <p14:section name="Untitled Section" id="{BA336F6A-9CE9-43BE-8B66-2D27497DC5C4}">
          <p14:sldIdLst/>
        </p14:section>
      </p14:sectionLst>
    </p:ext>
    <p:ext uri="{EFAFB233-063F-42B5-8137-9DF3F51BA10A}">
      <p15:sldGuideLst xmlns:p15="http://schemas.microsoft.com/office/powerpoint/2012/main">
        <p15:guide id="1" orient="horz" pos="2560" userDrawn="1">
          <p15:clr>
            <a:srgbClr val="A4A3A4"/>
          </p15:clr>
        </p15:guide>
        <p15:guide id="2" orient="horz" pos="1010" userDrawn="1">
          <p15:clr>
            <a:srgbClr val="A4A3A4"/>
          </p15:clr>
        </p15:guide>
        <p15:guide id="3" orient="horz" pos="3630" userDrawn="1">
          <p15:clr>
            <a:srgbClr val="A4A3A4"/>
          </p15:clr>
        </p15:guide>
        <p15:guide id="4" orient="horz" pos="2309" userDrawn="1">
          <p15:clr>
            <a:srgbClr val="A4A3A4"/>
          </p15:clr>
        </p15:guide>
        <p15:guide id="5" pos="5471" userDrawn="1">
          <p15:clr>
            <a:srgbClr val="A4A3A4"/>
          </p15:clr>
        </p15:guide>
        <p15:guide id="6" pos="295" userDrawn="1">
          <p15:clr>
            <a:srgbClr val="A4A3A4"/>
          </p15:clr>
        </p15:guide>
        <p15:guide id="7" userDrawn="1">
          <p15:clr>
            <a:srgbClr val="A4A3A4"/>
          </p15:clr>
        </p15:guide>
        <p15:guide id="8" pos="2075" userDrawn="1">
          <p15:clr>
            <a:srgbClr val="A4A3A4"/>
          </p15:clr>
        </p15:guide>
        <p15:guide id="9" pos="3889" userDrawn="1">
          <p15:clr>
            <a:srgbClr val="A4A3A4"/>
          </p15:clr>
        </p15:guide>
        <p15:guide id="10" pos="3679" userDrawn="1">
          <p15:clr>
            <a:srgbClr val="A4A3A4"/>
          </p15:clr>
        </p15:guide>
        <p15:guide id="11" pos="2852" userDrawn="1">
          <p15:clr>
            <a:srgbClr val="A4A3A4"/>
          </p15:clr>
        </p15:guide>
        <p15:guide id="12" pos="1871"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BE2"/>
    <a:srgbClr val="006600"/>
    <a:srgbClr val="663300"/>
    <a:srgbClr val="FF33CC"/>
    <a:srgbClr val="FF9900"/>
    <a:srgbClr val="1F497D"/>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3077"/>
  </p:normalViewPr>
  <p:slideViewPr>
    <p:cSldViewPr snapToGrid="0" snapToObjects="1">
      <p:cViewPr varScale="1">
        <p:scale>
          <a:sx n="67" d="100"/>
          <a:sy n="67" d="100"/>
        </p:scale>
        <p:origin x="1170" y="72"/>
      </p:cViewPr>
      <p:guideLst>
        <p:guide orient="horz" pos="2560"/>
        <p:guide orient="horz" pos="1010"/>
        <p:guide orient="horz" pos="3630"/>
        <p:guide orient="horz" pos="2309"/>
        <p:guide pos="5471"/>
        <p:guide pos="295"/>
        <p:guide/>
        <p:guide pos="2075"/>
        <p:guide pos="3889"/>
        <p:guide pos="3679"/>
        <p:guide pos="2852"/>
        <p:guide pos="1871"/>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14" d="100"/>
          <a:sy n="114" d="100"/>
        </p:scale>
        <p:origin x="-419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pta, Ramesh C" userId="d9fe566f-923e-4d67-93cf-3a1eb5c3ebd4" providerId="ADAL" clId="{42F02BB1-7E17-4E24-B1C6-206EF7B107E3}"/>
    <pc:docChg chg="modSld">
      <pc:chgData name="Gupta, Ramesh C" userId="d9fe566f-923e-4d67-93cf-3a1eb5c3ebd4" providerId="ADAL" clId="{42F02BB1-7E17-4E24-B1C6-206EF7B107E3}" dt="2020-06-30T13:12:15.520" v="22" actId="20577"/>
      <pc:docMkLst>
        <pc:docMk/>
      </pc:docMkLst>
      <pc:sldChg chg="modSp">
        <pc:chgData name="Gupta, Ramesh C" userId="d9fe566f-923e-4d67-93cf-3a1eb5c3ebd4" providerId="ADAL" clId="{42F02BB1-7E17-4E24-B1C6-206EF7B107E3}" dt="2020-06-30T13:12:15.520" v="22" actId="20577"/>
        <pc:sldMkLst>
          <pc:docMk/>
          <pc:sldMk cId="740815601" sldId="1266"/>
        </pc:sldMkLst>
        <pc:spChg chg="mod">
          <ac:chgData name="Gupta, Ramesh C" userId="d9fe566f-923e-4d67-93cf-3a1eb5c3ebd4" providerId="ADAL" clId="{42F02BB1-7E17-4E24-B1C6-206EF7B107E3}" dt="2020-06-30T13:12:15.520" v="22" actId="20577"/>
          <ac:spMkLst>
            <pc:docMk/>
            <pc:sldMk cId="740815601" sldId="1266"/>
            <ac:spMk id="3" creationId="{00000000-0000-0000-0000-000000000000}"/>
          </ac:spMkLst>
        </pc:spChg>
      </pc:sldChg>
      <pc:sldChg chg="modSp">
        <pc:chgData name="Gupta, Ramesh C" userId="d9fe566f-923e-4d67-93cf-3a1eb5c3ebd4" providerId="ADAL" clId="{42F02BB1-7E17-4E24-B1C6-206EF7B107E3}" dt="2020-06-30T13:10:58.365" v="11" actId="20577"/>
        <pc:sldMkLst>
          <pc:docMk/>
          <pc:sldMk cId="3052074421" sldId="1318"/>
        </pc:sldMkLst>
        <pc:spChg chg="mod">
          <ac:chgData name="Gupta, Ramesh C" userId="d9fe566f-923e-4d67-93cf-3a1eb5c3ebd4" providerId="ADAL" clId="{42F02BB1-7E17-4E24-B1C6-206EF7B107E3}" dt="2020-06-30T13:10:58.365" v="11" actId="20577"/>
          <ac:spMkLst>
            <pc:docMk/>
            <pc:sldMk cId="3052074421" sldId="131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9D2C41-C2D0-FF45-8B99-3885B7F78EB1}" type="datetimeFigureOut">
              <a:rPr lang="en-US" smtClean="0"/>
              <a:t>6/30/2020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9AC406-2681-664E-BB07-370330405AEA}" type="slidenum">
              <a:rPr lang="en-US" smtClean="0"/>
              <a:t>‹#›</a:t>
            </a:fld>
            <a:endParaRPr lang="en-US" dirty="0"/>
          </a:p>
        </p:txBody>
      </p:sp>
    </p:spTree>
    <p:extLst>
      <p:ext uri="{BB962C8B-B14F-4D97-AF65-F5344CB8AC3E}">
        <p14:creationId xmlns:p14="http://schemas.microsoft.com/office/powerpoint/2010/main" val="461368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48ED6-3360-EB40-9D40-476C2156E9E8}" type="datetimeFigureOut">
              <a:rPr lang="en-US" smtClean="0"/>
              <a:t>6/30/2020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C10DA6-9909-7D4F-83A2-7593F71DDB5D}" type="slidenum">
              <a:rPr lang="en-US" smtClean="0"/>
              <a:t>‹#›</a:t>
            </a:fld>
            <a:endParaRPr lang="en-US" dirty="0"/>
          </a:p>
        </p:txBody>
      </p:sp>
    </p:spTree>
    <p:extLst>
      <p:ext uri="{BB962C8B-B14F-4D97-AF65-F5344CB8AC3E}">
        <p14:creationId xmlns:p14="http://schemas.microsoft.com/office/powerpoint/2010/main" val="32502528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10DA6-9909-7D4F-83A2-7593F71DDB5D}" type="slidenum">
              <a:rPr lang="en-US" smtClean="0"/>
              <a:t>1</a:t>
            </a:fld>
            <a:endParaRPr lang="en-US" dirty="0"/>
          </a:p>
        </p:txBody>
      </p:sp>
    </p:spTree>
    <p:extLst>
      <p:ext uri="{BB962C8B-B14F-4D97-AF65-F5344CB8AC3E}">
        <p14:creationId xmlns:p14="http://schemas.microsoft.com/office/powerpoint/2010/main" val="4259057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707572" y="0"/>
            <a:ext cx="6436428" cy="1143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260E43B-7F43-FA45-AAB7-E054FD6CC4E3}" type="slidenum">
              <a:rPr lang="en-US" smtClean="0"/>
              <a:t>‹#›</a:t>
            </a:fld>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1643" y="123515"/>
            <a:ext cx="2064288" cy="889536"/>
          </a:xfrm>
          <a:prstGeom prst="rect">
            <a:avLst/>
          </a:prstGeom>
        </p:spPr>
      </p:pic>
    </p:spTree>
    <p:extLst>
      <p:ext uri="{BB962C8B-B14F-4D97-AF65-F5344CB8AC3E}">
        <p14:creationId xmlns:p14="http://schemas.microsoft.com/office/powerpoint/2010/main" val="220510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132333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313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9438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3" descr="20160714_001-2-Edit_bluepp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
            <a:ext cx="9144000" cy="6313727"/>
          </a:xfrm>
          <a:prstGeom prst="rect">
            <a:avLst/>
          </a:prstGeom>
        </p:spPr>
      </p:pic>
      <p:sp>
        <p:nvSpPr>
          <p:cNvPr id="11" name="Rectangle 10"/>
          <p:cNvSpPr/>
          <p:nvPr userDrawn="1"/>
        </p:nvSpPr>
        <p:spPr>
          <a:xfrm>
            <a:off x="0" y="4891939"/>
            <a:ext cx="9144000" cy="1421788"/>
          </a:xfrm>
          <a:prstGeom prst="rect">
            <a:avLst/>
          </a:prstGeom>
          <a:gradFill>
            <a:gsLst>
              <a:gs pos="0">
                <a:schemeClr val="tx2">
                  <a:alpha val="61000"/>
                </a:schemeClr>
              </a:gs>
              <a:gs pos="100000">
                <a:schemeClr val="accent3">
                  <a:alpha val="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3" name="Subtitle 2"/>
          <p:cNvSpPr>
            <a:spLocks noGrp="1"/>
          </p:cNvSpPr>
          <p:nvPr>
            <p:ph type="subTitle" idx="1"/>
          </p:nvPr>
        </p:nvSpPr>
        <p:spPr>
          <a:xfrm>
            <a:off x="458791" y="4891939"/>
            <a:ext cx="8226425" cy="805052"/>
          </a:xfrm>
        </p:spPr>
        <p:txBody>
          <a:bodyPr anchor="b" anchorCtr="0"/>
          <a:lstStyle>
            <a:lvl1pPr marL="0" indent="0" algn="ctr">
              <a:buNone/>
              <a:defRPr>
                <a:solidFill>
                  <a:schemeClr val="bg1"/>
                </a:solidFill>
                <a:latin typeface="+mn-lt"/>
                <a:cs typeface="Helvetic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0" y="2183808"/>
            <a:ext cx="9144000" cy="2183808"/>
          </a:xfrm>
          <a:prstGeom prst="rect">
            <a:avLst/>
          </a:prstGeom>
          <a:solidFill>
            <a:srgbClr val="00395A">
              <a:alpha val="90000"/>
            </a:srgb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0" name="Text Placeholder 5"/>
          <p:cNvSpPr>
            <a:spLocks noGrp="1"/>
          </p:cNvSpPr>
          <p:nvPr>
            <p:ph type="body" sz="quarter" idx="10"/>
          </p:nvPr>
        </p:nvSpPr>
        <p:spPr>
          <a:xfrm>
            <a:off x="458788" y="2538981"/>
            <a:ext cx="8226426" cy="1574800"/>
          </a:xfrm>
        </p:spPr>
        <p:txBody>
          <a:bodyPr anchor="ctr" anchorCtr="1">
            <a:normAutofit/>
          </a:bodyPr>
          <a:lstStyle>
            <a:lvl1pPr marL="0" indent="0" algn="ctr">
              <a:buNone/>
              <a:defRPr sz="2700">
                <a:solidFill>
                  <a:schemeClr val="bg1"/>
                </a:solidFill>
                <a:latin typeface="+mj-lt"/>
              </a:defRPr>
            </a:lvl1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8594" y="186643"/>
            <a:ext cx="2842337" cy="1020399"/>
          </a:xfrm>
          <a:prstGeom prst="rect">
            <a:avLst/>
          </a:prstGeom>
        </p:spPr>
      </p:pic>
    </p:spTree>
    <p:extLst>
      <p:ext uri="{BB962C8B-B14F-4D97-AF65-F5344CB8AC3E}">
        <p14:creationId xmlns:p14="http://schemas.microsoft.com/office/powerpoint/2010/main" val="427418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6" y="2130852"/>
            <a:ext cx="7773293" cy="1470049"/>
          </a:xfrm>
        </p:spPr>
        <p:txBody>
          <a:bodyPr/>
          <a:lstStyle/>
          <a:p>
            <a:r>
              <a:rPr lang="en-US"/>
              <a:t>Click to edit Master title style</a:t>
            </a:r>
          </a:p>
        </p:txBody>
      </p:sp>
      <p:sp>
        <p:nvSpPr>
          <p:cNvPr id="3" name="Subtitle 2"/>
          <p:cNvSpPr>
            <a:spLocks noGrp="1"/>
          </p:cNvSpPr>
          <p:nvPr>
            <p:ph type="subTitle" idx="1"/>
          </p:nvPr>
        </p:nvSpPr>
        <p:spPr>
          <a:xfrm>
            <a:off x="1371825" y="3886651"/>
            <a:ext cx="6400354" cy="1752451"/>
          </a:xfrm>
        </p:spPr>
        <p:txBody>
          <a:bodyPr/>
          <a:lstStyle>
            <a:lvl1pPr marL="0" indent="0" algn="ctr">
              <a:buNone/>
              <a:defRPr/>
            </a:lvl1pPr>
            <a:lvl2pPr marL="241093" indent="0" algn="ctr">
              <a:buNone/>
              <a:defRPr/>
            </a:lvl2pPr>
            <a:lvl3pPr marL="482186" indent="0" algn="ctr">
              <a:buNone/>
              <a:defRPr/>
            </a:lvl3pPr>
            <a:lvl4pPr marL="723279" indent="0" algn="ctr">
              <a:buNone/>
              <a:defRPr/>
            </a:lvl4pPr>
            <a:lvl5pPr marL="964372" indent="0" algn="ctr">
              <a:buNone/>
              <a:defRPr/>
            </a:lvl5pPr>
            <a:lvl6pPr marL="1205465" indent="0" algn="ctr">
              <a:buNone/>
              <a:defRPr/>
            </a:lvl6pPr>
            <a:lvl7pPr marL="1446558" indent="0" algn="ctr">
              <a:buNone/>
              <a:defRPr/>
            </a:lvl7pPr>
            <a:lvl8pPr marL="1687651" indent="0" algn="ctr">
              <a:buNone/>
              <a:defRPr/>
            </a:lvl8pPr>
            <a:lvl9pPr marL="1928744" indent="0" algn="ctr">
              <a:buNone/>
              <a:defRPr/>
            </a:lvl9pPr>
          </a:lstStyle>
          <a:p>
            <a:r>
              <a:rPr lang="en-US"/>
              <a:t>Click to edit Master subtitle style</a:t>
            </a:r>
          </a:p>
        </p:txBody>
      </p:sp>
    </p:spTree>
    <p:extLst>
      <p:ext uri="{BB962C8B-B14F-4D97-AF65-F5344CB8AC3E}">
        <p14:creationId xmlns:p14="http://schemas.microsoft.com/office/powerpoint/2010/main" val="2412996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fld id="{D260E43B-7F43-FA45-AAB7-E054FD6CC4E3}" type="slidenum">
              <a:rPr lang="en-US" smtClean="0"/>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algn="ctr" defTabSz="342812">
              <a:defRPr/>
            </a:pPr>
            <a:endParaRPr lang="en-US" sz="1350" dirty="0">
              <a:solidFill>
                <a:srgbClr val="FFFFFF"/>
              </a:solidFill>
              <a:latin typeface="Arial" charset="0"/>
              <a:ea typeface="ＭＳ Ｐゴシック" charset="0"/>
              <a:cs typeface="ＭＳ Ｐゴシック" charset="0"/>
            </a:endParaRPr>
          </a:p>
          <a:p>
            <a:pPr algn="ctr" defTabSz="342812">
              <a:defRPr/>
            </a:pPr>
            <a:endParaRPr lang="en-US" sz="1350" dirty="0">
              <a:solidFill>
                <a:srgbClr val="FFFFFF"/>
              </a:solidFill>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
        <p:nvSpPr>
          <p:cNvPr id="49" name="Rectangle 48">
            <a:extLst>
              <a:ext uri="{FF2B5EF4-FFF2-40B4-BE49-F238E27FC236}">
                <a16:creationId xmlns:a16="http://schemas.microsoft.com/office/drawing/2014/main" id="{B08FBF34-4E67-6C47-A78A-9C135843AE40}"/>
              </a:ext>
            </a:extLst>
          </p:cNvPr>
          <p:cNvSpPr/>
          <p:nvPr userDrawn="1"/>
        </p:nvSpPr>
        <p:spPr>
          <a:xfrm>
            <a:off x="3" y="0"/>
            <a:ext cx="9143999" cy="1143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0" name="Title 1">
            <a:extLst>
              <a:ext uri="{FF2B5EF4-FFF2-40B4-BE49-F238E27FC236}">
                <a16:creationId xmlns:a16="http://schemas.microsoft.com/office/drawing/2014/main" id="{24CD79B7-4787-7344-A8E3-991F38CC2D9C}"/>
              </a:ext>
            </a:extLst>
          </p:cNvPr>
          <p:cNvSpPr txBox="1">
            <a:spLocks/>
          </p:cNvSpPr>
          <p:nvPr userDrawn="1"/>
        </p:nvSpPr>
        <p:spPr>
          <a:xfrm>
            <a:off x="2707572" y="0"/>
            <a:ext cx="6436428" cy="1143000"/>
          </a:xfrm>
          <a:prstGeom prst="rect">
            <a:avLst/>
          </a:prstGeom>
        </p:spPr>
        <p:txBody>
          <a:bodyPr/>
          <a:lstStyle>
            <a:lvl1pPr algn="ctr" defTabSz="342900" rtl="0" eaLnBrk="1" latinLnBrk="0" hangingPunct="1">
              <a:spcBef>
                <a:spcPct val="0"/>
              </a:spcBef>
              <a:buNone/>
              <a:defRPr sz="2100" kern="1200">
                <a:solidFill>
                  <a:schemeClr val="bg1"/>
                </a:solidFill>
                <a:latin typeface="+mj-lt"/>
                <a:ea typeface="+mj-ea"/>
                <a:cs typeface="+mj-cs"/>
              </a:defRPr>
            </a:lvl1pPr>
          </a:lstStyle>
          <a:p>
            <a:r>
              <a:rPr lang="en-US"/>
              <a:t>Click to edit Master title style</a:t>
            </a:r>
            <a:endParaRPr lang="en-US" dirty="0"/>
          </a:p>
        </p:txBody>
      </p:sp>
      <p:pic>
        <p:nvPicPr>
          <p:cNvPr id="51" name="Picture 50">
            <a:extLst>
              <a:ext uri="{FF2B5EF4-FFF2-40B4-BE49-F238E27FC236}">
                <a16:creationId xmlns:a16="http://schemas.microsoft.com/office/drawing/2014/main" id="{11AF6C34-0601-C649-8859-7C59EC754F8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21643" y="123515"/>
            <a:ext cx="2064288" cy="889536"/>
          </a:xfrm>
          <a:prstGeom prst="rect">
            <a:avLst/>
          </a:prstGeom>
        </p:spPr>
      </p:pic>
    </p:spTree>
    <p:extLst>
      <p:ext uri="{BB962C8B-B14F-4D97-AF65-F5344CB8AC3E}">
        <p14:creationId xmlns:p14="http://schemas.microsoft.com/office/powerpoint/2010/main" val="1905364349"/>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84" r:id="rId3"/>
  </p:sldLayoutIdLst>
  <p:hf sldNum="0" hd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chemeClr val="tx2"/>
          </a:solidFill>
          <a:effectLst>
            <a:outerShdw blurRad="50800" dist="38100" dir="2700000" algn="tl" rotWithShape="0">
              <a:srgbClr val="000000">
                <a:alpha val="43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170127" y="6356354"/>
            <a:ext cx="516675" cy="365125"/>
          </a:xfrm>
          <a:prstGeom prst="rect">
            <a:avLst/>
          </a:prstGeom>
        </p:spPr>
        <p:txBody>
          <a:bodyPr vert="horz" lIns="91440" tIns="45720" rIns="91440" bIns="45720" rtlCol="0" anchor="ctr"/>
          <a:lstStyle>
            <a:lvl1pPr algn="r">
              <a:defRPr sz="750">
                <a:solidFill>
                  <a:srgbClr val="898989"/>
                </a:solidFill>
              </a:defRPr>
            </a:lvl1pPr>
          </a:lstStyle>
          <a:p>
            <a:pPr>
              <a:defRPr/>
            </a:pPr>
            <a:fld id="{D260E43B-7F43-FA45-AAB7-E054FD6CC4E3}" type="slidenum">
              <a:rPr lang="en-US" smtClean="0"/>
              <a:pPr>
                <a:defRPr/>
              </a:pPr>
              <a:t>‹#›</a:t>
            </a:fld>
            <a:endParaRPr lang="en-US" dirty="0"/>
          </a:p>
        </p:txBody>
      </p:sp>
      <p:grpSp>
        <p:nvGrpSpPr>
          <p:cNvPr id="10" name="Group 9"/>
          <p:cNvGrpSpPr/>
          <p:nvPr userDrawn="1"/>
        </p:nvGrpSpPr>
        <p:grpSpPr>
          <a:xfrm>
            <a:off x="-158720" y="-142629"/>
            <a:ext cx="9447494" cy="7137992"/>
            <a:chOff x="-158720" y="-142629"/>
            <a:chExt cx="9447494" cy="7137992"/>
          </a:xfrm>
        </p:grpSpPr>
        <p:grpSp>
          <p:nvGrpSpPr>
            <p:cNvPr id="11" name="Group 10"/>
            <p:cNvGrpSpPr/>
            <p:nvPr userDrawn="1"/>
          </p:nvGrpSpPr>
          <p:grpSpPr>
            <a:xfrm>
              <a:off x="467806" y="6873248"/>
              <a:ext cx="8217866" cy="122115"/>
              <a:chOff x="467806" y="6873248"/>
              <a:chExt cx="8217866" cy="122115"/>
            </a:xfrm>
          </p:grpSpPr>
          <p:cxnSp>
            <p:nvCxnSpPr>
              <p:cNvPr id="39" name="Straight Connector 38"/>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1" name="Group 40"/>
              <p:cNvGrpSpPr/>
              <p:nvPr userDrawn="1"/>
            </p:nvGrpSpPr>
            <p:grpSpPr>
              <a:xfrm>
                <a:off x="5715000" y="6873248"/>
                <a:ext cx="457200" cy="122115"/>
                <a:chOff x="5715000" y="6873248"/>
                <a:chExt cx="457200" cy="122115"/>
              </a:xfrm>
            </p:grpSpPr>
            <p:cxnSp>
              <p:nvCxnSpPr>
                <p:cNvPr id="45" name="Straight Connector 4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userDrawn="1"/>
            </p:nvGrpSpPr>
            <p:grpSpPr>
              <a:xfrm>
                <a:off x="2971800" y="6873248"/>
                <a:ext cx="457200" cy="122115"/>
                <a:chOff x="5715000" y="6873248"/>
                <a:chExt cx="457200" cy="122115"/>
              </a:xfrm>
            </p:grpSpPr>
            <p:cxnSp>
              <p:nvCxnSpPr>
                <p:cNvPr id="43" name="Straight Connector 42"/>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2" name="Group 11"/>
            <p:cNvGrpSpPr/>
            <p:nvPr userDrawn="1"/>
          </p:nvGrpSpPr>
          <p:grpSpPr>
            <a:xfrm>
              <a:off x="467806" y="-142629"/>
              <a:ext cx="8217866" cy="122115"/>
              <a:chOff x="467806" y="6873248"/>
              <a:chExt cx="8217866" cy="122115"/>
            </a:xfrm>
          </p:grpSpPr>
          <p:cxnSp>
            <p:nvCxnSpPr>
              <p:cNvPr id="31" name="Straight Connector 30"/>
              <p:cNvCxnSpPr/>
              <p:nvPr userDrawn="1"/>
            </p:nvCxnSpPr>
            <p:spPr>
              <a:xfrm>
                <a:off x="467806"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8685672"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3" name="Group 32"/>
              <p:cNvGrpSpPr/>
              <p:nvPr userDrawn="1"/>
            </p:nvGrpSpPr>
            <p:grpSpPr>
              <a:xfrm>
                <a:off x="5715000" y="6873248"/>
                <a:ext cx="457200" cy="122115"/>
                <a:chOff x="5715000" y="6873248"/>
                <a:chExt cx="457200" cy="122115"/>
              </a:xfrm>
            </p:grpSpPr>
            <p:cxnSp>
              <p:nvCxnSpPr>
                <p:cNvPr id="37" name="Straight Connector 36"/>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userDrawn="1"/>
            </p:nvGrpSpPr>
            <p:grpSpPr>
              <a:xfrm>
                <a:off x="2971800" y="6873248"/>
                <a:ext cx="457200" cy="122115"/>
                <a:chOff x="5715000" y="6873248"/>
                <a:chExt cx="457200" cy="122115"/>
              </a:xfrm>
            </p:grpSpPr>
            <p:cxnSp>
              <p:nvCxnSpPr>
                <p:cNvPr id="35" name="Straight Connector 34"/>
                <p:cNvCxnSpPr/>
                <p:nvPr userDrawn="1"/>
              </p:nvCxnSpPr>
              <p:spPr>
                <a:xfrm>
                  <a:off x="61722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15000" y="687324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userDrawn="1"/>
          </p:nvGrpSpPr>
          <p:grpSpPr>
            <a:xfrm>
              <a:off x="-158720" y="1143066"/>
              <a:ext cx="122115" cy="5029134"/>
              <a:chOff x="-158720" y="1143066"/>
              <a:chExt cx="122115" cy="5029134"/>
            </a:xfrm>
          </p:grpSpPr>
          <p:cxnSp>
            <p:nvCxnSpPr>
              <p:cNvPr id="25" name="Straight Connector 24"/>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userDrawn="1"/>
          </p:nvGrpSpPr>
          <p:grpSpPr>
            <a:xfrm>
              <a:off x="9166659" y="1143066"/>
              <a:ext cx="122115" cy="5029134"/>
              <a:chOff x="-158720" y="1143066"/>
              <a:chExt cx="122115" cy="5029134"/>
            </a:xfrm>
          </p:grpSpPr>
          <p:cxnSp>
            <p:nvCxnSpPr>
              <p:cNvPr id="17" name="Straight Connector 16"/>
              <p:cNvCxnSpPr/>
              <p:nvPr userDrawn="1"/>
            </p:nvCxnSpPr>
            <p:spPr>
              <a:xfrm rot="5400000">
                <a:off x="-97662" y="1082008"/>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rot="5400000">
                <a:off x="-97662" y="1539143"/>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97662" y="6111142"/>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158720" y="4075647"/>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H="1">
                <a:off x="-158720" y="3679446"/>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flipH="1">
                <a:off x="-158720" y="5773880"/>
                <a:ext cx="122113"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sp>
        <p:nvSpPr>
          <p:cNvPr id="47" name="Rectangle 46"/>
          <p:cNvSpPr/>
          <p:nvPr userDrawn="1"/>
        </p:nvSpPr>
        <p:spPr>
          <a:xfrm>
            <a:off x="461" y="6323778"/>
            <a:ext cx="9166199" cy="5460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8562" tIns="34282" rIns="68562" bIns="34282" anchor="ctr"/>
          <a:lstStyle/>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a:p>
            <a:pPr marL="0" marR="0" lvl="0" indent="0" algn="ctr" defTabSz="342812"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48" name="Picture 47" descr="RGB_White-Seal_White-Mark_SC_Horizontal–400dpi.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6644" y="6457861"/>
            <a:ext cx="1570468" cy="263614"/>
          </a:xfrm>
          <a:prstGeom prst="rect">
            <a:avLst/>
          </a:prstGeom>
        </p:spPr>
      </p:pic>
    </p:spTree>
    <p:extLst>
      <p:ext uri="{BB962C8B-B14F-4D97-AF65-F5344CB8AC3E}">
        <p14:creationId xmlns:p14="http://schemas.microsoft.com/office/powerpoint/2010/main" val="144897949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Lst>
  <p:hf sldNum="0" hdr="0" dt="0"/>
  <p:txStyles>
    <p:titleStyle>
      <a:lvl1pPr algn="ctr" defTabSz="342900" rtl="0" eaLnBrk="1" latinLnBrk="0" hangingPunct="1">
        <a:spcBef>
          <a:spcPct val="0"/>
        </a:spcBef>
        <a:buNone/>
        <a:defRPr sz="2100" kern="1200">
          <a:solidFill>
            <a:schemeClr val="bg1"/>
          </a:solidFill>
          <a:latin typeface="+mj-lt"/>
          <a:ea typeface="+mj-ea"/>
          <a:cs typeface="+mj-cs"/>
        </a:defRPr>
      </a:lvl1pPr>
    </p:titleStyle>
    <p:bodyStyle>
      <a:lvl1pPr marL="257175" indent="-257175" algn="l" defTabSz="342900" rtl="0" eaLnBrk="1" latinLnBrk="0" hangingPunct="1">
        <a:spcBef>
          <a:spcPct val="20000"/>
        </a:spcBef>
        <a:buFont typeface="Arial"/>
        <a:buChar char="•"/>
        <a:defRPr sz="1800" kern="1200">
          <a:solidFill>
            <a:schemeClr val="tx2"/>
          </a:solidFill>
          <a:latin typeface="+mj-lt"/>
          <a:ea typeface="+mn-ea"/>
          <a:cs typeface="+mn-cs"/>
        </a:defRPr>
      </a:lvl1pPr>
      <a:lvl2pPr marL="557213" indent="-214313" algn="l" defTabSz="342900" rtl="0" eaLnBrk="1" latinLnBrk="0" hangingPunct="1">
        <a:spcBef>
          <a:spcPct val="20000"/>
        </a:spcBef>
        <a:buFont typeface="Courier New"/>
        <a:buChar char="o"/>
        <a:defRPr sz="1500" kern="1200">
          <a:solidFill>
            <a:srgbClr val="1F497D"/>
          </a:solidFill>
          <a:latin typeface="+mj-lt"/>
          <a:ea typeface="+mn-ea"/>
          <a:cs typeface="+mn-cs"/>
        </a:defRPr>
      </a:lvl2pPr>
      <a:lvl3pPr marL="857250" indent="-171450" algn="l" defTabSz="342900" rtl="0" eaLnBrk="1" latinLnBrk="0" hangingPunct="1">
        <a:spcBef>
          <a:spcPct val="20000"/>
        </a:spcBef>
        <a:buFont typeface="Arial"/>
        <a:buChar char="•"/>
        <a:defRPr sz="1500" kern="1200">
          <a:solidFill>
            <a:srgbClr val="1F497D"/>
          </a:solidFill>
          <a:latin typeface="+mj-lt"/>
          <a:ea typeface="+mn-ea"/>
          <a:cs typeface="+mn-cs"/>
        </a:defRPr>
      </a:lvl3pPr>
      <a:lvl4pPr marL="1200150" indent="-171450" algn="l" defTabSz="342900" rtl="0" eaLnBrk="1" latinLnBrk="0" hangingPunct="1">
        <a:spcBef>
          <a:spcPct val="20000"/>
        </a:spcBef>
        <a:buFont typeface="Arial"/>
        <a:buChar char="–"/>
        <a:defRPr sz="1500" kern="1200">
          <a:solidFill>
            <a:srgbClr val="1F497D"/>
          </a:solidFill>
          <a:latin typeface="+mj-lt"/>
          <a:ea typeface="+mn-ea"/>
          <a:cs typeface="+mn-cs"/>
        </a:defRPr>
      </a:lvl4pPr>
      <a:lvl5pPr marL="1543050" indent="-171450" algn="l" defTabSz="342900" rtl="0" eaLnBrk="1" latinLnBrk="0" hangingPunct="1">
        <a:spcBef>
          <a:spcPct val="20000"/>
        </a:spcBef>
        <a:buFont typeface="Arial"/>
        <a:buChar char="»"/>
        <a:defRPr sz="1500" kern="1200">
          <a:solidFill>
            <a:srgbClr val="1F497D"/>
          </a:solidFill>
          <a:latin typeface="+mj-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87090" y="5018033"/>
            <a:ext cx="6169819" cy="1048428"/>
          </a:xfrm>
        </p:spPr>
        <p:txBody>
          <a:bodyPr>
            <a:normAutofit/>
          </a:bodyPr>
          <a:lstStyle/>
          <a:p>
            <a:r>
              <a:rPr lang="en-US" sz="2800" b="1" dirty="0"/>
              <a:t>Ramesh Gupta</a:t>
            </a:r>
          </a:p>
          <a:p>
            <a:r>
              <a:rPr lang="en-US" sz="2800" b="1" dirty="0"/>
              <a:t>for PBL/BNL Collaboration</a:t>
            </a:r>
          </a:p>
        </p:txBody>
      </p:sp>
      <p:sp>
        <p:nvSpPr>
          <p:cNvPr id="3" name="Rectangle 2"/>
          <p:cNvSpPr/>
          <p:nvPr/>
        </p:nvSpPr>
        <p:spPr>
          <a:xfrm>
            <a:off x="243840" y="2319016"/>
            <a:ext cx="8503920" cy="1877437"/>
          </a:xfrm>
          <a:prstGeom prst="rect">
            <a:avLst/>
          </a:prstGeom>
        </p:spPr>
        <p:txBody>
          <a:bodyPr wrap="square">
            <a:spAutoFit/>
          </a:bodyPr>
          <a:lstStyle/>
          <a:p>
            <a:pPr algn="ctr"/>
            <a:r>
              <a:rPr lang="en-US" sz="4400" b="1" dirty="0" err="1">
                <a:solidFill>
                  <a:schemeClr val="bg1"/>
                </a:solidFill>
              </a:rPr>
              <a:t>OverPass</a:t>
            </a:r>
            <a:r>
              <a:rPr lang="en-US" sz="4400" b="1" dirty="0">
                <a:solidFill>
                  <a:schemeClr val="bg1"/>
                </a:solidFill>
              </a:rPr>
              <a:t>/</a:t>
            </a:r>
            <a:r>
              <a:rPr lang="en-US" sz="4400" b="1" dirty="0" err="1">
                <a:solidFill>
                  <a:schemeClr val="bg1"/>
                </a:solidFill>
              </a:rPr>
              <a:t>UnderPass</a:t>
            </a:r>
            <a:r>
              <a:rPr lang="en-US" sz="4400" b="1" dirty="0">
                <a:solidFill>
                  <a:schemeClr val="bg1"/>
                </a:solidFill>
              </a:rPr>
              <a:t> (Clover-leaf) </a:t>
            </a:r>
          </a:p>
          <a:p>
            <a:pPr algn="ctr"/>
            <a:r>
              <a:rPr lang="en-US" sz="4400" b="1" dirty="0">
                <a:solidFill>
                  <a:schemeClr val="bg1"/>
                </a:solidFill>
              </a:rPr>
              <a:t>End Design for Block Coil Dipoles</a:t>
            </a:r>
            <a:endParaRPr lang="en-US" sz="4400" dirty="0">
              <a:solidFill>
                <a:schemeClr val="bg1"/>
              </a:solidFill>
            </a:endParaRPr>
          </a:p>
          <a:p>
            <a:pPr algn="ctr"/>
            <a:r>
              <a:rPr lang="en-US" sz="2800" dirty="0">
                <a:solidFill>
                  <a:schemeClr val="bg1"/>
                </a:solidFill>
              </a:rPr>
              <a:t>MDP 20 T </a:t>
            </a:r>
            <a:r>
              <a:rPr lang="en-US" sz="2800">
                <a:solidFill>
                  <a:schemeClr val="bg1"/>
                </a:solidFill>
              </a:rPr>
              <a:t>Design Study Meeting </a:t>
            </a:r>
            <a:r>
              <a:rPr lang="en-US" sz="2800" dirty="0">
                <a:solidFill>
                  <a:schemeClr val="bg1"/>
                </a:solidFill>
              </a:rPr>
              <a:t>on June 30, 2020</a:t>
            </a:r>
          </a:p>
        </p:txBody>
      </p:sp>
    </p:spTree>
    <p:extLst>
      <p:ext uri="{BB962C8B-B14F-4D97-AF65-F5344CB8AC3E}">
        <p14:creationId xmlns:p14="http://schemas.microsoft.com/office/powerpoint/2010/main" val="74081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0DF0C-63FA-4C6F-BA8D-907146C1978E}"/>
              </a:ext>
            </a:extLst>
          </p:cNvPr>
          <p:cNvSpPr>
            <a:spLocks noGrp="1"/>
          </p:cNvSpPr>
          <p:nvPr>
            <p:ph type="title"/>
          </p:nvPr>
        </p:nvSpPr>
        <p:spPr>
          <a:xfrm>
            <a:off x="2628900" y="0"/>
            <a:ext cx="6515100" cy="1143000"/>
          </a:xfrm>
        </p:spPr>
        <p:txBody>
          <a:bodyPr>
            <a:normAutofit/>
          </a:bodyPr>
          <a:lstStyle/>
          <a:p>
            <a:r>
              <a:rPr lang="en-US" sz="4000" dirty="0"/>
              <a:t>Collaboration with CERN</a:t>
            </a:r>
          </a:p>
        </p:txBody>
      </p:sp>
      <p:pic>
        <p:nvPicPr>
          <p:cNvPr id="5" name="Picture 4">
            <a:extLst>
              <a:ext uri="{FF2B5EF4-FFF2-40B4-BE49-F238E27FC236}">
                <a16:creationId xmlns:a16="http://schemas.microsoft.com/office/drawing/2014/main" id="{7CE54AE3-924E-4EBD-8779-BFC81A6BB0E0}"/>
              </a:ext>
            </a:extLst>
          </p:cNvPr>
          <p:cNvPicPr>
            <a:picLocks noChangeAspect="1"/>
          </p:cNvPicPr>
          <p:nvPr/>
        </p:nvPicPr>
        <p:blipFill>
          <a:blip r:embed="rId2"/>
          <a:stretch>
            <a:fillRect/>
          </a:stretch>
        </p:blipFill>
        <p:spPr>
          <a:xfrm>
            <a:off x="4572000" y="1257300"/>
            <a:ext cx="4416248" cy="5001423"/>
          </a:xfrm>
          <a:prstGeom prst="rect">
            <a:avLst/>
          </a:prstGeom>
        </p:spPr>
      </p:pic>
      <p:pic>
        <p:nvPicPr>
          <p:cNvPr id="6" name="Picture 3" descr="C:\FCC\2016\pic\cern-roebel-frewway1.jpg">
            <a:extLst>
              <a:ext uri="{FF2B5EF4-FFF2-40B4-BE49-F238E27FC236}">
                <a16:creationId xmlns:a16="http://schemas.microsoft.com/office/drawing/2014/main" id="{897CAB86-B51F-49AD-AC89-21593E6160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6" t="27777" r="5357" b="793"/>
          <a:stretch/>
        </p:blipFill>
        <p:spPr bwMode="auto">
          <a:xfrm rot="10800000">
            <a:off x="576331" y="4018602"/>
            <a:ext cx="3803898" cy="21946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2FCA46-8CC3-40A7-92B1-139CCC82D99C}"/>
              </a:ext>
            </a:extLst>
          </p:cNvPr>
          <p:cNvSpPr txBox="1"/>
          <p:nvPr/>
        </p:nvSpPr>
        <p:spPr>
          <a:xfrm>
            <a:off x="576907" y="4264575"/>
            <a:ext cx="1235275" cy="523220"/>
          </a:xfrm>
          <a:prstGeom prst="rect">
            <a:avLst/>
          </a:prstGeom>
          <a:noFill/>
        </p:spPr>
        <p:txBody>
          <a:bodyPr wrap="none" rtlCol="0">
            <a:spAutoFit/>
          </a:bodyPr>
          <a:lstStyle/>
          <a:p>
            <a:r>
              <a:rPr lang="en-US" sz="2800" b="1" dirty="0" err="1">
                <a:solidFill>
                  <a:srgbClr val="FF0000"/>
                </a:solidFill>
              </a:rPr>
              <a:t>Roebel</a:t>
            </a:r>
            <a:endParaRPr lang="en-US" sz="2800" b="1" dirty="0">
              <a:solidFill>
                <a:srgbClr val="FF0000"/>
              </a:solidFill>
            </a:endParaRPr>
          </a:p>
        </p:txBody>
      </p:sp>
      <p:sp>
        <p:nvSpPr>
          <p:cNvPr id="8" name="TextBox 7">
            <a:extLst>
              <a:ext uri="{FF2B5EF4-FFF2-40B4-BE49-F238E27FC236}">
                <a16:creationId xmlns:a16="http://schemas.microsoft.com/office/drawing/2014/main" id="{FE54B5B8-F988-4303-9997-26809F371D5D}"/>
              </a:ext>
            </a:extLst>
          </p:cNvPr>
          <p:cNvSpPr txBox="1"/>
          <p:nvPr/>
        </p:nvSpPr>
        <p:spPr>
          <a:xfrm>
            <a:off x="669641" y="5556987"/>
            <a:ext cx="2285083" cy="769441"/>
          </a:xfrm>
          <a:prstGeom prst="rect">
            <a:avLst/>
          </a:prstGeom>
          <a:noFill/>
        </p:spPr>
        <p:txBody>
          <a:bodyPr wrap="square" rtlCol="0">
            <a:spAutoFit/>
          </a:bodyPr>
          <a:lstStyle/>
          <a:p>
            <a:r>
              <a:rPr lang="en-US" sz="2000" b="1" u="sng" dirty="0">
                <a:solidFill>
                  <a:srgbClr val="006600"/>
                </a:solidFill>
              </a:rPr>
              <a:t>Courtesy</a:t>
            </a:r>
            <a:r>
              <a:rPr lang="en-US" sz="2000" b="1" dirty="0">
                <a:solidFill>
                  <a:srgbClr val="006600"/>
                </a:solidFill>
              </a:rPr>
              <a:t>: </a:t>
            </a:r>
          </a:p>
          <a:p>
            <a:r>
              <a:rPr lang="en-US" sz="2000" b="1" dirty="0">
                <a:solidFill>
                  <a:srgbClr val="006600"/>
                </a:solidFill>
              </a:rPr>
              <a:t>Glyn Kirby, CERN </a:t>
            </a:r>
          </a:p>
        </p:txBody>
      </p:sp>
    </p:spTree>
    <p:extLst>
      <p:ext uri="{BB962C8B-B14F-4D97-AF65-F5344CB8AC3E}">
        <p14:creationId xmlns:p14="http://schemas.microsoft.com/office/powerpoint/2010/main" val="3806337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Work at CERN (1)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 y="2073829"/>
            <a:ext cx="90328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35E1D8D8-7F53-43D6-8946-8345419A02E6}"/>
              </a:ext>
            </a:extLst>
          </p:cNvPr>
          <p:cNvSpPr/>
          <p:nvPr/>
        </p:nvSpPr>
        <p:spPr>
          <a:xfrm>
            <a:off x="207434" y="1192916"/>
            <a:ext cx="8881002" cy="830997"/>
          </a:xfrm>
          <a:prstGeom prst="rect">
            <a:avLst/>
          </a:prstGeom>
        </p:spPr>
        <p:txBody>
          <a:bodyPr wrap="square">
            <a:spAutoFit/>
          </a:bodyPr>
          <a:lstStyle/>
          <a:p>
            <a:r>
              <a:rPr lang="en-US" sz="2400" b="1" i="1" dirty="0">
                <a:solidFill>
                  <a:srgbClr val="C00000"/>
                </a:solidFill>
                <a:latin typeface="Times New Roman" panose="02020603050405020304" pitchFamily="18" charset="0"/>
                <a:ea typeface="Calibri" panose="020F0502020204030204" pitchFamily="34" charset="0"/>
              </a:rPr>
              <a:t>A comparison of the length of the ends in a coil with lifted ends (left) and a coil with overpass/underpass ends (right) to clear the bore tube</a:t>
            </a:r>
            <a:endParaRPr lang="en-US" sz="2400" b="1" dirty="0">
              <a:solidFill>
                <a:srgbClr val="C00000"/>
              </a:solidFill>
            </a:endParaRPr>
          </a:p>
        </p:txBody>
      </p:sp>
      <p:sp>
        <p:nvSpPr>
          <p:cNvPr id="6" name="Rectangle 5">
            <a:extLst>
              <a:ext uri="{FF2B5EF4-FFF2-40B4-BE49-F238E27FC236}">
                <a16:creationId xmlns:a16="http://schemas.microsoft.com/office/drawing/2014/main" id="{34824E1F-8AE8-4BC9-96A4-7236EB22FD23}"/>
              </a:ext>
            </a:extLst>
          </p:cNvPr>
          <p:cNvSpPr/>
          <p:nvPr/>
        </p:nvSpPr>
        <p:spPr>
          <a:xfrm>
            <a:off x="55562" y="5203419"/>
            <a:ext cx="8788401" cy="1015663"/>
          </a:xfrm>
          <a:prstGeom prst="rect">
            <a:avLst/>
          </a:prstGeom>
        </p:spPr>
        <p:txBody>
          <a:bodyPr wrap="square">
            <a:spAutoFit/>
          </a:bodyPr>
          <a:lstStyle/>
          <a:p>
            <a:r>
              <a:rPr lang="en-US" sz="2000" b="1" dirty="0">
                <a:solidFill>
                  <a:srgbClr val="006600"/>
                </a:solidFill>
              </a:rPr>
              <a:t>J. van Nugteren, G. Kirby, J. </a:t>
            </a:r>
            <a:r>
              <a:rPr lang="en-US" sz="2000" b="1" dirty="0" err="1">
                <a:solidFill>
                  <a:srgbClr val="006600"/>
                </a:solidFill>
              </a:rPr>
              <a:t>Murtomaki</a:t>
            </a:r>
            <a:r>
              <a:rPr lang="en-US" sz="2000" b="1" dirty="0">
                <a:solidFill>
                  <a:srgbClr val="006600"/>
                </a:solidFill>
              </a:rPr>
              <a:t>, G. de </a:t>
            </a:r>
            <a:r>
              <a:rPr lang="en-US" sz="2000" b="1" dirty="0" err="1">
                <a:solidFill>
                  <a:srgbClr val="006600"/>
                </a:solidFill>
              </a:rPr>
              <a:t>Rijk</a:t>
            </a:r>
            <a:r>
              <a:rPr lang="en-US" sz="2000" b="1" dirty="0">
                <a:solidFill>
                  <a:srgbClr val="006600"/>
                </a:solidFill>
              </a:rPr>
              <a:t>, L. Rossi and A. </a:t>
            </a:r>
            <a:r>
              <a:rPr lang="en-US" sz="2000" b="1" dirty="0" err="1">
                <a:solidFill>
                  <a:srgbClr val="006600"/>
                </a:solidFill>
              </a:rPr>
              <a:t>Stenvall</a:t>
            </a:r>
            <a:r>
              <a:rPr lang="en-US" sz="2000" b="1" dirty="0">
                <a:solidFill>
                  <a:srgbClr val="006600"/>
                </a:solidFill>
              </a:rPr>
              <a:t>, “Towards REBCO 20+ T Dipoles for Accelerators,” presented at the European Conference on Applied Superconductivity (EUCAS 2017), September 2017</a:t>
            </a:r>
          </a:p>
        </p:txBody>
      </p:sp>
    </p:spTree>
    <p:extLst>
      <p:ext uri="{BB962C8B-B14F-4D97-AF65-F5344CB8AC3E}">
        <p14:creationId xmlns:p14="http://schemas.microsoft.com/office/powerpoint/2010/main" val="199455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Work at CERN (2)</a:t>
            </a:r>
          </a:p>
        </p:txBody>
      </p:sp>
      <p:pic>
        <p:nvPicPr>
          <p:cNvPr id="3" name="Picture 2">
            <a:extLst>
              <a:ext uri="{FF2B5EF4-FFF2-40B4-BE49-F238E27FC236}">
                <a16:creationId xmlns:a16="http://schemas.microsoft.com/office/drawing/2014/main" id="{B4531C38-5DD9-40E9-9E85-CD78C1242F61}"/>
              </a:ext>
            </a:extLst>
          </p:cNvPr>
          <p:cNvPicPr>
            <a:picLocks noChangeAspect="1"/>
          </p:cNvPicPr>
          <p:nvPr/>
        </p:nvPicPr>
        <p:blipFill>
          <a:blip r:embed="rId2"/>
          <a:stretch>
            <a:fillRect/>
          </a:stretch>
        </p:blipFill>
        <p:spPr>
          <a:xfrm>
            <a:off x="476250" y="1281111"/>
            <a:ext cx="7734300" cy="1876425"/>
          </a:xfrm>
          <a:prstGeom prst="rect">
            <a:avLst/>
          </a:prstGeom>
        </p:spPr>
      </p:pic>
      <p:pic>
        <p:nvPicPr>
          <p:cNvPr id="5" name="Picture 4">
            <a:extLst>
              <a:ext uri="{FF2B5EF4-FFF2-40B4-BE49-F238E27FC236}">
                <a16:creationId xmlns:a16="http://schemas.microsoft.com/office/drawing/2014/main" id="{320EA18B-5CBA-4E1A-9A4E-55799177C799}"/>
              </a:ext>
            </a:extLst>
          </p:cNvPr>
          <p:cNvPicPr>
            <a:picLocks noChangeAspect="1"/>
          </p:cNvPicPr>
          <p:nvPr/>
        </p:nvPicPr>
        <p:blipFill>
          <a:blip r:embed="rId3"/>
          <a:stretch>
            <a:fillRect/>
          </a:stretch>
        </p:blipFill>
        <p:spPr>
          <a:xfrm>
            <a:off x="2986088" y="3152770"/>
            <a:ext cx="5943600" cy="2830286"/>
          </a:xfrm>
          <a:prstGeom prst="rect">
            <a:avLst/>
          </a:prstGeom>
        </p:spPr>
      </p:pic>
      <p:pic>
        <p:nvPicPr>
          <p:cNvPr id="4" name="Picture 3">
            <a:extLst>
              <a:ext uri="{FF2B5EF4-FFF2-40B4-BE49-F238E27FC236}">
                <a16:creationId xmlns:a16="http://schemas.microsoft.com/office/drawing/2014/main" id="{5723B3F7-BD64-4AA1-9AA9-4233BA4BED7A}"/>
              </a:ext>
            </a:extLst>
          </p:cNvPr>
          <p:cNvPicPr>
            <a:picLocks noChangeAspect="1"/>
          </p:cNvPicPr>
          <p:nvPr/>
        </p:nvPicPr>
        <p:blipFill rotWithShape="1">
          <a:blip r:embed="rId4"/>
          <a:srcRect l="14362" t="2351" r="16072" b="11684"/>
          <a:stretch/>
        </p:blipFill>
        <p:spPr>
          <a:xfrm>
            <a:off x="91440" y="3291840"/>
            <a:ext cx="3200400" cy="2011680"/>
          </a:xfrm>
          <a:prstGeom prst="rect">
            <a:avLst/>
          </a:prstGeom>
        </p:spPr>
      </p:pic>
      <p:pic>
        <p:nvPicPr>
          <p:cNvPr id="8" name="Picture 7">
            <a:extLst>
              <a:ext uri="{FF2B5EF4-FFF2-40B4-BE49-F238E27FC236}">
                <a16:creationId xmlns:a16="http://schemas.microsoft.com/office/drawing/2014/main" id="{677C9AB9-5206-4C00-9F70-A17EC31EC3EA}"/>
              </a:ext>
            </a:extLst>
          </p:cNvPr>
          <p:cNvPicPr>
            <a:picLocks noChangeAspect="1"/>
          </p:cNvPicPr>
          <p:nvPr/>
        </p:nvPicPr>
        <p:blipFill rotWithShape="1">
          <a:blip r:embed="rId4"/>
          <a:srcRect l="14362" t="89262" r="171" b="-984"/>
          <a:stretch/>
        </p:blipFill>
        <p:spPr>
          <a:xfrm>
            <a:off x="91440" y="5394960"/>
            <a:ext cx="3931920" cy="274320"/>
          </a:xfrm>
          <a:prstGeom prst="rect">
            <a:avLst/>
          </a:prstGeom>
        </p:spPr>
      </p:pic>
    </p:spTree>
    <p:extLst>
      <p:ext uri="{BB962C8B-B14F-4D97-AF65-F5344CB8AC3E}">
        <p14:creationId xmlns:p14="http://schemas.microsoft.com/office/powerpoint/2010/main" val="17478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3229" y="0"/>
            <a:ext cx="6436428" cy="1143000"/>
          </a:xfrm>
        </p:spPr>
        <p:txBody>
          <a:bodyPr>
            <a:normAutofit/>
          </a:bodyPr>
          <a:lstStyle/>
          <a:p>
            <a:r>
              <a:rPr lang="en-US" sz="4400" dirty="0"/>
              <a:t>Test Coil Winding at CERN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43" y="1271496"/>
            <a:ext cx="8955314" cy="2157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395D1BE2-B2FA-4650-A8A6-AA585BEE62B7}"/>
              </a:ext>
            </a:extLst>
          </p:cNvPr>
          <p:cNvSpPr/>
          <p:nvPr/>
        </p:nvSpPr>
        <p:spPr>
          <a:xfrm>
            <a:off x="94344" y="3439226"/>
            <a:ext cx="8955313" cy="461665"/>
          </a:xfrm>
          <a:prstGeom prst="rect">
            <a:avLst/>
          </a:prstGeom>
        </p:spPr>
        <p:txBody>
          <a:bodyPr wrap="square">
            <a:spAutoFit/>
          </a:bodyPr>
          <a:lstStyle/>
          <a:p>
            <a:r>
              <a:rPr lang="en-US" sz="2400" b="1" dirty="0">
                <a:solidFill>
                  <a:srgbClr val="203BE2"/>
                </a:solidFill>
              </a:rPr>
              <a:t>https://www.researchgate.net/project/Dipole-HTS-Magnets-at-CERN</a:t>
            </a:r>
          </a:p>
        </p:txBody>
      </p:sp>
      <p:pic>
        <p:nvPicPr>
          <p:cNvPr id="5" name="Picture 4" descr="A close up of a sink&#10;&#10;Description automatically generated">
            <a:extLst>
              <a:ext uri="{FF2B5EF4-FFF2-40B4-BE49-F238E27FC236}">
                <a16:creationId xmlns:a16="http://schemas.microsoft.com/office/drawing/2014/main" id="{3D0B03F7-799F-484F-AE55-B78B68DC5B16}"/>
              </a:ext>
            </a:extLst>
          </p:cNvPr>
          <p:cNvPicPr>
            <a:picLocks noChangeAspect="1"/>
          </p:cNvPicPr>
          <p:nvPr/>
        </p:nvPicPr>
        <p:blipFill rotWithShape="1">
          <a:blip r:embed="rId3"/>
          <a:srcRect t="8115" b="22491"/>
          <a:stretch/>
        </p:blipFill>
        <p:spPr>
          <a:xfrm>
            <a:off x="208644" y="3900891"/>
            <a:ext cx="4213370" cy="2194560"/>
          </a:xfrm>
          <a:prstGeom prst="rect">
            <a:avLst/>
          </a:prstGeom>
        </p:spPr>
      </p:pic>
      <p:pic>
        <p:nvPicPr>
          <p:cNvPr id="7" name="Picture 6" descr="A picture containing indoor, object, table, sitting&#10;&#10;Description automatically generated">
            <a:extLst>
              <a:ext uri="{FF2B5EF4-FFF2-40B4-BE49-F238E27FC236}">
                <a16:creationId xmlns:a16="http://schemas.microsoft.com/office/drawing/2014/main" id="{2958347E-2923-4806-A841-B5F3FB680BED}"/>
              </a:ext>
            </a:extLst>
          </p:cNvPr>
          <p:cNvPicPr>
            <a:picLocks noChangeAspect="1"/>
          </p:cNvPicPr>
          <p:nvPr/>
        </p:nvPicPr>
        <p:blipFill rotWithShape="1">
          <a:blip r:embed="rId4"/>
          <a:srcRect t="15419" b="13310"/>
          <a:stretch/>
        </p:blipFill>
        <p:spPr>
          <a:xfrm>
            <a:off x="4721988" y="3900891"/>
            <a:ext cx="4102248" cy="2194560"/>
          </a:xfrm>
          <a:prstGeom prst="rect">
            <a:avLst/>
          </a:prstGeom>
        </p:spPr>
      </p:pic>
    </p:spTree>
    <p:extLst>
      <p:ext uri="{BB962C8B-B14F-4D97-AF65-F5344CB8AC3E}">
        <p14:creationId xmlns:p14="http://schemas.microsoft.com/office/powerpoint/2010/main" val="372274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a:extLst>
              <a:ext uri="{FF2B5EF4-FFF2-40B4-BE49-F238E27FC236}">
                <a16:creationId xmlns:a16="http://schemas.microsoft.com/office/drawing/2014/main" id="{665A89BC-CEF7-4414-B823-59396A111729}"/>
              </a:ext>
            </a:extLst>
          </p:cNvPr>
          <p:cNvSpPr txBox="1"/>
          <p:nvPr/>
        </p:nvSpPr>
        <p:spPr>
          <a:xfrm>
            <a:off x="185738" y="1390976"/>
            <a:ext cx="3400425" cy="4154984"/>
          </a:xfrm>
          <a:prstGeom prst="rect">
            <a:avLst/>
          </a:prstGeom>
          <a:noFill/>
        </p:spPr>
        <p:txBody>
          <a:bodyPr wrap="square" rtlCol="0">
            <a:spAutoFit/>
          </a:bodyPr>
          <a:lstStyle/>
          <a:p>
            <a:pPr algn="ctr"/>
            <a:r>
              <a:rPr lang="en-US" sz="4400" b="1" dirty="0">
                <a:solidFill>
                  <a:srgbClr val="203BE2"/>
                </a:solidFill>
              </a:rPr>
              <a:t>Recently Funded PBL/BNL STTR</a:t>
            </a:r>
          </a:p>
          <a:p>
            <a:pPr algn="ctr"/>
            <a:r>
              <a:rPr lang="en-US" sz="4400" b="1" dirty="0">
                <a:solidFill>
                  <a:srgbClr val="203BE2"/>
                </a:solidFill>
              </a:rPr>
              <a:t>(work to start soon) </a:t>
            </a:r>
          </a:p>
        </p:txBody>
      </p:sp>
      <p:pic>
        <p:nvPicPr>
          <p:cNvPr id="4" name="Picture 3">
            <a:extLst>
              <a:ext uri="{FF2B5EF4-FFF2-40B4-BE49-F238E27FC236}">
                <a16:creationId xmlns:a16="http://schemas.microsoft.com/office/drawing/2014/main" id="{8E2731ED-A16C-4816-A3B0-46E189DD5891}"/>
              </a:ext>
            </a:extLst>
          </p:cNvPr>
          <p:cNvPicPr>
            <a:picLocks noChangeAspect="1"/>
          </p:cNvPicPr>
          <p:nvPr/>
        </p:nvPicPr>
        <p:blipFill>
          <a:blip r:embed="rId2"/>
          <a:stretch>
            <a:fillRect/>
          </a:stretch>
        </p:blipFill>
        <p:spPr>
          <a:xfrm>
            <a:off x="3586163" y="39468"/>
            <a:ext cx="5429250" cy="6779064"/>
          </a:xfrm>
          <a:prstGeom prst="rect">
            <a:avLst/>
          </a:prstGeom>
        </p:spPr>
      </p:pic>
    </p:spTree>
    <p:extLst>
      <p:ext uri="{BB962C8B-B14F-4D97-AF65-F5344CB8AC3E}">
        <p14:creationId xmlns:p14="http://schemas.microsoft.com/office/powerpoint/2010/main" val="2053229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888" y="0"/>
            <a:ext cx="6615112" cy="1143000"/>
          </a:xfrm>
        </p:spPr>
        <p:txBody>
          <a:bodyPr>
            <a:noAutofit/>
          </a:bodyPr>
          <a:lstStyle/>
          <a:p>
            <a:r>
              <a:rPr lang="en-US" sz="4400" dirty="0"/>
              <a:t>PBL Team</a:t>
            </a:r>
            <a:endParaRPr lang="en-US" sz="2800" dirty="0"/>
          </a:p>
        </p:txBody>
      </p:sp>
      <p:sp>
        <p:nvSpPr>
          <p:cNvPr id="5" name="Content Placeholder 4">
            <a:extLst>
              <a:ext uri="{FF2B5EF4-FFF2-40B4-BE49-F238E27FC236}">
                <a16:creationId xmlns:a16="http://schemas.microsoft.com/office/drawing/2014/main" id="{A43961E1-A1B2-4D3C-A2F9-37A760F7C12B}"/>
              </a:ext>
            </a:extLst>
          </p:cNvPr>
          <p:cNvSpPr>
            <a:spLocks noGrp="1"/>
          </p:cNvSpPr>
          <p:nvPr>
            <p:ph sz="half" idx="1"/>
          </p:nvPr>
        </p:nvSpPr>
        <p:spPr>
          <a:xfrm>
            <a:off x="114301" y="1143000"/>
            <a:ext cx="8158162" cy="5157788"/>
          </a:xfrm>
        </p:spPr>
        <p:txBody>
          <a:bodyPr wrap="square" anchor="t">
            <a:noAutofit/>
          </a:bodyPr>
          <a:lstStyle/>
          <a:p>
            <a:pPr marL="0" indent="0">
              <a:buNone/>
            </a:pPr>
            <a:r>
              <a:rPr lang="en-US" sz="2200" dirty="0"/>
              <a:t>Current staff of Particle Beam Lasers, Inc. (PBL)</a:t>
            </a:r>
          </a:p>
          <a:p>
            <a:r>
              <a:rPr lang="en-US" sz="2200" dirty="0"/>
              <a:t>James </a:t>
            </a:r>
            <a:r>
              <a:rPr lang="en-US" sz="2200" dirty="0" err="1"/>
              <a:t>Kolonko</a:t>
            </a:r>
            <a:r>
              <a:rPr lang="en-US" sz="2200" dirty="0"/>
              <a:t> (President)</a:t>
            </a:r>
          </a:p>
          <a:p>
            <a:r>
              <a:rPr lang="en-US" sz="2200" dirty="0"/>
              <a:t>Delbert Larson (Vice President)</a:t>
            </a:r>
          </a:p>
          <a:p>
            <a:r>
              <a:rPr lang="en-US" sz="2200" dirty="0"/>
              <a:t>Steve Kahn (Senior Engineer, BNL retiree)</a:t>
            </a:r>
          </a:p>
          <a:p>
            <a:r>
              <a:rPr lang="en-US" sz="2200" dirty="0"/>
              <a:t>Ron Scanlan (Senior Scientist, LBNL retiree)</a:t>
            </a:r>
          </a:p>
          <a:p>
            <a:r>
              <a:rPr lang="en-US" sz="2200" dirty="0"/>
              <a:t>Bob Weggel (Senior Engineer, MIT retiree)</a:t>
            </a:r>
          </a:p>
          <a:p>
            <a:r>
              <a:rPr lang="en-US" sz="2200" dirty="0"/>
              <a:t>Erich </a:t>
            </a:r>
            <a:r>
              <a:rPr lang="en-US" sz="2200" dirty="0" err="1"/>
              <a:t>Willen</a:t>
            </a:r>
            <a:r>
              <a:rPr lang="en-US" sz="2200" dirty="0"/>
              <a:t> (Senior Scientist, BNL retiree)</a:t>
            </a:r>
          </a:p>
          <a:p>
            <a:pPr marL="0" indent="0">
              <a:buNone/>
            </a:pPr>
            <a:r>
              <a:rPr lang="en-US" sz="2200" dirty="0"/>
              <a:t>Previous participants</a:t>
            </a:r>
          </a:p>
          <a:p>
            <a:r>
              <a:rPr lang="en-US" sz="2200" dirty="0"/>
              <a:t>Bob Palmer (BNL)</a:t>
            </a:r>
          </a:p>
          <a:p>
            <a:r>
              <a:rPr lang="en-US" sz="2200" dirty="0"/>
              <a:t>David Cline (UCLA)</a:t>
            </a:r>
          </a:p>
          <a:p>
            <a:r>
              <a:rPr lang="en-US" sz="2200" dirty="0"/>
              <a:t>Harold Kirk (BNL)</a:t>
            </a:r>
          </a:p>
          <a:p>
            <a:r>
              <a:rPr lang="en-US" sz="2200" dirty="0"/>
              <a:t>Al </a:t>
            </a:r>
            <a:r>
              <a:rPr lang="en-US" sz="2200" dirty="0" err="1"/>
              <a:t>Garren</a:t>
            </a:r>
            <a:r>
              <a:rPr lang="en-US" sz="2200" dirty="0"/>
              <a:t> (LBL)</a:t>
            </a:r>
          </a:p>
          <a:p>
            <a:r>
              <a:rPr lang="en-US" sz="2200" dirty="0"/>
              <a:t>Shailendra Chouhan (FRIB)</a:t>
            </a:r>
          </a:p>
        </p:txBody>
      </p:sp>
      <p:sp>
        <p:nvSpPr>
          <p:cNvPr id="6" name="TextBox 5">
            <a:extLst>
              <a:ext uri="{FF2B5EF4-FFF2-40B4-BE49-F238E27FC236}">
                <a16:creationId xmlns:a16="http://schemas.microsoft.com/office/drawing/2014/main" id="{C4596F72-0FD7-4B21-8AFC-D93C9EECAA1C}"/>
              </a:ext>
            </a:extLst>
          </p:cNvPr>
          <p:cNvSpPr txBox="1"/>
          <p:nvPr/>
        </p:nvSpPr>
        <p:spPr>
          <a:xfrm>
            <a:off x="4193382" y="3971032"/>
            <a:ext cx="4829174"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solidFill>
                  <a:srgbClr val="FF0000"/>
                </a:solidFill>
              </a:rPr>
              <a:t>PBL/BNL team has worked on several SBIRs/STTRs and has made important contributions in areas such as high field HTS solenoid, common coil dipole, hybrid dipole, open midplane dipole, etc. </a:t>
            </a:r>
          </a:p>
        </p:txBody>
      </p:sp>
    </p:spTree>
    <p:extLst>
      <p:ext uri="{BB962C8B-B14F-4D97-AF65-F5344CB8AC3E}">
        <p14:creationId xmlns:p14="http://schemas.microsoft.com/office/powerpoint/2010/main" val="2162663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888" y="0"/>
            <a:ext cx="6615112" cy="1143000"/>
          </a:xfrm>
        </p:spPr>
        <p:txBody>
          <a:bodyPr>
            <a:noAutofit/>
          </a:bodyPr>
          <a:lstStyle/>
          <a:p>
            <a:r>
              <a:rPr lang="en-US" sz="4400" dirty="0"/>
              <a:t>TASKLIST</a:t>
            </a:r>
            <a:endParaRPr lang="en-US" sz="2800" dirty="0"/>
          </a:p>
        </p:txBody>
      </p:sp>
      <p:sp>
        <p:nvSpPr>
          <p:cNvPr id="3" name="Rectangle 2">
            <a:extLst>
              <a:ext uri="{FF2B5EF4-FFF2-40B4-BE49-F238E27FC236}">
                <a16:creationId xmlns:a16="http://schemas.microsoft.com/office/drawing/2014/main" id="{AD9BB1A5-E190-4827-BC76-201E7F5C6265}"/>
              </a:ext>
            </a:extLst>
          </p:cNvPr>
          <p:cNvSpPr/>
          <p:nvPr/>
        </p:nvSpPr>
        <p:spPr>
          <a:xfrm>
            <a:off x="64294" y="1282169"/>
            <a:ext cx="9015412" cy="3785652"/>
          </a:xfrm>
          <a:prstGeom prst="rect">
            <a:avLst/>
          </a:prstGeom>
        </p:spPr>
        <p:txBody>
          <a:bodyPr wrap="square">
            <a:spAutoFit/>
          </a:bodyPr>
          <a:lstStyle/>
          <a:p>
            <a:pPr marL="274320" marR="0" indent="-182880">
              <a:spcBef>
                <a:spcPts val="300"/>
              </a:spcBef>
              <a:spcAft>
                <a:spcPts val="0"/>
              </a:spcAft>
              <a:buFont typeface="Arial" panose="020B0604020202020204" pitchFamily="34" charset="0"/>
              <a:buChar char="•"/>
            </a:pPr>
            <a:r>
              <a:rPr lang="en-US" sz="2000" b="1" dirty="0">
                <a:latin typeface="Times New Roman" panose="02020603050405020304" pitchFamily="18" charset="0"/>
                <a:ea typeface="Calibri" panose="020F0502020204030204" pitchFamily="34" charset="0"/>
                <a:cs typeface="Times New Roman" panose="02020603050405020304" pitchFamily="18" charset="0"/>
              </a:rPr>
              <a:t>Perform 2-d and 3-d magnetic design for the proof-of-principle Nb</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000" b="1" dirty="0">
                <a:latin typeface="Times New Roman" panose="02020603050405020304" pitchFamily="18" charset="0"/>
                <a:ea typeface="Calibri" panose="020F0502020204030204" pitchFamily="34" charset="0"/>
                <a:cs typeface="Times New Roman" panose="02020603050405020304" pitchFamily="18" charset="0"/>
              </a:rPr>
              <a:t>Sn dipole</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74320" marR="0" indent="-182880">
              <a:spcBef>
                <a:spcPts val="300"/>
              </a:spcBef>
              <a:spcAft>
                <a:spcPts val="0"/>
              </a:spcAft>
              <a:buFont typeface="Arial" panose="020B0604020202020204" pitchFamily="34" charset="0"/>
              <a:buChar char="•"/>
            </a:pPr>
            <a:r>
              <a:rPr lang="en-US" sz="2000" b="1" dirty="0">
                <a:latin typeface="Times New Roman" panose="02020603050405020304" pitchFamily="18" charset="0"/>
                <a:ea typeface="Calibri" panose="020F0502020204030204" pitchFamily="34" charset="0"/>
                <a:cs typeface="Times New Roman" panose="02020603050405020304" pitchFamily="18" charset="0"/>
              </a:rPr>
              <a:t>Perform 2-d and 3-d mechanical design for the proof-of-principle Nb</a:t>
            </a:r>
            <a:r>
              <a:rPr lang="en-US" sz="2000" b="1"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000" b="1" dirty="0">
                <a:latin typeface="Times New Roman" panose="02020603050405020304" pitchFamily="18" charset="0"/>
                <a:ea typeface="Calibri" panose="020F0502020204030204" pitchFamily="34" charset="0"/>
                <a:cs typeface="Times New Roman" panose="02020603050405020304" pitchFamily="18" charset="0"/>
              </a:rPr>
              <a:t>Sn dipole</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74320" marR="0" indent="-182880">
              <a:spcBef>
                <a:spcPts val="300"/>
              </a:spcBef>
              <a:spcAft>
                <a:spcPts val="0"/>
              </a:spcAft>
              <a:buFont typeface="Arial" panose="020B0604020202020204" pitchFamily="34" charset="0"/>
              <a:buChar char="•"/>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Perform coil winding test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74320" marR="0" indent="-182880">
              <a:spcBef>
                <a:spcPts val="300"/>
              </a:spcBef>
              <a:spcAft>
                <a:spcPts val="0"/>
              </a:spcAft>
              <a:buFont typeface="Arial" panose="020B0604020202020204" pitchFamily="34" charset="0"/>
              <a:buChar char="•"/>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Perform mockup assembly test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74320" marR="0" indent="-182880">
              <a:spcBef>
                <a:spcPts val="300"/>
              </a:spcBef>
              <a:spcAft>
                <a:spcPts val="0"/>
              </a:spcAft>
              <a:buFont typeface="Arial" panose="020B0604020202020204" pitchFamily="34" charset="0"/>
              <a:buChar char="•"/>
            </a:pPr>
            <a:r>
              <a:rPr lang="en-US" sz="2000" b="1" dirty="0">
                <a:latin typeface="Times New Roman" panose="02020603050405020304" pitchFamily="18" charset="0"/>
                <a:ea typeface="Calibri" panose="020F0502020204030204" pitchFamily="34" charset="0"/>
                <a:cs typeface="Times New Roman" panose="02020603050405020304" pitchFamily="18" charset="0"/>
              </a:rPr>
              <a:t>Selection of conductor and cable for the proof-of-principle magnet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74320" marR="0" indent="-182880">
              <a:spcBef>
                <a:spcPts val="300"/>
              </a:spcBef>
              <a:spcAft>
                <a:spcPts val="0"/>
              </a:spcAft>
              <a:buFont typeface="Arial" panose="020B0604020202020204" pitchFamily="34" charset="0"/>
              <a:buChar char="•"/>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Plan for proof-of-principle tests in Phase II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74320" marR="0" indent="-182880">
              <a:spcBef>
                <a:spcPts val="300"/>
              </a:spcBef>
              <a:spcAft>
                <a:spcPts val="0"/>
              </a:spcAft>
              <a:buFont typeface="Arial" panose="020B0604020202020204" pitchFamily="34" charset="0"/>
              <a:buChar char="•"/>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Develop a conceptual design for the assembly and test of the overpass/underpass coils in the proof-of-principle dipole</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74320" marR="0" indent="-182880">
              <a:spcBef>
                <a:spcPts val="300"/>
              </a:spcBef>
              <a:spcAft>
                <a:spcPts val="0"/>
              </a:spcAft>
              <a:buFont typeface="Arial" panose="020B0604020202020204" pitchFamily="34" charset="0"/>
              <a:buChar char="•"/>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Develop a conceptual design of a </a:t>
            </a:r>
            <a:r>
              <a:rPr lang="en-US" sz="2000" b="1" dirty="0">
                <a:latin typeface="Times New Roman" panose="02020603050405020304" pitchFamily="18" charset="0"/>
                <a:ea typeface="Calibri" panose="020F0502020204030204" pitchFamily="34" charset="0"/>
                <a:cs typeface="Times New Roman" panose="02020603050405020304" pitchFamily="18" charset="0"/>
              </a:rPr>
              <a:t>16 T, 50 mm aperture dipole for a future proton collider and a background field test facility magnet for HEP and FES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274320" marR="0" indent="-182880">
              <a:spcBef>
                <a:spcPts val="300"/>
              </a:spcBef>
              <a:spcAft>
                <a:spcPts val="0"/>
              </a:spcAft>
              <a:buFont typeface="Arial" panose="020B0604020202020204" pitchFamily="34" charset="0"/>
              <a:buChar char="•"/>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Phase I Final Report and identify the key components for a Phase II proposal</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ED2BE47C-5AA8-49A9-8266-04BD0160A4F2}"/>
              </a:ext>
            </a:extLst>
          </p:cNvPr>
          <p:cNvSpPr txBox="1"/>
          <p:nvPr/>
        </p:nvSpPr>
        <p:spPr>
          <a:xfrm>
            <a:off x="242889" y="5074162"/>
            <a:ext cx="8701086"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4000" b="1" dirty="0">
                <a:solidFill>
                  <a:srgbClr val="FFFF00"/>
                </a:solidFill>
              </a:rPr>
              <a:t>(PBL welcomes participation and collaboration with all USMDP partners)</a:t>
            </a:r>
          </a:p>
        </p:txBody>
      </p:sp>
    </p:spTree>
    <p:extLst>
      <p:ext uri="{BB962C8B-B14F-4D97-AF65-F5344CB8AC3E}">
        <p14:creationId xmlns:p14="http://schemas.microsoft.com/office/powerpoint/2010/main" val="466896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0" y="0"/>
            <a:ext cx="6743700" cy="1143000"/>
          </a:xfrm>
        </p:spPr>
        <p:txBody>
          <a:bodyPr>
            <a:normAutofit/>
          </a:bodyPr>
          <a:lstStyle/>
          <a:p>
            <a:r>
              <a:rPr lang="en-US" sz="4000" dirty="0"/>
              <a:t>Goal of Phase II, if funded (1)</a:t>
            </a:r>
          </a:p>
        </p:txBody>
      </p:sp>
      <p:sp>
        <p:nvSpPr>
          <p:cNvPr id="3" name="TextBox 2">
            <a:extLst>
              <a:ext uri="{FF2B5EF4-FFF2-40B4-BE49-F238E27FC236}">
                <a16:creationId xmlns:a16="http://schemas.microsoft.com/office/drawing/2014/main" id="{8E36DF37-8F53-450A-A9D6-5CAB0072A70C}"/>
              </a:ext>
            </a:extLst>
          </p:cNvPr>
          <p:cNvSpPr txBox="1"/>
          <p:nvPr/>
        </p:nvSpPr>
        <p:spPr>
          <a:xfrm>
            <a:off x="154069" y="1282183"/>
            <a:ext cx="8861344"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200" b="1" dirty="0">
                <a:solidFill>
                  <a:srgbClr val="FF0000"/>
                </a:solidFill>
              </a:rPr>
              <a:t>Insert coil test in BNL DCC017 for a “Proof-of-Principle” demonstration of (a) overpass underpass end design (b) Field quality common coil design</a:t>
            </a:r>
          </a:p>
        </p:txBody>
      </p:sp>
      <p:pic>
        <p:nvPicPr>
          <p:cNvPr id="5" name="Picture 4">
            <a:extLst>
              <a:ext uri="{FF2B5EF4-FFF2-40B4-BE49-F238E27FC236}">
                <a16:creationId xmlns:a16="http://schemas.microsoft.com/office/drawing/2014/main" id="{3D11C0DC-8780-4155-9130-ED91EC823BA3}"/>
              </a:ext>
            </a:extLst>
          </p:cNvPr>
          <p:cNvPicPr>
            <a:picLocks noChangeAspect="1"/>
          </p:cNvPicPr>
          <p:nvPr/>
        </p:nvPicPr>
        <p:blipFill>
          <a:blip r:embed="rId2"/>
          <a:stretch>
            <a:fillRect/>
          </a:stretch>
        </p:blipFill>
        <p:spPr>
          <a:xfrm>
            <a:off x="0" y="2347969"/>
            <a:ext cx="9144000" cy="3812977"/>
          </a:xfrm>
          <a:prstGeom prst="rect">
            <a:avLst/>
          </a:prstGeom>
        </p:spPr>
      </p:pic>
    </p:spTree>
    <p:extLst>
      <p:ext uri="{BB962C8B-B14F-4D97-AF65-F5344CB8AC3E}">
        <p14:creationId xmlns:p14="http://schemas.microsoft.com/office/powerpoint/2010/main" val="599810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863" y="0"/>
            <a:ext cx="6815137" cy="1143000"/>
          </a:xfrm>
        </p:spPr>
        <p:txBody>
          <a:bodyPr>
            <a:normAutofit/>
          </a:bodyPr>
          <a:lstStyle/>
          <a:p>
            <a:r>
              <a:rPr lang="en-US" sz="4000" dirty="0"/>
              <a:t>Goal of Phase II, if funded (2)</a:t>
            </a:r>
          </a:p>
        </p:txBody>
      </p:sp>
      <p:sp>
        <p:nvSpPr>
          <p:cNvPr id="3" name="TextBox 2">
            <a:extLst>
              <a:ext uri="{FF2B5EF4-FFF2-40B4-BE49-F238E27FC236}">
                <a16:creationId xmlns:a16="http://schemas.microsoft.com/office/drawing/2014/main" id="{8E36DF37-8F53-450A-A9D6-5CAB0072A70C}"/>
              </a:ext>
            </a:extLst>
          </p:cNvPr>
          <p:cNvSpPr txBox="1"/>
          <p:nvPr/>
        </p:nvSpPr>
        <p:spPr>
          <a:xfrm>
            <a:off x="154069" y="1282183"/>
            <a:ext cx="8861344"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200" b="1" dirty="0">
                <a:solidFill>
                  <a:srgbClr val="FF0000"/>
                </a:solidFill>
              </a:rPr>
              <a:t>Insert coil test in BNL DCC017 for a “Proof-of-Principle” demonstration of (a) overpass underpass end design (b) Field quality common coil design</a:t>
            </a:r>
          </a:p>
        </p:txBody>
      </p:sp>
      <p:pic>
        <p:nvPicPr>
          <p:cNvPr id="4" name="Picture 3">
            <a:extLst>
              <a:ext uri="{FF2B5EF4-FFF2-40B4-BE49-F238E27FC236}">
                <a16:creationId xmlns:a16="http://schemas.microsoft.com/office/drawing/2014/main" id="{6B6407C9-5D60-4524-AFF8-5587F07E5D2B}"/>
              </a:ext>
            </a:extLst>
          </p:cNvPr>
          <p:cNvPicPr>
            <a:picLocks noChangeAspect="1"/>
          </p:cNvPicPr>
          <p:nvPr/>
        </p:nvPicPr>
        <p:blipFill>
          <a:blip r:embed="rId2"/>
          <a:stretch>
            <a:fillRect/>
          </a:stretch>
        </p:blipFill>
        <p:spPr>
          <a:xfrm>
            <a:off x="0" y="2190807"/>
            <a:ext cx="9144000" cy="4290989"/>
          </a:xfrm>
          <a:prstGeom prst="rect">
            <a:avLst/>
          </a:prstGeom>
        </p:spPr>
      </p:pic>
    </p:spTree>
    <p:extLst>
      <p:ext uri="{BB962C8B-B14F-4D97-AF65-F5344CB8AC3E}">
        <p14:creationId xmlns:p14="http://schemas.microsoft.com/office/powerpoint/2010/main" val="220696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0" y="0"/>
            <a:ext cx="6743700" cy="1143000"/>
          </a:xfrm>
        </p:spPr>
        <p:txBody>
          <a:bodyPr>
            <a:noAutofit/>
          </a:bodyPr>
          <a:lstStyle/>
          <a:p>
            <a:r>
              <a:rPr lang="en-US" sz="4000" dirty="0"/>
              <a:t>Challenges (incomplete list)</a:t>
            </a:r>
          </a:p>
        </p:txBody>
      </p:sp>
      <p:sp>
        <p:nvSpPr>
          <p:cNvPr id="3" name="TextBox 2">
            <a:extLst>
              <a:ext uri="{FF2B5EF4-FFF2-40B4-BE49-F238E27FC236}">
                <a16:creationId xmlns:a16="http://schemas.microsoft.com/office/drawing/2014/main" id="{7A923BF8-E525-43A3-B63D-1B50214E09A1}"/>
              </a:ext>
            </a:extLst>
          </p:cNvPr>
          <p:cNvSpPr txBox="1"/>
          <p:nvPr/>
        </p:nvSpPr>
        <p:spPr>
          <a:xfrm>
            <a:off x="0" y="1228436"/>
            <a:ext cx="91440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New Design – any new design, until demonstrated, has potential issues not fully appreciated initially</a:t>
            </a:r>
          </a:p>
          <a:p>
            <a:pPr marL="285750" indent="-285750">
              <a:buFont typeface="Arial" panose="020B0604020202020204" pitchFamily="34" charset="0"/>
              <a:buChar char="•"/>
            </a:pPr>
            <a:r>
              <a:rPr lang="en-US" sz="2800" dirty="0"/>
              <a:t>Coil winding – coils are wound outside in, with no clear path, regular winding techniques don’t work</a:t>
            </a:r>
          </a:p>
          <a:p>
            <a:pPr marL="285750" indent="-285750">
              <a:buFont typeface="Arial" panose="020B0604020202020204" pitchFamily="34" charset="0"/>
              <a:buChar char="•"/>
            </a:pPr>
            <a:r>
              <a:rPr lang="en-US" sz="2800" dirty="0"/>
              <a:t>Mechanical design and analysis of the new end design </a:t>
            </a:r>
          </a:p>
        </p:txBody>
      </p:sp>
      <p:pic>
        <p:nvPicPr>
          <p:cNvPr id="5" name="Picture 3">
            <a:extLst>
              <a:ext uri="{FF2B5EF4-FFF2-40B4-BE49-F238E27FC236}">
                <a16:creationId xmlns:a16="http://schemas.microsoft.com/office/drawing/2014/main" id="{93E8E213-4A72-44B2-9667-B2677AE3D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3868418"/>
            <a:ext cx="3771901" cy="215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DB92011C-56FC-4792-8593-CC2317154809}"/>
              </a:ext>
            </a:extLst>
          </p:cNvPr>
          <p:cNvPicPr>
            <a:picLocks noChangeAspect="1"/>
          </p:cNvPicPr>
          <p:nvPr/>
        </p:nvPicPr>
        <p:blipFill>
          <a:blip r:embed="rId3"/>
          <a:stretch>
            <a:fillRect/>
          </a:stretch>
        </p:blipFill>
        <p:spPr>
          <a:xfrm>
            <a:off x="4572000" y="3819939"/>
            <a:ext cx="2943226" cy="2207420"/>
          </a:xfrm>
          <a:prstGeom prst="rect">
            <a:avLst/>
          </a:prstGeom>
        </p:spPr>
      </p:pic>
    </p:spTree>
    <p:extLst>
      <p:ext uri="{BB962C8B-B14F-4D97-AF65-F5344CB8AC3E}">
        <p14:creationId xmlns:p14="http://schemas.microsoft.com/office/powerpoint/2010/main" val="967441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Contents</a:t>
            </a:r>
          </a:p>
        </p:txBody>
      </p:sp>
      <p:sp>
        <p:nvSpPr>
          <p:cNvPr id="3" name="TextBox 2"/>
          <p:cNvSpPr txBox="1"/>
          <p:nvPr/>
        </p:nvSpPr>
        <p:spPr>
          <a:xfrm>
            <a:off x="0" y="1265238"/>
            <a:ext cx="9144000" cy="4976683"/>
          </a:xfrm>
          <a:prstGeom prst="rect">
            <a:avLst/>
          </a:prstGeom>
          <a:noFill/>
        </p:spPr>
        <p:txBody>
          <a:bodyPr wrap="square" rtlCol="0">
            <a:spAutoFit/>
          </a:bodyPr>
          <a:lstStyle/>
          <a:p>
            <a:pPr>
              <a:lnSpc>
                <a:spcPct val="150000"/>
              </a:lnSpc>
            </a:pPr>
            <a:r>
              <a:rPr lang="en-US" sz="3600" b="1" dirty="0"/>
              <a:t>Alternate End Design for Block Coil Dipoles</a:t>
            </a:r>
          </a:p>
          <a:p>
            <a:pPr marL="800100" lvl="1" indent="-342900">
              <a:lnSpc>
                <a:spcPct val="150000"/>
              </a:lnSpc>
              <a:buFont typeface="Arial" panose="020B0604020202020204" pitchFamily="34" charset="0"/>
              <a:buChar char="•"/>
            </a:pPr>
            <a:r>
              <a:rPr lang="en-US" sz="3600" b="1" dirty="0"/>
              <a:t>Why</a:t>
            </a:r>
          </a:p>
          <a:p>
            <a:pPr marL="800100" lvl="1" indent="-342900">
              <a:lnSpc>
                <a:spcPct val="150000"/>
              </a:lnSpc>
              <a:buFont typeface="Arial" panose="020B0604020202020204" pitchFamily="34" charset="0"/>
              <a:buChar char="•"/>
            </a:pPr>
            <a:r>
              <a:rPr lang="en-US" sz="3600" b="1" dirty="0"/>
              <a:t>What</a:t>
            </a:r>
          </a:p>
          <a:p>
            <a:pPr marL="800100" lvl="1" indent="-342900">
              <a:lnSpc>
                <a:spcPct val="150000"/>
              </a:lnSpc>
              <a:buFont typeface="Arial" panose="020B0604020202020204" pitchFamily="34" charset="0"/>
              <a:buChar char="•"/>
            </a:pPr>
            <a:r>
              <a:rPr lang="en-US" sz="3600" b="1" dirty="0"/>
              <a:t>Progress and Plans</a:t>
            </a:r>
          </a:p>
          <a:p>
            <a:pPr marL="1485900" lvl="2" indent="-571500">
              <a:lnSpc>
                <a:spcPct val="150000"/>
              </a:lnSpc>
              <a:buFont typeface="Wingdings" panose="05000000000000000000" pitchFamily="2" charset="2"/>
              <a:buChar char="Ø"/>
            </a:pPr>
            <a:r>
              <a:rPr lang="en-US" sz="3600" b="1" dirty="0"/>
              <a:t>Proof-of-Principle test with dual goals</a:t>
            </a:r>
          </a:p>
          <a:p>
            <a:pPr marL="800100" lvl="1" indent="-342900">
              <a:lnSpc>
                <a:spcPct val="150000"/>
              </a:lnSpc>
              <a:buFont typeface="Arial" panose="020B0604020202020204" pitchFamily="34" charset="0"/>
              <a:buChar char="•"/>
            </a:pPr>
            <a:r>
              <a:rPr lang="en-US" sz="3600" b="1" dirty="0"/>
              <a:t>Challenges</a:t>
            </a:r>
          </a:p>
        </p:txBody>
      </p:sp>
    </p:spTree>
    <p:extLst>
      <p:ext uri="{BB962C8B-B14F-4D97-AF65-F5344CB8AC3E}">
        <p14:creationId xmlns:p14="http://schemas.microsoft.com/office/powerpoint/2010/main" val="305207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Summary</a:t>
            </a:r>
          </a:p>
        </p:txBody>
      </p:sp>
      <p:sp>
        <p:nvSpPr>
          <p:cNvPr id="3" name="TextBox 2"/>
          <p:cNvSpPr txBox="1"/>
          <p:nvPr/>
        </p:nvSpPr>
        <p:spPr>
          <a:xfrm>
            <a:off x="0" y="1265238"/>
            <a:ext cx="9144000" cy="4431983"/>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800" b="1" dirty="0"/>
              <a:t>A new conductor friendly end design for block coils dipoles to reduce strain and length of the end region</a:t>
            </a:r>
          </a:p>
          <a:p>
            <a:pPr marL="342900" indent="-342900">
              <a:spcBef>
                <a:spcPts val="1200"/>
              </a:spcBef>
              <a:buFont typeface="Arial" panose="020B0604020202020204" pitchFamily="34" charset="0"/>
              <a:buChar char="•"/>
            </a:pPr>
            <a:r>
              <a:rPr lang="en-US" sz="2800" b="1" dirty="0"/>
              <a:t>Relevant to Nb3Sn and HTS and therefore relevant to high field 20 T design study</a:t>
            </a:r>
          </a:p>
          <a:p>
            <a:pPr marL="342900" indent="-342900">
              <a:spcBef>
                <a:spcPts val="1200"/>
              </a:spcBef>
              <a:buFont typeface="Arial" panose="020B0604020202020204" pitchFamily="34" charset="0"/>
              <a:buChar char="•"/>
            </a:pPr>
            <a:r>
              <a:rPr lang="en-US" sz="2800" b="1" dirty="0"/>
              <a:t>Magnet ends and body to end transition region has often limited the performance of block coil dipoles. This new design has a potential of improving that performance. </a:t>
            </a:r>
          </a:p>
          <a:p>
            <a:pPr marL="342900" indent="-342900">
              <a:spcBef>
                <a:spcPts val="1200"/>
              </a:spcBef>
              <a:buFont typeface="Arial" panose="020B0604020202020204" pitchFamily="34" charset="0"/>
              <a:buChar char="•"/>
            </a:pPr>
            <a:r>
              <a:rPr lang="en-US" sz="2800" b="1" dirty="0"/>
              <a:t>New designs typically comes with new challenges. All are invited to collaborate/participate in this PBL/BNL STTR.</a:t>
            </a:r>
          </a:p>
        </p:txBody>
      </p:sp>
    </p:spTree>
    <p:extLst>
      <p:ext uri="{BB962C8B-B14F-4D97-AF65-F5344CB8AC3E}">
        <p14:creationId xmlns:p14="http://schemas.microsoft.com/office/powerpoint/2010/main" val="227067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Introduction</a:t>
            </a:r>
          </a:p>
        </p:txBody>
      </p:sp>
      <p:sp>
        <p:nvSpPr>
          <p:cNvPr id="3" name="TextBox 2"/>
          <p:cNvSpPr txBox="1"/>
          <p:nvPr/>
        </p:nvSpPr>
        <p:spPr>
          <a:xfrm>
            <a:off x="0" y="1265238"/>
            <a:ext cx="9144000" cy="2308324"/>
          </a:xfrm>
          <a:prstGeom prst="rect">
            <a:avLst/>
          </a:prstGeom>
          <a:noFill/>
        </p:spPr>
        <p:txBody>
          <a:bodyPr wrap="square" rtlCol="0">
            <a:spAutoFit/>
          </a:bodyPr>
          <a:lstStyle/>
          <a:p>
            <a:pPr marL="182880" indent="-182880">
              <a:buFont typeface="Arial" panose="020B0604020202020204" pitchFamily="34" charset="0"/>
              <a:buChar char="•"/>
            </a:pPr>
            <a:r>
              <a:rPr lang="en-US" sz="2400" b="1" dirty="0"/>
              <a:t>Block coil designs have many attractive features in the cross section due to their simplicity, easy to segment coils in hybrid dipoles and structure to manage the Lorentz forces in high field magnets</a:t>
            </a:r>
          </a:p>
          <a:p>
            <a:pPr marL="182880" indent="-182880">
              <a:buFont typeface="Arial" panose="020B0604020202020204" pitchFamily="34" charset="0"/>
              <a:buChar char="•"/>
            </a:pPr>
            <a:r>
              <a:rPr lang="en-US" sz="2400" b="1" dirty="0"/>
              <a:t>The ends of certain coil blocks, however, don’t remain simple (some had reverse bends as well). They also get longer. Moreover, the ends + transition regions have often limited the magnet performance</a:t>
            </a:r>
          </a:p>
        </p:txBody>
      </p:sp>
      <p:pic>
        <p:nvPicPr>
          <p:cNvPr id="4" name="Picture 3">
            <a:extLst>
              <a:ext uri="{FF2B5EF4-FFF2-40B4-BE49-F238E27FC236}">
                <a16:creationId xmlns:a16="http://schemas.microsoft.com/office/drawing/2014/main" id="{69C6045D-7FA4-45C6-BABE-4DDC7689F209}"/>
              </a:ext>
            </a:extLst>
          </p:cNvPr>
          <p:cNvPicPr>
            <a:picLocks noChangeAspect="1"/>
          </p:cNvPicPr>
          <p:nvPr/>
        </p:nvPicPr>
        <p:blipFill>
          <a:blip r:embed="rId2"/>
          <a:stretch>
            <a:fillRect/>
          </a:stretch>
        </p:blipFill>
        <p:spPr>
          <a:xfrm>
            <a:off x="353570" y="3573562"/>
            <a:ext cx="8436859" cy="2856926"/>
          </a:xfrm>
          <a:prstGeom prst="rect">
            <a:avLst/>
          </a:prstGeom>
        </p:spPr>
      </p:pic>
    </p:spTree>
    <p:extLst>
      <p:ext uri="{BB962C8B-B14F-4D97-AF65-F5344CB8AC3E}">
        <p14:creationId xmlns:p14="http://schemas.microsoft.com/office/powerpoint/2010/main" val="82613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C15323-08BC-4FE4-BA79-1CB3C1AC26B7}"/>
              </a:ext>
            </a:extLst>
          </p:cNvPr>
          <p:cNvPicPr>
            <a:picLocks noChangeAspect="1"/>
          </p:cNvPicPr>
          <p:nvPr/>
        </p:nvPicPr>
        <p:blipFill>
          <a:blip r:embed="rId2"/>
          <a:stretch>
            <a:fillRect/>
          </a:stretch>
        </p:blipFill>
        <p:spPr>
          <a:xfrm>
            <a:off x="76200" y="1344546"/>
            <a:ext cx="5647295" cy="2235516"/>
          </a:xfrm>
          <a:prstGeom prst="rect">
            <a:avLst/>
          </a:prstGeom>
        </p:spPr>
      </p:pic>
      <p:sp>
        <p:nvSpPr>
          <p:cNvPr id="2" name="Title 1"/>
          <p:cNvSpPr>
            <a:spLocks noGrp="1"/>
          </p:cNvSpPr>
          <p:nvPr>
            <p:ph type="title"/>
          </p:nvPr>
        </p:nvSpPr>
        <p:spPr>
          <a:xfrm>
            <a:off x="2448232" y="0"/>
            <a:ext cx="6695768" cy="1143000"/>
          </a:xfrm>
        </p:spPr>
        <p:txBody>
          <a:bodyPr>
            <a:noAutofit/>
          </a:bodyPr>
          <a:lstStyle/>
          <a:p>
            <a:r>
              <a:rPr lang="en-US" sz="3600" dirty="0"/>
              <a:t>Single Aperture Dipoles (lifted ends to clear the beam tube) </a:t>
            </a:r>
          </a:p>
        </p:txBody>
      </p:sp>
      <p:pic>
        <p:nvPicPr>
          <p:cNvPr id="6" name="Picture 5">
            <a:extLst>
              <a:ext uri="{FF2B5EF4-FFF2-40B4-BE49-F238E27FC236}">
                <a16:creationId xmlns:a16="http://schemas.microsoft.com/office/drawing/2014/main" id="{B9F88320-1DBE-4C0A-8726-037C1136723C}"/>
              </a:ext>
            </a:extLst>
          </p:cNvPr>
          <p:cNvPicPr>
            <a:picLocks noChangeAspect="1"/>
          </p:cNvPicPr>
          <p:nvPr/>
        </p:nvPicPr>
        <p:blipFill>
          <a:blip r:embed="rId3"/>
          <a:stretch>
            <a:fillRect/>
          </a:stretch>
        </p:blipFill>
        <p:spPr>
          <a:xfrm>
            <a:off x="48229" y="3703320"/>
            <a:ext cx="6447063" cy="2602046"/>
          </a:xfrm>
          <a:prstGeom prst="rect">
            <a:avLst/>
          </a:prstGeom>
        </p:spPr>
      </p:pic>
      <p:pic>
        <p:nvPicPr>
          <p:cNvPr id="7" name="Picture 6">
            <a:extLst>
              <a:ext uri="{FF2B5EF4-FFF2-40B4-BE49-F238E27FC236}">
                <a16:creationId xmlns:a16="http://schemas.microsoft.com/office/drawing/2014/main" id="{9308A039-8FD4-4867-B02E-4467DC529D68}"/>
              </a:ext>
            </a:extLst>
          </p:cNvPr>
          <p:cNvPicPr>
            <a:picLocks noChangeAspect="1"/>
          </p:cNvPicPr>
          <p:nvPr/>
        </p:nvPicPr>
        <p:blipFill rotWithShape="1">
          <a:blip r:embed="rId4"/>
          <a:srcRect l="47592" t="-2" r="1359" b="12402"/>
          <a:stretch/>
        </p:blipFill>
        <p:spPr>
          <a:xfrm>
            <a:off x="6481035" y="3609975"/>
            <a:ext cx="2560320" cy="2011680"/>
          </a:xfrm>
          <a:prstGeom prst="rect">
            <a:avLst/>
          </a:prstGeom>
        </p:spPr>
      </p:pic>
      <p:pic>
        <p:nvPicPr>
          <p:cNvPr id="8" name="Picture 7">
            <a:extLst>
              <a:ext uri="{FF2B5EF4-FFF2-40B4-BE49-F238E27FC236}">
                <a16:creationId xmlns:a16="http://schemas.microsoft.com/office/drawing/2014/main" id="{1FF17B7E-9DD1-44F8-BD02-4F35208FC920}"/>
              </a:ext>
            </a:extLst>
          </p:cNvPr>
          <p:cNvPicPr>
            <a:picLocks noChangeAspect="1"/>
          </p:cNvPicPr>
          <p:nvPr/>
        </p:nvPicPr>
        <p:blipFill rotWithShape="1">
          <a:blip r:embed="rId4"/>
          <a:srcRect l="2" t="-2" r="52593" b="12402"/>
          <a:stretch/>
        </p:blipFill>
        <p:spPr>
          <a:xfrm>
            <a:off x="6402688" y="1266258"/>
            <a:ext cx="2703069" cy="2287212"/>
          </a:xfrm>
          <a:prstGeom prst="rect">
            <a:avLst/>
          </a:prstGeom>
        </p:spPr>
      </p:pic>
      <p:pic>
        <p:nvPicPr>
          <p:cNvPr id="9" name="Picture 8">
            <a:extLst>
              <a:ext uri="{FF2B5EF4-FFF2-40B4-BE49-F238E27FC236}">
                <a16:creationId xmlns:a16="http://schemas.microsoft.com/office/drawing/2014/main" id="{BA00FF16-E97B-47FE-A7C9-F9FB655EC826}"/>
              </a:ext>
            </a:extLst>
          </p:cNvPr>
          <p:cNvPicPr>
            <a:picLocks noChangeAspect="1"/>
          </p:cNvPicPr>
          <p:nvPr/>
        </p:nvPicPr>
        <p:blipFill rotWithShape="1">
          <a:blip r:embed="rId5"/>
          <a:srcRect r="37601"/>
          <a:stretch/>
        </p:blipFill>
        <p:spPr>
          <a:xfrm>
            <a:off x="6495292" y="5626541"/>
            <a:ext cx="2377440" cy="361950"/>
          </a:xfrm>
          <a:prstGeom prst="rect">
            <a:avLst/>
          </a:prstGeom>
        </p:spPr>
      </p:pic>
      <p:pic>
        <p:nvPicPr>
          <p:cNvPr id="10" name="Picture 9">
            <a:extLst>
              <a:ext uri="{FF2B5EF4-FFF2-40B4-BE49-F238E27FC236}">
                <a16:creationId xmlns:a16="http://schemas.microsoft.com/office/drawing/2014/main" id="{82BF3265-3AF2-4956-AC9A-FB2C47056321}"/>
              </a:ext>
            </a:extLst>
          </p:cNvPr>
          <p:cNvPicPr>
            <a:picLocks noChangeAspect="1"/>
          </p:cNvPicPr>
          <p:nvPr/>
        </p:nvPicPr>
        <p:blipFill rotWithShape="1">
          <a:blip r:embed="rId5"/>
          <a:srcRect l="61543" r="-2344"/>
          <a:stretch/>
        </p:blipFill>
        <p:spPr>
          <a:xfrm>
            <a:off x="6991083" y="5959407"/>
            <a:ext cx="1554480" cy="361950"/>
          </a:xfrm>
          <a:prstGeom prst="rect">
            <a:avLst/>
          </a:prstGeom>
        </p:spPr>
      </p:pic>
    </p:spTree>
    <p:extLst>
      <p:ext uri="{BB962C8B-B14F-4D97-AF65-F5344CB8AC3E}">
        <p14:creationId xmlns:p14="http://schemas.microsoft.com/office/powerpoint/2010/main" val="380465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77" y="0"/>
            <a:ext cx="8937523" cy="1143000"/>
          </a:xfrm>
        </p:spPr>
        <p:txBody>
          <a:bodyPr>
            <a:noAutofit/>
          </a:bodyPr>
          <a:lstStyle/>
          <a:p>
            <a:r>
              <a:rPr lang="en-US" sz="3600" dirty="0"/>
              <a:t>Dipoles for Colliders (some blocks must still be lifted in hard direction to clear the bore) </a:t>
            </a:r>
          </a:p>
        </p:txBody>
      </p:sp>
      <p:pic>
        <p:nvPicPr>
          <p:cNvPr id="4" name="Picture 3">
            <a:extLst>
              <a:ext uri="{FF2B5EF4-FFF2-40B4-BE49-F238E27FC236}">
                <a16:creationId xmlns:a16="http://schemas.microsoft.com/office/drawing/2014/main" id="{C896AA25-FCF9-4D16-AC52-36640B1FE22D}"/>
              </a:ext>
            </a:extLst>
          </p:cNvPr>
          <p:cNvPicPr>
            <a:picLocks noChangeAspect="1"/>
          </p:cNvPicPr>
          <p:nvPr/>
        </p:nvPicPr>
        <p:blipFill>
          <a:blip r:embed="rId2"/>
          <a:stretch>
            <a:fillRect/>
          </a:stretch>
        </p:blipFill>
        <p:spPr>
          <a:xfrm>
            <a:off x="0" y="1555338"/>
            <a:ext cx="9144000" cy="4776024"/>
          </a:xfrm>
          <a:prstGeom prst="rect">
            <a:avLst/>
          </a:prstGeom>
        </p:spPr>
      </p:pic>
    </p:spTree>
    <p:extLst>
      <p:ext uri="{BB962C8B-B14F-4D97-AF65-F5344CB8AC3E}">
        <p14:creationId xmlns:p14="http://schemas.microsoft.com/office/powerpoint/2010/main" val="79827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99219"/>
            <a:ext cx="6743700" cy="808037"/>
          </a:xfrm>
        </p:spPr>
        <p:txBody>
          <a:bodyPr>
            <a:normAutofit/>
          </a:bodyPr>
          <a:lstStyle/>
          <a:p>
            <a:r>
              <a:rPr lang="en-US" sz="3200" dirty="0"/>
              <a:t>Overpass/</a:t>
            </a:r>
            <a:r>
              <a:rPr lang="en-US" sz="3200" dirty="0" err="1"/>
              <a:t>UnderPass</a:t>
            </a:r>
            <a:r>
              <a:rPr lang="en-US" sz="3200" dirty="0"/>
              <a:t> End Design</a:t>
            </a:r>
          </a:p>
        </p:txBody>
      </p:sp>
      <p:pic>
        <p:nvPicPr>
          <p:cNvPr id="7" name="Picture 68" descr="C:\LTSW\ltsw16\highway\rg3a.jpg"/>
          <p:cNvPicPr>
            <a:picLocks noChangeAspect="1" noChangeArrowheads="1"/>
          </p:cNvPicPr>
          <p:nvPr/>
        </p:nvPicPr>
        <p:blipFill rotWithShape="1">
          <a:blip r:embed="rId2">
            <a:extLst>
              <a:ext uri="{28A0092B-C50C-407E-A947-70E740481C1C}">
                <a14:useLocalDpi xmlns:a14="http://schemas.microsoft.com/office/drawing/2010/main" val="0"/>
              </a:ext>
            </a:extLst>
          </a:blip>
          <a:srcRect l="7224" t="2727" r="1108" b="24615"/>
          <a:stretch/>
        </p:blipFill>
        <p:spPr bwMode="auto">
          <a:xfrm>
            <a:off x="91443" y="1188724"/>
            <a:ext cx="3918516" cy="31597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1227725"/>
            <a:ext cx="1622560" cy="523220"/>
          </a:xfrm>
          <a:prstGeom prst="rect">
            <a:avLst/>
          </a:prstGeom>
          <a:noFill/>
        </p:spPr>
        <p:txBody>
          <a:bodyPr wrap="none" rtlCol="0">
            <a:spAutoFit/>
          </a:bodyPr>
          <a:lstStyle/>
          <a:p>
            <a:r>
              <a:rPr lang="en-US" sz="2800" b="1" dirty="0">
                <a:solidFill>
                  <a:srgbClr val="FFFF00"/>
                </a:solidFill>
              </a:rPr>
              <a:t>ASC2002</a:t>
            </a:r>
          </a:p>
        </p:txBody>
      </p:sp>
      <p:sp>
        <p:nvSpPr>
          <p:cNvPr id="3" name="TextBox 2"/>
          <p:cNvSpPr txBox="1"/>
          <p:nvPr/>
        </p:nvSpPr>
        <p:spPr>
          <a:xfrm>
            <a:off x="4070916" y="1227725"/>
            <a:ext cx="5134041" cy="2677656"/>
          </a:xfrm>
          <a:prstGeom prst="rect">
            <a:avLst/>
          </a:prstGeom>
          <a:noFill/>
        </p:spPr>
        <p:txBody>
          <a:bodyPr wrap="square" rtlCol="0">
            <a:spAutoFit/>
          </a:bodyPr>
          <a:lstStyle/>
          <a:p>
            <a:pPr>
              <a:spcBef>
                <a:spcPts val="0"/>
              </a:spcBef>
            </a:pPr>
            <a:r>
              <a:rPr lang="en-US" sz="2400" b="1" dirty="0">
                <a:solidFill>
                  <a:srgbClr val="CC3300"/>
                </a:solidFill>
              </a:rPr>
              <a:t>To visualize, imagine driving on a highway when you have to go back</a:t>
            </a:r>
          </a:p>
          <a:p>
            <a:pPr marL="457200" indent="-457200">
              <a:spcBef>
                <a:spcPts val="0"/>
              </a:spcBef>
              <a:buFont typeface="Wingdings" panose="05000000000000000000" pitchFamily="2" charset="2"/>
              <a:buChar char="Ø"/>
            </a:pPr>
            <a:r>
              <a:rPr lang="en-US" sz="2400" b="1" dirty="0">
                <a:solidFill>
                  <a:srgbClr val="CC3300"/>
                </a:solidFill>
              </a:rPr>
              <a:t>No reverse or hard way bend</a:t>
            </a:r>
          </a:p>
          <a:p>
            <a:pPr marL="457200" indent="-457200">
              <a:spcBef>
                <a:spcPts val="0"/>
              </a:spcBef>
              <a:buFont typeface="Wingdings" panose="05000000000000000000" pitchFamily="2" charset="2"/>
              <a:buChar char="Ø"/>
            </a:pPr>
            <a:r>
              <a:rPr lang="en-US" sz="2400" b="1" dirty="0">
                <a:solidFill>
                  <a:srgbClr val="CC3300"/>
                </a:solidFill>
              </a:rPr>
              <a:t>Conductor friendly design – less strain (primarily tilt)</a:t>
            </a:r>
          </a:p>
          <a:p>
            <a:pPr marL="457200" indent="-457200">
              <a:spcBef>
                <a:spcPts val="0"/>
              </a:spcBef>
              <a:buFont typeface="Wingdings" panose="05000000000000000000" pitchFamily="2" charset="2"/>
              <a:buChar char="Ø"/>
            </a:pPr>
            <a:r>
              <a:rPr lang="en-US" sz="2400" b="1" dirty="0">
                <a:solidFill>
                  <a:srgbClr val="CC3300"/>
                </a:solidFill>
              </a:rPr>
              <a:t>Less axial length of ends</a:t>
            </a:r>
          </a:p>
          <a:p>
            <a:pPr marL="457200" indent="-457200">
              <a:spcBef>
                <a:spcPts val="0"/>
              </a:spcBef>
              <a:buFont typeface="Wingdings" panose="05000000000000000000" pitchFamily="2" charset="2"/>
              <a:buChar char="Ø"/>
            </a:pPr>
            <a:r>
              <a:rPr lang="en-US" sz="2400" b="1" dirty="0">
                <a:solidFill>
                  <a:srgbClr val="CC3300"/>
                </a:solidFill>
              </a:rPr>
              <a:t>Useful for block coil designs</a:t>
            </a:r>
          </a:p>
        </p:txBody>
      </p:sp>
      <p:pic>
        <p:nvPicPr>
          <p:cNvPr id="9" name="Picture 3" descr="C:\FCC\2016\pic\cern-roebel-frewway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6" t="27777" r="5357" b="793"/>
          <a:stretch/>
        </p:blipFill>
        <p:spPr bwMode="auto">
          <a:xfrm rot="10800000">
            <a:off x="5134043" y="4018602"/>
            <a:ext cx="3803898" cy="219460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134619" y="4264575"/>
            <a:ext cx="1235275" cy="523220"/>
          </a:xfrm>
          <a:prstGeom prst="rect">
            <a:avLst/>
          </a:prstGeom>
          <a:noFill/>
        </p:spPr>
        <p:txBody>
          <a:bodyPr wrap="none" rtlCol="0">
            <a:spAutoFit/>
          </a:bodyPr>
          <a:lstStyle/>
          <a:p>
            <a:r>
              <a:rPr lang="en-US" sz="2800" b="1" dirty="0" err="1">
                <a:solidFill>
                  <a:srgbClr val="FF0000"/>
                </a:solidFill>
              </a:rPr>
              <a:t>Roebel</a:t>
            </a:r>
            <a:endParaRPr lang="en-US" sz="2800" b="1" dirty="0">
              <a:solidFill>
                <a:srgbClr val="FF0000"/>
              </a:solidFill>
            </a:endParaRPr>
          </a:p>
        </p:txBody>
      </p:sp>
      <p:sp>
        <p:nvSpPr>
          <p:cNvPr id="12" name="TextBox 11"/>
          <p:cNvSpPr txBox="1"/>
          <p:nvPr/>
        </p:nvSpPr>
        <p:spPr>
          <a:xfrm>
            <a:off x="5227353" y="5556987"/>
            <a:ext cx="2285083" cy="769441"/>
          </a:xfrm>
          <a:prstGeom prst="rect">
            <a:avLst/>
          </a:prstGeom>
          <a:noFill/>
        </p:spPr>
        <p:txBody>
          <a:bodyPr wrap="square" rtlCol="0">
            <a:spAutoFit/>
          </a:bodyPr>
          <a:lstStyle/>
          <a:p>
            <a:r>
              <a:rPr lang="en-US" sz="2000" b="1" u="sng" dirty="0">
                <a:solidFill>
                  <a:srgbClr val="006600"/>
                </a:solidFill>
              </a:rPr>
              <a:t>Courtesy</a:t>
            </a:r>
            <a:r>
              <a:rPr lang="en-US" sz="2000" b="1" dirty="0">
                <a:solidFill>
                  <a:srgbClr val="006600"/>
                </a:solidFill>
              </a:rPr>
              <a:t>: </a:t>
            </a:r>
          </a:p>
          <a:p>
            <a:r>
              <a:rPr lang="en-US" sz="2000" b="1" dirty="0">
                <a:solidFill>
                  <a:srgbClr val="006600"/>
                </a:solidFill>
              </a:rPr>
              <a:t>Glyn Kirby, CERN </a:t>
            </a:r>
          </a:p>
        </p:txBody>
      </p:sp>
      <p:pic>
        <p:nvPicPr>
          <p:cNvPr id="11" name="Picture 10">
            <a:extLst>
              <a:ext uri="{FF2B5EF4-FFF2-40B4-BE49-F238E27FC236}">
                <a16:creationId xmlns:a16="http://schemas.microsoft.com/office/drawing/2014/main" id="{B5F10113-6172-406A-B69E-5A09B2D1A1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39998"/>
          <a:stretch/>
        </p:blipFill>
        <p:spPr bwMode="auto">
          <a:xfrm>
            <a:off x="206059" y="4390735"/>
            <a:ext cx="4754880" cy="1450338"/>
          </a:xfrm>
          <a:prstGeom prst="rect">
            <a:avLst/>
          </a:prstGeom>
          <a:noFill/>
        </p:spPr>
      </p:pic>
      <p:sp>
        <p:nvSpPr>
          <p:cNvPr id="4" name="TextBox 3">
            <a:extLst>
              <a:ext uri="{FF2B5EF4-FFF2-40B4-BE49-F238E27FC236}">
                <a16:creationId xmlns:a16="http://schemas.microsoft.com/office/drawing/2014/main" id="{EAD8CB8E-028E-4972-9E28-1485595C8B22}"/>
              </a:ext>
            </a:extLst>
          </p:cNvPr>
          <p:cNvSpPr txBox="1"/>
          <p:nvPr/>
        </p:nvSpPr>
        <p:spPr>
          <a:xfrm>
            <a:off x="944163" y="5741652"/>
            <a:ext cx="3126753" cy="584775"/>
          </a:xfrm>
          <a:prstGeom prst="rect">
            <a:avLst/>
          </a:prstGeom>
          <a:noFill/>
        </p:spPr>
        <p:txBody>
          <a:bodyPr wrap="none" rtlCol="0">
            <a:spAutoFit/>
          </a:bodyPr>
          <a:lstStyle/>
          <a:p>
            <a:r>
              <a:rPr lang="en-US" sz="3200" b="1" dirty="0">
                <a:solidFill>
                  <a:srgbClr val="203BE2"/>
                </a:solidFill>
              </a:rPr>
              <a:t>Rutherford Cable</a:t>
            </a:r>
          </a:p>
        </p:txBody>
      </p:sp>
    </p:spTree>
    <p:extLst>
      <p:ext uri="{BB962C8B-B14F-4D97-AF65-F5344CB8AC3E}">
        <p14:creationId xmlns:p14="http://schemas.microsoft.com/office/powerpoint/2010/main" val="2996881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73423"/>
            <a:ext cx="5486400" cy="907598"/>
          </a:xfrm>
        </p:spPr>
        <p:txBody>
          <a:bodyPr>
            <a:noAutofit/>
          </a:bodyPr>
          <a:lstStyle/>
          <a:p>
            <a:r>
              <a:rPr lang="en-US" sz="3200" dirty="0"/>
              <a:t>Freeway Overpass/</a:t>
            </a:r>
            <a:r>
              <a:rPr lang="en-US" sz="3200" dirty="0" err="1"/>
              <a:t>UnderPass</a:t>
            </a:r>
            <a:r>
              <a:rPr lang="en-US" sz="3200" dirty="0"/>
              <a:t> (or clover-leaf) End Design</a:t>
            </a:r>
          </a:p>
        </p:txBody>
      </p:sp>
      <p:pic>
        <p:nvPicPr>
          <p:cNvPr id="7" name="Picture 68" descr="C:\LTSW\ltsw16\highway\rg3a.jpg"/>
          <p:cNvPicPr>
            <a:picLocks noChangeAspect="1" noChangeArrowheads="1"/>
          </p:cNvPicPr>
          <p:nvPr/>
        </p:nvPicPr>
        <p:blipFill rotWithShape="1">
          <a:blip r:embed="rId2">
            <a:extLst>
              <a:ext uri="{28A0092B-C50C-407E-A947-70E740481C1C}">
                <a14:useLocalDpi xmlns:a14="http://schemas.microsoft.com/office/drawing/2010/main" val="0"/>
              </a:ext>
            </a:extLst>
          </a:blip>
          <a:srcRect l="7224" t="1181" r="1108" b="24389"/>
          <a:stretch/>
        </p:blipFill>
        <p:spPr bwMode="auto">
          <a:xfrm>
            <a:off x="152400" y="1200383"/>
            <a:ext cx="3823252" cy="31580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1227725"/>
            <a:ext cx="2855269" cy="830997"/>
          </a:xfrm>
          <a:prstGeom prst="rect">
            <a:avLst/>
          </a:prstGeom>
          <a:noFill/>
        </p:spPr>
        <p:txBody>
          <a:bodyPr wrap="none" rtlCol="0">
            <a:spAutoFit/>
          </a:bodyPr>
          <a:lstStyle/>
          <a:p>
            <a:r>
              <a:rPr lang="en-US" sz="4800" b="1" dirty="0">
                <a:solidFill>
                  <a:srgbClr val="FFFF00"/>
                </a:solidFill>
              </a:rPr>
              <a:t>ASC2002</a:t>
            </a:r>
          </a:p>
        </p:txBody>
      </p:sp>
      <p:sp>
        <p:nvSpPr>
          <p:cNvPr id="3" name="TextBox 2"/>
          <p:cNvSpPr txBox="1"/>
          <p:nvPr/>
        </p:nvSpPr>
        <p:spPr>
          <a:xfrm>
            <a:off x="4006909" y="1250072"/>
            <a:ext cx="5137091" cy="4985980"/>
          </a:xfrm>
          <a:prstGeom prst="rect">
            <a:avLst/>
          </a:prstGeom>
          <a:noFill/>
        </p:spPr>
        <p:txBody>
          <a:bodyPr wrap="square" rtlCol="0">
            <a:spAutoFit/>
          </a:bodyPr>
          <a:lstStyle/>
          <a:p>
            <a:pPr marL="457200" indent="-457200">
              <a:spcBef>
                <a:spcPts val="600"/>
              </a:spcBef>
              <a:buFont typeface="Wingdings" panose="05000000000000000000" pitchFamily="2" charset="2"/>
              <a:buChar char="Ø"/>
            </a:pPr>
            <a:r>
              <a:rPr lang="en-US" sz="2400" b="1" dirty="0"/>
              <a:t>Presented at ASC 2002</a:t>
            </a:r>
          </a:p>
          <a:p>
            <a:pPr marL="457200" indent="-457200">
              <a:spcBef>
                <a:spcPts val="600"/>
              </a:spcBef>
              <a:buFont typeface="Wingdings" panose="05000000000000000000" pitchFamily="2" charset="2"/>
              <a:buChar char="Ø"/>
            </a:pPr>
            <a:r>
              <a:rPr lang="en-US" sz="2400" b="1" dirty="0"/>
              <a:t>Design attractive for the HTS and for the block coil dipoles </a:t>
            </a:r>
          </a:p>
          <a:p>
            <a:pPr marL="457200" indent="-457200">
              <a:spcBef>
                <a:spcPts val="600"/>
              </a:spcBef>
              <a:buFont typeface="Wingdings" panose="05000000000000000000" pitchFamily="2" charset="2"/>
              <a:buChar char="Ø"/>
            </a:pPr>
            <a:r>
              <a:rPr lang="en-US" sz="2400" b="1" dirty="0">
                <a:solidFill>
                  <a:srgbClr val="FF0000"/>
                </a:solidFill>
              </a:rPr>
              <a:t>SBIR Phase I with e2P in 2015</a:t>
            </a:r>
          </a:p>
          <a:p>
            <a:pPr marL="457200" indent="-457200">
              <a:spcBef>
                <a:spcPts val="600"/>
              </a:spcBef>
              <a:buFont typeface="Wingdings" panose="05000000000000000000" pitchFamily="2" charset="2"/>
              <a:buChar char="Ø"/>
            </a:pPr>
            <a:r>
              <a:rPr lang="en-US" sz="2400" b="1" i="1" u="sng" dirty="0">
                <a:solidFill>
                  <a:srgbClr val="006600"/>
                </a:solidFill>
              </a:rPr>
              <a:t>HTS</a:t>
            </a:r>
            <a:r>
              <a:rPr lang="en-US" sz="2400" b="1" dirty="0">
                <a:solidFill>
                  <a:srgbClr val="006600"/>
                </a:solidFill>
              </a:rPr>
              <a:t> test coil wound in Phase I and  produced good technical results </a:t>
            </a:r>
          </a:p>
          <a:p>
            <a:pPr marL="457200" indent="-457200">
              <a:spcBef>
                <a:spcPts val="600"/>
              </a:spcBef>
              <a:buFont typeface="Wingdings" panose="05000000000000000000" pitchFamily="2" charset="2"/>
              <a:buChar char="Ø"/>
            </a:pPr>
            <a:r>
              <a:rPr lang="en-US" sz="2400" b="1" dirty="0"/>
              <a:t>CERN picked it up, made large invested and made significant progress - part of the 20 T design</a:t>
            </a:r>
          </a:p>
          <a:p>
            <a:pPr marL="457200" indent="-457200">
              <a:spcBef>
                <a:spcPts val="600"/>
              </a:spcBef>
              <a:buFont typeface="Wingdings" panose="05000000000000000000" pitchFamily="2" charset="2"/>
              <a:buChar char="Ø"/>
            </a:pPr>
            <a:r>
              <a:rPr lang="en-US" sz="2400" b="1" dirty="0">
                <a:solidFill>
                  <a:srgbClr val="FF0000"/>
                </a:solidFill>
              </a:rPr>
              <a:t>STTR Phase I with PBL in 2020 </a:t>
            </a:r>
          </a:p>
          <a:p>
            <a:pPr marL="457200" indent="-457200">
              <a:spcBef>
                <a:spcPts val="600"/>
              </a:spcBef>
              <a:buFont typeface="Wingdings" panose="05000000000000000000" pitchFamily="2" charset="2"/>
              <a:buChar char="Ø"/>
            </a:pPr>
            <a:r>
              <a:rPr lang="en-US" sz="2400" b="1" dirty="0">
                <a:solidFill>
                  <a:srgbClr val="006600"/>
                </a:solidFill>
              </a:rPr>
              <a:t>Proof-of-principle </a:t>
            </a:r>
            <a:r>
              <a:rPr lang="en-US" sz="2400" b="1" i="1" u="sng" dirty="0">
                <a:solidFill>
                  <a:srgbClr val="006600"/>
                </a:solidFill>
              </a:rPr>
              <a:t>Nb</a:t>
            </a:r>
            <a:r>
              <a:rPr lang="en-US" sz="2400" b="1" i="1" u="sng" baseline="-25000" dirty="0">
                <a:solidFill>
                  <a:srgbClr val="006600"/>
                </a:solidFill>
              </a:rPr>
              <a:t>3</a:t>
            </a:r>
            <a:r>
              <a:rPr lang="en-US" sz="2400" b="1" i="1" u="sng" dirty="0">
                <a:solidFill>
                  <a:srgbClr val="006600"/>
                </a:solidFill>
              </a:rPr>
              <a:t>Sn</a:t>
            </a:r>
            <a:r>
              <a:rPr lang="en-US" sz="2400" b="1" dirty="0">
                <a:solidFill>
                  <a:srgbClr val="006600"/>
                </a:solidFill>
              </a:rPr>
              <a:t> demo in Phase II with common coil dipole</a:t>
            </a:r>
            <a:endParaRPr lang="en-US" sz="2800" b="1" dirty="0">
              <a:solidFill>
                <a:srgbClr val="006600"/>
              </a:solidFill>
            </a:endParaRPr>
          </a:p>
        </p:txBody>
      </p:sp>
      <p:sp>
        <p:nvSpPr>
          <p:cNvPr id="8" name="TextBox 7">
            <a:extLst>
              <a:ext uri="{FF2B5EF4-FFF2-40B4-BE49-F238E27FC236}">
                <a16:creationId xmlns:a16="http://schemas.microsoft.com/office/drawing/2014/main" id="{B29622C6-0A78-4B1D-A17A-AC74DF4F44A2}"/>
              </a:ext>
            </a:extLst>
          </p:cNvPr>
          <p:cNvSpPr txBox="1"/>
          <p:nvPr/>
        </p:nvSpPr>
        <p:spPr>
          <a:xfrm rot="-5400000">
            <a:off x="3034046" y="3097514"/>
            <a:ext cx="1237839" cy="707886"/>
          </a:xfrm>
          <a:prstGeom prst="rect">
            <a:avLst/>
          </a:prstGeom>
          <a:noFill/>
        </p:spPr>
        <p:txBody>
          <a:bodyPr wrap="none" rtlCol="0">
            <a:spAutoFit/>
          </a:bodyPr>
          <a:lstStyle/>
          <a:p>
            <a:r>
              <a:rPr lang="en-US" sz="4000" b="1" dirty="0">
                <a:solidFill>
                  <a:srgbClr val="FFFF00"/>
                </a:solidFill>
              </a:rPr>
              <a:t>BNL</a:t>
            </a:r>
          </a:p>
        </p:txBody>
      </p:sp>
      <p:pic>
        <p:nvPicPr>
          <p:cNvPr id="5" name="Picture 4">
            <a:extLst>
              <a:ext uri="{FF2B5EF4-FFF2-40B4-BE49-F238E27FC236}">
                <a16:creationId xmlns:a16="http://schemas.microsoft.com/office/drawing/2014/main" id="{4372CDDE-62C1-4126-B425-43F556AC9A09}"/>
              </a:ext>
            </a:extLst>
          </p:cNvPr>
          <p:cNvPicPr>
            <a:picLocks noChangeAspect="1"/>
          </p:cNvPicPr>
          <p:nvPr/>
        </p:nvPicPr>
        <p:blipFill rotWithShape="1">
          <a:blip r:embed="rId3"/>
          <a:srcRect l="3345" r="1002"/>
          <a:stretch/>
        </p:blipFill>
        <p:spPr>
          <a:xfrm>
            <a:off x="0" y="4762549"/>
            <a:ext cx="4023360" cy="1214047"/>
          </a:xfrm>
          <a:prstGeom prst="rect">
            <a:avLst/>
          </a:prstGeom>
        </p:spPr>
      </p:pic>
      <p:sp>
        <p:nvSpPr>
          <p:cNvPr id="9" name="Rectangle 8">
            <a:extLst>
              <a:ext uri="{FF2B5EF4-FFF2-40B4-BE49-F238E27FC236}">
                <a16:creationId xmlns:a16="http://schemas.microsoft.com/office/drawing/2014/main" id="{EF3D7AB1-9313-446A-929D-39A5AB96F8C0}"/>
              </a:ext>
            </a:extLst>
          </p:cNvPr>
          <p:cNvSpPr/>
          <p:nvPr/>
        </p:nvSpPr>
        <p:spPr>
          <a:xfrm>
            <a:off x="0" y="4372052"/>
            <a:ext cx="1962397" cy="584775"/>
          </a:xfrm>
          <a:prstGeom prst="rect">
            <a:avLst/>
          </a:prstGeom>
          <a:noFill/>
        </p:spPr>
        <p:txBody>
          <a:bodyPr wrap="none" lIns="91440" tIns="45720" rIns="91440" bIns="45720">
            <a:spAutoFit/>
          </a:bodyPr>
          <a:lstStyle/>
          <a:p>
            <a:pPr algn="ctr"/>
            <a:r>
              <a:rPr lang="en-US" sz="3200" b="1" cap="none" spc="0" dirty="0">
                <a:ln w="12700" cmpd="sng">
                  <a:solidFill>
                    <a:schemeClr val="accent4"/>
                  </a:solidFill>
                  <a:prstDash val="solid"/>
                </a:ln>
                <a:solidFill>
                  <a:srgbClr val="FF0000"/>
                </a:solidFill>
                <a:effectLst/>
              </a:rPr>
              <a:t>ASC2018</a:t>
            </a:r>
          </a:p>
        </p:txBody>
      </p:sp>
      <p:sp>
        <p:nvSpPr>
          <p:cNvPr id="12" name="Rectangle 11">
            <a:extLst>
              <a:ext uri="{FF2B5EF4-FFF2-40B4-BE49-F238E27FC236}">
                <a16:creationId xmlns:a16="http://schemas.microsoft.com/office/drawing/2014/main" id="{9BA319A7-5F60-44D8-BE75-32E33D740B77}"/>
              </a:ext>
            </a:extLst>
          </p:cNvPr>
          <p:cNvSpPr/>
          <p:nvPr/>
        </p:nvSpPr>
        <p:spPr>
          <a:xfrm>
            <a:off x="2667000" y="5789776"/>
            <a:ext cx="1348447" cy="584775"/>
          </a:xfrm>
          <a:prstGeom prst="rect">
            <a:avLst/>
          </a:prstGeom>
          <a:noFill/>
        </p:spPr>
        <p:txBody>
          <a:bodyPr wrap="none" lIns="91440" tIns="45720" rIns="91440" bIns="45720">
            <a:spAutoFit/>
          </a:bodyPr>
          <a:lstStyle/>
          <a:p>
            <a:pPr algn="ctr"/>
            <a:r>
              <a:rPr lang="en-US" sz="3200" b="1" cap="none" spc="0" dirty="0">
                <a:ln w="12700" cmpd="sng">
                  <a:solidFill>
                    <a:schemeClr val="accent4"/>
                  </a:solidFill>
                  <a:prstDash val="solid"/>
                </a:ln>
                <a:solidFill>
                  <a:srgbClr val="FF0000"/>
                </a:solidFill>
                <a:effectLst/>
              </a:rPr>
              <a:t>CERN</a:t>
            </a:r>
          </a:p>
        </p:txBody>
      </p:sp>
    </p:spTree>
    <p:extLst>
      <p:ext uri="{BB962C8B-B14F-4D97-AF65-F5344CB8AC3E}">
        <p14:creationId xmlns:p14="http://schemas.microsoft.com/office/powerpoint/2010/main" val="10714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5" y="99219"/>
            <a:ext cx="6909435" cy="891381"/>
          </a:xfrm>
        </p:spPr>
        <p:txBody>
          <a:bodyPr>
            <a:noAutofit/>
          </a:bodyPr>
          <a:lstStyle/>
          <a:p>
            <a:r>
              <a:rPr lang="en-US" sz="3200" dirty="0"/>
              <a:t>Demonstrations of the HTS Coils with Overpass/Underpass Design with SBIR </a:t>
            </a:r>
            <a:endParaRPr lang="en-US" sz="3200" dirty="0">
              <a:solidFill>
                <a:srgbClr val="FFFF00"/>
              </a:solidFill>
            </a:endParaRPr>
          </a:p>
        </p:txBody>
      </p:sp>
      <p:pic>
        <p:nvPicPr>
          <p:cNvPr id="4" name="Picture 79" descr="C:\LTSW\ltsw16\e2p\IMG_43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11" b="18053"/>
          <a:stretch/>
        </p:blipFill>
        <p:spPr bwMode="auto">
          <a:xfrm>
            <a:off x="560772" y="4058202"/>
            <a:ext cx="446049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4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01" r="2966" b="2103"/>
          <a:stretch/>
        </p:blipFill>
        <p:spPr bwMode="auto">
          <a:xfrm>
            <a:off x="4937760" y="3981701"/>
            <a:ext cx="411480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190624"/>
            <a:ext cx="479266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8" name="Picture 4" descr="C:\LTSW\ltsw16\IMG_423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190624"/>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0935" y="3933824"/>
            <a:ext cx="2784737"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algn="ctr">
              <a:spcBef>
                <a:spcPts val="0"/>
              </a:spcBef>
            </a:pPr>
            <a:r>
              <a:rPr lang="en-US" sz="2000" b="1" dirty="0"/>
              <a:t>12 mm wide tape @BNL</a:t>
            </a:r>
          </a:p>
          <a:p>
            <a:pPr algn="ctr">
              <a:spcBef>
                <a:spcPts val="0"/>
              </a:spcBef>
            </a:pPr>
            <a:r>
              <a:rPr lang="en-US" sz="2000" b="1" dirty="0">
                <a:solidFill>
                  <a:srgbClr val="FFFF00"/>
                </a:solidFill>
              </a:rPr>
              <a:t>No degradation</a:t>
            </a:r>
          </a:p>
          <a:p>
            <a:pPr algn="ctr">
              <a:spcBef>
                <a:spcPts val="0"/>
              </a:spcBef>
            </a:pPr>
            <a:r>
              <a:rPr lang="en-US" sz="2000" b="1" dirty="0"/>
              <a:t>4 mm tape (3 e2P coils)</a:t>
            </a:r>
          </a:p>
        </p:txBody>
      </p:sp>
      <p:sp>
        <p:nvSpPr>
          <p:cNvPr id="7" name="TextBox 6"/>
          <p:cNvSpPr txBox="1"/>
          <p:nvPr/>
        </p:nvSpPr>
        <p:spPr>
          <a:xfrm rot="-5400000">
            <a:off x="-916344" y="4953974"/>
            <a:ext cx="2344655" cy="400110"/>
          </a:xfrm>
          <a:prstGeom prst="rect">
            <a:avLst/>
          </a:prstGeom>
          <a:solidFill>
            <a:schemeClr val="tx2">
              <a:lumMod val="20000"/>
              <a:lumOff val="80000"/>
            </a:schemeClr>
          </a:solidFill>
          <a:ln>
            <a:solidFill>
              <a:srgbClr val="FFFF00"/>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b="1" dirty="0">
                <a:solidFill>
                  <a:srgbClr val="C00000"/>
                </a:solidFill>
              </a:rPr>
              <a:t>Courtesy 3d printer</a:t>
            </a:r>
          </a:p>
        </p:txBody>
      </p:sp>
      <p:sp>
        <p:nvSpPr>
          <p:cNvPr id="8" name="TextBox 7"/>
          <p:cNvSpPr txBox="1"/>
          <p:nvPr/>
        </p:nvSpPr>
        <p:spPr>
          <a:xfrm>
            <a:off x="5714999" y="5314439"/>
            <a:ext cx="2070503" cy="400110"/>
          </a:xfrm>
          <a:prstGeom prst="rect">
            <a:avLst/>
          </a:prstGeom>
          <a:solidFill>
            <a:schemeClr val="bg1"/>
          </a:solidFill>
          <a:ln w="25400">
            <a:solidFill>
              <a:srgbClr val="006600"/>
            </a:solidFill>
          </a:ln>
        </p:spPr>
        <p:txBody>
          <a:bodyPr wrap="none" rtlCol="0">
            <a:spAutoFit/>
          </a:bodyPr>
          <a:lstStyle/>
          <a:p>
            <a:r>
              <a:rPr lang="en-US" sz="2000" b="1" dirty="0">
                <a:solidFill>
                  <a:srgbClr val="C00000"/>
                </a:solidFill>
              </a:rPr>
              <a:t>77 K Test Results</a:t>
            </a:r>
          </a:p>
        </p:txBody>
      </p:sp>
    </p:spTree>
    <p:extLst>
      <p:ext uri="{BB962C8B-B14F-4D97-AF65-F5344CB8AC3E}">
        <p14:creationId xmlns:p14="http://schemas.microsoft.com/office/powerpoint/2010/main" val="312560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70AF-5531-44EF-9AB4-111F97536935}"/>
              </a:ext>
            </a:extLst>
          </p:cNvPr>
          <p:cNvSpPr>
            <a:spLocks noGrp="1"/>
          </p:cNvSpPr>
          <p:nvPr>
            <p:ph type="title"/>
          </p:nvPr>
        </p:nvSpPr>
        <p:spPr>
          <a:xfrm>
            <a:off x="2483258" y="148278"/>
            <a:ext cx="6441219" cy="788056"/>
          </a:xfrm>
        </p:spPr>
        <p:txBody>
          <a:bodyPr/>
          <a:lstStyle/>
          <a:p>
            <a:r>
              <a:rPr lang="en-US" sz="2800" dirty="0"/>
              <a:t>Overpass/underpass clover-leaf design</a:t>
            </a:r>
          </a:p>
        </p:txBody>
      </p:sp>
      <p:pic>
        <p:nvPicPr>
          <p:cNvPr id="5" name="Content Placeholder 4">
            <a:extLst>
              <a:ext uri="{FF2B5EF4-FFF2-40B4-BE49-F238E27FC236}">
                <a16:creationId xmlns:a16="http://schemas.microsoft.com/office/drawing/2014/main" id="{D0FBFA70-44BD-47FC-84F4-75AA98CF37E4}"/>
              </a:ext>
            </a:extLst>
          </p:cNvPr>
          <p:cNvPicPr>
            <a:picLocks noGrp="1" noChangeAspect="1"/>
          </p:cNvPicPr>
          <p:nvPr>
            <p:ph idx="1"/>
          </p:nvPr>
        </p:nvPicPr>
        <p:blipFill>
          <a:blip r:embed="rId2"/>
          <a:stretch>
            <a:fillRect/>
          </a:stretch>
        </p:blipFill>
        <p:spPr>
          <a:xfrm>
            <a:off x="68142" y="3360165"/>
            <a:ext cx="6231274" cy="590406"/>
          </a:xfrm>
          <a:prstGeom prst="rect">
            <a:avLst/>
          </a:prstGeom>
        </p:spPr>
      </p:pic>
      <p:pic>
        <p:nvPicPr>
          <p:cNvPr id="4" name="Picture 3">
            <a:extLst>
              <a:ext uri="{FF2B5EF4-FFF2-40B4-BE49-F238E27FC236}">
                <a16:creationId xmlns:a16="http://schemas.microsoft.com/office/drawing/2014/main" id="{5C6A8A13-4252-4858-A21F-C8B0A00B6562}"/>
              </a:ext>
            </a:extLst>
          </p:cNvPr>
          <p:cNvPicPr>
            <a:picLocks noChangeAspect="1"/>
          </p:cNvPicPr>
          <p:nvPr/>
        </p:nvPicPr>
        <p:blipFill>
          <a:blip r:embed="rId3"/>
          <a:stretch>
            <a:fillRect/>
          </a:stretch>
        </p:blipFill>
        <p:spPr>
          <a:xfrm>
            <a:off x="560567" y="1255326"/>
            <a:ext cx="1265475" cy="1210454"/>
          </a:xfrm>
          <a:prstGeom prst="rect">
            <a:avLst/>
          </a:prstGeom>
        </p:spPr>
      </p:pic>
      <p:pic>
        <p:nvPicPr>
          <p:cNvPr id="6" name="Picture 5">
            <a:extLst>
              <a:ext uri="{FF2B5EF4-FFF2-40B4-BE49-F238E27FC236}">
                <a16:creationId xmlns:a16="http://schemas.microsoft.com/office/drawing/2014/main" id="{CDC6B7B0-2DB3-490E-8BC2-59D580084657}"/>
              </a:ext>
            </a:extLst>
          </p:cNvPr>
          <p:cNvPicPr>
            <a:picLocks noChangeAspect="1"/>
          </p:cNvPicPr>
          <p:nvPr/>
        </p:nvPicPr>
        <p:blipFill>
          <a:blip r:embed="rId4"/>
          <a:stretch>
            <a:fillRect/>
          </a:stretch>
        </p:blipFill>
        <p:spPr>
          <a:xfrm>
            <a:off x="426720" y="3999389"/>
            <a:ext cx="5872695" cy="855624"/>
          </a:xfrm>
          <a:prstGeom prst="rect">
            <a:avLst/>
          </a:prstGeom>
        </p:spPr>
      </p:pic>
      <p:pic>
        <p:nvPicPr>
          <p:cNvPr id="7" name="Picture 6">
            <a:extLst>
              <a:ext uri="{FF2B5EF4-FFF2-40B4-BE49-F238E27FC236}">
                <a16:creationId xmlns:a16="http://schemas.microsoft.com/office/drawing/2014/main" id="{B060B7E4-220B-4B09-BBF7-2207E5A1C662}"/>
              </a:ext>
            </a:extLst>
          </p:cNvPr>
          <p:cNvPicPr>
            <a:picLocks noChangeAspect="1"/>
          </p:cNvPicPr>
          <p:nvPr/>
        </p:nvPicPr>
        <p:blipFill>
          <a:blip r:embed="rId5"/>
          <a:stretch>
            <a:fillRect/>
          </a:stretch>
        </p:blipFill>
        <p:spPr>
          <a:xfrm>
            <a:off x="2313167" y="1279542"/>
            <a:ext cx="3767593" cy="1948755"/>
          </a:xfrm>
          <a:prstGeom prst="rect">
            <a:avLst/>
          </a:prstGeom>
        </p:spPr>
      </p:pic>
      <p:pic>
        <p:nvPicPr>
          <p:cNvPr id="8" name="Picture 7">
            <a:extLst>
              <a:ext uri="{FF2B5EF4-FFF2-40B4-BE49-F238E27FC236}">
                <a16:creationId xmlns:a16="http://schemas.microsoft.com/office/drawing/2014/main" id="{45BC4EB4-4291-4EEB-B482-9D968EC9A53E}"/>
              </a:ext>
            </a:extLst>
          </p:cNvPr>
          <p:cNvPicPr>
            <a:picLocks noChangeAspect="1"/>
          </p:cNvPicPr>
          <p:nvPr/>
        </p:nvPicPr>
        <p:blipFill>
          <a:blip r:embed="rId6"/>
          <a:stretch>
            <a:fillRect/>
          </a:stretch>
        </p:blipFill>
        <p:spPr>
          <a:xfrm>
            <a:off x="6400848" y="1158691"/>
            <a:ext cx="2523629" cy="4951667"/>
          </a:xfrm>
          <a:prstGeom prst="rect">
            <a:avLst/>
          </a:prstGeom>
        </p:spPr>
      </p:pic>
      <p:sp>
        <p:nvSpPr>
          <p:cNvPr id="10" name="TextBox 9">
            <a:extLst>
              <a:ext uri="{FF2B5EF4-FFF2-40B4-BE49-F238E27FC236}">
                <a16:creationId xmlns:a16="http://schemas.microsoft.com/office/drawing/2014/main" id="{E996D29C-4A58-468D-9528-F1ECDF8C68D6}"/>
              </a:ext>
            </a:extLst>
          </p:cNvPr>
          <p:cNvSpPr txBox="1"/>
          <p:nvPr/>
        </p:nvSpPr>
        <p:spPr>
          <a:xfrm>
            <a:off x="152219" y="5946225"/>
            <a:ext cx="7595349" cy="400110"/>
          </a:xfrm>
          <a:prstGeom prst="rect">
            <a:avLst/>
          </a:prstGeom>
          <a:noFill/>
        </p:spPr>
        <p:txBody>
          <a:bodyPr wrap="none" rtlCol="0">
            <a:spAutoFit/>
          </a:bodyPr>
          <a:lstStyle/>
          <a:p>
            <a:r>
              <a:rPr lang="en-US" sz="2000" dirty="0"/>
              <a:t>Similar design by wolf about a decade earlier – independent work</a:t>
            </a:r>
          </a:p>
        </p:txBody>
      </p:sp>
      <p:sp>
        <p:nvSpPr>
          <p:cNvPr id="12" name="Rectangle 11">
            <a:extLst>
              <a:ext uri="{FF2B5EF4-FFF2-40B4-BE49-F238E27FC236}">
                <a16:creationId xmlns:a16="http://schemas.microsoft.com/office/drawing/2014/main" id="{08CFAC8C-944F-46C5-B56C-FBBDB3F367A1}"/>
              </a:ext>
            </a:extLst>
          </p:cNvPr>
          <p:cNvSpPr/>
          <p:nvPr/>
        </p:nvSpPr>
        <p:spPr>
          <a:xfrm>
            <a:off x="92124" y="5089710"/>
            <a:ext cx="654188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spcBef>
                <a:spcPts val="600"/>
              </a:spcBef>
            </a:pPr>
            <a:r>
              <a:rPr lang="en-US" sz="2400" b="1" dirty="0">
                <a:solidFill>
                  <a:srgbClr val="FFFF00"/>
                </a:solidFill>
              </a:rPr>
              <a:t>Another significant contribution of the US SBIR Program to the world wide high field magnet R&amp;D</a:t>
            </a:r>
          </a:p>
        </p:txBody>
      </p:sp>
    </p:spTree>
    <p:extLst>
      <p:ext uri="{BB962C8B-B14F-4D97-AF65-F5344CB8AC3E}">
        <p14:creationId xmlns:p14="http://schemas.microsoft.com/office/powerpoint/2010/main" val="1411921728"/>
      </p:ext>
    </p:extLst>
  </p:cSld>
  <p:clrMapOvr>
    <a:masterClrMapping/>
  </p:clrMapOvr>
</p:sld>
</file>

<file path=ppt/theme/theme1.xml><?xml version="1.0" encoding="utf-8"?>
<a:theme xmlns:a="http://schemas.openxmlformats.org/drawingml/2006/main" name="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TAP No Footer">
  <a:themeElements>
    <a:clrScheme name="Custom 10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93C50077B73F4081A727CE26F7297D" ma:contentTypeVersion="13" ma:contentTypeDescription="Create a new document." ma:contentTypeScope="" ma:versionID="2887ed5c8769778c2c9042043abc1fa2">
  <xsd:schema xmlns:xsd="http://www.w3.org/2001/XMLSchema" xmlns:xs="http://www.w3.org/2001/XMLSchema" xmlns:p="http://schemas.microsoft.com/office/2006/metadata/properties" xmlns:ns3="d198decf-2ff7-46b8-bd1c-477e40bd1f45" xmlns:ns4="c66da833-743e-4877-8ff4-bd7d31564978" targetNamespace="http://schemas.microsoft.com/office/2006/metadata/properties" ma:root="true" ma:fieldsID="f00ec8ca4b46bd8ce83f223f5c0d66ee" ns3:_="" ns4:_="">
    <xsd:import namespace="d198decf-2ff7-46b8-bd1c-477e40bd1f45"/>
    <xsd:import namespace="c66da833-743e-4877-8ff4-bd7d3156497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8decf-2ff7-46b8-bd1c-477e40bd1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6da833-743e-4877-8ff4-bd7d3156497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F963C1-EB31-40CB-9825-1E716C44F8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8decf-2ff7-46b8-bd1c-477e40bd1f45"/>
    <ds:schemaRef ds:uri="c66da833-743e-4877-8ff4-bd7d31564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9CC40B-FD58-479D-8EA0-E82E0E3F87FA}">
  <ds:schemaRefs>
    <ds:schemaRef ds:uri="http://schemas.microsoft.com/office/2006/metadata/properties"/>
    <ds:schemaRef ds:uri="c66da833-743e-4877-8ff4-bd7d3156497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198decf-2ff7-46b8-bd1c-477e40bd1f45"/>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4C4100ED-6B9B-4C1F-9DD1-C3B276AF89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64388</TotalTime>
  <Words>952</Words>
  <Application>Microsoft Office PowerPoint</Application>
  <PresentationFormat>On-screen Show (4:3)</PresentationFormat>
  <Paragraphs>101</Paragraphs>
  <Slides>20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Calibri</vt:lpstr>
      <vt:lpstr>Courier New</vt:lpstr>
      <vt:lpstr>Franklin Gothic Book</vt:lpstr>
      <vt:lpstr>Franklin Gothic Medium</vt:lpstr>
      <vt:lpstr>Times New Roman</vt:lpstr>
      <vt:lpstr>Wingdings</vt:lpstr>
      <vt:lpstr>ATAP No Footer</vt:lpstr>
      <vt:lpstr>1_ATAP No Footer</vt:lpstr>
      <vt:lpstr>PowerPoint Presentation</vt:lpstr>
      <vt:lpstr>Contents</vt:lpstr>
      <vt:lpstr>Introduction</vt:lpstr>
      <vt:lpstr>Single Aperture Dipoles (lifted ends to clear the beam tube) </vt:lpstr>
      <vt:lpstr>Dipoles for Colliders (some blocks must still be lifted in hard direction to clear the bore) </vt:lpstr>
      <vt:lpstr>Overpass/UnderPass End Design</vt:lpstr>
      <vt:lpstr>Freeway Overpass/UnderPass (or clover-leaf) End Design</vt:lpstr>
      <vt:lpstr>Demonstrations of the HTS Coils with Overpass/Underpass Design with SBIR </vt:lpstr>
      <vt:lpstr>Overpass/underpass clover-leaf design</vt:lpstr>
      <vt:lpstr>Collaboration with CERN</vt:lpstr>
      <vt:lpstr>Work at CERN (1)</vt:lpstr>
      <vt:lpstr>Work at CERN (2)</vt:lpstr>
      <vt:lpstr>Test Coil Winding at CERN</vt:lpstr>
      <vt:lpstr>PowerPoint Presentation</vt:lpstr>
      <vt:lpstr>PBL Team</vt:lpstr>
      <vt:lpstr>TASKLIST</vt:lpstr>
      <vt:lpstr>Goal of Phase II, if funded (1)</vt:lpstr>
      <vt:lpstr>Goal of Phase II, if funded (2)</vt:lpstr>
      <vt:lpstr>Challenges (incomplete list)</vt:lpstr>
      <vt:lpstr>Summary</vt:lpstr>
    </vt:vector>
  </TitlesOfParts>
  <Company>Lawrence Berkekley Nationl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teid05</dc:creator>
  <cp:lastModifiedBy>Gupta, Ramesh C</cp:lastModifiedBy>
  <cp:revision>791</cp:revision>
  <cp:lastPrinted>2019-05-15T18:36:20Z</cp:lastPrinted>
  <dcterms:created xsi:type="dcterms:W3CDTF">2015-07-10T17:44:33Z</dcterms:created>
  <dcterms:modified xsi:type="dcterms:W3CDTF">2020-06-30T13:12:22Z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0x010100AE93C50077B73F4081A727CE26F7297D</vt:lpwstr>
  </property>
</Properties>
</file>