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832" r:id="rId3"/>
    <p:sldId id="833" r:id="rId4"/>
    <p:sldId id="834" r:id="rId5"/>
    <p:sldId id="843" r:id="rId6"/>
    <p:sldId id="844" r:id="rId7"/>
    <p:sldId id="835" r:id="rId8"/>
    <p:sldId id="842" r:id="rId9"/>
    <p:sldId id="836" r:id="rId10"/>
    <p:sldId id="837" r:id="rId11"/>
    <p:sldId id="838" r:id="rId12"/>
    <p:sldId id="839" r:id="rId13"/>
    <p:sldId id="840" r:id="rId14"/>
    <p:sldId id="845" r:id="rId15"/>
    <p:sldId id="8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D7E4B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660"/>
  </p:normalViewPr>
  <p:slideViewPr>
    <p:cSldViewPr>
      <p:cViewPr varScale="1">
        <p:scale>
          <a:sx n="63" d="100"/>
          <a:sy n="63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7/22/2020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png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MDP General Meeting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US" sz="4000" dirty="0"/>
              <a:t>MDPCT1b test plan and quench performance studies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M. Baldini, S. Krave, S. </a:t>
            </a:r>
            <a:r>
              <a:rPr lang="en-US"/>
              <a:t>Stoynev</a:t>
            </a: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US Magnet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4175-9A67-412D-80B6-BAE8FA86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quench locations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EEEC0-F397-442A-BA3A-6C0E49B0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D6919-E35A-4CED-BA44-E690ADE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00EB94-2AD0-4C90-9B89-1AFB11C27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96225"/>
              </p:ext>
            </p:extLst>
          </p:nvPr>
        </p:nvGraphicFramePr>
        <p:xfrm>
          <a:off x="0" y="1196752"/>
          <a:ext cx="622213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96752"/>
                        <a:ext cx="6222131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89A4C93-CFC8-40E5-B8C5-7C8F0133BC0D}"/>
              </a:ext>
            </a:extLst>
          </p:cNvPr>
          <p:cNvGrpSpPr/>
          <p:nvPr/>
        </p:nvGrpSpPr>
        <p:grpSpPr>
          <a:xfrm>
            <a:off x="5519936" y="3328859"/>
            <a:ext cx="3494290" cy="2705968"/>
            <a:chOff x="7248128" y="2636912"/>
            <a:chExt cx="3494290" cy="27059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A9D86C-14F5-4E61-95D6-B51D192039C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128" y="2636912"/>
              <a:ext cx="3494290" cy="2705968"/>
            </a:xfrm>
            <a:prstGeom prst="rect">
              <a:avLst/>
            </a:prstGeom>
            <a:noFill/>
          </p:spPr>
        </p:pic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D41A9DA-5870-40FE-BD6E-274467738793}"/>
                </a:ext>
              </a:extLst>
            </p:cNvPr>
            <p:cNvSpPr/>
            <p:nvPr/>
          </p:nvSpPr>
          <p:spPr>
            <a:xfrm rot="10800000">
              <a:off x="8040216" y="4437112"/>
              <a:ext cx="477767" cy="288032"/>
            </a:xfrm>
            <a:prstGeom prst="arc">
              <a:avLst>
                <a:gd name="adj1" fmla="val 19012955"/>
                <a:gd name="adj2" fmla="val 276807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F04345-5600-4A10-9CC9-38841E9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8184232" y="4725145"/>
              <a:ext cx="55336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ECC2FE-7243-4644-85D4-0B1E950BEAF5}"/>
              </a:ext>
            </a:extLst>
          </p:cNvPr>
          <p:cNvCxnSpPr/>
          <p:nvPr/>
        </p:nvCxnSpPr>
        <p:spPr>
          <a:xfrm>
            <a:off x="2768738" y="2608779"/>
            <a:ext cx="3543285" cy="26642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84F1B8-0830-4458-8842-BBC1F4331F16}"/>
              </a:ext>
            </a:extLst>
          </p:cNvPr>
          <p:cNvCxnSpPr>
            <a:cxnSpLocks/>
          </p:cNvCxnSpPr>
          <p:nvPr/>
        </p:nvCxnSpPr>
        <p:spPr>
          <a:xfrm>
            <a:off x="4943872" y="2195355"/>
            <a:ext cx="1788852" cy="3221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49DB73-921C-440B-B2FF-04459206CD38}"/>
              </a:ext>
            </a:extLst>
          </p:cNvPr>
          <p:cNvSpPr txBox="1"/>
          <p:nvPr/>
        </p:nvSpPr>
        <p:spPr>
          <a:xfrm>
            <a:off x="6600056" y="1330789"/>
            <a:ext cx="5142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Quenches are in coil 5 layer 3 move from lead end pole turn to straight section pole 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straight section quenches are the one limiting the magnet performances.</a:t>
            </a:r>
          </a:p>
        </p:txBody>
      </p:sp>
      <p:pic>
        <p:nvPicPr>
          <p:cNvPr id="15" name="image3.png" descr="image3.png">
            <a:extLst>
              <a:ext uri="{FF2B5EF4-FFF2-40B4-BE49-F238E27FC236}">
                <a16:creationId xmlns:a16="http://schemas.microsoft.com/office/drawing/2014/main" id="{B0A76711-CE5A-4818-94CB-AD48A139F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Line">
            <a:extLst>
              <a:ext uri="{FF2B5EF4-FFF2-40B4-BE49-F238E27FC236}">
                <a16:creationId xmlns:a16="http://schemas.microsoft.com/office/drawing/2014/main" id="{196E4B72-AA6D-4A30-853E-16BAC3856E0F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2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CDB4-F7D0-471E-8AE2-20744EF7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quench locations (2)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82758-F62D-4559-8AD3-B5C6E5F7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FB954-7A4F-4362-8C15-FEFFB57C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5AEDD8-2C5E-4C09-88A8-47154DFAC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77433"/>
              </p:ext>
            </p:extLst>
          </p:nvPr>
        </p:nvGraphicFramePr>
        <p:xfrm>
          <a:off x="263352" y="1268759"/>
          <a:ext cx="6408712" cy="482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268759"/>
                        <a:ext cx="6408712" cy="482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07B5CA-8712-4EC5-9DF0-5EF301157511}"/>
              </a:ext>
            </a:extLst>
          </p:cNvPr>
          <p:cNvSpPr txBox="1"/>
          <p:nvPr/>
        </p:nvSpPr>
        <p:spPr>
          <a:xfrm>
            <a:off x="6096001" y="140805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78% of quenches are in coil 5 are in layer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64% of training quenches are in the lead end pole turn section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663CF5-31CB-4FD9-A4CD-CE130D7B1905}"/>
              </a:ext>
            </a:extLst>
          </p:cNvPr>
          <p:cNvGrpSpPr/>
          <p:nvPr/>
        </p:nvGrpSpPr>
        <p:grpSpPr>
          <a:xfrm>
            <a:off x="6528048" y="2742008"/>
            <a:ext cx="3494290" cy="1313567"/>
            <a:chOff x="6456040" y="4509119"/>
            <a:chExt cx="3494290" cy="13135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F59CB7-6A4B-4344-9A4E-28FD2CC6BD7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57"/>
            <a:stretch/>
          </p:blipFill>
          <p:spPr bwMode="auto">
            <a:xfrm>
              <a:off x="6456040" y="4509119"/>
              <a:ext cx="3494290" cy="1313567"/>
            </a:xfrm>
            <a:prstGeom prst="rect">
              <a:avLst/>
            </a:prstGeom>
            <a:noFill/>
          </p:spPr>
        </p:pic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EC23B84-EE34-4261-B015-C0CCFB7BE2B1}"/>
                </a:ext>
              </a:extLst>
            </p:cNvPr>
            <p:cNvSpPr/>
            <p:nvPr/>
          </p:nvSpPr>
          <p:spPr>
            <a:xfrm rot="10800000">
              <a:off x="7248128" y="4916919"/>
              <a:ext cx="477767" cy="288032"/>
            </a:xfrm>
            <a:prstGeom prst="arc">
              <a:avLst>
                <a:gd name="adj1" fmla="val 19012955"/>
                <a:gd name="adj2" fmla="val 276807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8F58F9-1E41-4273-9F5A-59953254F4F2}"/>
                </a:ext>
              </a:extLst>
            </p:cNvPr>
            <p:cNvCxnSpPr>
              <a:cxnSpLocks/>
            </p:cNvCxnSpPr>
            <p:nvPr/>
          </p:nvCxnSpPr>
          <p:spPr>
            <a:xfrm>
              <a:off x="7392144" y="5204952"/>
              <a:ext cx="55336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3.png" descr="image3.png">
            <a:extLst>
              <a:ext uri="{FF2B5EF4-FFF2-40B4-BE49-F238E27FC236}">
                <a16:creationId xmlns:a16="http://schemas.microsoft.com/office/drawing/2014/main" id="{16BA9F39-7CF6-4D82-A802-99BEAAF45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Line">
            <a:extLst>
              <a:ext uri="{FF2B5EF4-FFF2-40B4-BE49-F238E27FC236}">
                <a16:creationId xmlns:a16="http://schemas.microsoft.com/office/drawing/2014/main" id="{C6F142CB-9552-4F3D-BC7E-890C853842B2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0650F-52CC-4619-A31B-4B8928CAB072}"/>
              </a:ext>
            </a:extLst>
          </p:cNvPr>
          <p:cNvSpPr txBox="1"/>
          <p:nvPr/>
        </p:nvSpPr>
        <p:spPr>
          <a:xfrm>
            <a:off x="6240016" y="420616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60% of the quenches in coil 4 are in layer 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15E76-B0BD-4BB2-864D-010B516E6D61}"/>
              </a:ext>
            </a:extLst>
          </p:cNvPr>
          <p:cNvGrpSpPr/>
          <p:nvPr/>
        </p:nvGrpSpPr>
        <p:grpSpPr>
          <a:xfrm>
            <a:off x="6476755" y="4964824"/>
            <a:ext cx="3494290" cy="1313567"/>
            <a:chOff x="6168008" y="5025751"/>
            <a:chExt cx="3494290" cy="13135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E57A3C-6454-4D38-B5B7-27B8E9E18FC4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57"/>
            <a:stretch/>
          </p:blipFill>
          <p:spPr bwMode="auto">
            <a:xfrm>
              <a:off x="6168008" y="5025751"/>
              <a:ext cx="3494290" cy="1313567"/>
            </a:xfrm>
            <a:prstGeom prst="rect">
              <a:avLst/>
            </a:prstGeom>
            <a:noFill/>
          </p:spPr>
        </p:pic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CDDFE50-8581-414D-ABD6-9463E912E589}"/>
                </a:ext>
              </a:extLst>
            </p:cNvPr>
            <p:cNvSpPr/>
            <p:nvPr/>
          </p:nvSpPr>
          <p:spPr>
            <a:xfrm rot="10800000" flipH="1">
              <a:off x="7282335" y="5425447"/>
              <a:ext cx="553368" cy="288032"/>
            </a:xfrm>
            <a:prstGeom prst="arc">
              <a:avLst>
                <a:gd name="adj1" fmla="val 19012955"/>
                <a:gd name="adj2" fmla="val 276807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B1C945-5773-4A73-B1DA-1ED8ED240270}"/>
                </a:ext>
              </a:extLst>
            </p:cNvPr>
            <p:cNvCxnSpPr>
              <a:cxnSpLocks/>
            </p:cNvCxnSpPr>
            <p:nvPr/>
          </p:nvCxnSpPr>
          <p:spPr>
            <a:xfrm>
              <a:off x="7184190" y="5425447"/>
              <a:ext cx="55336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822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F9FD-206D-4C0C-90D2-66548A3E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 dependence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1AE7-D2E6-419A-AEB6-5A2B4E39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EF0C-62DD-4E20-9E82-0A08B0C1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6DBEAF-FF33-4671-B3DF-EB8A6C9CD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22316"/>
              </p:ext>
            </p:extLst>
          </p:nvPr>
        </p:nvGraphicFramePr>
        <p:xfrm>
          <a:off x="191344" y="1196752"/>
          <a:ext cx="4900088" cy="49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Graph" r:id="rId3" imgW="2926080" imgH="2926080" progId="Origin50.Graph">
                  <p:embed/>
                </p:oleObj>
              </mc:Choice>
              <mc:Fallback>
                <p:oleObj name="Graph" r:id="rId3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344" y="1196752"/>
                        <a:ext cx="4900088" cy="490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72CEF0-9F36-469F-9DDA-4E39F13DE4A0}"/>
              </a:ext>
            </a:extLst>
          </p:cNvPr>
          <p:cNvSpPr txBox="1"/>
          <p:nvPr/>
        </p:nvSpPr>
        <p:spPr>
          <a:xfrm>
            <a:off x="5519936" y="1419724"/>
            <a:ext cx="5591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Tested: 10, 20, 50, 100 and 200 A/s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quenches in coil 5 layer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Quenches move from the strain section to the return  end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5c6_c7 segment locations for quenches at ramp rate above 50 A/s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5c5_c6 segment locations for quenches at ramp rate below 50 A/s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768FC-31BF-4596-BA64-C5BDD1DC0F23}"/>
              </a:ext>
            </a:extLst>
          </p:cNvPr>
          <p:cNvSpPr/>
          <p:nvPr/>
        </p:nvSpPr>
        <p:spPr>
          <a:xfrm>
            <a:off x="839416" y="2060848"/>
            <a:ext cx="914400" cy="473720"/>
          </a:xfrm>
          <a:prstGeom prst="rect">
            <a:avLst/>
          </a:prstGeom>
          <a:solidFill>
            <a:srgbClr val="D7E4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A7B2E0-41D3-4413-9B52-48855860850B}"/>
              </a:ext>
            </a:extLst>
          </p:cNvPr>
          <p:cNvSpPr/>
          <p:nvPr/>
        </p:nvSpPr>
        <p:spPr>
          <a:xfrm rot="18592077">
            <a:off x="3005722" y="1604400"/>
            <a:ext cx="772623" cy="4194955"/>
          </a:xfrm>
          <a:prstGeom prst="ellipse">
            <a:avLst/>
          </a:prstGeom>
          <a:solidFill>
            <a:srgbClr val="F2DCD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4BF1FE-1F09-4FD4-8CB7-803EB0F688F4}"/>
              </a:ext>
            </a:extLst>
          </p:cNvPr>
          <p:cNvCxnSpPr/>
          <p:nvPr/>
        </p:nvCxnSpPr>
        <p:spPr>
          <a:xfrm>
            <a:off x="7752184" y="492859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71679A3B-4415-449C-AF95-F4038945B369}"/>
              </a:ext>
            </a:extLst>
          </p:cNvPr>
          <p:cNvSpPr/>
          <p:nvPr/>
        </p:nvSpPr>
        <p:spPr>
          <a:xfrm>
            <a:off x="8040216" y="4941168"/>
            <a:ext cx="45719" cy="21601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2B2568-D534-4B55-98F7-657C5915BED2}"/>
              </a:ext>
            </a:extLst>
          </p:cNvPr>
          <p:cNvGrpSpPr/>
          <p:nvPr/>
        </p:nvGrpSpPr>
        <p:grpSpPr>
          <a:xfrm>
            <a:off x="6434623" y="4581128"/>
            <a:ext cx="3494290" cy="1308811"/>
            <a:chOff x="6456041" y="4509119"/>
            <a:chExt cx="3494290" cy="13088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1A8369-AA0B-4EEF-B907-9D8EDF3152DA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32"/>
            <a:stretch/>
          </p:blipFill>
          <p:spPr bwMode="auto">
            <a:xfrm>
              <a:off x="6456041" y="4509119"/>
              <a:ext cx="3494290" cy="1308811"/>
            </a:xfrm>
            <a:prstGeom prst="rect">
              <a:avLst/>
            </a:prstGeom>
            <a:noFill/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CD23F-A3E7-43B7-970F-E1D248E26677}"/>
                </a:ext>
              </a:extLst>
            </p:cNvPr>
            <p:cNvCxnSpPr/>
            <p:nvPr/>
          </p:nvCxnSpPr>
          <p:spPr>
            <a:xfrm>
              <a:off x="7346425" y="5168353"/>
              <a:ext cx="69379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FD4BDA0-5AF3-488A-849F-96FC39A80BF6}"/>
                </a:ext>
              </a:extLst>
            </p:cNvPr>
            <p:cNvSpPr/>
            <p:nvPr/>
          </p:nvSpPr>
          <p:spPr>
            <a:xfrm>
              <a:off x="7405289" y="4898873"/>
              <a:ext cx="693790" cy="300605"/>
            </a:xfrm>
            <a:prstGeom prst="arc">
              <a:avLst>
                <a:gd name="adj1" fmla="val 17231478"/>
                <a:gd name="adj2" fmla="val 213969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image3.png" descr="image3.png">
            <a:extLst>
              <a:ext uri="{FF2B5EF4-FFF2-40B4-BE49-F238E27FC236}">
                <a16:creationId xmlns:a16="http://schemas.microsoft.com/office/drawing/2014/main" id="{4BC5DD14-8970-4423-930D-2B42BC628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Line">
            <a:extLst>
              <a:ext uri="{FF2B5EF4-FFF2-40B4-BE49-F238E27FC236}">
                <a16:creationId xmlns:a16="http://schemas.microsoft.com/office/drawing/2014/main" id="{9EF1FEFA-08D7-4D74-B3F6-DD41F833200B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60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BB9F-3F12-4398-928F-520E79E2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dependence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91963-08A2-4934-B59C-0EE5AD92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B0D42-35F3-484F-AF54-09AD21B0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33279B-1148-48E8-A7F8-D1CA743EF316}"/>
              </a:ext>
            </a:extLst>
          </p:cNvPr>
          <p:cNvGrpSpPr/>
          <p:nvPr/>
        </p:nvGrpSpPr>
        <p:grpSpPr>
          <a:xfrm>
            <a:off x="6121195" y="1558704"/>
            <a:ext cx="6264696" cy="3570208"/>
            <a:chOff x="6121195" y="1269472"/>
            <a:chExt cx="6264696" cy="35702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08197D-3EB6-4995-9DCF-C941788248A6}"/>
                </a:ext>
              </a:extLst>
            </p:cNvPr>
            <p:cNvSpPr/>
            <p:nvPr/>
          </p:nvSpPr>
          <p:spPr>
            <a:xfrm>
              <a:off x="6121195" y="1269472"/>
              <a:ext cx="6264696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All quenches in coil 5 layer 3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Quenches move back to the straight section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5c5_c6 segment locations for quenches below T= 2.2 K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5c6_c7 segment locations for quenches above T= 2.2 K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lvl="2"/>
              <a:endParaRPr lang="en-US" sz="1600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Clear indication of conductor degradation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417843-DE9A-4944-9D2E-2E6C8C5B4E53}"/>
                </a:ext>
              </a:extLst>
            </p:cNvPr>
            <p:cNvGrpSpPr/>
            <p:nvPr/>
          </p:nvGrpSpPr>
          <p:grpSpPr>
            <a:xfrm>
              <a:off x="8165305" y="2924944"/>
              <a:ext cx="2846218" cy="1008112"/>
              <a:chOff x="6456041" y="4509119"/>
              <a:chExt cx="3494290" cy="130881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A584AF6-B34E-48E5-B389-941C05E7134C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632"/>
              <a:stretch/>
            </p:blipFill>
            <p:spPr bwMode="auto">
              <a:xfrm>
                <a:off x="6456041" y="4509119"/>
                <a:ext cx="3494290" cy="1308811"/>
              </a:xfrm>
              <a:prstGeom prst="rect">
                <a:avLst/>
              </a:prstGeom>
              <a:noFill/>
            </p:spPr>
          </p:pic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3EF680E6-4E88-44B6-8963-39681BB9AB20}"/>
                  </a:ext>
                </a:extLst>
              </p:cNvPr>
              <p:cNvSpPr/>
              <p:nvPr/>
            </p:nvSpPr>
            <p:spPr>
              <a:xfrm>
                <a:off x="7418434" y="4869161"/>
                <a:ext cx="693790" cy="360040"/>
              </a:xfrm>
              <a:prstGeom prst="arc">
                <a:avLst>
                  <a:gd name="adj1" fmla="val 17231478"/>
                  <a:gd name="adj2" fmla="val 213969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5DB374-A253-4EC8-8385-1D520E615767}"/>
                  </a:ext>
                </a:extLst>
              </p:cNvPr>
              <p:cNvCxnSpPr/>
              <p:nvPr/>
            </p:nvCxnSpPr>
            <p:spPr>
              <a:xfrm>
                <a:off x="7346425" y="5168353"/>
                <a:ext cx="69379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image3.png" descr="image3.png">
            <a:extLst>
              <a:ext uri="{FF2B5EF4-FFF2-40B4-BE49-F238E27FC236}">
                <a16:creationId xmlns:a16="http://schemas.microsoft.com/office/drawing/2014/main" id="{ABFA8DE0-DB6C-44DC-9195-11F0A1FA8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018ADC5E-2D1E-4DAA-B48F-895183EDE890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ACE27-4D85-45EA-9678-F3F7B36331AF}"/>
              </a:ext>
            </a:extLst>
          </p:cNvPr>
          <p:cNvSpPr txBox="1"/>
          <p:nvPr/>
        </p:nvSpPr>
        <p:spPr>
          <a:xfrm>
            <a:off x="1343472" y="5294445"/>
            <a:ext cx="968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Ramp Rate and </a:t>
            </a:r>
            <a:r>
              <a:rPr lang="en-US" sz="2400" b="1" dirty="0" err="1"/>
              <a:t>Iq</a:t>
            </a:r>
            <a:r>
              <a:rPr lang="en-US" sz="2400" b="1" dirty="0"/>
              <a:t>(T) data show that the magnet has been trained to its conductor limit determined by RE pole turn of coil 5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1C96EEF-34BF-441C-9B46-82E1E275D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59606"/>
              </p:ext>
            </p:extLst>
          </p:nvPr>
        </p:nvGraphicFramePr>
        <p:xfrm>
          <a:off x="22132" y="1269472"/>
          <a:ext cx="6099063" cy="398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Graph" r:id="rId5" imgW="4754880" imgH="3108960" progId="Origin50.Graph">
                  <p:embed/>
                </p:oleObj>
              </mc:Choice>
              <mc:Fallback>
                <p:oleObj name="Graph" r:id="rId5" imgW="475488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32" y="1269472"/>
                        <a:ext cx="6099063" cy="398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C24E8-052C-4751-BDC5-DA20600FB64F}"/>
              </a:ext>
            </a:extLst>
          </p:cNvPr>
          <p:cNvSpPr txBox="1"/>
          <p:nvPr/>
        </p:nvSpPr>
        <p:spPr>
          <a:xfrm>
            <a:off x="3215680" y="1558704"/>
            <a:ext cx="24221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coil 5 short sample limit</a:t>
            </a:r>
          </a:p>
        </p:txBody>
      </p:sp>
    </p:spTree>
    <p:extLst>
      <p:ext uri="{BB962C8B-B14F-4D97-AF65-F5344CB8AC3E}">
        <p14:creationId xmlns:p14="http://schemas.microsoft.com/office/powerpoint/2010/main" val="153029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EEF9-DA7F-423C-B9A9-19AC8BB9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0648F-A7EF-479A-ADDC-2D1CD07E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CBB30-2A82-4F73-AA8C-5218B00D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5C2BE-D3B3-4460-95FD-1ECD3CC5BCB3}"/>
              </a:ext>
            </a:extLst>
          </p:cNvPr>
          <p:cNvSpPr txBox="1"/>
          <p:nvPr/>
        </p:nvSpPr>
        <p:spPr>
          <a:xfrm>
            <a:off x="4655840" y="2082792"/>
            <a:ext cx="3668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Cold resistance data were collected during magnet warm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resistance data were taken at the beginning of the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RRR were calculated for each voltage tap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Outer coil RRRs are lower than inner coil RRRs</a:t>
            </a: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01327D-77CF-42C1-899F-808AF3391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79820"/>
              </p:ext>
            </p:extLst>
          </p:nvPr>
        </p:nvGraphicFramePr>
        <p:xfrm>
          <a:off x="129601" y="1859009"/>
          <a:ext cx="5098489" cy="3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601" y="1859009"/>
                        <a:ext cx="5098489" cy="383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3.png" descr="image3.png">
            <a:extLst>
              <a:ext uri="{FF2B5EF4-FFF2-40B4-BE49-F238E27FC236}">
                <a16:creationId xmlns:a16="http://schemas.microsoft.com/office/drawing/2014/main" id="{F5C9A12C-D77D-4109-AA02-500B8C7FF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05AF331A-ACDA-42E4-977F-640E63B2D3DD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CAD71AE-D658-4FFA-ABB8-0B0ACEB90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040919"/>
              </p:ext>
            </p:extLst>
          </p:nvPr>
        </p:nvGraphicFramePr>
        <p:xfrm>
          <a:off x="8103676" y="2082792"/>
          <a:ext cx="4182732" cy="314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Graph" r:id="rId6" imgW="3901320" imgH="2935800" progId="Origin50.Graph">
                  <p:embed/>
                </p:oleObj>
              </mc:Choice>
              <mc:Fallback>
                <p:oleObj name="Graph" r:id="rId6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3676" y="2082792"/>
                        <a:ext cx="4182732" cy="314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00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238A-D497-4821-B57C-D7268973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0CA53-73BF-453C-B4FD-4FDD8925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637CA-F3E6-425E-91E1-F6DEAFCF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D2A51-EE4E-4E14-8D76-608FD2E2D080}"/>
              </a:ext>
            </a:extLst>
          </p:cNvPr>
          <p:cNvSpPr txBox="1"/>
          <p:nvPr/>
        </p:nvSpPr>
        <p:spPr>
          <a:xfrm>
            <a:off x="551384" y="1293864"/>
            <a:ext cx="11377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training quenches took places in the outer coils: no inner coil quenches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Highest training quench is at 10008 A which corresponds to a bore field of 14.5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training limiting coil is coil 5: RR and </a:t>
            </a:r>
            <a:r>
              <a:rPr lang="en-US" sz="2400" dirty="0" err="1"/>
              <a:t>Iq</a:t>
            </a:r>
            <a:r>
              <a:rPr lang="en-US" sz="2400" dirty="0"/>
              <a:t>(T) data show that the magnet has been trained to its conductor limit determined by RE pole turn of coil 5.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Test Cycle I has been completed. Splice resistance and inductance measurements were not performed and will be done during test cycle 2 together with protection studies.</a:t>
            </a:r>
          </a:p>
        </p:txBody>
      </p:sp>
      <p:pic>
        <p:nvPicPr>
          <p:cNvPr id="6" name="image3.png" descr="image3.png">
            <a:extLst>
              <a:ext uri="{FF2B5EF4-FFF2-40B4-BE49-F238E27FC236}">
                <a16:creationId xmlns:a16="http://schemas.microsoft.com/office/drawing/2014/main" id="{4BBCCA4D-0D32-44C1-98BA-BF20B59C3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D8A89DE6-A7BD-46BD-AA35-0C2AE96B60DE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67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08C8-B9A0-4A7B-BC0B-1424969B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MDPCT1b test goals and plan</a:t>
            </a:r>
          </a:p>
          <a:p>
            <a:r>
              <a:rPr lang="en-US" dirty="0"/>
              <a:t>Training quenches and locations</a:t>
            </a:r>
          </a:p>
          <a:p>
            <a:r>
              <a:rPr lang="en-US" dirty="0"/>
              <a:t>Ramp rate dependence study</a:t>
            </a:r>
          </a:p>
          <a:p>
            <a:r>
              <a:rPr lang="en-US" dirty="0"/>
              <a:t>Quench current temperature dependence study 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image3.png" descr="image3.png">
            <a:extLst>
              <a:ext uri="{FF2B5EF4-FFF2-40B4-BE49-F238E27FC236}">
                <a16:creationId xmlns:a16="http://schemas.microsoft.com/office/drawing/2014/main" id="{98D847A7-1EA7-410B-B6BE-6167F799B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" y="108414"/>
            <a:ext cx="2061855" cy="74020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952589D7-3489-4B93-9524-4CB6AA3EBFA1}"/>
              </a:ext>
            </a:extLst>
          </p:cNvPr>
          <p:cNvSpPr/>
          <p:nvPr/>
        </p:nvSpPr>
        <p:spPr>
          <a:xfrm flipV="1">
            <a:off x="2384312" y="75988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72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FCB0-5DB9-49A5-83A1-9B2A35CB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MDPCT1b test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7E90E-B2CE-452C-844F-E3BEEA3C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7/22/2020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64B37-D373-46E9-B352-5188A960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5373B-ACCE-43A8-A806-C73DEB4BB319}"/>
              </a:ext>
            </a:extLst>
          </p:cNvPr>
          <p:cNvSpPr txBox="1"/>
          <p:nvPr/>
        </p:nvSpPr>
        <p:spPr>
          <a:xfrm>
            <a:off x="263351" y="1484784"/>
            <a:ext cx="9505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Study the effect of the increased pre-load and altered end-support on magnet quench performance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Measure ramp rate and temperature dependences of magnet quench current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Magnetic measurements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Obtain strain data and MIITs at the high field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Study protection heater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3B97F6C-7C88-4CEB-BAC6-786B80E611F7}"/>
              </a:ext>
            </a:extLst>
          </p:cNvPr>
          <p:cNvSpPr/>
          <p:nvPr/>
        </p:nvSpPr>
        <p:spPr>
          <a:xfrm>
            <a:off x="9264352" y="1556792"/>
            <a:ext cx="504056" cy="3168352"/>
          </a:xfrm>
          <a:prstGeom prst="rightBrace">
            <a:avLst>
              <a:gd name="adj1" fmla="val 8333"/>
              <a:gd name="adj2" fmla="val 5140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64075-F92D-41DB-B834-7E638461E624}"/>
              </a:ext>
            </a:extLst>
          </p:cNvPr>
          <p:cNvSpPr txBox="1"/>
          <p:nvPr/>
        </p:nvSpPr>
        <p:spPr>
          <a:xfrm>
            <a:off x="9852705" y="2967335"/>
            <a:ext cx="233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First thermocycle</a:t>
            </a:r>
          </a:p>
        </p:txBody>
      </p:sp>
      <p:pic>
        <p:nvPicPr>
          <p:cNvPr id="9" name="image3.png" descr="image3.png">
            <a:extLst>
              <a:ext uri="{FF2B5EF4-FFF2-40B4-BE49-F238E27FC236}">
                <a16:creationId xmlns:a16="http://schemas.microsoft.com/office/drawing/2014/main" id="{8A8DA3A4-73C9-4E82-88EE-03D4B014A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36" y="198080"/>
            <a:ext cx="1828104" cy="6562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288D8D56-2AA4-438F-B8C9-15E7352E9C65}"/>
              </a:ext>
            </a:extLst>
          </p:cNvPr>
          <p:cNvSpPr/>
          <p:nvPr/>
        </p:nvSpPr>
        <p:spPr>
          <a:xfrm flipV="1">
            <a:off x="2181576" y="108414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2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EC1F-04BA-48FD-9F74-EEE9CFB7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plan: test cycle 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12722-9C44-404F-AFE0-35B593B5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73B57-43F1-488C-BA7A-C32A3574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4456B-6326-4F43-BE22-6B13C3BDB8F3}"/>
              </a:ext>
            </a:extLst>
          </p:cNvPr>
          <p:cNvSpPr/>
          <p:nvPr/>
        </p:nvSpPr>
        <p:spPr>
          <a:xfrm>
            <a:off x="479376" y="1191119"/>
            <a:ext cx="99533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Room Temperature preparation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>
                <a:solidFill>
                  <a:srgbClr val="FF0000"/>
                </a:solidFill>
              </a:rPr>
              <a:t>Electrical checkouts and Hi-pot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System checks at 4.5 K with 60 </a:t>
            </a:r>
            <a:r>
              <a:rPr lang="en-US" b="1" dirty="0" err="1"/>
              <a:t>mΩ</a:t>
            </a:r>
            <a:r>
              <a:rPr lang="en-US" b="1" dirty="0"/>
              <a:t> dump resistor: </a:t>
            </a:r>
            <a:endParaRPr lang="en-US" dirty="0"/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>
                <a:solidFill>
                  <a:srgbClr val="FF0000"/>
                </a:solidFill>
              </a:rPr>
              <a:t>Cold Electrical Checkout and Hi-pot, Quench Detection Checkout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1.9 K operations with 60 </a:t>
            </a:r>
            <a:r>
              <a:rPr lang="en-US" b="1" dirty="0" err="1"/>
              <a:t>mΩ</a:t>
            </a:r>
            <a:r>
              <a:rPr lang="en-US" b="1" dirty="0"/>
              <a:t> dump resistor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Quench Training at 20 A/s to a plateau (maximum current will be limited to 11kA and &lt;15 MIITs)</a:t>
            </a:r>
          </a:p>
          <a:p>
            <a:pPr marL="742950" lvl="1" indent="-285750" algn="just">
              <a:spcBef>
                <a:spcPts val="250"/>
              </a:spcBef>
              <a:buFont typeface="Calibri" panose="020F0502020204030204" pitchFamily="34" charset="0"/>
              <a:buChar char="―"/>
              <a:tabLst>
                <a:tab pos="1371600" algn="l"/>
              </a:tabLst>
            </a:pP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Flux-jump measurements </a:t>
            </a:r>
          </a:p>
          <a:p>
            <a:pPr marL="742950" lvl="1" indent="-285750" algn="just">
              <a:spcBef>
                <a:spcPts val="250"/>
              </a:spcBef>
              <a:buFont typeface="Calibri" panose="020F0502020204030204" pitchFamily="34" charset="0"/>
              <a:buChar char="―"/>
              <a:tabLst>
                <a:tab pos="1371600" algn="l"/>
              </a:tabLst>
            </a:pP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Strain gauge and acoustic signal measurements </a:t>
            </a:r>
          </a:p>
          <a:p>
            <a:pPr marL="742950" lvl="1" indent="-285750" algn="just">
              <a:spcBef>
                <a:spcPts val="250"/>
              </a:spcBef>
              <a:buFont typeface="Calibri" panose="020F0502020204030204" pitchFamily="34" charset="0"/>
              <a:buChar char="―"/>
              <a:tabLst>
                <a:tab pos="1371600" algn="l"/>
              </a:tabLst>
            </a:pP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Ramp rate studies (10/100/200 A/s)</a:t>
            </a:r>
          </a:p>
          <a:p>
            <a:pPr marL="742950" lvl="1" indent="-285750" algn="just">
              <a:spcBef>
                <a:spcPts val="250"/>
              </a:spcBef>
              <a:buFont typeface="Calibri" panose="020F0502020204030204" pitchFamily="34" charset="0"/>
              <a:buChar char="―"/>
              <a:tabLst>
                <a:tab pos="1371600" algn="l"/>
              </a:tabLst>
            </a:pP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Temperature dependence studies</a:t>
            </a:r>
          </a:p>
          <a:p>
            <a:pPr marL="742950" lvl="1" indent="-285750" algn="just">
              <a:spcBef>
                <a:spcPts val="250"/>
              </a:spcBef>
              <a:buFont typeface="Calibri" panose="020F0502020204030204" pitchFamily="34" charset="0"/>
              <a:buChar char="―"/>
              <a:tabLst>
                <a:tab pos="1371600" algn="l"/>
              </a:tabLst>
            </a:pP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Magnetic measurements near the plateau (~ -500 A) – see the Magnetic measurements plan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 4.5 K operations with 60 </a:t>
            </a:r>
            <a:r>
              <a:rPr lang="en-US" b="1" dirty="0" err="1"/>
              <a:t>mΩ</a:t>
            </a:r>
            <a:r>
              <a:rPr lang="en-US" b="1" dirty="0"/>
              <a:t> dump resistor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/>
              <a:t>Inductance measurements at 50 and 300 or 200 A/s 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/>
              <a:t>Splice resistance measurements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Warm up to 300 K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>
                <a:solidFill>
                  <a:srgbClr val="FF0000"/>
                </a:solidFill>
              </a:rPr>
              <a:t>Cold RRR Measurements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At 300 K after the test</a:t>
            </a:r>
          </a:p>
          <a:p>
            <a:pPr marL="742950" lvl="1" indent="-285750">
              <a:buFont typeface="Calibri" panose="020F0502020204030204" pitchFamily="34" charset="0"/>
              <a:buChar char="―"/>
            </a:pPr>
            <a:r>
              <a:rPr lang="en-US" sz="1600" dirty="0"/>
              <a:t>Repeat RRR measurements at room temperature</a:t>
            </a:r>
          </a:p>
        </p:txBody>
      </p:sp>
      <p:pic>
        <p:nvPicPr>
          <p:cNvPr id="6" name="image3.png" descr="image3.png">
            <a:extLst>
              <a:ext uri="{FF2B5EF4-FFF2-40B4-BE49-F238E27FC236}">
                <a16:creationId xmlns:a16="http://schemas.microsoft.com/office/drawing/2014/main" id="{713E7427-FADD-40B4-BA65-6AF606155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30" y="108414"/>
            <a:ext cx="1974330" cy="7087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F1FB1E3D-4113-4C45-A68B-C31AFB8E4B42}"/>
              </a:ext>
            </a:extLst>
          </p:cNvPr>
          <p:cNvSpPr/>
          <p:nvPr/>
        </p:nvSpPr>
        <p:spPr>
          <a:xfrm flipV="1">
            <a:off x="2296789" y="108414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3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6670-E620-465D-A4A7-BE9E42A81768}"/>
              </a:ext>
            </a:extLst>
          </p:cNvPr>
          <p:cNvPicPr/>
          <p:nvPr/>
        </p:nvPicPr>
        <p:blipFill rotWithShape="1">
          <a:blip r:embed="rId2"/>
          <a:srcRect r="3" b="78939"/>
          <a:stretch/>
        </p:blipFill>
        <p:spPr>
          <a:xfrm>
            <a:off x="161278" y="4900969"/>
            <a:ext cx="2971800" cy="977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66DFD4-DBD3-4686-93B1-8D94E1432E1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-2" r="48811" b="3"/>
          <a:stretch/>
        </p:blipFill>
        <p:spPr>
          <a:xfrm>
            <a:off x="4943872" y="53422"/>
            <a:ext cx="6156290" cy="22048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36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B6458-45C6-4CC6-9014-E51D67E3C8E2}"/>
              </a:ext>
            </a:extLst>
          </p:cNvPr>
          <p:cNvSpPr txBox="1"/>
          <p:nvPr/>
        </p:nvSpPr>
        <p:spPr>
          <a:xfrm>
            <a:off x="6479648" y="4510585"/>
            <a:ext cx="5366610" cy="175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Strain gauges on magnet skin, Al clamps, coils and bullets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Two quench antennas on the warm finger,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Acoustic sensors attached to the magnet end plate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Voltage taps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07D1-3CF5-4339-9C84-2D76E1B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2958"/>
            <a:ext cx="18640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7/22/2020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26136-4DBF-4744-BF18-1C0B9D026CC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1423" r="9892" b="13845"/>
          <a:stretch/>
        </p:blipFill>
        <p:spPr bwMode="auto">
          <a:xfrm rot="16200000" flipV="1">
            <a:off x="3007767" y="3705141"/>
            <a:ext cx="3958000" cy="225944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7311-5B73-4691-A1D5-25AC770A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0788" y="6312958"/>
            <a:ext cx="6130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6910A57-C4C2-471D-B852-7E80F10F5A4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3B7C9BD-B9DD-4358-AE47-2CD0C624DA70}"/>
              </a:ext>
            </a:extLst>
          </p:cNvPr>
          <p:cNvSpPr txBox="1">
            <a:spLocks/>
          </p:cNvSpPr>
          <p:nvPr/>
        </p:nvSpPr>
        <p:spPr>
          <a:xfrm>
            <a:off x="6132727" y="2303280"/>
            <a:ext cx="6015554" cy="1080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VMTF test facility and instrumentations</a:t>
            </a:r>
            <a:endParaRPr lang="en-US" dirty="0"/>
          </a:p>
        </p:txBody>
      </p:sp>
      <p:pic>
        <p:nvPicPr>
          <p:cNvPr id="7" name="Content Placeholder 6" descr="A picture containing indoor, building, person, table&#10;&#10;Description automatically generated">
            <a:extLst>
              <a:ext uri="{FF2B5EF4-FFF2-40B4-BE49-F238E27FC236}">
                <a16:creationId xmlns:a16="http://schemas.microsoft.com/office/drawing/2014/main" id="{39822E38-1881-4C66-8DC8-7ED3113CB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r="5" b="14332"/>
          <a:stretch/>
        </p:blipFill>
        <p:spPr>
          <a:xfrm>
            <a:off x="150039" y="23808"/>
            <a:ext cx="3939319" cy="44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27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0B73-1C50-4AAB-A113-C831BB2B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connections and voltage taps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1D37D-6670-4983-9FFD-484FF59D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54865-E3C0-40BD-B646-6D2956A3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75317-F8F8-4F67-855E-A90F679EAF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7" y="1065848"/>
            <a:ext cx="4025798" cy="468052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06F4E-8E08-463C-AD77-EAF755253B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348880"/>
            <a:ext cx="3243314" cy="261977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2DEEB-9394-475A-BF8F-E4841FD3C9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32" y="2455893"/>
            <a:ext cx="3827931" cy="243076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15E92-FA9E-44DD-AEB8-1A5B5007E960}"/>
              </a:ext>
            </a:extLst>
          </p:cNvPr>
          <p:cNvSpPr txBox="1"/>
          <p:nvPr/>
        </p:nvSpPr>
        <p:spPr>
          <a:xfrm>
            <a:off x="6168008" y="1916832"/>
            <a:ext cx="11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 coils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879E4-D4B5-4F0C-A496-83B3DF22DBC6}"/>
              </a:ext>
            </a:extLst>
          </p:cNvPr>
          <p:cNvSpPr txBox="1"/>
          <p:nvPr/>
        </p:nvSpPr>
        <p:spPr>
          <a:xfrm>
            <a:off x="9012250" y="1916832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coils</a:t>
            </a:r>
          </a:p>
        </p:txBody>
      </p:sp>
      <p:pic>
        <p:nvPicPr>
          <p:cNvPr id="11" name="image3.png" descr="image3.png">
            <a:extLst>
              <a:ext uri="{FF2B5EF4-FFF2-40B4-BE49-F238E27FC236}">
                <a16:creationId xmlns:a16="http://schemas.microsoft.com/office/drawing/2014/main" id="{EB2B9E0C-9079-4E3F-98F7-C09A1F8DA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2219613-9BEE-4233-BCA9-04E8485F52F1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91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3967-8059-4B3A-9489-FC9F4909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history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69B1-B624-49A4-859E-65B8A34C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BD826-74C8-4487-8F0F-9364DB07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BAF77E-6D2D-4479-8D72-372166545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35524"/>
              </p:ext>
            </p:extLst>
          </p:nvPr>
        </p:nvGraphicFramePr>
        <p:xfrm>
          <a:off x="-168696" y="1018266"/>
          <a:ext cx="7056784" cy="530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8696" y="1018266"/>
                        <a:ext cx="7056784" cy="530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E85B22-4AE2-4F3E-8E94-D4D9630AEB8E}"/>
              </a:ext>
            </a:extLst>
          </p:cNvPr>
          <p:cNvSpPr txBox="1"/>
          <p:nvPr/>
        </p:nvSpPr>
        <p:spPr>
          <a:xfrm>
            <a:off x="6037300" y="2104271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 is slower than in MDPCT1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Signs of detraining after quench #61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96.7% of magnet design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79.4% of magnet short sample limit (driven by inner coil 3) in 61 quenches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86.1 % of magnetic field short sample limit</a:t>
            </a:r>
          </a:p>
        </p:txBody>
      </p:sp>
      <p:pic>
        <p:nvPicPr>
          <p:cNvPr id="7" name="image3.png" descr="image3.png">
            <a:extLst>
              <a:ext uri="{FF2B5EF4-FFF2-40B4-BE49-F238E27FC236}">
                <a16:creationId xmlns:a16="http://schemas.microsoft.com/office/drawing/2014/main" id="{FBC86ADA-A189-4A53-B1A5-75D1F3B60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5262FDCF-F562-4A5D-9FE6-4F84F877FF9D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2998AC2-8C40-4C40-A52C-A56E0ECE6715}"/>
              </a:ext>
            </a:extLst>
          </p:cNvPr>
          <p:cNvSpPr/>
          <p:nvPr/>
        </p:nvSpPr>
        <p:spPr>
          <a:xfrm>
            <a:off x="11110925" y="3886473"/>
            <a:ext cx="288032" cy="108012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50B70-5A94-4139-913E-38143B0FE5AF}"/>
              </a:ext>
            </a:extLst>
          </p:cNvPr>
          <p:cNvSpPr txBox="1"/>
          <p:nvPr/>
        </p:nvSpPr>
        <p:spPr>
          <a:xfrm>
            <a:off x="11208568" y="4103367"/>
            <a:ext cx="10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76089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69BF-9EC8-4E04-BBE2-AC8525CD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history by coils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CA122-D022-48BC-8B06-32568A10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79AE-215C-4689-87EF-A98D9226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62907-4A25-429E-B13C-2B646EE98105}"/>
              </a:ext>
            </a:extLst>
          </p:cNvPr>
          <p:cNvSpPr txBox="1"/>
          <p:nvPr/>
        </p:nvSpPr>
        <p:spPr>
          <a:xfrm>
            <a:off x="5951984" y="2343063"/>
            <a:ext cx="5990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This test: all quenches were in the outer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quenches in the inner coils even with increased pre-load and altered end-support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 of coil 4 is more consistent with previous test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Coil 5 is the limiting coil</a:t>
            </a:r>
          </a:p>
        </p:txBody>
      </p:sp>
      <p:pic>
        <p:nvPicPr>
          <p:cNvPr id="8" name="image3.png" descr="image3.png">
            <a:extLst>
              <a:ext uri="{FF2B5EF4-FFF2-40B4-BE49-F238E27FC236}">
                <a16:creationId xmlns:a16="http://schemas.microsoft.com/office/drawing/2014/main" id="{502A226B-74EF-45FA-A2FF-BC400D012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Line">
            <a:extLst>
              <a:ext uri="{FF2B5EF4-FFF2-40B4-BE49-F238E27FC236}">
                <a16:creationId xmlns:a16="http://schemas.microsoft.com/office/drawing/2014/main" id="{8E0F14CD-B7A1-40BD-BA7D-4662C15A7EEE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F5ED6C-6928-42B6-BC88-F901924E5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38867"/>
              </p:ext>
            </p:extLst>
          </p:nvPr>
        </p:nvGraphicFramePr>
        <p:xfrm>
          <a:off x="119336" y="1392957"/>
          <a:ext cx="6529908" cy="491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Graph" r:id="rId4" imgW="3901320" imgH="2935800" progId="Origin50.Graph">
                  <p:embed/>
                </p:oleObj>
              </mc:Choice>
              <mc:Fallback>
                <p:oleObj name="Graph" r:id="rId4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36" y="1392957"/>
                        <a:ext cx="6529908" cy="4912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E9D245-695F-4628-8E80-EB6EEB506FA2}"/>
              </a:ext>
            </a:extLst>
          </p:cNvPr>
          <p:cNvSpPr/>
          <p:nvPr/>
        </p:nvSpPr>
        <p:spPr>
          <a:xfrm>
            <a:off x="335360" y="1392957"/>
            <a:ext cx="429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IL quenches in coil 2 in MDPTC1 test</a:t>
            </a:r>
          </a:p>
        </p:txBody>
      </p:sp>
    </p:spTree>
    <p:extLst>
      <p:ext uri="{BB962C8B-B14F-4D97-AF65-F5344CB8AC3E}">
        <p14:creationId xmlns:p14="http://schemas.microsoft.com/office/powerpoint/2010/main" val="265132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B663-61E8-4CD2-959D-BA55041B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quench layer locations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60521-356A-43EF-9D27-ACDF77A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7/22/2020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8F764-5558-4F35-BAF7-20D545C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45FB50-60A7-4E3C-B889-6DF36E615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86891"/>
              </p:ext>
            </p:extLst>
          </p:nvPr>
        </p:nvGraphicFramePr>
        <p:xfrm>
          <a:off x="-96688" y="1017857"/>
          <a:ext cx="7013054" cy="527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6688" y="1017857"/>
                        <a:ext cx="7013054" cy="527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8CE781-1ACE-4648-9700-A050C96DE2F2}"/>
              </a:ext>
            </a:extLst>
          </p:cNvPr>
          <p:cNvSpPr txBox="1"/>
          <p:nvPr/>
        </p:nvSpPr>
        <p:spPr>
          <a:xfrm>
            <a:off x="6456041" y="131016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of the quenches are in coil 5 layer 3 (inner layer)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802AF-56AB-4A3A-8536-09476582B1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2708920"/>
            <a:ext cx="3494290" cy="270596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057DA3-19F5-434F-8419-DC62151651D1}"/>
              </a:ext>
            </a:extLst>
          </p:cNvPr>
          <p:cNvSpPr txBox="1"/>
          <p:nvPr/>
        </p:nvSpPr>
        <p:spPr>
          <a:xfrm>
            <a:off x="4655840" y="5822694"/>
            <a:ext cx="743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coil 5 cable was already cured and unwounded from a previous coil</a:t>
            </a:r>
          </a:p>
          <a:p>
            <a:endParaRPr lang="en-US" dirty="0"/>
          </a:p>
        </p:txBody>
      </p:sp>
      <p:pic>
        <p:nvPicPr>
          <p:cNvPr id="9" name="image3.png" descr="image3.png">
            <a:extLst>
              <a:ext uri="{FF2B5EF4-FFF2-40B4-BE49-F238E27FC236}">
                <a16:creationId xmlns:a16="http://schemas.microsoft.com/office/drawing/2014/main" id="{6461F579-AF76-4FF9-9534-889D278D8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216582"/>
            <a:ext cx="1725020" cy="6192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2C203DCA-3466-4680-B209-158367D8EFA2}"/>
              </a:ext>
            </a:extLst>
          </p:cNvPr>
          <p:cNvSpPr/>
          <p:nvPr/>
        </p:nvSpPr>
        <p:spPr>
          <a:xfrm flipV="1">
            <a:off x="1950315" y="91322"/>
            <a:ext cx="1" cy="835622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98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783</Words>
  <Application>Microsoft Office PowerPoint</Application>
  <PresentationFormat>Widescreen</PresentationFormat>
  <Paragraphs>143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Graph</vt:lpstr>
      <vt:lpstr>MDP General Meeting  MDPCT1b test plan and quench performance studies</vt:lpstr>
      <vt:lpstr>Outline</vt:lpstr>
      <vt:lpstr>MDPCT1b test goals</vt:lpstr>
      <vt:lpstr>Test plan: test cycle I</vt:lpstr>
      <vt:lpstr>PowerPoint Presentation</vt:lpstr>
      <vt:lpstr>Coil connections and voltage taps</vt:lpstr>
      <vt:lpstr>Training history</vt:lpstr>
      <vt:lpstr>Training history by coils</vt:lpstr>
      <vt:lpstr>Training quench layer locations </vt:lpstr>
      <vt:lpstr>Training quench locations </vt:lpstr>
      <vt:lpstr>Training quench locations (2)</vt:lpstr>
      <vt:lpstr>Ramp rate dependence</vt:lpstr>
      <vt:lpstr>Temperature dependence</vt:lpstr>
      <vt:lpstr>RRR data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General Meeting  MDPCT1b test plan and quench performance studies</dc:title>
  <dc:creator>Maria Baldini</dc:creator>
  <cp:lastModifiedBy>Maria Baldini</cp:lastModifiedBy>
  <cp:revision>32</cp:revision>
  <dcterms:created xsi:type="dcterms:W3CDTF">2020-07-21T21:07:51Z</dcterms:created>
  <dcterms:modified xsi:type="dcterms:W3CDTF">2020-07-22T20:23:27Z</dcterms:modified>
</cp:coreProperties>
</file>