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284" r:id="rId3"/>
    <p:sldId id="832" r:id="rId4"/>
    <p:sldId id="834" r:id="rId5"/>
    <p:sldId id="833" r:id="rId6"/>
    <p:sldId id="837" r:id="rId7"/>
    <p:sldId id="836" r:id="rId8"/>
    <p:sldId id="841" r:id="rId9"/>
    <p:sldId id="275" r:id="rId10"/>
    <p:sldId id="268" r:id="rId11"/>
    <p:sldId id="269" r:id="rId12"/>
    <p:sldId id="840" r:id="rId13"/>
    <p:sldId id="839" r:id="rId14"/>
    <p:sldId id="258" r:id="rId15"/>
    <p:sldId id="260" r:id="rId16"/>
    <p:sldId id="838" r:id="rId17"/>
    <p:sldId id="271" r:id="rId18"/>
    <p:sldId id="272" r:id="rId19"/>
    <p:sldId id="263" r:id="rId20"/>
    <p:sldId id="842" r:id="rId21"/>
    <p:sldId id="264" r:id="rId22"/>
    <p:sldId id="267" r:id="rId23"/>
    <p:sldId id="262" r:id="rId24"/>
    <p:sldId id="265" r:id="rId25"/>
    <p:sldId id="266" r:id="rId26"/>
    <p:sldId id="843" r:id="rId27"/>
    <p:sldId id="83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93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6E81E-EF89-450E-955A-68313CE17B2C}" type="datetimeFigureOut">
              <a:rPr lang="en-US" smtClean="0"/>
              <a:t>7/21/2020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4F578-888E-4575-A999-81464E619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97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AE359-6E97-4274-BD59-92CB7AEAC1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CD56F-A6A3-407E-B256-C4E3A00578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B0589-C773-4523-BDE4-4232C2D3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BE15-DBD8-4B10-8326-FA26703CBB3B}" type="datetime1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B6F59-7936-4F9B-8851-16EC6BC0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FC9D0-9F45-437E-921F-C090DD81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03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73A12-512A-4793-B4A1-AC0145536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B865A7-18F1-44F2-AB6D-9886EEDCE2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91BB-9E20-4A75-9893-111E12BB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01706-BD91-4614-AF4C-674741068C02}" type="datetime1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209F5D-D219-4D45-B300-2891912AF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DC53F-03F7-4747-85DB-923C8D5AB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22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309B4E-EF28-4CE4-88C0-0BC67D597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9CAA0-8944-4374-86E4-B7873D118C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3394C-E97B-4A00-909D-DA59A9144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D38E5-7881-437F-B050-50D107B957EE}" type="datetime1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64CE9-9375-47EA-9666-124A09C6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329E0-DEA2-4E60-8B79-83D88CAB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68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11594906"/>
              </p:ext>
            </p:extLst>
          </p:nvPr>
        </p:nvGraphicFramePr>
        <p:xfrm>
          <a:off x="-493866" y="0"/>
          <a:ext cx="13448086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r:id="rId3" imgW="16507800" imgH="8418960" progId="">
                  <p:embed/>
                </p:oleObj>
              </mc:Choice>
              <mc:Fallback>
                <p:oleObj r:id="rId3" imgW="16507800" imgH="8418960" progId="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493866" y="0"/>
                        <a:ext cx="13448086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294" y="4806214"/>
            <a:ext cx="10968567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480933" y="2252316"/>
            <a:ext cx="13415963" cy="2145304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11717" y="2538981"/>
            <a:ext cx="10968568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54318" y="129490"/>
            <a:ext cx="2868943" cy="102039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550619" y="5459658"/>
            <a:ext cx="13446003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10739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9E1C0-2C81-40F0-BB9A-A32CB7126E58}" type="datetime1">
              <a:rPr lang="en-US" smtClean="0"/>
              <a:t>7/21/2020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36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972D-5912-410F-863F-7764B5530D88}" type="datetime1">
              <a:rPr lang="en-US" smtClean="0"/>
              <a:t>7/21/2020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902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44FB7-8545-4FD2-8CD6-AB3DC6DD317E}" type="datetime1">
              <a:rPr lang="en-US" smtClean="0"/>
              <a:t>7/21/2020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81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66EA6-D8E6-4B94-A9EE-C8308A90F9CB}" type="datetime1">
              <a:rPr lang="en-US" smtClean="0"/>
              <a:t>7/21/2020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402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47AA8-00F1-4126-900D-E5D2D9206C60}" type="datetime1">
              <a:rPr lang="en-US" smtClean="0"/>
              <a:t>7/21/2020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281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049D2-A818-45EE-A34A-458B38530C39}" type="datetime1">
              <a:rPr lang="en-US" smtClean="0"/>
              <a:t>7/21/2020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52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96636-27AF-41C7-8F14-91C683909D7F}" type="datetime1">
              <a:rPr lang="en-US" smtClean="0"/>
              <a:t>7/21/2020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7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64F74-A39C-48A8-ABC1-CDA5C0750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7A36-C1F5-4FA6-B13C-B04B168EE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1BF72-E5B1-4463-AC25-C40FB3F1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F6CA-E9CD-4A03-BAC0-8CA5D030C399}" type="datetime1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2192C-95E2-4E92-B72A-757CC7D0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D0D3B-2382-4976-9C4D-50F148103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13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57921-B632-4E07-BFED-2A13317F61CE}" type="datetime1">
              <a:rPr lang="en-US" smtClean="0"/>
              <a:t>7/21/2020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90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43001-3DAD-4895-A913-E1E185F9ABE2}" type="datetime1">
              <a:rPr lang="en-US" smtClean="0"/>
              <a:t>7/21/2020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75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62818-E7EC-44F6-82F5-2D1E5DD3B6BE}" type="datetime1">
              <a:rPr lang="en-US" smtClean="0"/>
              <a:t>7/21/2020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62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5D837-7074-4788-A2FB-BA9724418E15}" type="datetime1">
              <a:rPr lang="en-US" smtClean="0"/>
              <a:t>7/21/2020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0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8707-0D32-4A32-B8E4-E625F01E5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B7FA2-FB80-45F4-A279-FEC2F266D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B2E36-6A56-41C0-B43D-610736058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2880C-2377-48B4-9489-F82F2E6311A0}" type="datetime1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ECF7C-00B4-463F-B95E-B48D4FEA3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54644-1040-4078-B7E0-42686272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45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B8FE2-276D-44E4-BDE0-1B2F6CE6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EE09E-66C4-4149-8902-B28174595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9200EF-92E5-4D45-A57E-2D59C67E38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FCA70-7B00-4023-9A6F-5FFB34DC0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811D8-9418-4129-A224-F643DC71B8C7}" type="datetime1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1AC2F-6D2F-425C-BF84-D88A3DA5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6A7A3E-CA79-4B7E-A304-61184CE8F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7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692C6-9F1A-4D12-A548-708BF01B4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13D50A-4946-4CD0-ADD6-128F60DB9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61D61-FDD4-469B-BEC1-C26FE77BC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BBBE7B-4830-46FD-A52E-863D2C8FA0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B2CC59-5DA6-4871-B8F5-C0C4DF90AF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9FF497-69A2-4478-A6CF-4360D62AD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41D9-776E-4C74-BD64-BD0A4CCA2E11}" type="datetime1">
              <a:rPr lang="en-US" smtClean="0"/>
              <a:t>7/21/2020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D4CAD4-F2BC-4A5F-8D6E-864FC278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77B32E-1C1B-45AD-BFA4-006C21C4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8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CA7E1-A2FB-4945-8FEC-2E7BFEE6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3C173-ACF2-4AE7-B24C-99D5D0F5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42695-2D61-45CC-8C81-72ECF2E02A5D}" type="datetime1">
              <a:rPr lang="en-US" smtClean="0"/>
              <a:t>7/21/2020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AF0D8-E35F-41ED-8D16-F176A11E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150374-F9CA-4054-9606-D5EE81A2D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94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00F56-395C-4DB5-AB2A-CAE323DF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3D3CD-94C3-46E0-A06C-BFE81261AD27}" type="datetime1">
              <a:rPr lang="en-US" smtClean="0"/>
              <a:t>7/21/2020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D52BF3-9A9B-489A-A3B4-33658B9D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22326-2377-4846-97EA-93141ED31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10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D0FD0-6D12-434F-B0A2-6625B4EC7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73281-864D-45B5-AE4C-944A6891D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32227-AE63-468F-8E43-03305D4D5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E0D8B3-B332-46C3-AF49-AB13D77E0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B06C-2C77-4464-8362-E0D411279066}" type="datetime1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853B8-54F7-4D6B-82E9-9E84BA34B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51760-7B18-4776-BF8D-9F87C9AD1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5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693D-B99E-4B7E-9700-BFF67DAF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E0C8A2-10B1-4F4F-8E01-545059A53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39A64-D98B-4657-8272-782D620C4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FC8EE-C5FF-4892-9F91-5CD6AE63E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09C1-AB99-46E9-B23C-E2F1F0A7A13B}" type="datetime1">
              <a:rPr lang="en-US" smtClean="0"/>
              <a:t>7/21/2020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7EE33-8DDA-4DC1-9073-7C169D864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D2FBA-92DF-4C5B-B009-15B73BAC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7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8D71B-D52B-43F9-8DE2-265737C98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6D9C8-AA3A-4D01-B9D4-073ACDFEC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825D0-6AFA-4EDB-9575-4EA2DD7D91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002E2-1B37-40B0-8E5A-7FF65AF4CEAF}" type="datetime1">
              <a:rPr lang="en-US" smtClean="0"/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2E7CA-7C20-4551-AD93-00A5190690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BC371-4A22-4A28-92AE-AAFD797C52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2AB67-2712-43E2-8278-FB9E7045E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9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D8DADCE2-0788-4237-9EB7-D7EAAFEDA98B}" type="datetime1">
              <a:rPr lang="en-US" smtClean="0"/>
              <a:t>7/21/2020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8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0953" y="5326401"/>
            <a:ext cx="10968567" cy="8050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Stoyan Stoynev for the team </a:t>
            </a:r>
          </a:p>
          <a:p>
            <a:r>
              <a:rPr lang="en-US" sz="2800" b="1" dirty="0"/>
              <a:t>US Magnet Development Program</a:t>
            </a:r>
          </a:p>
          <a:p>
            <a:r>
              <a:rPr lang="en-US" dirty="0"/>
              <a:t>Fermi</a:t>
            </a:r>
            <a:r>
              <a:rPr lang="en-US" sz="2800" dirty="0"/>
              <a:t> National Accelerator Laboratory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3765" y="2726896"/>
            <a:ext cx="10968568" cy="1574800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MDPCT1b quench locations, quench propagation and links to performance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/>
              <a:t> MDP Meeting, July 22, 2020</a:t>
            </a:r>
          </a:p>
          <a:p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663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1885D3-9EB0-4502-8836-1042B3249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0" t="-1" b="53469"/>
          <a:stretch/>
        </p:blipFill>
        <p:spPr>
          <a:xfrm>
            <a:off x="180547" y="1323052"/>
            <a:ext cx="5529383" cy="35060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59530B-B8A0-4FBC-BEC5-393514BB13FE}"/>
              </a:ext>
            </a:extLst>
          </p:cNvPr>
          <p:cNvSpPr/>
          <p:nvPr/>
        </p:nvSpPr>
        <p:spPr>
          <a:xfrm>
            <a:off x="3719233" y="313244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4; d4_d5, d3_d4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10C35-6FA2-4A95-BDAE-EB6B01D9BAD9}"/>
              </a:ext>
            </a:extLst>
          </p:cNvPr>
          <p:cNvSpPr txBox="1"/>
          <p:nvPr/>
        </p:nvSpPr>
        <p:spPr>
          <a:xfrm>
            <a:off x="377793" y="928713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8DCF7-53B0-44DE-9558-3BE84F399AF5}"/>
              </a:ext>
            </a:extLst>
          </p:cNvPr>
          <p:cNvSpPr txBox="1"/>
          <p:nvPr/>
        </p:nvSpPr>
        <p:spPr>
          <a:xfrm>
            <a:off x="3719233" y="938107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CCAA8B-9031-464A-A0EB-AF7B60142DC7}"/>
              </a:ext>
            </a:extLst>
          </p:cNvPr>
          <p:cNvCxnSpPr>
            <a:cxnSpLocks/>
          </p:cNvCxnSpPr>
          <p:nvPr/>
        </p:nvCxnSpPr>
        <p:spPr>
          <a:xfrm flipV="1">
            <a:off x="1500503" y="5090787"/>
            <a:ext cx="1013799" cy="5753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D1149B7-987A-4FBA-9110-165490B878CB}"/>
              </a:ext>
            </a:extLst>
          </p:cNvPr>
          <p:cNvSpPr txBox="1"/>
          <p:nvPr/>
        </p:nvSpPr>
        <p:spPr>
          <a:xfrm>
            <a:off x="7437568" y="415507"/>
            <a:ext cx="106631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Ramp 58 </a:t>
            </a:r>
          </a:p>
          <a:p>
            <a:r>
              <a:rPr lang="en-US" dirty="0">
                <a:highlight>
                  <a:srgbClr val="FFFF00"/>
                </a:highlight>
              </a:rPr>
              <a:t>(8978 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0F2F8E-9C8C-428C-B271-1BA24975A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350" y="1298045"/>
            <a:ext cx="5962650" cy="53435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34FE3E8-FAAB-4101-B03D-49D77D39F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155" y="31486"/>
            <a:ext cx="2106546" cy="229292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8EEDF7A-BCD4-47C9-BC26-617EDC108ADE}"/>
              </a:ext>
            </a:extLst>
          </p:cNvPr>
          <p:cNvCxnSpPr>
            <a:cxnSpLocks/>
          </p:cNvCxnSpPr>
          <p:nvPr/>
        </p:nvCxnSpPr>
        <p:spPr>
          <a:xfrm>
            <a:off x="8443480" y="4495668"/>
            <a:ext cx="48831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61D50B4-268D-4433-A10B-C0F7BA4FE77D}"/>
              </a:ext>
            </a:extLst>
          </p:cNvPr>
          <p:cNvSpPr txBox="1"/>
          <p:nvPr/>
        </p:nvSpPr>
        <p:spPr>
          <a:xfrm>
            <a:off x="8971463" y="4298326"/>
            <a:ext cx="95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14.6 V/s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1C724E-482B-40C9-8284-172FAE4E7531}"/>
              </a:ext>
            </a:extLst>
          </p:cNvPr>
          <p:cNvSpPr txBox="1"/>
          <p:nvPr/>
        </p:nvSpPr>
        <p:spPr>
          <a:xfrm>
            <a:off x="115440" y="5666114"/>
            <a:ext cx="1367041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~Known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A8947BC-CAAB-4889-924D-F4DA054EF5AB}"/>
              </a:ext>
            </a:extLst>
          </p:cNvPr>
          <p:cNvSpPr/>
          <p:nvPr/>
        </p:nvSpPr>
        <p:spPr>
          <a:xfrm>
            <a:off x="4544506" y="1920201"/>
            <a:ext cx="192506" cy="1634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88047-CBBC-43CE-BDC0-5434E68E7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10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E8394E-67FC-4D4D-B804-FF610C9B80D1}"/>
              </a:ext>
            </a:extLst>
          </p:cNvPr>
          <p:cNvSpPr txBox="1"/>
          <p:nvPr/>
        </p:nvSpPr>
        <p:spPr>
          <a:xfrm>
            <a:off x="2549323" y="5266004"/>
            <a:ext cx="399462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No significant differences in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propagation pattern toward the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end of the training curve;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faster propagation at higher current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 (factor of ~2).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CA34C22-9723-4B7C-8DB1-8E4ED22D8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5890B-099B-4415-8AB2-6D3993FF0BB4}" type="datetime1">
              <a:rPr lang="en-US" smtClean="0"/>
              <a:t>7/21/2020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85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582D50-5DCF-44AE-B7C5-30D464541C74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7/21/2020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4DFEB-30B3-4527-A140-2FDBA9E9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9CED2C-FD07-47A6-9AA0-28EB572ADAE7}"/>
              </a:ext>
            </a:extLst>
          </p:cNvPr>
          <p:cNvSpPr txBox="1"/>
          <p:nvPr/>
        </p:nvSpPr>
        <p:spPr>
          <a:xfrm>
            <a:off x="4958080" y="2529840"/>
            <a:ext cx="191751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Coil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77DCC-5DB2-4171-AED6-0311A14E729E}"/>
              </a:ext>
            </a:extLst>
          </p:cNvPr>
          <p:cNvSpPr txBox="1"/>
          <p:nvPr/>
        </p:nvSpPr>
        <p:spPr>
          <a:xfrm>
            <a:off x="1936445" y="4687745"/>
            <a:ext cx="8864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Three main patterns identified, points of interest on the training curve investigated </a:t>
            </a:r>
          </a:p>
        </p:txBody>
      </p:sp>
    </p:spTree>
    <p:extLst>
      <p:ext uri="{BB962C8B-B14F-4D97-AF65-F5344CB8AC3E}">
        <p14:creationId xmlns:p14="http://schemas.microsoft.com/office/powerpoint/2010/main" val="1782529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DE898-A220-4E94-AFB9-70AD99E236B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7/21/2020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4DFEB-30B3-4527-A140-2FDBA9E9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330BBD-6A24-4A8C-A321-E107AD84F0D4}"/>
              </a:ext>
            </a:extLst>
          </p:cNvPr>
          <p:cNvSpPr txBox="1"/>
          <p:nvPr/>
        </p:nvSpPr>
        <p:spPr>
          <a:xfrm>
            <a:off x="129681" y="3224330"/>
            <a:ext cx="657410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Coil 5</a:t>
            </a:r>
          </a:p>
          <a:p>
            <a:r>
              <a:rPr lang="en-US" sz="6000" dirty="0"/>
              <a:t>Pattern 1</a:t>
            </a:r>
          </a:p>
          <a:p>
            <a:r>
              <a:rPr lang="en-US" sz="3600" dirty="0"/>
              <a:t>(beginning of training, ramp rate </a:t>
            </a:r>
          </a:p>
          <a:p>
            <a:r>
              <a:rPr lang="en-US" sz="3600" dirty="0"/>
              <a:t>and temp. dependence quenches)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84CC87-B444-401A-B6DF-316AAE1CB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711" y="1114694"/>
            <a:ext cx="7008020" cy="40823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4F7200-1A9D-44DA-A00D-0A4C86D27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1053"/>
            <a:ext cx="4003358" cy="38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42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077C93-2D06-47BB-B7DC-16E72A455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775" y="1208574"/>
            <a:ext cx="5991225" cy="53435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1885D3-9EB0-4502-8836-1042B32492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90" t="-1" b="53469"/>
          <a:stretch/>
        </p:blipFill>
        <p:spPr>
          <a:xfrm>
            <a:off x="180547" y="1323052"/>
            <a:ext cx="5529383" cy="35060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59530B-B8A0-4FBC-BEC5-393514BB13FE}"/>
              </a:ext>
            </a:extLst>
          </p:cNvPr>
          <p:cNvSpPr/>
          <p:nvPr/>
        </p:nvSpPr>
        <p:spPr>
          <a:xfrm>
            <a:off x="3719233" y="313244"/>
            <a:ext cx="2268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5; c6_c7, c5_c6, c3_c4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10C35-6FA2-4A95-BDAE-EB6B01D9BAD9}"/>
              </a:ext>
            </a:extLst>
          </p:cNvPr>
          <p:cNvSpPr txBox="1"/>
          <p:nvPr/>
        </p:nvSpPr>
        <p:spPr>
          <a:xfrm>
            <a:off x="377793" y="928713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8DCF7-53B0-44DE-9558-3BE84F399AF5}"/>
              </a:ext>
            </a:extLst>
          </p:cNvPr>
          <p:cNvSpPr txBox="1"/>
          <p:nvPr/>
        </p:nvSpPr>
        <p:spPr>
          <a:xfrm>
            <a:off x="3719233" y="938107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64362-AEEF-4A22-B543-E0ABFF63AB97}"/>
              </a:ext>
            </a:extLst>
          </p:cNvPr>
          <p:cNvSpPr txBox="1"/>
          <p:nvPr/>
        </p:nvSpPr>
        <p:spPr>
          <a:xfrm>
            <a:off x="115440" y="5666114"/>
            <a:ext cx="1187505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Known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CCAA8B-9031-464A-A0EB-AF7B60142DC7}"/>
              </a:ext>
            </a:extLst>
          </p:cNvPr>
          <p:cNvCxnSpPr>
            <a:cxnSpLocks/>
          </p:cNvCxnSpPr>
          <p:nvPr/>
        </p:nvCxnSpPr>
        <p:spPr>
          <a:xfrm flipV="1">
            <a:off x="647437" y="5011616"/>
            <a:ext cx="61755" cy="5099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D1149B7-987A-4FBA-9110-165490B878CB}"/>
              </a:ext>
            </a:extLst>
          </p:cNvPr>
          <p:cNvSpPr txBox="1"/>
          <p:nvPr/>
        </p:nvSpPr>
        <p:spPr>
          <a:xfrm>
            <a:off x="7437568" y="415507"/>
            <a:ext cx="97975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Ramp 2 </a:t>
            </a:r>
          </a:p>
          <a:p>
            <a:r>
              <a:rPr lang="en-US" dirty="0">
                <a:highlight>
                  <a:srgbClr val="FFFF00"/>
                </a:highlight>
              </a:rPr>
              <a:t>(7924 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0228EE-7C70-4C5A-8093-78F118E5ECEF}"/>
              </a:ext>
            </a:extLst>
          </p:cNvPr>
          <p:cNvSpPr txBox="1"/>
          <p:nvPr/>
        </p:nvSpPr>
        <p:spPr>
          <a:xfrm>
            <a:off x="1876357" y="5152237"/>
            <a:ext cx="4213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Propagation through c5_c6 ( 54 cm): 16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E099DB-E6A4-4C80-95EB-A419FAB90D47}"/>
              </a:ext>
            </a:extLst>
          </p:cNvPr>
          <p:cNvSpPr txBox="1"/>
          <p:nvPr/>
        </p:nvSpPr>
        <p:spPr>
          <a:xfrm>
            <a:off x="2443081" y="5730419"/>
            <a:ext cx="388099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2D050"/>
                </a:solidFill>
              </a:rPr>
              <a:t>Quench propagation V: 34 m/s   (?)</a:t>
            </a:r>
          </a:p>
          <a:p>
            <a:r>
              <a:rPr lang="en-US" sz="2000" b="1" dirty="0">
                <a:solidFill>
                  <a:srgbClr val="92D050"/>
                </a:solidFill>
              </a:rPr>
              <a:t>(more likely C3_C4 is quenching </a:t>
            </a:r>
          </a:p>
          <a:p>
            <a:r>
              <a:rPr lang="en-US" sz="2000" b="1" dirty="0">
                <a:solidFill>
                  <a:srgbClr val="92D050"/>
                </a:solidFill>
              </a:rPr>
              <a:t>independently, see later)  </a:t>
            </a:r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D08F90-F9D6-46B7-9E4D-15726119F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4481" y="5011616"/>
            <a:ext cx="1705684" cy="970972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5B69DE5-4A76-47AF-B018-0224F7942704}"/>
              </a:ext>
            </a:extLst>
          </p:cNvPr>
          <p:cNvSpPr/>
          <p:nvPr/>
        </p:nvSpPr>
        <p:spPr>
          <a:xfrm>
            <a:off x="1887833" y="3924120"/>
            <a:ext cx="192506" cy="1634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6EFF06-FF2E-4A20-A28C-6CB2201C2BEA}"/>
              </a:ext>
            </a:extLst>
          </p:cNvPr>
          <p:cNvSpPr txBox="1"/>
          <p:nvPr/>
        </p:nvSpPr>
        <p:spPr>
          <a:xfrm>
            <a:off x="129001" y="6281261"/>
            <a:ext cx="1863202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Less known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F10F177-AC08-4112-B41F-3246445E9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3155" y="31486"/>
            <a:ext cx="2106546" cy="229292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A810554-8299-4C79-AE49-B146E8CBDA29}"/>
              </a:ext>
            </a:extLst>
          </p:cNvPr>
          <p:cNvCxnSpPr>
            <a:cxnSpLocks/>
          </p:cNvCxnSpPr>
          <p:nvPr/>
        </p:nvCxnSpPr>
        <p:spPr>
          <a:xfrm>
            <a:off x="9988692" y="3801219"/>
            <a:ext cx="590040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A6F162C-C7DE-4478-B64E-A5EDD8ABA483}"/>
              </a:ext>
            </a:extLst>
          </p:cNvPr>
          <p:cNvSpPr txBox="1"/>
          <p:nvPr/>
        </p:nvSpPr>
        <p:spPr>
          <a:xfrm>
            <a:off x="10578732" y="3583816"/>
            <a:ext cx="84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4.4 V/s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0A10FA4-178A-496B-BACA-3F503274C6EB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11245392" y="3039219"/>
            <a:ext cx="309290" cy="205115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E839117-CDF9-4EA1-9CAC-34B96FF5EE8A}"/>
              </a:ext>
            </a:extLst>
          </p:cNvPr>
          <p:cNvSpPr txBox="1"/>
          <p:nvPr/>
        </p:nvSpPr>
        <p:spPr>
          <a:xfrm>
            <a:off x="10824154" y="3244334"/>
            <a:ext cx="84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6.6 V/s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E06B8-91DF-4ADE-825F-DFD72445E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207"/>
            <a:ext cx="4003358" cy="3867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C7F93FF-AE2C-498D-80C1-5BD2BBC7397D}"/>
              </a:ext>
            </a:extLst>
          </p:cNvPr>
          <p:cNvSpPr txBox="1"/>
          <p:nvPr/>
        </p:nvSpPr>
        <p:spPr>
          <a:xfrm>
            <a:off x="11472033" y="2441838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C5_c6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DC0029D-CAB4-43C1-8C47-93795199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13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A4121F-1DE1-4150-BD4B-11F9658B586F}"/>
              </a:ext>
            </a:extLst>
          </p:cNvPr>
          <p:cNvSpPr txBox="1"/>
          <p:nvPr/>
        </p:nvSpPr>
        <p:spPr>
          <a:xfrm>
            <a:off x="6089946" y="-83190"/>
            <a:ext cx="872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Ramps</a:t>
            </a:r>
          </a:p>
          <a:p>
            <a:r>
              <a:rPr lang="en-US" dirty="0">
                <a:solidFill>
                  <a:srgbClr val="0070C0"/>
                </a:solidFill>
              </a:rPr>
              <a:t>Pattern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B864F57-F1AC-4134-8DE4-9F6A72378038}"/>
              </a:ext>
            </a:extLst>
          </p:cNvPr>
          <p:cNvCxnSpPr/>
          <p:nvPr/>
        </p:nvCxnSpPr>
        <p:spPr>
          <a:xfrm flipH="1">
            <a:off x="4404000" y="112612"/>
            <a:ext cx="1583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5A6E11A-ABC9-4463-A658-7B4BA4D15226}"/>
              </a:ext>
            </a:extLst>
          </p:cNvPr>
          <p:cNvCxnSpPr>
            <a:cxnSpLocks/>
          </p:cNvCxnSpPr>
          <p:nvPr/>
        </p:nvCxnSpPr>
        <p:spPr>
          <a:xfrm flipH="1">
            <a:off x="5879939" y="381461"/>
            <a:ext cx="252656" cy="436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4DF4F65E-9E6E-4E49-9531-AF7A2120A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776E0-4E3F-4D87-8809-09B2DFD4C2F3}" type="datetime1">
              <a:rPr lang="en-US" smtClean="0"/>
              <a:t>7/21/2020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72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BA861A4-00AA-45C0-9EA6-DA4D8813987A}"/>
              </a:ext>
            </a:extLst>
          </p:cNvPr>
          <p:cNvSpPr/>
          <p:nvPr/>
        </p:nvSpPr>
        <p:spPr>
          <a:xfrm>
            <a:off x="3719233" y="313244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5; c6_c7, c5_c6, c3_c4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5451B2-2A97-47BD-AC88-A75B9FEDF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9930" y="938107"/>
            <a:ext cx="6381750" cy="54292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FACD2D-B6A3-4BDB-8C17-60337855C1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90" t="-1" b="53469"/>
          <a:stretch/>
        </p:blipFill>
        <p:spPr>
          <a:xfrm>
            <a:off x="180547" y="1323052"/>
            <a:ext cx="5529383" cy="35060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1079900-732B-477E-A188-2D1FDEE19216}"/>
              </a:ext>
            </a:extLst>
          </p:cNvPr>
          <p:cNvSpPr txBox="1"/>
          <p:nvPr/>
        </p:nvSpPr>
        <p:spPr>
          <a:xfrm>
            <a:off x="377793" y="928713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7308C8-E9E1-44C2-A6A0-C27A2AC52DFF}"/>
              </a:ext>
            </a:extLst>
          </p:cNvPr>
          <p:cNvSpPr txBox="1"/>
          <p:nvPr/>
        </p:nvSpPr>
        <p:spPr>
          <a:xfrm>
            <a:off x="3719233" y="938107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004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C09C1F-EC3A-49EA-951C-2E1E4CEE6D0F}"/>
              </a:ext>
            </a:extLst>
          </p:cNvPr>
          <p:cNvSpPr/>
          <p:nvPr/>
        </p:nvSpPr>
        <p:spPr>
          <a:xfrm>
            <a:off x="1858805" y="3953148"/>
            <a:ext cx="192506" cy="1634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175B72-ED97-498A-BDEA-B087525CBC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640" y="115054"/>
            <a:ext cx="2432813" cy="26480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25DA671-30A3-4D76-BAE6-3DECB3536C74}"/>
              </a:ext>
            </a:extLst>
          </p:cNvPr>
          <p:cNvSpPr txBox="1"/>
          <p:nvPr/>
        </p:nvSpPr>
        <p:spPr>
          <a:xfrm>
            <a:off x="115440" y="5666114"/>
            <a:ext cx="1367041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~Known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98A579-392B-4418-96D0-740B8DF324D9}"/>
              </a:ext>
            </a:extLst>
          </p:cNvPr>
          <p:cNvSpPr txBox="1"/>
          <p:nvPr/>
        </p:nvSpPr>
        <p:spPr>
          <a:xfrm>
            <a:off x="129001" y="6281261"/>
            <a:ext cx="1863202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Less known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4E04CCD-E272-4EE6-9935-7661E2D4546C}"/>
              </a:ext>
            </a:extLst>
          </p:cNvPr>
          <p:cNvCxnSpPr>
            <a:cxnSpLocks/>
          </p:cNvCxnSpPr>
          <p:nvPr/>
        </p:nvCxnSpPr>
        <p:spPr>
          <a:xfrm flipV="1">
            <a:off x="709192" y="4962632"/>
            <a:ext cx="207731" cy="5158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1743AC0-5677-45FD-A0C6-A18200DBB801}"/>
              </a:ext>
            </a:extLst>
          </p:cNvPr>
          <p:cNvSpPr/>
          <p:nvPr/>
        </p:nvSpPr>
        <p:spPr>
          <a:xfrm>
            <a:off x="1055124" y="3623225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6D6B6C5-35DA-4ADC-B763-7CA06F87E03B}"/>
              </a:ext>
            </a:extLst>
          </p:cNvPr>
          <p:cNvSpPr/>
          <p:nvPr/>
        </p:nvSpPr>
        <p:spPr>
          <a:xfrm>
            <a:off x="1799697" y="4116628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A169BE7-71FF-450A-B11F-70CB5AF3A934}"/>
              </a:ext>
            </a:extLst>
          </p:cNvPr>
          <p:cNvSpPr txBox="1"/>
          <p:nvPr/>
        </p:nvSpPr>
        <p:spPr>
          <a:xfrm>
            <a:off x="1895950" y="4025182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C60E43-FF89-4058-B261-6B6EE655B727}"/>
              </a:ext>
            </a:extLst>
          </p:cNvPr>
          <p:cNvSpPr txBox="1"/>
          <p:nvPr/>
        </p:nvSpPr>
        <p:spPr>
          <a:xfrm>
            <a:off x="7437568" y="415507"/>
            <a:ext cx="156004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Ramp 86 </a:t>
            </a:r>
          </a:p>
          <a:p>
            <a:r>
              <a:rPr lang="en-US" dirty="0">
                <a:solidFill>
                  <a:srgbClr val="0070C0"/>
                </a:solidFill>
              </a:rPr>
              <a:t>(8886 A; 4.5 K)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A3EC026-9B52-4D0D-B3DE-F7704B71B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207"/>
            <a:ext cx="4003358" cy="386798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142FDA-F971-4403-B6DD-E732D4E8B565}"/>
              </a:ext>
            </a:extLst>
          </p:cNvPr>
          <p:cNvCxnSpPr>
            <a:cxnSpLocks/>
          </p:cNvCxnSpPr>
          <p:nvPr/>
        </p:nvCxnSpPr>
        <p:spPr>
          <a:xfrm flipV="1">
            <a:off x="8916045" y="3683212"/>
            <a:ext cx="642810" cy="52233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AF3539AA-7E0E-4CE0-A06A-C0BF1D6C3CFA}"/>
              </a:ext>
            </a:extLst>
          </p:cNvPr>
          <p:cNvSpPr txBox="1"/>
          <p:nvPr/>
        </p:nvSpPr>
        <p:spPr>
          <a:xfrm>
            <a:off x="9543615" y="3468066"/>
            <a:ext cx="84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8.6 V/s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A65CF3-E761-4F64-AFAA-09020157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14</a:t>
            </a:fld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0BFE35-6F4C-4751-89BC-1D43253049F3}"/>
              </a:ext>
            </a:extLst>
          </p:cNvPr>
          <p:cNvSpPr txBox="1"/>
          <p:nvPr/>
        </p:nvSpPr>
        <p:spPr>
          <a:xfrm>
            <a:off x="999733" y="328963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F8FFEB-38F3-473A-9036-4239A878B16B}"/>
              </a:ext>
            </a:extLst>
          </p:cNvPr>
          <p:cNvSpPr txBox="1"/>
          <p:nvPr/>
        </p:nvSpPr>
        <p:spPr>
          <a:xfrm>
            <a:off x="2266803" y="5388859"/>
            <a:ext cx="79508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No significant differences in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propagation pattern between early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training at 1.9 K and RR/TD quenches;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faster propagation (factor of ~2); second quench location initiates earlier.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6D03123-8CCA-4A8E-BC72-81BFA0391E5F}"/>
              </a:ext>
            </a:extLst>
          </p:cNvPr>
          <p:cNvCxnSpPr/>
          <p:nvPr/>
        </p:nvCxnSpPr>
        <p:spPr>
          <a:xfrm flipV="1">
            <a:off x="1303021" y="3125165"/>
            <a:ext cx="1044103" cy="3038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4A8DA55-5C49-4FB6-8D1D-CADF200E2E62}"/>
              </a:ext>
            </a:extLst>
          </p:cNvPr>
          <p:cNvCxnSpPr>
            <a:cxnSpLocks/>
          </p:cNvCxnSpPr>
          <p:nvPr/>
        </p:nvCxnSpPr>
        <p:spPr>
          <a:xfrm flipV="1">
            <a:off x="2110419" y="3277082"/>
            <a:ext cx="312768" cy="9626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0B7122F-8314-4F58-A15C-61675F44B61B}"/>
              </a:ext>
            </a:extLst>
          </p:cNvPr>
          <p:cNvSpPr txBox="1"/>
          <p:nvPr/>
        </p:nvSpPr>
        <p:spPr>
          <a:xfrm>
            <a:off x="2465340" y="2614065"/>
            <a:ext cx="15853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Could be </a:t>
            </a:r>
          </a:p>
          <a:p>
            <a:r>
              <a:rPr lang="en-US" dirty="0">
                <a:solidFill>
                  <a:srgbClr val="C00000"/>
                </a:solidFill>
              </a:rPr>
              <a:t>resolved </a:t>
            </a:r>
          </a:p>
          <a:p>
            <a:r>
              <a:rPr lang="en-US" dirty="0">
                <a:solidFill>
                  <a:srgbClr val="C00000"/>
                </a:solidFill>
              </a:rPr>
              <a:t>by </a:t>
            </a:r>
          </a:p>
          <a:p>
            <a:r>
              <a:rPr lang="en-US" dirty="0">
                <a:solidFill>
                  <a:srgbClr val="C00000"/>
                </a:solidFill>
              </a:rPr>
              <a:t>acoustic</a:t>
            </a:r>
          </a:p>
          <a:p>
            <a:r>
              <a:rPr lang="en-US" dirty="0">
                <a:solidFill>
                  <a:srgbClr val="C00000"/>
                </a:solidFill>
              </a:rPr>
              <a:t>measurements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34DE522-853A-419D-8FCA-B15663B7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3B61F-B56A-40B5-8534-C3428E19D41E}" type="datetime1">
              <a:rPr lang="en-US" smtClean="0"/>
              <a:t>7/21/2020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1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02D8D-2697-49E5-A9E8-75BE69C4964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7/21/2020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4DFEB-30B3-4527-A140-2FDBA9E9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83013E-CF45-466E-9000-411879F67487}"/>
              </a:ext>
            </a:extLst>
          </p:cNvPr>
          <p:cNvSpPr txBox="1"/>
          <p:nvPr/>
        </p:nvSpPr>
        <p:spPr>
          <a:xfrm>
            <a:off x="374506" y="2715036"/>
            <a:ext cx="598208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Coil 5</a:t>
            </a:r>
          </a:p>
          <a:p>
            <a:endParaRPr lang="en-US" sz="6000" dirty="0"/>
          </a:p>
          <a:p>
            <a:r>
              <a:rPr lang="en-US" sz="6000" dirty="0"/>
              <a:t>Pattern 2</a:t>
            </a:r>
          </a:p>
          <a:p>
            <a:r>
              <a:rPr lang="en-US" sz="3600" dirty="0"/>
              <a:t>(with the two highest currents)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3F6EAA-59A7-4DF1-9641-67EEF7C12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450" y="1160590"/>
            <a:ext cx="7466695" cy="43495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696ED9-A44E-4655-BC23-67C5CF10E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17" t="4253"/>
          <a:stretch/>
        </p:blipFill>
        <p:spPr>
          <a:xfrm>
            <a:off x="83855" y="1234984"/>
            <a:ext cx="9622449" cy="29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11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68F31D-D563-42EE-8FF2-7D90FEA62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0" t="-1" b="53469"/>
          <a:stretch/>
        </p:blipFill>
        <p:spPr>
          <a:xfrm>
            <a:off x="180547" y="1323052"/>
            <a:ext cx="5529383" cy="35060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A861A4-00AA-45C0-9EA6-DA4D8813987A}"/>
              </a:ext>
            </a:extLst>
          </p:cNvPr>
          <p:cNvSpPr/>
          <p:nvPr/>
        </p:nvSpPr>
        <p:spPr>
          <a:xfrm>
            <a:off x="3719233" y="313244"/>
            <a:ext cx="232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5; c4_c5, c5_c6, d7_d6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2C713-F0E3-4246-B44E-AC6BBBEED3DD}"/>
              </a:ext>
            </a:extLst>
          </p:cNvPr>
          <p:cNvSpPr txBox="1"/>
          <p:nvPr/>
        </p:nvSpPr>
        <p:spPr>
          <a:xfrm>
            <a:off x="377793" y="928713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C7347-1843-4292-BF7D-DCF4E60FE75A}"/>
              </a:ext>
            </a:extLst>
          </p:cNvPr>
          <p:cNvSpPr txBox="1"/>
          <p:nvPr/>
        </p:nvSpPr>
        <p:spPr>
          <a:xfrm>
            <a:off x="3719233" y="938107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DB9A5-4438-4BEA-8BBE-BAEFF671A685}"/>
              </a:ext>
            </a:extLst>
          </p:cNvPr>
          <p:cNvSpPr txBox="1"/>
          <p:nvPr/>
        </p:nvSpPr>
        <p:spPr>
          <a:xfrm>
            <a:off x="7437568" y="415507"/>
            <a:ext cx="109677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Ramp 13 </a:t>
            </a:r>
          </a:p>
          <a:p>
            <a:r>
              <a:rPr lang="en-US" dirty="0">
                <a:highlight>
                  <a:srgbClr val="FFFF00"/>
                </a:highlight>
              </a:rPr>
              <a:t>(9021 A)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D07217-E7F6-4120-9A72-FC2FEF01C938}"/>
              </a:ext>
            </a:extLst>
          </p:cNvPr>
          <p:cNvSpPr/>
          <p:nvPr/>
        </p:nvSpPr>
        <p:spPr>
          <a:xfrm>
            <a:off x="647437" y="2243915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E26350-3394-4FE0-A66B-B8B9E7A4CFBF}"/>
              </a:ext>
            </a:extLst>
          </p:cNvPr>
          <p:cNvSpPr/>
          <p:nvPr/>
        </p:nvSpPr>
        <p:spPr>
          <a:xfrm>
            <a:off x="661951" y="3976915"/>
            <a:ext cx="192506" cy="1634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61E12-9279-4C00-B37A-F18096DDB452}"/>
              </a:ext>
            </a:extLst>
          </p:cNvPr>
          <p:cNvSpPr txBox="1"/>
          <p:nvPr/>
        </p:nvSpPr>
        <p:spPr>
          <a:xfrm>
            <a:off x="115440" y="5666114"/>
            <a:ext cx="1187505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Known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337638-B490-4B0E-BC3B-2E9884D183F7}"/>
              </a:ext>
            </a:extLst>
          </p:cNvPr>
          <p:cNvSpPr txBox="1"/>
          <p:nvPr/>
        </p:nvSpPr>
        <p:spPr>
          <a:xfrm>
            <a:off x="129001" y="6281261"/>
            <a:ext cx="1863202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Less known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64D5A2-C2ED-440C-B483-A416E2848BCF}"/>
              </a:ext>
            </a:extLst>
          </p:cNvPr>
          <p:cNvCxnSpPr>
            <a:cxnSpLocks/>
          </p:cNvCxnSpPr>
          <p:nvPr/>
        </p:nvCxnSpPr>
        <p:spPr>
          <a:xfrm flipV="1">
            <a:off x="647437" y="5011616"/>
            <a:ext cx="61755" cy="5099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39B7434-C71A-4017-9F9B-72229FBA3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550" y="1294955"/>
            <a:ext cx="5886450" cy="5295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81ED89-E0EC-4A28-B438-EBF2BBACFE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4411" y="2458"/>
            <a:ext cx="2106546" cy="229292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0955DA0-129A-4FB3-AFF9-84F6CA6AA467}"/>
              </a:ext>
            </a:extLst>
          </p:cNvPr>
          <p:cNvCxnSpPr>
            <a:cxnSpLocks/>
          </p:cNvCxnSpPr>
          <p:nvPr/>
        </p:nvCxnSpPr>
        <p:spPr>
          <a:xfrm flipV="1">
            <a:off x="9146792" y="4296593"/>
            <a:ext cx="389094" cy="231838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8BEDCB3-C815-4434-8EF8-03FC8644F0D2}"/>
              </a:ext>
            </a:extLst>
          </p:cNvPr>
          <p:cNvSpPr txBox="1"/>
          <p:nvPr/>
        </p:nvSpPr>
        <p:spPr>
          <a:xfrm>
            <a:off x="9535886" y="3937494"/>
            <a:ext cx="84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7.6 V/s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639E287-F9D9-498D-96CB-0F3CC29595C4}"/>
              </a:ext>
            </a:extLst>
          </p:cNvPr>
          <p:cNvSpPr txBox="1"/>
          <p:nvPr/>
        </p:nvSpPr>
        <p:spPr>
          <a:xfrm>
            <a:off x="1552264" y="5152237"/>
            <a:ext cx="484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Propagation through c4_c5 ( 30 cm): 6.4 +23.0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1506EB-208B-46B0-A684-12620DC1997B}"/>
              </a:ext>
            </a:extLst>
          </p:cNvPr>
          <p:cNvSpPr txBox="1"/>
          <p:nvPr/>
        </p:nvSpPr>
        <p:spPr>
          <a:xfrm>
            <a:off x="2443081" y="5730419"/>
            <a:ext cx="35443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Quench propagation V: 10 m/s  </a:t>
            </a:r>
          </a:p>
          <a:p>
            <a:endParaRPr lang="en-US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AD4F5AB-69FC-4E42-8F3A-B8365AFBCBA0}"/>
              </a:ext>
            </a:extLst>
          </p:cNvPr>
          <p:cNvCxnSpPr>
            <a:cxnSpLocks/>
          </p:cNvCxnSpPr>
          <p:nvPr/>
        </p:nvCxnSpPr>
        <p:spPr>
          <a:xfrm flipH="1" flipV="1">
            <a:off x="7868733" y="4060016"/>
            <a:ext cx="201210" cy="24681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ABA1FA4-B54E-4FC8-B23C-039F3EF638E4}"/>
              </a:ext>
            </a:extLst>
          </p:cNvPr>
          <p:cNvSpPr txBox="1"/>
          <p:nvPr/>
        </p:nvSpPr>
        <p:spPr>
          <a:xfrm>
            <a:off x="7178173" y="3676499"/>
            <a:ext cx="781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15 V/s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CF37EE7-2E86-4405-88B0-1D3AA4AE26AE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9304839" y="3442781"/>
            <a:ext cx="0" cy="27310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6F5405C-7B70-4DAD-AAD5-7CBB684323BB}"/>
              </a:ext>
            </a:extLst>
          </p:cNvPr>
          <p:cNvSpPr txBox="1"/>
          <p:nvPr/>
        </p:nvSpPr>
        <p:spPr>
          <a:xfrm>
            <a:off x="8883601" y="3073449"/>
            <a:ext cx="84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8.0 V/s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F9989-A0DA-45A0-9D0B-2E4F3DF516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817" t="4253"/>
          <a:stretch/>
        </p:blipFill>
        <p:spPr>
          <a:xfrm>
            <a:off x="69544" y="86051"/>
            <a:ext cx="9622449" cy="29400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6E2B6CF-24DC-411A-AD0E-0E134ED98468}"/>
              </a:ext>
            </a:extLst>
          </p:cNvPr>
          <p:cNvSpPr txBox="1"/>
          <p:nvPr/>
        </p:nvSpPr>
        <p:spPr>
          <a:xfrm>
            <a:off x="10870521" y="344278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C5_c6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0CC1E3-7051-42A3-A0C1-2956ACFB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6B2AB67-2712-43E2-8278-FB9E7045E71C}" type="slidenum">
              <a:rPr lang="en-US" smtClean="0"/>
              <a:t>16</a:t>
            </a:fld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55DBAFB-5B9A-4D9E-80E6-336CFA55F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44E6F-A688-4B96-A243-D00D51A8AC54}" type="datetime1">
              <a:rPr lang="en-US" smtClean="0"/>
              <a:t>7/21/2020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16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68F31D-D563-42EE-8FF2-7D90FEA62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0" t="-1" b="53469"/>
          <a:stretch/>
        </p:blipFill>
        <p:spPr>
          <a:xfrm>
            <a:off x="180547" y="1323052"/>
            <a:ext cx="5529383" cy="35060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A861A4-00AA-45C0-9EA6-DA4D8813987A}"/>
              </a:ext>
            </a:extLst>
          </p:cNvPr>
          <p:cNvSpPr/>
          <p:nvPr/>
        </p:nvSpPr>
        <p:spPr>
          <a:xfrm>
            <a:off x="3719233" y="313244"/>
            <a:ext cx="232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5; c4_c5, c5_c6, d7_d6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2C713-F0E3-4246-B44E-AC6BBBEED3DD}"/>
              </a:ext>
            </a:extLst>
          </p:cNvPr>
          <p:cNvSpPr txBox="1"/>
          <p:nvPr/>
        </p:nvSpPr>
        <p:spPr>
          <a:xfrm>
            <a:off x="377793" y="928713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C7347-1843-4292-BF7D-DCF4E60FE75A}"/>
              </a:ext>
            </a:extLst>
          </p:cNvPr>
          <p:cNvSpPr txBox="1"/>
          <p:nvPr/>
        </p:nvSpPr>
        <p:spPr>
          <a:xfrm>
            <a:off x="3719233" y="938107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DB9A5-4438-4BEA-8BBE-BAEFF671A685}"/>
              </a:ext>
            </a:extLst>
          </p:cNvPr>
          <p:cNvSpPr txBox="1"/>
          <p:nvPr/>
        </p:nvSpPr>
        <p:spPr>
          <a:xfrm>
            <a:off x="7437568" y="415507"/>
            <a:ext cx="106631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Ramp 14 </a:t>
            </a:r>
          </a:p>
          <a:p>
            <a:r>
              <a:rPr lang="en-US" dirty="0">
                <a:highlight>
                  <a:srgbClr val="FFFF00"/>
                </a:highlight>
              </a:rPr>
              <a:t>(8940 A)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D07217-E7F6-4120-9A72-FC2FEF01C938}"/>
              </a:ext>
            </a:extLst>
          </p:cNvPr>
          <p:cNvSpPr/>
          <p:nvPr/>
        </p:nvSpPr>
        <p:spPr>
          <a:xfrm>
            <a:off x="647437" y="2243915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E26350-3394-4FE0-A66B-B8B9E7A4CFBF}"/>
              </a:ext>
            </a:extLst>
          </p:cNvPr>
          <p:cNvSpPr/>
          <p:nvPr/>
        </p:nvSpPr>
        <p:spPr>
          <a:xfrm>
            <a:off x="661951" y="3976915"/>
            <a:ext cx="192506" cy="1634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61E12-9279-4C00-B37A-F18096DDB452}"/>
              </a:ext>
            </a:extLst>
          </p:cNvPr>
          <p:cNvSpPr txBox="1"/>
          <p:nvPr/>
        </p:nvSpPr>
        <p:spPr>
          <a:xfrm>
            <a:off x="115440" y="5666114"/>
            <a:ext cx="1187505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Known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337638-B490-4B0E-BC3B-2E9884D183F7}"/>
              </a:ext>
            </a:extLst>
          </p:cNvPr>
          <p:cNvSpPr txBox="1"/>
          <p:nvPr/>
        </p:nvSpPr>
        <p:spPr>
          <a:xfrm>
            <a:off x="129001" y="6281261"/>
            <a:ext cx="1863202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Less known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64D5A2-C2ED-440C-B483-A416E2848BCF}"/>
              </a:ext>
            </a:extLst>
          </p:cNvPr>
          <p:cNvCxnSpPr>
            <a:cxnSpLocks/>
          </p:cNvCxnSpPr>
          <p:nvPr/>
        </p:nvCxnSpPr>
        <p:spPr>
          <a:xfrm flipV="1">
            <a:off x="647437" y="5011616"/>
            <a:ext cx="61755" cy="5099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1A92ED7-0056-4817-8EC4-3251B1906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507" y="1323052"/>
            <a:ext cx="6241738" cy="53888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D1EC137-6A27-44C1-BB81-40034F431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4411" y="2458"/>
            <a:ext cx="2106546" cy="22929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E00EDC3-1375-4D11-B3D9-4C57249CC079}"/>
              </a:ext>
            </a:extLst>
          </p:cNvPr>
          <p:cNvSpPr txBox="1"/>
          <p:nvPr/>
        </p:nvSpPr>
        <p:spPr>
          <a:xfrm>
            <a:off x="8776446" y="4071689"/>
            <a:ext cx="2021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Similar to ramp #13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99B9D28-317D-4868-A9E0-1BE31BC079D0}"/>
              </a:ext>
            </a:extLst>
          </p:cNvPr>
          <p:cNvSpPr txBox="1"/>
          <p:nvPr/>
        </p:nvSpPr>
        <p:spPr>
          <a:xfrm>
            <a:off x="10797577" y="3431314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C5_c6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48F9176-7219-4A18-A398-72B22FDDA8E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817" t="4253"/>
          <a:stretch/>
        </p:blipFill>
        <p:spPr>
          <a:xfrm>
            <a:off x="69544" y="86051"/>
            <a:ext cx="9622449" cy="29400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DE6A99-28F5-4928-8134-AA2849B6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17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5228EA-0816-47A0-A2E7-EB7E4479D0D7}"/>
              </a:ext>
            </a:extLst>
          </p:cNvPr>
          <p:cNvSpPr txBox="1"/>
          <p:nvPr/>
        </p:nvSpPr>
        <p:spPr>
          <a:xfrm>
            <a:off x="2166523" y="5153473"/>
            <a:ext cx="411657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 that the </a:t>
            </a:r>
            <a:r>
              <a:rPr lang="en-US" dirty="0" err="1"/>
              <a:t>dV</a:t>
            </a:r>
            <a:r>
              <a:rPr lang="en-US" dirty="0"/>
              <a:t>/dt decreases by a </a:t>
            </a:r>
          </a:p>
          <a:p>
            <a:r>
              <a:rPr lang="en-US" dirty="0"/>
              <a:t>factor of two when the adjacent segment </a:t>
            </a:r>
          </a:p>
          <a:p>
            <a:r>
              <a:rPr lang="en-US" dirty="0"/>
              <a:t>becomes resistive – consistent with </a:t>
            </a:r>
          </a:p>
          <a:p>
            <a:r>
              <a:rPr lang="en-US" dirty="0"/>
              <a:t>quench propagating in the remaining </a:t>
            </a:r>
          </a:p>
          <a:p>
            <a:r>
              <a:rPr lang="en-US" dirty="0"/>
              <a:t>segment direction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535FD7-AFCB-4316-9FC1-6B5B6FBA299B}"/>
              </a:ext>
            </a:extLst>
          </p:cNvPr>
          <p:cNvCxnSpPr>
            <a:cxnSpLocks/>
          </p:cNvCxnSpPr>
          <p:nvPr/>
        </p:nvCxnSpPr>
        <p:spPr>
          <a:xfrm flipH="1" flipV="1">
            <a:off x="7868733" y="4060016"/>
            <a:ext cx="201210" cy="246811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E08ED32-E0C7-41BC-BC7D-613266D29182}"/>
              </a:ext>
            </a:extLst>
          </p:cNvPr>
          <p:cNvSpPr txBox="1"/>
          <p:nvPr/>
        </p:nvSpPr>
        <p:spPr>
          <a:xfrm>
            <a:off x="7178173" y="3676499"/>
            <a:ext cx="781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15 V/s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9DF81C-47E4-4BE5-8939-9F12BF9DF69F}"/>
              </a:ext>
            </a:extLst>
          </p:cNvPr>
          <p:cNvCxnSpPr>
            <a:cxnSpLocks/>
            <a:endCxn id="27" idx="2"/>
          </p:cNvCxnSpPr>
          <p:nvPr/>
        </p:nvCxnSpPr>
        <p:spPr>
          <a:xfrm flipV="1">
            <a:off x="9304839" y="3442781"/>
            <a:ext cx="0" cy="273108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45D514D-1CB2-4D68-BE72-FE5DA40995E4}"/>
              </a:ext>
            </a:extLst>
          </p:cNvPr>
          <p:cNvSpPr txBox="1"/>
          <p:nvPr/>
        </p:nvSpPr>
        <p:spPr>
          <a:xfrm>
            <a:off x="8883601" y="3073449"/>
            <a:ext cx="84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8.0 V/s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8130AB-E91C-48B3-BD15-6EB2B69DB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731E7-8185-4A1A-A588-EF8F6CFB3877}" type="datetime1">
              <a:rPr lang="en-US" smtClean="0"/>
              <a:t>7/21/2020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37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68F31D-D563-42EE-8FF2-7D90FEA62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0" t="-1" b="53469"/>
          <a:stretch/>
        </p:blipFill>
        <p:spPr>
          <a:xfrm>
            <a:off x="180547" y="1323052"/>
            <a:ext cx="5529383" cy="35060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A861A4-00AA-45C0-9EA6-DA4D8813987A}"/>
              </a:ext>
            </a:extLst>
          </p:cNvPr>
          <p:cNvSpPr/>
          <p:nvPr/>
        </p:nvSpPr>
        <p:spPr>
          <a:xfrm>
            <a:off x="3719233" y="313244"/>
            <a:ext cx="23230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5; c4_c5, c5_c6, d7_d6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2C713-F0E3-4246-B44E-AC6BBBEED3DD}"/>
              </a:ext>
            </a:extLst>
          </p:cNvPr>
          <p:cNvSpPr txBox="1"/>
          <p:nvPr/>
        </p:nvSpPr>
        <p:spPr>
          <a:xfrm>
            <a:off x="377793" y="928713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C7347-1843-4292-BF7D-DCF4E60FE75A}"/>
              </a:ext>
            </a:extLst>
          </p:cNvPr>
          <p:cNvSpPr txBox="1"/>
          <p:nvPr/>
        </p:nvSpPr>
        <p:spPr>
          <a:xfrm>
            <a:off x="3719233" y="938107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DB9A5-4438-4BEA-8BBE-BAEFF671A685}"/>
              </a:ext>
            </a:extLst>
          </p:cNvPr>
          <p:cNvSpPr txBox="1"/>
          <p:nvPr/>
        </p:nvSpPr>
        <p:spPr>
          <a:xfrm>
            <a:off x="7437568" y="415507"/>
            <a:ext cx="109677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Ramp 62 </a:t>
            </a:r>
          </a:p>
          <a:p>
            <a:r>
              <a:rPr lang="en-US" dirty="0">
                <a:highlight>
                  <a:srgbClr val="FFFF00"/>
                </a:highlight>
              </a:rPr>
              <a:t>(10007 A)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D07217-E7F6-4120-9A72-FC2FEF01C938}"/>
              </a:ext>
            </a:extLst>
          </p:cNvPr>
          <p:cNvSpPr/>
          <p:nvPr/>
        </p:nvSpPr>
        <p:spPr>
          <a:xfrm>
            <a:off x="647437" y="2243915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E26350-3394-4FE0-A66B-B8B9E7A4CFBF}"/>
              </a:ext>
            </a:extLst>
          </p:cNvPr>
          <p:cNvSpPr/>
          <p:nvPr/>
        </p:nvSpPr>
        <p:spPr>
          <a:xfrm>
            <a:off x="661951" y="3976915"/>
            <a:ext cx="192506" cy="1634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F61E12-9279-4C00-B37A-F18096DDB452}"/>
              </a:ext>
            </a:extLst>
          </p:cNvPr>
          <p:cNvSpPr txBox="1"/>
          <p:nvPr/>
        </p:nvSpPr>
        <p:spPr>
          <a:xfrm>
            <a:off x="115440" y="5666114"/>
            <a:ext cx="1187505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Known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337638-B490-4B0E-BC3B-2E9884D183F7}"/>
              </a:ext>
            </a:extLst>
          </p:cNvPr>
          <p:cNvSpPr txBox="1"/>
          <p:nvPr/>
        </p:nvSpPr>
        <p:spPr>
          <a:xfrm>
            <a:off x="129001" y="6281261"/>
            <a:ext cx="1863202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Less known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E64D5A2-C2ED-440C-B483-A416E2848BCF}"/>
              </a:ext>
            </a:extLst>
          </p:cNvPr>
          <p:cNvCxnSpPr>
            <a:cxnSpLocks/>
          </p:cNvCxnSpPr>
          <p:nvPr/>
        </p:nvCxnSpPr>
        <p:spPr>
          <a:xfrm flipV="1">
            <a:off x="647437" y="5011616"/>
            <a:ext cx="61755" cy="5099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6352150C-A2D0-4012-A8C2-5A86A3118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528" y="1396417"/>
            <a:ext cx="5876925" cy="5324475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DC6B822-672E-454E-9DD0-F8F28A8F9FC6}"/>
              </a:ext>
            </a:extLst>
          </p:cNvPr>
          <p:cNvCxnSpPr>
            <a:cxnSpLocks/>
          </p:cNvCxnSpPr>
          <p:nvPr/>
        </p:nvCxnSpPr>
        <p:spPr>
          <a:xfrm>
            <a:off x="9364507" y="3613666"/>
            <a:ext cx="491017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50F805E-8A8D-4A39-AF97-9DA9EC1D33C2}"/>
              </a:ext>
            </a:extLst>
          </p:cNvPr>
          <p:cNvSpPr txBox="1"/>
          <p:nvPr/>
        </p:nvSpPr>
        <p:spPr>
          <a:xfrm>
            <a:off x="9889341" y="3429000"/>
            <a:ext cx="781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28 V/s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3A58B47-837D-4D4C-9EA1-D747FA072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4411" y="2458"/>
            <a:ext cx="2106546" cy="229292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B56F260-C914-40B3-9C65-26514DDCC795}"/>
              </a:ext>
            </a:extLst>
          </p:cNvPr>
          <p:cNvCxnSpPr>
            <a:cxnSpLocks/>
          </p:cNvCxnSpPr>
          <p:nvPr/>
        </p:nvCxnSpPr>
        <p:spPr>
          <a:xfrm flipH="1" flipV="1">
            <a:off x="7196117" y="3576468"/>
            <a:ext cx="100605" cy="32948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E63A7FC-3EE4-417C-82D2-BBFBD429AA96}"/>
              </a:ext>
            </a:extLst>
          </p:cNvPr>
          <p:cNvSpPr txBox="1"/>
          <p:nvPr/>
        </p:nvSpPr>
        <p:spPr>
          <a:xfrm>
            <a:off x="6805337" y="3207136"/>
            <a:ext cx="781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73 V/s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38EEFD-27A8-40D3-A5EE-33F3A68FA55C}"/>
              </a:ext>
            </a:extLst>
          </p:cNvPr>
          <p:cNvCxnSpPr>
            <a:cxnSpLocks/>
          </p:cNvCxnSpPr>
          <p:nvPr/>
        </p:nvCxnSpPr>
        <p:spPr>
          <a:xfrm flipV="1">
            <a:off x="8911771" y="2990127"/>
            <a:ext cx="452736" cy="43887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4827479-A9C3-4A21-A026-23BEB444DE18}"/>
              </a:ext>
            </a:extLst>
          </p:cNvPr>
          <p:cNvSpPr txBox="1"/>
          <p:nvPr/>
        </p:nvSpPr>
        <p:spPr>
          <a:xfrm>
            <a:off x="8973726" y="2620794"/>
            <a:ext cx="103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16 V/s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2FD8B3-C12C-44A2-921C-3D1A825E2B8C}"/>
              </a:ext>
            </a:extLst>
          </p:cNvPr>
          <p:cNvSpPr txBox="1"/>
          <p:nvPr/>
        </p:nvSpPr>
        <p:spPr>
          <a:xfrm>
            <a:off x="1876357" y="5152237"/>
            <a:ext cx="4731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Propagation through c4_c5 ( 30 cm): 1.4 +6.9 </a:t>
            </a:r>
            <a:r>
              <a:rPr lang="en-US" dirty="0" err="1"/>
              <a:t>ms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D8E85A-63C3-4997-BB7B-5881B6E48B48}"/>
              </a:ext>
            </a:extLst>
          </p:cNvPr>
          <p:cNvSpPr txBox="1"/>
          <p:nvPr/>
        </p:nvSpPr>
        <p:spPr>
          <a:xfrm>
            <a:off x="2243429" y="5466804"/>
            <a:ext cx="354436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Quench propagation V: 36 m/s  </a:t>
            </a: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CBC4C7-312B-4EE3-86E3-28B6C16F4215}"/>
              </a:ext>
            </a:extLst>
          </p:cNvPr>
          <p:cNvSpPr txBox="1"/>
          <p:nvPr/>
        </p:nvSpPr>
        <p:spPr>
          <a:xfrm>
            <a:off x="10757598" y="2912023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C5_c6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2ECFBBA-4543-4DA3-A9A1-A2DFCE323F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817" t="4253"/>
          <a:stretch/>
        </p:blipFill>
        <p:spPr>
          <a:xfrm>
            <a:off x="69544" y="86051"/>
            <a:ext cx="9622449" cy="2940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B5EA13-D3A3-463D-A4BC-4E1D6886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18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588E6E-69C4-49F6-9DA2-0ECDA74B00C0}"/>
              </a:ext>
            </a:extLst>
          </p:cNvPr>
          <p:cNvSpPr txBox="1"/>
          <p:nvPr/>
        </p:nvSpPr>
        <p:spPr>
          <a:xfrm>
            <a:off x="2106002" y="5889210"/>
            <a:ext cx="43924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Much higher initial expansion, 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faster propagation later  (factor of ~2+).</a:t>
            </a:r>
          </a:p>
          <a:p>
            <a:r>
              <a:rPr lang="en-US" sz="2000" b="1" dirty="0">
                <a:solidFill>
                  <a:srgbClr val="92D050"/>
                </a:solidFill>
              </a:rPr>
              <a:t>C5_C6 </a:t>
            </a:r>
            <a:r>
              <a:rPr lang="en-US" sz="2000" b="1" dirty="0" err="1">
                <a:solidFill>
                  <a:srgbClr val="92D050"/>
                </a:solidFill>
              </a:rPr>
              <a:t>dV</a:t>
            </a:r>
            <a:r>
              <a:rPr lang="en-US" sz="2000" b="1" dirty="0">
                <a:solidFill>
                  <a:srgbClr val="92D050"/>
                </a:solidFill>
              </a:rPr>
              <a:t>/dt factor of 3+ higher!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57FB0B-1980-4A87-A05B-5595184C4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7465-1E43-47AF-8CC9-502DD8AC9A92}" type="datetime1">
              <a:rPr lang="en-US" smtClean="0"/>
              <a:t>7/21/2020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29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Quenches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02D8D-2697-49E5-A9E8-75BE69C4964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7/21/2020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4DFEB-30B3-4527-A140-2FDBA9E9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467816-94EC-437D-8E1F-EE24FE7C3FAA}"/>
              </a:ext>
            </a:extLst>
          </p:cNvPr>
          <p:cNvSpPr txBox="1"/>
          <p:nvPr/>
        </p:nvSpPr>
        <p:spPr>
          <a:xfrm>
            <a:off x="108289" y="2852911"/>
            <a:ext cx="471315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Coil 5</a:t>
            </a:r>
          </a:p>
          <a:p>
            <a:endParaRPr lang="en-US" sz="6000" dirty="0"/>
          </a:p>
          <a:p>
            <a:r>
              <a:rPr lang="en-US" sz="6000" dirty="0"/>
              <a:t>Pattern 3 </a:t>
            </a:r>
          </a:p>
          <a:p>
            <a:r>
              <a:rPr lang="en-US" sz="3600" dirty="0"/>
              <a:t>(with limiting quenches)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06D1D7-79C8-4896-885D-2A3692C90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199" y="1171797"/>
            <a:ext cx="7411656" cy="43174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B1BDBA-5834-46A5-8FBB-8771CFCAE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85" y="1239538"/>
            <a:ext cx="7056120" cy="37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33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“15 T” Coil connections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B0831E-614A-47AA-A17F-748052BBE9E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7/21/2020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4DFEB-30B3-4527-A140-2FDBA9E9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5A39420-0FE9-4C96-B685-A74D740F5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" b="-10869"/>
          <a:stretch/>
        </p:blipFill>
        <p:spPr>
          <a:xfrm>
            <a:off x="2002420" y="1213890"/>
            <a:ext cx="4215894" cy="56884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4027FF-3CB0-4E66-AF9C-3B4D87A09370}"/>
              </a:ext>
            </a:extLst>
          </p:cNvPr>
          <p:cNvSpPr txBox="1"/>
          <p:nvPr/>
        </p:nvSpPr>
        <p:spPr>
          <a:xfrm>
            <a:off x="363254" y="1916614"/>
            <a:ext cx="101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COIL 005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AF5BD7-1F20-497B-830D-C2E0CC4DF35E}"/>
              </a:ext>
            </a:extLst>
          </p:cNvPr>
          <p:cNvSpPr txBox="1"/>
          <p:nvPr/>
        </p:nvSpPr>
        <p:spPr>
          <a:xfrm>
            <a:off x="6693576" y="1847220"/>
            <a:ext cx="101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COIL 004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5CFD49-703A-4467-B46F-3CDE08F07220}"/>
              </a:ext>
            </a:extLst>
          </p:cNvPr>
          <p:cNvSpPr txBox="1"/>
          <p:nvPr/>
        </p:nvSpPr>
        <p:spPr>
          <a:xfrm>
            <a:off x="1381033" y="3992499"/>
            <a:ext cx="265695" cy="57955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3D2976D-49AD-470C-86D9-2C3C60156C5A}"/>
              </a:ext>
            </a:extLst>
          </p:cNvPr>
          <p:cNvSpPr txBox="1"/>
          <p:nvPr/>
        </p:nvSpPr>
        <p:spPr>
          <a:xfrm>
            <a:off x="4110367" y="1331839"/>
            <a:ext cx="436904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0FD2E8-EFEF-48C5-A0C1-EA621E6A5763}"/>
              </a:ext>
            </a:extLst>
          </p:cNvPr>
          <p:cNvSpPr txBox="1"/>
          <p:nvPr/>
        </p:nvSpPr>
        <p:spPr>
          <a:xfrm>
            <a:off x="6096000" y="4886011"/>
            <a:ext cx="101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COIL 002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7E3126-18B3-4267-B426-F124DB7DF7F9}"/>
              </a:ext>
            </a:extLst>
          </p:cNvPr>
          <p:cNvSpPr txBox="1"/>
          <p:nvPr/>
        </p:nvSpPr>
        <p:spPr>
          <a:xfrm>
            <a:off x="554795" y="5105400"/>
            <a:ext cx="1017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COIL 003</a:t>
            </a:r>
          </a:p>
        </p:txBody>
      </p:sp>
    </p:spTree>
    <p:extLst>
      <p:ext uri="{BB962C8B-B14F-4D97-AF65-F5344CB8AC3E}">
        <p14:creationId xmlns:p14="http://schemas.microsoft.com/office/powerpoint/2010/main" val="853721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490664-0EE3-4847-92FF-E033CB8F3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410" y="1571540"/>
            <a:ext cx="6153150" cy="52673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FB6B6B-0CDC-48EC-B58E-ACE1EA2449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90" t="-1" b="53469"/>
          <a:stretch/>
        </p:blipFill>
        <p:spPr>
          <a:xfrm>
            <a:off x="180547" y="1323052"/>
            <a:ext cx="5529383" cy="35060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973ED85-CA54-4EE8-B7D5-51BC45BC66CF}"/>
              </a:ext>
            </a:extLst>
          </p:cNvPr>
          <p:cNvSpPr/>
          <p:nvPr/>
        </p:nvSpPr>
        <p:spPr>
          <a:xfrm>
            <a:off x="3719233" y="313244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5; c5_c6, c6_c7, c3_c4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CEC129-51BF-4C8D-A812-E089FC784778}"/>
              </a:ext>
            </a:extLst>
          </p:cNvPr>
          <p:cNvSpPr txBox="1"/>
          <p:nvPr/>
        </p:nvSpPr>
        <p:spPr>
          <a:xfrm>
            <a:off x="377793" y="928713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BD45CA-6F7A-4D9F-9992-3B2D94F516AE}"/>
              </a:ext>
            </a:extLst>
          </p:cNvPr>
          <p:cNvSpPr txBox="1"/>
          <p:nvPr/>
        </p:nvSpPr>
        <p:spPr>
          <a:xfrm>
            <a:off x="3719233" y="938107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61D4AE-E78F-4713-AACB-5A40714EA258}"/>
              </a:ext>
            </a:extLst>
          </p:cNvPr>
          <p:cNvSpPr txBox="1"/>
          <p:nvPr/>
        </p:nvSpPr>
        <p:spPr>
          <a:xfrm>
            <a:off x="7437568" y="415507"/>
            <a:ext cx="106631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Ramp 46 </a:t>
            </a:r>
          </a:p>
          <a:p>
            <a:r>
              <a:rPr lang="en-US" dirty="0">
                <a:highlight>
                  <a:srgbClr val="FFFF00"/>
                </a:highlight>
              </a:rPr>
              <a:t>(9831 A)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3870C8-E7A2-4F50-9481-B9B9438AD5DB}"/>
              </a:ext>
            </a:extLst>
          </p:cNvPr>
          <p:cNvSpPr/>
          <p:nvPr/>
        </p:nvSpPr>
        <p:spPr>
          <a:xfrm>
            <a:off x="1528366" y="4058655"/>
            <a:ext cx="192506" cy="1634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1104E6-2ACD-482D-AF2E-26AA47A3F805}"/>
              </a:ext>
            </a:extLst>
          </p:cNvPr>
          <p:cNvSpPr/>
          <p:nvPr/>
        </p:nvSpPr>
        <p:spPr>
          <a:xfrm>
            <a:off x="1055124" y="3623225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7E40E0-5D6C-419B-8AD4-79C3FF1750D2}"/>
              </a:ext>
            </a:extLst>
          </p:cNvPr>
          <p:cNvSpPr txBox="1"/>
          <p:nvPr/>
        </p:nvSpPr>
        <p:spPr>
          <a:xfrm>
            <a:off x="115440" y="5666114"/>
            <a:ext cx="1187505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Known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C20CF-86EB-4B9D-9B6F-20878224B836}"/>
              </a:ext>
            </a:extLst>
          </p:cNvPr>
          <p:cNvSpPr txBox="1"/>
          <p:nvPr/>
        </p:nvSpPr>
        <p:spPr>
          <a:xfrm>
            <a:off x="129001" y="6281261"/>
            <a:ext cx="1863202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Less known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162B1C4-3B9F-49CC-BFEB-3D17DE7CE3AE}"/>
              </a:ext>
            </a:extLst>
          </p:cNvPr>
          <p:cNvCxnSpPr>
            <a:cxnSpLocks/>
          </p:cNvCxnSpPr>
          <p:nvPr/>
        </p:nvCxnSpPr>
        <p:spPr>
          <a:xfrm flipV="1">
            <a:off x="709192" y="4962632"/>
            <a:ext cx="207731" cy="5158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7F5B3D5A-A6CA-4941-908D-B2E92D518D6D}"/>
              </a:ext>
            </a:extLst>
          </p:cNvPr>
          <p:cNvSpPr/>
          <p:nvPr/>
        </p:nvSpPr>
        <p:spPr>
          <a:xfrm>
            <a:off x="1776165" y="4140395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7DE6A4-99AB-4012-A408-AE34F02F8102}"/>
              </a:ext>
            </a:extLst>
          </p:cNvPr>
          <p:cNvSpPr txBox="1"/>
          <p:nvPr/>
        </p:nvSpPr>
        <p:spPr>
          <a:xfrm>
            <a:off x="1887560" y="4052379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8A60B8-9339-46C1-97D3-40779C84E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155" y="-84626"/>
            <a:ext cx="2106546" cy="229292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FF9331-040A-4DBB-943B-8DC31E9767B0}"/>
              </a:ext>
            </a:extLst>
          </p:cNvPr>
          <p:cNvCxnSpPr>
            <a:cxnSpLocks/>
          </p:cNvCxnSpPr>
          <p:nvPr/>
        </p:nvCxnSpPr>
        <p:spPr>
          <a:xfrm>
            <a:off x="8275286" y="3940125"/>
            <a:ext cx="457200" cy="75837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B165C11-3F86-4063-BC19-9E94BC55F729}"/>
              </a:ext>
            </a:extLst>
          </p:cNvPr>
          <p:cNvSpPr txBox="1"/>
          <p:nvPr/>
        </p:nvSpPr>
        <p:spPr>
          <a:xfrm>
            <a:off x="8732486" y="3831296"/>
            <a:ext cx="781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62 V/s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BD437D-29BA-41F6-A892-FE1F3FC45C6A}"/>
              </a:ext>
            </a:extLst>
          </p:cNvPr>
          <p:cNvCxnSpPr>
            <a:cxnSpLocks/>
          </p:cNvCxnSpPr>
          <p:nvPr/>
        </p:nvCxnSpPr>
        <p:spPr>
          <a:xfrm>
            <a:off x="9728180" y="3053611"/>
            <a:ext cx="457200" cy="151675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69F552B-2C9C-4FEF-8B0F-BB9C153AB239}"/>
              </a:ext>
            </a:extLst>
          </p:cNvPr>
          <p:cNvSpPr txBox="1"/>
          <p:nvPr/>
        </p:nvSpPr>
        <p:spPr>
          <a:xfrm>
            <a:off x="10185380" y="3059668"/>
            <a:ext cx="781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40 V/s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C52478-4B7D-4DFB-B3C0-267EED36D95A}"/>
              </a:ext>
            </a:extLst>
          </p:cNvPr>
          <p:cNvSpPr txBox="1"/>
          <p:nvPr/>
        </p:nvSpPr>
        <p:spPr>
          <a:xfrm>
            <a:off x="2101901" y="5050561"/>
            <a:ext cx="41058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this case the quench starts in </a:t>
            </a:r>
          </a:p>
          <a:p>
            <a:r>
              <a:rPr lang="en-US" dirty="0"/>
              <a:t>the “green” segment and it propagates in </a:t>
            </a:r>
          </a:p>
          <a:p>
            <a:r>
              <a:rPr lang="en-US" dirty="0"/>
              <a:t>both directions </a:t>
            </a:r>
          </a:p>
          <a:p>
            <a:r>
              <a:rPr lang="en-US" dirty="0"/>
              <a:t>(two-directional 62 V/s is consistent also </a:t>
            </a:r>
          </a:p>
          <a:p>
            <a:r>
              <a:rPr lang="en-US" dirty="0"/>
              <a:t>with the one-directional 28 V/s from the </a:t>
            </a:r>
          </a:p>
          <a:p>
            <a:r>
              <a:rPr lang="en-US" dirty="0"/>
              <a:t>previous slide)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22B95A-A0C8-4B20-98F6-7E1556C2E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3519"/>
            <a:ext cx="7056120" cy="37765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CFE817B-7B9C-46F2-8C7F-7F1D74FC3046}"/>
              </a:ext>
            </a:extLst>
          </p:cNvPr>
          <p:cNvSpPr txBox="1"/>
          <p:nvPr/>
        </p:nvSpPr>
        <p:spPr>
          <a:xfrm>
            <a:off x="10796428" y="2502642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C5_c6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DAE15B5-29D5-4882-9DC1-A9194A5A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20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3E2D12E-565E-4BC8-9EC4-559DDB088C91}"/>
              </a:ext>
            </a:extLst>
          </p:cNvPr>
          <p:cNvSpPr txBox="1"/>
          <p:nvPr/>
        </p:nvSpPr>
        <p:spPr>
          <a:xfrm>
            <a:off x="999733" y="328963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?</a:t>
            </a:r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837A4DDA-3450-45B6-A83A-14DDFE68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E7B68-6047-46BA-BEC1-1065EE4F375A}" type="datetime1">
              <a:rPr lang="en-US" smtClean="0"/>
              <a:t>7/21/2020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34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68F31D-D563-42EE-8FF2-7D90FEA62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0" t="-1" b="53469"/>
          <a:stretch/>
        </p:blipFill>
        <p:spPr>
          <a:xfrm>
            <a:off x="180547" y="1323052"/>
            <a:ext cx="5529383" cy="35060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A861A4-00AA-45C0-9EA6-DA4D8813987A}"/>
              </a:ext>
            </a:extLst>
          </p:cNvPr>
          <p:cNvSpPr/>
          <p:nvPr/>
        </p:nvSpPr>
        <p:spPr>
          <a:xfrm>
            <a:off x="3719233" y="313244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5; c5_c6, c6_c7, c3_c4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2C713-F0E3-4246-B44E-AC6BBBEED3DD}"/>
              </a:ext>
            </a:extLst>
          </p:cNvPr>
          <p:cNvSpPr txBox="1"/>
          <p:nvPr/>
        </p:nvSpPr>
        <p:spPr>
          <a:xfrm>
            <a:off x="377793" y="928713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C7347-1843-4292-BF7D-DCF4E60FE75A}"/>
              </a:ext>
            </a:extLst>
          </p:cNvPr>
          <p:cNvSpPr txBox="1"/>
          <p:nvPr/>
        </p:nvSpPr>
        <p:spPr>
          <a:xfrm>
            <a:off x="3719233" y="938107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DB9A5-4438-4BEA-8BBE-BAEFF671A685}"/>
              </a:ext>
            </a:extLst>
          </p:cNvPr>
          <p:cNvSpPr txBox="1"/>
          <p:nvPr/>
        </p:nvSpPr>
        <p:spPr>
          <a:xfrm>
            <a:off x="7437568" y="415507"/>
            <a:ext cx="106631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Ramp 61 </a:t>
            </a:r>
          </a:p>
          <a:p>
            <a:r>
              <a:rPr lang="en-US" dirty="0"/>
              <a:t>(9980 A)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D07217-E7F6-4120-9A72-FC2FEF01C938}"/>
              </a:ext>
            </a:extLst>
          </p:cNvPr>
          <p:cNvSpPr/>
          <p:nvPr/>
        </p:nvSpPr>
        <p:spPr>
          <a:xfrm>
            <a:off x="1528366" y="4058655"/>
            <a:ext cx="192506" cy="1634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E26350-3394-4FE0-A66B-B8B9E7A4CFBF}"/>
              </a:ext>
            </a:extLst>
          </p:cNvPr>
          <p:cNvSpPr/>
          <p:nvPr/>
        </p:nvSpPr>
        <p:spPr>
          <a:xfrm>
            <a:off x="1055124" y="3623225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D3413-E64F-4377-888D-6F5BD93E23C7}"/>
              </a:ext>
            </a:extLst>
          </p:cNvPr>
          <p:cNvSpPr txBox="1"/>
          <p:nvPr/>
        </p:nvSpPr>
        <p:spPr>
          <a:xfrm>
            <a:off x="115440" y="5666114"/>
            <a:ext cx="1187505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Known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198B16-18DE-4FFD-8DE8-18E692011DE6}"/>
              </a:ext>
            </a:extLst>
          </p:cNvPr>
          <p:cNvSpPr txBox="1"/>
          <p:nvPr/>
        </p:nvSpPr>
        <p:spPr>
          <a:xfrm>
            <a:off x="129001" y="6281261"/>
            <a:ext cx="1863202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Less known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A51A03-B7F6-410A-A85A-C36EB47A7AEB}"/>
              </a:ext>
            </a:extLst>
          </p:cNvPr>
          <p:cNvCxnSpPr>
            <a:cxnSpLocks/>
          </p:cNvCxnSpPr>
          <p:nvPr/>
        </p:nvCxnSpPr>
        <p:spPr>
          <a:xfrm flipV="1">
            <a:off x="709192" y="4962632"/>
            <a:ext cx="207731" cy="5158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13E18246-16BF-4910-801F-EE52BE855293}"/>
              </a:ext>
            </a:extLst>
          </p:cNvPr>
          <p:cNvSpPr/>
          <p:nvPr/>
        </p:nvSpPr>
        <p:spPr>
          <a:xfrm>
            <a:off x="1776165" y="4140395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3B28E0-11E3-41B9-8965-A140E7131785}"/>
              </a:ext>
            </a:extLst>
          </p:cNvPr>
          <p:cNvSpPr txBox="1"/>
          <p:nvPr/>
        </p:nvSpPr>
        <p:spPr>
          <a:xfrm>
            <a:off x="1887560" y="4052379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E164C9-6206-4834-B225-AD752CC5D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603" y="1704949"/>
            <a:ext cx="5657850" cy="5153025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43E21BF-B1B5-49A0-95DC-B0A076B30B26}"/>
              </a:ext>
            </a:extLst>
          </p:cNvPr>
          <p:cNvCxnSpPr>
            <a:cxnSpLocks/>
          </p:cNvCxnSpPr>
          <p:nvPr/>
        </p:nvCxnSpPr>
        <p:spPr>
          <a:xfrm flipH="1">
            <a:off x="10450286" y="2525114"/>
            <a:ext cx="125874" cy="31968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181C2F3-FC29-4537-96D1-F31708DBBCD3}"/>
              </a:ext>
            </a:extLst>
          </p:cNvPr>
          <p:cNvSpPr txBox="1"/>
          <p:nvPr/>
        </p:nvSpPr>
        <p:spPr>
          <a:xfrm>
            <a:off x="9867171" y="2844800"/>
            <a:ext cx="781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36 V/s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A8C58D-C7D7-4232-9199-7020EC45EA6B}"/>
              </a:ext>
            </a:extLst>
          </p:cNvPr>
          <p:cNvSpPr txBox="1"/>
          <p:nvPr/>
        </p:nvSpPr>
        <p:spPr>
          <a:xfrm>
            <a:off x="9361714" y="3520299"/>
            <a:ext cx="781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61 V/s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2ACCD26-5117-4B1E-843D-68F9BF908516}"/>
              </a:ext>
            </a:extLst>
          </p:cNvPr>
          <p:cNvCxnSpPr>
            <a:cxnSpLocks/>
          </p:cNvCxnSpPr>
          <p:nvPr/>
        </p:nvCxnSpPr>
        <p:spPr>
          <a:xfrm>
            <a:off x="8962418" y="3537877"/>
            <a:ext cx="399296" cy="11437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2F258F0C-188D-444E-9CBC-B081CD6D8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4411" y="2458"/>
            <a:ext cx="2106546" cy="229292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DE4E80-F2EE-4129-B0F5-CF8B948A0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3519"/>
            <a:ext cx="7056120" cy="37765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7A3C8F6-5631-4ED5-BECD-A9EEB46FA753}"/>
              </a:ext>
            </a:extLst>
          </p:cNvPr>
          <p:cNvSpPr txBox="1"/>
          <p:nvPr/>
        </p:nvSpPr>
        <p:spPr>
          <a:xfrm>
            <a:off x="11436665" y="2474047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C5_c6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4312D9-250C-43A1-B22F-FE1333EAF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21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603D96-5B1D-4094-9DC2-9BE2526A71AA}"/>
              </a:ext>
            </a:extLst>
          </p:cNvPr>
          <p:cNvSpPr txBox="1"/>
          <p:nvPr/>
        </p:nvSpPr>
        <p:spPr>
          <a:xfrm>
            <a:off x="999733" y="328963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1A710-DE36-49B2-AA84-423D23E1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01E3-5E26-4C44-81EF-ADA0B9D94310}" type="datetime1">
              <a:rPr lang="en-US" smtClean="0"/>
              <a:t>7/21/2020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550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68F31D-D563-42EE-8FF2-7D90FEA62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0" t="-1" b="53469"/>
          <a:stretch/>
        </p:blipFill>
        <p:spPr>
          <a:xfrm>
            <a:off x="180547" y="1323052"/>
            <a:ext cx="5529383" cy="35060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A861A4-00AA-45C0-9EA6-DA4D8813987A}"/>
              </a:ext>
            </a:extLst>
          </p:cNvPr>
          <p:cNvSpPr/>
          <p:nvPr/>
        </p:nvSpPr>
        <p:spPr>
          <a:xfrm>
            <a:off x="3719233" y="313244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5; c5_c6, c6_c7, c3_c4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2C713-F0E3-4246-B44E-AC6BBBEED3DD}"/>
              </a:ext>
            </a:extLst>
          </p:cNvPr>
          <p:cNvSpPr txBox="1"/>
          <p:nvPr/>
        </p:nvSpPr>
        <p:spPr>
          <a:xfrm>
            <a:off x="377793" y="928713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C7347-1843-4292-BF7D-DCF4E60FE75A}"/>
              </a:ext>
            </a:extLst>
          </p:cNvPr>
          <p:cNvSpPr txBox="1"/>
          <p:nvPr/>
        </p:nvSpPr>
        <p:spPr>
          <a:xfrm>
            <a:off x="3719233" y="938107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88CBBE-4EF3-438A-8909-CAE64CCDB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203" y="1020946"/>
            <a:ext cx="6191250" cy="54673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C76F4B-3CBE-46AB-A8F5-3ED15C02E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640" y="238149"/>
            <a:ext cx="2432813" cy="26480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EDB9A5-4438-4BEA-8BBE-BAEFF671A685}"/>
              </a:ext>
            </a:extLst>
          </p:cNvPr>
          <p:cNvSpPr txBox="1"/>
          <p:nvPr/>
        </p:nvSpPr>
        <p:spPr>
          <a:xfrm>
            <a:off x="7437568" y="415507"/>
            <a:ext cx="106631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Ramp 63 </a:t>
            </a:r>
          </a:p>
          <a:p>
            <a:r>
              <a:rPr lang="en-US" dirty="0"/>
              <a:t>(9900 A)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D07217-E7F6-4120-9A72-FC2FEF01C938}"/>
              </a:ext>
            </a:extLst>
          </p:cNvPr>
          <p:cNvSpPr/>
          <p:nvPr/>
        </p:nvSpPr>
        <p:spPr>
          <a:xfrm>
            <a:off x="1528366" y="4058655"/>
            <a:ext cx="192506" cy="1634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E26350-3394-4FE0-A66B-B8B9E7A4CFBF}"/>
              </a:ext>
            </a:extLst>
          </p:cNvPr>
          <p:cNvSpPr/>
          <p:nvPr/>
        </p:nvSpPr>
        <p:spPr>
          <a:xfrm>
            <a:off x="1055124" y="3623225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138951-A519-4BE0-9638-C0F47CEFA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0872" y="5190564"/>
            <a:ext cx="4257675" cy="17240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FD3413-E64F-4377-888D-6F5BD93E23C7}"/>
              </a:ext>
            </a:extLst>
          </p:cNvPr>
          <p:cNvSpPr txBox="1"/>
          <p:nvPr/>
        </p:nvSpPr>
        <p:spPr>
          <a:xfrm>
            <a:off x="115440" y="5666114"/>
            <a:ext cx="1187505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Known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198B16-18DE-4FFD-8DE8-18E692011DE6}"/>
              </a:ext>
            </a:extLst>
          </p:cNvPr>
          <p:cNvSpPr txBox="1"/>
          <p:nvPr/>
        </p:nvSpPr>
        <p:spPr>
          <a:xfrm>
            <a:off x="129001" y="6281261"/>
            <a:ext cx="1863202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Less known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A51A03-B7F6-410A-A85A-C36EB47A7AEB}"/>
              </a:ext>
            </a:extLst>
          </p:cNvPr>
          <p:cNvCxnSpPr>
            <a:cxnSpLocks/>
          </p:cNvCxnSpPr>
          <p:nvPr/>
        </p:nvCxnSpPr>
        <p:spPr>
          <a:xfrm flipV="1">
            <a:off x="709192" y="4962632"/>
            <a:ext cx="207731" cy="5158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13E18246-16BF-4910-801F-EE52BE855293}"/>
              </a:ext>
            </a:extLst>
          </p:cNvPr>
          <p:cNvSpPr/>
          <p:nvPr/>
        </p:nvSpPr>
        <p:spPr>
          <a:xfrm>
            <a:off x="1776165" y="4140395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3B28E0-11E3-41B9-8965-A140E7131785}"/>
              </a:ext>
            </a:extLst>
          </p:cNvPr>
          <p:cNvSpPr txBox="1"/>
          <p:nvPr/>
        </p:nvSpPr>
        <p:spPr>
          <a:xfrm>
            <a:off x="1887560" y="4052379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26EA873-0843-4EC5-93B4-2EE3C9C3DDA6}"/>
              </a:ext>
            </a:extLst>
          </p:cNvPr>
          <p:cNvCxnSpPr>
            <a:cxnSpLocks/>
          </p:cNvCxnSpPr>
          <p:nvPr/>
        </p:nvCxnSpPr>
        <p:spPr>
          <a:xfrm>
            <a:off x="8634813" y="3980298"/>
            <a:ext cx="457200" cy="75837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DBA0ADD-50B6-40A5-91E7-37BCCB9FB2B3}"/>
              </a:ext>
            </a:extLst>
          </p:cNvPr>
          <p:cNvSpPr txBox="1"/>
          <p:nvPr/>
        </p:nvSpPr>
        <p:spPr>
          <a:xfrm>
            <a:off x="9027700" y="3883102"/>
            <a:ext cx="781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62 V/s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407295-ABDA-41C4-AB3A-EA0B21C141C3}"/>
              </a:ext>
            </a:extLst>
          </p:cNvPr>
          <p:cNvCxnSpPr>
            <a:cxnSpLocks/>
          </p:cNvCxnSpPr>
          <p:nvPr/>
        </p:nvCxnSpPr>
        <p:spPr>
          <a:xfrm flipH="1">
            <a:off x="9809261" y="3124153"/>
            <a:ext cx="575349" cy="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6418F04-4333-4CE9-8D5F-5F8B8D445434}"/>
              </a:ext>
            </a:extLst>
          </p:cNvPr>
          <p:cNvSpPr txBox="1"/>
          <p:nvPr/>
        </p:nvSpPr>
        <p:spPr>
          <a:xfrm>
            <a:off x="9084570" y="2897838"/>
            <a:ext cx="781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34 V/s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E501420-D0B0-4E79-BC58-7C2F3B2C96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53519"/>
            <a:ext cx="7056120" cy="3776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48C5CF0-CFF1-4520-A120-7806820B0EB3}"/>
              </a:ext>
            </a:extLst>
          </p:cNvPr>
          <p:cNvSpPr txBox="1"/>
          <p:nvPr/>
        </p:nvSpPr>
        <p:spPr>
          <a:xfrm>
            <a:off x="11256118" y="3253893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C5_c6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D23C485-44BD-42A0-9E54-7A7AE2E3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22</a:t>
            </a:fld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E481DA-1732-4AA4-B869-AE561FCE0477}"/>
              </a:ext>
            </a:extLst>
          </p:cNvPr>
          <p:cNvSpPr txBox="1"/>
          <p:nvPr/>
        </p:nvSpPr>
        <p:spPr>
          <a:xfrm>
            <a:off x="999733" y="328963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?</a:t>
            </a:r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93F1F854-ED97-49CA-817F-1E0F1772E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B95D-0DA7-4E2C-A032-D7B575297A03}" type="datetime1">
              <a:rPr lang="en-US" smtClean="0"/>
              <a:t>7/21/2020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16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68F31D-D563-42EE-8FF2-7D90FEA62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0" t="-1" b="53469"/>
          <a:stretch/>
        </p:blipFill>
        <p:spPr>
          <a:xfrm>
            <a:off x="180547" y="1323052"/>
            <a:ext cx="5529383" cy="35060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A861A4-00AA-45C0-9EA6-DA4D8813987A}"/>
              </a:ext>
            </a:extLst>
          </p:cNvPr>
          <p:cNvSpPr/>
          <p:nvPr/>
        </p:nvSpPr>
        <p:spPr>
          <a:xfrm>
            <a:off x="3719233" y="313244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5; c5_c6, c6_c7, c3_c4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22C713-F0E3-4246-B44E-AC6BBBEED3DD}"/>
              </a:ext>
            </a:extLst>
          </p:cNvPr>
          <p:cNvSpPr txBox="1"/>
          <p:nvPr/>
        </p:nvSpPr>
        <p:spPr>
          <a:xfrm>
            <a:off x="377793" y="928713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8C7347-1843-4292-BF7D-DCF4E60FE75A}"/>
              </a:ext>
            </a:extLst>
          </p:cNvPr>
          <p:cNvSpPr txBox="1"/>
          <p:nvPr/>
        </p:nvSpPr>
        <p:spPr>
          <a:xfrm>
            <a:off x="3719233" y="938107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EDB9A5-4438-4BEA-8BBE-BAEFF671A685}"/>
              </a:ext>
            </a:extLst>
          </p:cNvPr>
          <p:cNvSpPr txBox="1"/>
          <p:nvPr/>
        </p:nvSpPr>
        <p:spPr>
          <a:xfrm>
            <a:off x="7437568" y="415507"/>
            <a:ext cx="106631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Ramp 75 </a:t>
            </a:r>
          </a:p>
          <a:p>
            <a:r>
              <a:rPr lang="en-US" dirty="0">
                <a:highlight>
                  <a:srgbClr val="FFFF00"/>
                </a:highlight>
              </a:rPr>
              <a:t>(9961 A)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8D07217-E7F6-4120-9A72-FC2FEF01C938}"/>
              </a:ext>
            </a:extLst>
          </p:cNvPr>
          <p:cNvSpPr/>
          <p:nvPr/>
        </p:nvSpPr>
        <p:spPr>
          <a:xfrm>
            <a:off x="1528366" y="4058655"/>
            <a:ext cx="192506" cy="1634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1E26350-3394-4FE0-A66B-B8B9E7A4CFBF}"/>
              </a:ext>
            </a:extLst>
          </p:cNvPr>
          <p:cNvSpPr/>
          <p:nvPr/>
        </p:nvSpPr>
        <p:spPr>
          <a:xfrm>
            <a:off x="1055124" y="3623225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D3413-E64F-4377-888D-6F5BD93E23C7}"/>
              </a:ext>
            </a:extLst>
          </p:cNvPr>
          <p:cNvSpPr txBox="1"/>
          <p:nvPr/>
        </p:nvSpPr>
        <p:spPr>
          <a:xfrm>
            <a:off x="115440" y="5666114"/>
            <a:ext cx="1187505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Known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198B16-18DE-4FFD-8DE8-18E692011DE6}"/>
              </a:ext>
            </a:extLst>
          </p:cNvPr>
          <p:cNvSpPr txBox="1"/>
          <p:nvPr/>
        </p:nvSpPr>
        <p:spPr>
          <a:xfrm>
            <a:off x="129001" y="6281261"/>
            <a:ext cx="1863202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Less known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6A51A03-B7F6-410A-A85A-C36EB47A7AEB}"/>
              </a:ext>
            </a:extLst>
          </p:cNvPr>
          <p:cNvCxnSpPr>
            <a:cxnSpLocks/>
          </p:cNvCxnSpPr>
          <p:nvPr/>
        </p:nvCxnSpPr>
        <p:spPr>
          <a:xfrm flipV="1">
            <a:off x="709192" y="4962632"/>
            <a:ext cx="207731" cy="51589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13E18246-16BF-4910-801F-EE52BE855293}"/>
              </a:ext>
            </a:extLst>
          </p:cNvPr>
          <p:cNvSpPr/>
          <p:nvPr/>
        </p:nvSpPr>
        <p:spPr>
          <a:xfrm>
            <a:off x="1776165" y="4140395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3B28E0-11E3-41B9-8965-A140E7131785}"/>
              </a:ext>
            </a:extLst>
          </p:cNvPr>
          <p:cNvSpPr txBox="1"/>
          <p:nvPr/>
        </p:nvSpPr>
        <p:spPr>
          <a:xfrm>
            <a:off x="1887560" y="4052379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F3EE48-C5B2-4C7C-B320-3D7B18815C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930" y="1225702"/>
            <a:ext cx="6384423" cy="54793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B32DCC-4673-41B0-8BA2-24D0B224D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230" y="15691"/>
            <a:ext cx="1970921" cy="2145303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628D5F1-8215-411C-ACCB-28B81DBF986E}"/>
              </a:ext>
            </a:extLst>
          </p:cNvPr>
          <p:cNvCxnSpPr>
            <a:cxnSpLocks/>
          </p:cNvCxnSpPr>
          <p:nvPr/>
        </p:nvCxnSpPr>
        <p:spPr>
          <a:xfrm>
            <a:off x="8444907" y="3713864"/>
            <a:ext cx="457200" cy="75837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B352FCA-905E-465F-8D9A-387F79A255CC}"/>
              </a:ext>
            </a:extLst>
          </p:cNvPr>
          <p:cNvSpPr txBox="1"/>
          <p:nvPr/>
        </p:nvSpPr>
        <p:spPr>
          <a:xfrm>
            <a:off x="8902107" y="3623225"/>
            <a:ext cx="89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104 V/s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E80D8A2-8B72-4420-BF28-534273CC664D}"/>
              </a:ext>
            </a:extLst>
          </p:cNvPr>
          <p:cNvCxnSpPr>
            <a:cxnSpLocks/>
          </p:cNvCxnSpPr>
          <p:nvPr/>
        </p:nvCxnSpPr>
        <p:spPr>
          <a:xfrm>
            <a:off x="9147158" y="3365359"/>
            <a:ext cx="457200" cy="75837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28696E0-BAF3-448B-9581-C6902EC282B1}"/>
              </a:ext>
            </a:extLst>
          </p:cNvPr>
          <p:cNvSpPr txBox="1"/>
          <p:nvPr/>
        </p:nvSpPr>
        <p:spPr>
          <a:xfrm>
            <a:off x="9604358" y="3274720"/>
            <a:ext cx="781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60 V/s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4ED751-514A-400E-B271-0ECEF9305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53519"/>
            <a:ext cx="7056120" cy="3776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C072D58-28B4-4124-9671-2072273C9FB8}"/>
              </a:ext>
            </a:extLst>
          </p:cNvPr>
          <p:cNvSpPr txBox="1"/>
          <p:nvPr/>
        </p:nvSpPr>
        <p:spPr>
          <a:xfrm>
            <a:off x="11256118" y="2319587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C5_c6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0CC9B88-1103-4727-BC2B-57C889CBC6E8}"/>
              </a:ext>
            </a:extLst>
          </p:cNvPr>
          <p:cNvSpPr txBox="1"/>
          <p:nvPr/>
        </p:nvSpPr>
        <p:spPr>
          <a:xfrm>
            <a:off x="2382331" y="5666114"/>
            <a:ext cx="5827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Faster initial quench propagation </a:t>
            </a:r>
          </a:p>
          <a:p>
            <a:r>
              <a:rPr lang="en-US" b="1" dirty="0">
                <a:solidFill>
                  <a:srgbClr val="C00000"/>
                </a:solidFill>
              </a:rPr>
              <a:t>in later ramps? Could indicate </a:t>
            </a:r>
          </a:p>
          <a:p>
            <a:r>
              <a:rPr lang="en-US" b="1" dirty="0">
                <a:solidFill>
                  <a:srgbClr val="C00000"/>
                </a:solidFill>
              </a:rPr>
              <a:t>locally damaged conductor.  </a:t>
            </a:r>
          </a:p>
          <a:p>
            <a:r>
              <a:rPr lang="en-US" b="1" dirty="0">
                <a:solidFill>
                  <a:srgbClr val="C00000"/>
                </a:solidFill>
              </a:rPr>
              <a:t>Segment boundary not so cleanly visible anymore in </a:t>
            </a:r>
            <a:r>
              <a:rPr lang="en-US" b="1" dirty="0" err="1">
                <a:solidFill>
                  <a:srgbClr val="C00000"/>
                </a:solidFill>
              </a:rPr>
              <a:t>dV</a:t>
            </a:r>
            <a:r>
              <a:rPr lang="en-US" b="1" dirty="0">
                <a:solidFill>
                  <a:srgbClr val="C00000"/>
                </a:solidFill>
              </a:rPr>
              <a:t>/dt.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86A9BE-A273-41E9-8CE1-1365BFDA6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23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5F595B-1526-4C87-AA08-4B4AD35529FF}"/>
              </a:ext>
            </a:extLst>
          </p:cNvPr>
          <p:cNvSpPr txBox="1"/>
          <p:nvPr/>
        </p:nvSpPr>
        <p:spPr>
          <a:xfrm>
            <a:off x="999733" y="328963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B5F015-F6E7-479C-8DF9-B0E4E44DA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CB46E-3523-4D95-AF4F-064821103CA7}" type="datetime1">
              <a:rPr lang="en-US" smtClean="0"/>
              <a:t>7/21/2020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16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BEEAD2-1ED8-40E1-89C3-F7F81B87A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3519"/>
            <a:ext cx="7056120" cy="3776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5D81E2-18B4-43B3-8582-DFCDE1DA4357}"/>
              </a:ext>
            </a:extLst>
          </p:cNvPr>
          <p:cNvSpPr txBox="1"/>
          <p:nvPr/>
        </p:nvSpPr>
        <p:spPr>
          <a:xfrm>
            <a:off x="856967" y="708255"/>
            <a:ext cx="109677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Ramp 63 </a:t>
            </a:r>
          </a:p>
          <a:p>
            <a:r>
              <a:rPr lang="en-US" dirty="0">
                <a:highlight>
                  <a:srgbClr val="FFFF00"/>
                </a:highlight>
              </a:rPr>
              <a:t>(9900 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559EE-C56E-42CA-AAC8-33722C37B900}"/>
              </a:ext>
            </a:extLst>
          </p:cNvPr>
          <p:cNvSpPr txBox="1"/>
          <p:nvPr/>
        </p:nvSpPr>
        <p:spPr>
          <a:xfrm>
            <a:off x="10530840" y="720581"/>
            <a:ext cx="109677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Ramp 68 </a:t>
            </a:r>
          </a:p>
          <a:p>
            <a:r>
              <a:rPr lang="en-US" dirty="0">
                <a:highlight>
                  <a:srgbClr val="FFFF00"/>
                </a:highlight>
              </a:rPr>
              <a:t>(9969 A)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12AB56-41DF-491F-BF8A-8770E6716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78" y="1699180"/>
            <a:ext cx="3911019" cy="35238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4588C6-C631-4041-8DCA-A101D8298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1397" y="1656323"/>
            <a:ext cx="4052378" cy="3609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19A288-7FE3-46DB-9DBD-8C012876FA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656" y="1713200"/>
            <a:ext cx="4096252" cy="36095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24FC02-0565-4F80-98DC-F02027AEDFA0}"/>
              </a:ext>
            </a:extLst>
          </p:cNvPr>
          <p:cNvSpPr txBox="1"/>
          <p:nvPr/>
        </p:nvSpPr>
        <p:spPr>
          <a:xfrm>
            <a:off x="479300" y="2319003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C5_c6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164FE6-FBBB-437E-851A-563CC5CD35C6}"/>
              </a:ext>
            </a:extLst>
          </p:cNvPr>
          <p:cNvSpPr txBox="1"/>
          <p:nvPr/>
        </p:nvSpPr>
        <p:spPr>
          <a:xfrm>
            <a:off x="4404559" y="2319003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C5_c6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F1A2E0-8DF2-45A5-8A11-47C5250D7057}"/>
              </a:ext>
            </a:extLst>
          </p:cNvPr>
          <p:cNvSpPr txBox="1"/>
          <p:nvPr/>
        </p:nvSpPr>
        <p:spPr>
          <a:xfrm>
            <a:off x="8456937" y="2310339"/>
            <a:ext cx="7553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C5_c6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5EDF17-CF04-4D04-B4DB-29ED64772134}"/>
              </a:ext>
            </a:extLst>
          </p:cNvPr>
          <p:cNvSpPr txBox="1"/>
          <p:nvPr/>
        </p:nvSpPr>
        <p:spPr>
          <a:xfrm>
            <a:off x="5519198" y="720581"/>
            <a:ext cx="106631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Ramp 66 </a:t>
            </a:r>
          </a:p>
          <a:p>
            <a:r>
              <a:rPr lang="en-US" dirty="0">
                <a:highlight>
                  <a:srgbClr val="FFFF00"/>
                </a:highlight>
              </a:rPr>
              <a:t>(9913 A)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40FB86-6F11-434C-B649-EEBCF1B05E2D}"/>
              </a:ext>
            </a:extLst>
          </p:cNvPr>
          <p:cNvSpPr/>
          <p:nvPr/>
        </p:nvSpPr>
        <p:spPr>
          <a:xfrm>
            <a:off x="3719233" y="313244"/>
            <a:ext cx="227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5; c5_c6, c6_c7, c3_c4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37D37A-F27C-4383-84C6-AAAF33607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959" y="4093874"/>
            <a:ext cx="2503701" cy="22583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C724F53-FC6C-4E0B-BE5E-69194546F8FE}"/>
              </a:ext>
            </a:extLst>
          </p:cNvPr>
          <p:cNvSpPr txBox="1"/>
          <p:nvPr/>
        </p:nvSpPr>
        <p:spPr>
          <a:xfrm>
            <a:off x="2180366" y="5265891"/>
            <a:ext cx="1066318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Ramp 64 </a:t>
            </a:r>
          </a:p>
          <a:p>
            <a:r>
              <a:rPr lang="en-US" dirty="0">
                <a:highlight>
                  <a:srgbClr val="FFFF00"/>
                </a:highlight>
              </a:rPr>
              <a:t>(9883 A)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86A813-F05A-46B3-A073-8F25F2EBEB50}"/>
              </a:ext>
            </a:extLst>
          </p:cNvPr>
          <p:cNvSpPr txBox="1"/>
          <p:nvPr/>
        </p:nvSpPr>
        <p:spPr>
          <a:xfrm>
            <a:off x="3719233" y="5178897"/>
            <a:ext cx="842525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Those are all same scales. </a:t>
            </a:r>
          </a:p>
          <a:p>
            <a:r>
              <a:rPr lang="en-US" sz="2000" dirty="0"/>
              <a:t>From Ramp 66 on the profile changed, </a:t>
            </a:r>
          </a:p>
          <a:p>
            <a:r>
              <a:rPr lang="en-US" sz="2000" dirty="0"/>
              <a:t>a non-linear initial expansion is visible.</a:t>
            </a:r>
          </a:p>
          <a:p>
            <a:r>
              <a:rPr lang="en-US" sz="2000" dirty="0"/>
              <a:t>It suggests much higher quench propagation than in other quenches in the </a:t>
            </a:r>
          </a:p>
          <a:p>
            <a:r>
              <a:rPr lang="en-US" sz="2000" dirty="0"/>
              <a:t>same segment (but different location, see ramp 62 which is also  similar to 67).  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3B85A33E-B062-4800-874D-CE0D7453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24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08CAA-7E19-4A23-8B66-0FFF6E63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F9883-206C-44ED-8B99-F8BCA059257C}" type="datetime1">
              <a:rPr lang="en-US" smtClean="0"/>
              <a:t>7/21/2020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0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between first two segments quenching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02D8D-2697-49E5-A9E8-75BE69C4964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7/21/2020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4DFEB-30B3-4527-A140-2FDBA9E9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53E93B-68F7-4B60-90D8-4229429D7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18" y="1074223"/>
            <a:ext cx="6939049" cy="4172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A14755-6697-4E98-A17F-BC48C1C4A935}"/>
              </a:ext>
            </a:extLst>
          </p:cNvPr>
          <p:cNvSpPr txBox="1"/>
          <p:nvPr/>
        </p:nvSpPr>
        <p:spPr>
          <a:xfrm>
            <a:off x="420448" y="5325659"/>
            <a:ext cx="112121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time difference relates to “patterns” discussed. It is seen however that for one of the main pattern </a:t>
            </a:r>
            <a:r>
              <a:rPr lang="en-US" sz="2000" dirty="0">
                <a:sym typeface="Symbol" panose="05050102010706020507" pitchFamily="18" charset="2"/>
              </a:rPr>
              <a:t></a:t>
            </a:r>
            <a:r>
              <a:rPr lang="en-US" sz="2000" dirty="0"/>
              <a:t>t changes significantly (after ~ quench #30). The other main pattern (where the limiting quenches are)</a:t>
            </a:r>
          </a:p>
          <a:p>
            <a:r>
              <a:rPr lang="en-US" sz="2000" dirty="0"/>
              <a:t>shows consistent nearly constant times despite the short non-linear quench/voltage expansion discussed.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082DEC-ED48-49F5-99DF-B044CDC388BD}"/>
              </a:ext>
            </a:extLst>
          </p:cNvPr>
          <p:cNvSpPr txBox="1"/>
          <p:nvPr/>
        </p:nvSpPr>
        <p:spPr>
          <a:xfrm>
            <a:off x="7465671" y="1981840"/>
            <a:ext cx="45064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Coil 5 times (on the right vertical axis) </a:t>
            </a:r>
          </a:p>
          <a:p>
            <a:r>
              <a:rPr lang="en-US" sz="2000" dirty="0"/>
              <a:t>are grouped in the main two “patterns” </a:t>
            </a:r>
          </a:p>
          <a:p>
            <a:r>
              <a:rPr lang="en-US" sz="2000" dirty="0"/>
              <a:t>(denoted C5-a and C5-b) with remaining </a:t>
            </a:r>
          </a:p>
          <a:p>
            <a:r>
              <a:rPr lang="en-US" sz="2000" dirty="0"/>
              <a:t>ones under another group (C5-rest).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EFA7C-46C9-4527-8755-DC6F4C80866E}"/>
              </a:ext>
            </a:extLst>
          </p:cNvPr>
          <p:cNvSpPr txBox="1"/>
          <p:nvPr/>
        </p:nvSpPr>
        <p:spPr>
          <a:xfrm>
            <a:off x="6738555" y="4426617"/>
            <a:ext cx="5488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Time ~0 usually indicates quenches in two </a:t>
            </a:r>
          </a:p>
          <a:p>
            <a:r>
              <a:rPr lang="en-US" dirty="0">
                <a:solidFill>
                  <a:srgbClr val="0070C0"/>
                </a:solidFill>
              </a:rPr>
              <a:t>non-adjacent segments (often in different layers or coils)</a:t>
            </a:r>
          </a:p>
        </p:txBody>
      </p:sp>
    </p:spTree>
    <p:extLst>
      <p:ext uri="{BB962C8B-B14F-4D97-AF65-F5344CB8AC3E}">
        <p14:creationId xmlns:p14="http://schemas.microsoft.com/office/powerpoint/2010/main" val="3520422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6BE273-1A5D-4F63-91F6-E9F709E530B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7/21/2020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4DFEB-30B3-4527-A140-2FDBA9E9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B800CC-C162-41A4-8091-08FCA540AC0E}"/>
              </a:ext>
            </a:extLst>
          </p:cNvPr>
          <p:cNvSpPr txBox="1"/>
          <p:nvPr/>
        </p:nvSpPr>
        <p:spPr>
          <a:xfrm>
            <a:off x="838200" y="1180619"/>
            <a:ext cx="971958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Quench velocities can only be determined in small part of the quenches </a:t>
            </a:r>
          </a:p>
          <a:p>
            <a:r>
              <a:rPr lang="en-US" sz="2400" dirty="0"/>
              <a:t>      and they increase at higher currents (as expected) 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Voltage rising (</a:t>
            </a:r>
            <a:r>
              <a:rPr lang="en-US" sz="2400" dirty="0" err="1"/>
              <a:t>dV</a:t>
            </a:r>
            <a:r>
              <a:rPr lang="en-US" sz="2400" dirty="0"/>
              <a:t>/dt) patterns are useful to monitor change in behavior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While the propagation speed clearly increases toward high currents, </a:t>
            </a:r>
          </a:p>
          <a:p>
            <a:r>
              <a:rPr lang="en-US" sz="2400" dirty="0"/>
              <a:t>      non-linear/large initial expansions are seen in multiple quenches  </a:t>
            </a:r>
          </a:p>
          <a:p>
            <a:r>
              <a:rPr lang="en-US" sz="2400" dirty="0"/>
              <a:t>      toward the end of the training curve (coil 5)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 may indicate degradation “initiation”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beyond the first milli-second </a:t>
            </a:r>
            <a:r>
              <a:rPr lang="en-US" sz="2400" dirty="0" err="1"/>
              <a:t>dV</a:t>
            </a:r>
            <a:r>
              <a:rPr lang="en-US" sz="2400" dirty="0"/>
              <a:t>/dt are consistent for large part of the </a:t>
            </a:r>
          </a:p>
          <a:p>
            <a:pPr lvl="1"/>
            <a:r>
              <a:rPr lang="en-US" sz="2400" dirty="0"/>
              <a:t>     training curve in the segment we can monitor (5C5_C6)</a:t>
            </a:r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Ramp rate and temperate dependence quenches </a:t>
            </a:r>
          </a:p>
          <a:p>
            <a:r>
              <a:rPr lang="en-US" sz="2400" dirty="0"/>
              <a:t>     are similar to some early training quenches at 1.9 K  </a:t>
            </a:r>
          </a:p>
        </p:txBody>
      </p:sp>
    </p:spTree>
    <p:extLst>
      <p:ext uri="{BB962C8B-B14F-4D97-AF65-F5344CB8AC3E}">
        <p14:creationId xmlns:p14="http://schemas.microsoft.com/office/powerpoint/2010/main" val="1127068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“15 T” voltage taps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CCB59F-0F36-42C8-9BCF-7D9419D2868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7/21/2020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4DFEB-30B3-4527-A140-2FDBA9E9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B9F5D8-B699-4981-9949-AE3765934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55073" r="44921" b="2640"/>
          <a:stretch/>
        </p:blipFill>
        <p:spPr>
          <a:xfrm>
            <a:off x="2486688" y="2707534"/>
            <a:ext cx="2593606" cy="2423407"/>
          </a:xfrm>
          <a:prstGeom prst="rect">
            <a:avLst/>
          </a:prstGeom>
        </p:spPr>
      </p:pic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76B496F8-6EDE-41AA-B33D-90B10EBFBC43}"/>
              </a:ext>
            </a:extLst>
          </p:cNvPr>
          <p:cNvSpPr/>
          <p:nvPr/>
        </p:nvSpPr>
        <p:spPr>
          <a:xfrm>
            <a:off x="3451407" y="445865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B7CBE7F9-1B84-41B7-A5B0-8EBF9842E9AA}"/>
              </a:ext>
            </a:extLst>
          </p:cNvPr>
          <p:cNvSpPr/>
          <p:nvPr/>
        </p:nvSpPr>
        <p:spPr>
          <a:xfrm>
            <a:off x="4336464" y="4610636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C43D544-ACF3-47B9-94C6-A289CFCF6552}"/>
              </a:ext>
            </a:extLst>
          </p:cNvPr>
          <p:cNvSpPr/>
          <p:nvPr/>
        </p:nvSpPr>
        <p:spPr>
          <a:xfrm>
            <a:off x="4326637" y="4472706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B5547967-95D8-4AE2-8A68-5CCAA8EF6F03}"/>
              </a:ext>
            </a:extLst>
          </p:cNvPr>
          <p:cNvSpPr/>
          <p:nvPr/>
        </p:nvSpPr>
        <p:spPr>
          <a:xfrm>
            <a:off x="3093383" y="4342491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AD6C447-CC7A-4D02-B07C-D63249B5E9A8}"/>
              </a:ext>
            </a:extLst>
          </p:cNvPr>
          <p:cNvSpPr/>
          <p:nvPr/>
        </p:nvSpPr>
        <p:spPr>
          <a:xfrm>
            <a:off x="3279168" y="442817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EDD02807-3155-4FE9-B9B6-290D99085E55}"/>
              </a:ext>
            </a:extLst>
          </p:cNvPr>
          <p:cNvSpPr/>
          <p:nvPr/>
        </p:nvSpPr>
        <p:spPr>
          <a:xfrm>
            <a:off x="2791487" y="488537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A6A86327-02FD-4120-B533-7AEA36A36888}"/>
              </a:ext>
            </a:extLst>
          </p:cNvPr>
          <p:cNvSpPr/>
          <p:nvPr/>
        </p:nvSpPr>
        <p:spPr>
          <a:xfrm>
            <a:off x="3096287" y="488537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AE1A26-910D-4678-AEE2-C1FA449B1B79}"/>
              </a:ext>
            </a:extLst>
          </p:cNvPr>
          <p:cNvSpPr txBox="1"/>
          <p:nvPr/>
        </p:nvSpPr>
        <p:spPr>
          <a:xfrm>
            <a:off x="2681114" y="4885373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54D4E3-F72E-442D-A6CF-01E01CD67F59}"/>
              </a:ext>
            </a:extLst>
          </p:cNvPr>
          <p:cNvSpPr txBox="1"/>
          <p:nvPr/>
        </p:nvSpPr>
        <p:spPr>
          <a:xfrm>
            <a:off x="2971905" y="4898886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B26412-2545-4F91-A51E-C7A3EA35DB81}"/>
              </a:ext>
            </a:extLst>
          </p:cNvPr>
          <p:cNvSpPr txBox="1"/>
          <p:nvPr/>
        </p:nvSpPr>
        <p:spPr>
          <a:xfrm>
            <a:off x="2429631" y="4021633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36D41A-0A8C-41BC-BF6E-35A92CF0FF8F}"/>
              </a:ext>
            </a:extLst>
          </p:cNvPr>
          <p:cNvSpPr txBox="1"/>
          <p:nvPr/>
        </p:nvSpPr>
        <p:spPr>
          <a:xfrm>
            <a:off x="2470705" y="4381396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C5E32A-8F9E-4DFA-84C3-AD2400DBE9E8}"/>
              </a:ext>
            </a:extLst>
          </p:cNvPr>
          <p:cNvSpPr txBox="1"/>
          <p:nvPr/>
        </p:nvSpPr>
        <p:spPr>
          <a:xfrm>
            <a:off x="2679638" y="3855090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81A506-4E7B-4E27-BEBF-6B3D6A1920E4}"/>
              </a:ext>
            </a:extLst>
          </p:cNvPr>
          <p:cNvSpPr txBox="1"/>
          <p:nvPr/>
        </p:nvSpPr>
        <p:spPr>
          <a:xfrm>
            <a:off x="4777524" y="4356496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146AE2-FC18-4C77-BC61-95ED443FB971}"/>
              </a:ext>
            </a:extLst>
          </p:cNvPr>
          <p:cNvSpPr txBox="1"/>
          <p:nvPr/>
        </p:nvSpPr>
        <p:spPr>
          <a:xfrm>
            <a:off x="4192849" y="3901194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A8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474460-CD4B-4860-AB5C-BFF0894E1FD9}"/>
              </a:ext>
            </a:extLst>
          </p:cNvPr>
          <p:cNvCxnSpPr>
            <a:stCxn id="9" idx="0"/>
          </p:cNvCxnSpPr>
          <p:nvPr/>
        </p:nvCxnSpPr>
        <p:spPr>
          <a:xfrm flipV="1">
            <a:off x="4349497" y="4141393"/>
            <a:ext cx="9826" cy="3313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FE935C2-151C-40FD-8B3B-73764C3765A8}"/>
              </a:ext>
            </a:extLst>
          </p:cNvPr>
          <p:cNvCxnSpPr/>
          <p:nvPr/>
        </p:nvCxnSpPr>
        <p:spPr>
          <a:xfrm flipV="1">
            <a:off x="4376263" y="4543780"/>
            <a:ext cx="435156" cy="87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20B77AA-4335-43FF-A299-25D10853C4D6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2728920" y="4202053"/>
            <a:ext cx="371158" cy="1471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AD3CB0D-FB53-4841-A748-1100C438E804}"/>
              </a:ext>
            </a:extLst>
          </p:cNvPr>
          <p:cNvCxnSpPr/>
          <p:nvPr/>
        </p:nvCxnSpPr>
        <p:spPr>
          <a:xfrm flipH="1">
            <a:off x="2791487" y="4450262"/>
            <a:ext cx="499791" cy="624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F477C9-6310-4F20-90AD-155E09CC9F1A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2939492" y="4059215"/>
            <a:ext cx="518610" cy="4061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93D3F07D-6CB6-4119-860E-2E0D432D5268}"/>
              </a:ext>
            </a:extLst>
          </p:cNvPr>
          <p:cNvSpPr/>
          <p:nvPr/>
        </p:nvSpPr>
        <p:spPr>
          <a:xfrm>
            <a:off x="3450033" y="460761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0183F59-D472-44CF-8BA7-83685A89D32B}"/>
              </a:ext>
            </a:extLst>
          </p:cNvPr>
          <p:cNvCxnSpPr/>
          <p:nvPr/>
        </p:nvCxnSpPr>
        <p:spPr>
          <a:xfrm flipV="1">
            <a:off x="3026467" y="4627046"/>
            <a:ext cx="435156" cy="876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1012CCD-B5AD-4B30-980D-A774A1BE0316}"/>
              </a:ext>
            </a:extLst>
          </p:cNvPr>
          <p:cNvSpPr txBox="1"/>
          <p:nvPr/>
        </p:nvSpPr>
        <p:spPr>
          <a:xfrm>
            <a:off x="2736386" y="4589687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EBE284-8C7A-40C8-8C3A-B3786A3FFF13}"/>
              </a:ext>
            </a:extLst>
          </p:cNvPr>
          <p:cNvSpPr txBox="1"/>
          <p:nvPr/>
        </p:nvSpPr>
        <p:spPr>
          <a:xfrm>
            <a:off x="3732314" y="1701301"/>
            <a:ext cx="4293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Coil instrumentation (seen from “above”)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272DFC3C-9ECA-49D3-A196-C1C7E8BEF121}"/>
              </a:ext>
            </a:extLst>
          </p:cNvPr>
          <p:cNvSpPr/>
          <p:nvPr/>
        </p:nvSpPr>
        <p:spPr>
          <a:xfrm>
            <a:off x="3933692" y="4470667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35D81B0-AE8F-44A7-8017-DCCFDAC0DE92}"/>
              </a:ext>
            </a:extLst>
          </p:cNvPr>
          <p:cNvCxnSpPr/>
          <p:nvPr/>
        </p:nvCxnSpPr>
        <p:spPr>
          <a:xfrm flipV="1">
            <a:off x="3954164" y="4123242"/>
            <a:ext cx="64122" cy="3702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BC16549-D1E7-4834-89EA-B5EC8042404A}"/>
              </a:ext>
            </a:extLst>
          </p:cNvPr>
          <p:cNvSpPr txBox="1"/>
          <p:nvPr/>
        </p:nvSpPr>
        <p:spPr>
          <a:xfrm>
            <a:off x="3879673" y="3878334"/>
            <a:ext cx="3529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A9</a:t>
            </a:r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44662EF0-4B12-4741-B1F0-A4F62EDE10AB}"/>
              </a:ext>
            </a:extLst>
          </p:cNvPr>
          <p:cNvSpPr/>
          <p:nvPr/>
        </p:nvSpPr>
        <p:spPr>
          <a:xfrm>
            <a:off x="3401087" y="328517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5876C878-8F17-4DBA-A4A2-27C66F14E921}"/>
              </a:ext>
            </a:extLst>
          </p:cNvPr>
          <p:cNvSpPr/>
          <p:nvPr/>
        </p:nvSpPr>
        <p:spPr>
          <a:xfrm>
            <a:off x="4391687" y="316325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A7462334-D938-4663-B868-970B2DA7B183}"/>
              </a:ext>
            </a:extLst>
          </p:cNvPr>
          <p:cNvSpPr/>
          <p:nvPr/>
        </p:nvSpPr>
        <p:spPr>
          <a:xfrm>
            <a:off x="4544087" y="313277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id="{78C171B7-402D-48FF-AA43-EA3ADC0CE825}"/>
              </a:ext>
            </a:extLst>
          </p:cNvPr>
          <p:cNvSpPr/>
          <p:nvPr/>
        </p:nvSpPr>
        <p:spPr>
          <a:xfrm>
            <a:off x="3380042" y="3202179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1AEE0F56-AF2B-4ED7-85AA-C0151B98F37B}"/>
              </a:ext>
            </a:extLst>
          </p:cNvPr>
          <p:cNvSpPr/>
          <p:nvPr/>
        </p:nvSpPr>
        <p:spPr>
          <a:xfrm>
            <a:off x="3118175" y="3288731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5017B47E-D978-47AA-BA3A-1C1A6967400F}"/>
              </a:ext>
            </a:extLst>
          </p:cNvPr>
          <p:cNvSpPr/>
          <p:nvPr/>
        </p:nvSpPr>
        <p:spPr>
          <a:xfrm>
            <a:off x="2791487" y="278225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id="{CCFE3326-3784-49B4-A0B7-5EC67F2ED56A}"/>
              </a:ext>
            </a:extLst>
          </p:cNvPr>
          <p:cNvSpPr/>
          <p:nvPr/>
        </p:nvSpPr>
        <p:spPr>
          <a:xfrm>
            <a:off x="3096287" y="278225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6BD2762-9EC4-4E04-9C4F-B4125FBC9564}"/>
              </a:ext>
            </a:extLst>
          </p:cNvPr>
          <p:cNvSpPr txBox="1"/>
          <p:nvPr/>
        </p:nvSpPr>
        <p:spPr>
          <a:xfrm>
            <a:off x="2647388" y="255232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C1DD4D-B00A-4CCC-A779-AD443CFA7E42}"/>
              </a:ext>
            </a:extLst>
          </p:cNvPr>
          <p:cNvSpPr txBox="1"/>
          <p:nvPr/>
        </p:nvSpPr>
        <p:spPr>
          <a:xfrm>
            <a:off x="2947836" y="2545285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AFB55F9-1F01-45B3-9D37-070AF48A42A5}"/>
              </a:ext>
            </a:extLst>
          </p:cNvPr>
          <p:cNvSpPr txBox="1"/>
          <p:nvPr/>
        </p:nvSpPr>
        <p:spPr>
          <a:xfrm>
            <a:off x="4923642" y="321929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056D33-CC2D-4355-B8B1-A2FE9B1A836E}"/>
              </a:ext>
            </a:extLst>
          </p:cNvPr>
          <p:cNvSpPr txBox="1"/>
          <p:nvPr/>
        </p:nvSpPr>
        <p:spPr>
          <a:xfrm>
            <a:off x="4733723" y="2678958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6554EE-F8CD-498D-A75B-E58BA8C31871}"/>
              </a:ext>
            </a:extLst>
          </p:cNvPr>
          <p:cNvSpPr txBox="1"/>
          <p:nvPr/>
        </p:nvSpPr>
        <p:spPr>
          <a:xfrm>
            <a:off x="2459083" y="306368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2123D96-9737-49BD-BE5D-3C5B0B828158}"/>
              </a:ext>
            </a:extLst>
          </p:cNvPr>
          <p:cNvSpPr txBox="1"/>
          <p:nvPr/>
        </p:nvSpPr>
        <p:spPr>
          <a:xfrm>
            <a:off x="2644634" y="3488110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B7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411773-C425-4AA4-8E16-8A2D5166B415}"/>
              </a:ext>
            </a:extLst>
          </p:cNvPr>
          <p:cNvSpPr txBox="1"/>
          <p:nvPr/>
        </p:nvSpPr>
        <p:spPr>
          <a:xfrm>
            <a:off x="3465998" y="2572517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B8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EF66533-2B1F-4DEF-A965-A1E2962941DE}"/>
              </a:ext>
            </a:extLst>
          </p:cNvPr>
          <p:cNvCxnSpPr/>
          <p:nvPr/>
        </p:nvCxnSpPr>
        <p:spPr>
          <a:xfrm>
            <a:off x="2783210" y="3205385"/>
            <a:ext cx="353240" cy="990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2C40E3A-496A-471A-8EEB-423E990F4E46}"/>
              </a:ext>
            </a:extLst>
          </p:cNvPr>
          <p:cNvCxnSpPr/>
          <p:nvPr/>
        </p:nvCxnSpPr>
        <p:spPr>
          <a:xfrm flipV="1">
            <a:off x="2966669" y="3311591"/>
            <a:ext cx="451352" cy="2895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D8516D3-78A1-463E-9404-87F6D6CFE33E}"/>
              </a:ext>
            </a:extLst>
          </p:cNvPr>
          <p:cNvCxnSpPr/>
          <p:nvPr/>
        </p:nvCxnSpPr>
        <p:spPr>
          <a:xfrm flipH="1" flipV="1">
            <a:off x="4603426" y="3178492"/>
            <a:ext cx="325634" cy="2043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2740191-14D0-4F47-9610-14479CC1E72B}"/>
              </a:ext>
            </a:extLst>
          </p:cNvPr>
          <p:cNvCxnSpPr/>
          <p:nvPr/>
        </p:nvCxnSpPr>
        <p:spPr>
          <a:xfrm flipV="1">
            <a:off x="4414546" y="2861636"/>
            <a:ext cx="351697" cy="3084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1F077B6-42DB-4892-942C-3BCCCF6A94F2}"/>
              </a:ext>
            </a:extLst>
          </p:cNvPr>
          <p:cNvCxnSpPr>
            <a:endCxn id="36" idx="4"/>
          </p:cNvCxnSpPr>
          <p:nvPr/>
        </p:nvCxnSpPr>
        <p:spPr>
          <a:xfrm flipH="1">
            <a:off x="3402902" y="2782254"/>
            <a:ext cx="159125" cy="4656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ED5A055A-DBB4-4D33-B248-9635BE6386FD}"/>
              </a:ext>
            </a:extLst>
          </p:cNvPr>
          <p:cNvSpPr/>
          <p:nvPr/>
        </p:nvSpPr>
        <p:spPr>
          <a:xfrm>
            <a:off x="4422168" y="3285173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D67841E-3E3D-431D-AB77-4A174C825488}"/>
              </a:ext>
            </a:extLst>
          </p:cNvPr>
          <p:cNvSpPr txBox="1"/>
          <p:nvPr/>
        </p:nvSpPr>
        <p:spPr>
          <a:xfrm>
            <a:off x="4780833" y="3642417"/>
            <a:ext cx="3465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B6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74ADA01-0FBE-4E87-A053-0622D9BE3815}"/>
              </a:ext>
            </a:extLst>
          </p:cNvPr>
          <p:cNvCxnSpPr/>
          <p:nvPr/>
        </p:nvCxnSpPr>
        <p:spPr>
          <a:xfrm>
            <a:off x="4448428" y="3319034"/>
            <a:ext cx="353969" cy="3806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extLst>
              <a:ext uri="{FF2B5EF4-FFF2-40B4-BE49-F238E27FC236}">
                <a16:creationId xmlns:a16="http://schemas.microsoft.com/office/drawing/2014/main" id="{01748CA7-D594-4626-B112-2CC6A42A5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11" t="1" r="45524" b="52999"/>
          <a:stretch/>
        </p:blipFill>
        <p:spPr>
          <a:xfrm>
            <a:off x="6600635" y="2351831"/>
            <a:ext cx="2399915" cy="2693562"/>
          </a:xfrm>
          <a:prstGeom prst="rect">
            <a:avLst/>
          </a:prstGeom>
        </p:spPr>
      </p:pic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54874006-B03C-4C49-923D-D9ED2A1D6054}"/>
              </a:ext>
            </a:extLst>
          </p:cNvPr>
          <p:cNvSpPr/>
          <p:nvPr/>
        </p:nvSpPr>
        <p:spPr>
          <a:xfrm>
            <a:off x="7261297" y="399775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0C0E7E26-B63B-4997-93EF-8169F10E6E82}"/>
              </a:ext>
            </a:extLst>
          </p:cNvPr>
          <p:cNvSpPr/>
          <p:nvPr/>
        </p:nvSpPr>
        <p:spPr>
          <a:xfrm>
            <a:off x="7502089" y="418063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>
            <a:extLst>
              <a:ext uri="{FF2B5EF4-FFF2-40B4-BE49-F238E27FC236}">
                <a16:creationId xmlns:a16="http://schemas.microsoft.com/office/drawing/2014/main" id="{3EC43E99-BD56-4D9B-B442-6DBB70923F4B}"/>
              </a:ext>
            </a:extLst>
          </p:cNvPr>
          <p:cNvSpPr/>
          <p:nvPr/>
        </p:nvSpPr>
        <p:spPr>
          <a:xfrm>
            <a:off x="7883089" y="418063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E96C696-2591-4D93-8401-16276DC82B8B}"/>
              </a:ext>
            </a:extLst>
          </p:cNvPr>
          <p:cNvSpPr txBox="1"/>
          <p:nvPr/>
        </p:nvSpPr>
        <p:spPr>
          <a:xfrm>
            <a:off x="6560454" y="3687451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B978C76-F0A6-475C-9AC9-584410823687}"/>
              </a:ext>
            </a:extLst>
          </p:cNvPr>
          <p:cNvSpPr txBox="1"/>
          <p:nvPr/>
        </p:nvSpPr>
        <p:spPr>
          <a:xfrm>
            <a:off x="6586457" y="3992391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B389DE-DC5A-4287-B235-09597280F26D}"/>
              </a:ext>
            </a:extLst>
          </p:cNvPr>
          <p:cNvSpPr txBox="1"/>
          <p:nvPr/>
        </p:nvSpPr>
        <p:spPr>
          <a:xfrm>
            <a:off x="8721289" y="3719829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C7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1914AD5-6013-4EBE-A7FE-754AA3AF57EF}"/>
              </a:ext>
            </a:extLst>
          </p:cNvPr>
          <p:cNvCxnSpPr/>
          <p:nvPr/>
        </p:nvCxnSpPr>
        <p:spPr>
          <a:xfrm>
            <a:off x="6942511" y="4149318"/>
            <a:ext cx="557070" cy="49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B497317-E41D-4F64-812C-C00EFF9EEA3A}"/>
              </a:ext>
            </a:extLst>
          </p:cNvPr>
          <p:cNvCxnSpPr/>
          <p:nvPr/>
        </p:nvCxnSpPr>
        <p:spPr>
          <a:xfrm flipH="1" flipV="1">
            <a:off x="6858964" y="3872229"/>
            <a:ext cx="397943" cy="156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3D4C79B0-DAB1-454B-88F8-4B583FA1203A}"/>
              </a:ext>
            </a:extLst>
          </p:cNvPr>
          <p:cNvCxnSpPr>
            <a:endCxn id="61" idx="1"/>
          </p:cNvCxnSpPr>
          <p:nvPr/>
        </p:nvCxnSpPr>
        <p:spPr>
          <a:xfrm flipV="1">
            <a:off x="7923643" y="3858329"/>
            <a:ext cx="797646" cy="343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Connector 64">
            <a:extLst>
              <a:ext uri="{FF2B5EF4-FFF2-40B4-BE49-F238E27FC236}">
                <a16:creationId xmlns:a16="http://schemas.microsoft.com/office/drawing/2014/main" id="{823427E7-0B61-4B0F-8F20-0C2F6B2FF546}"/>
              </a:ext>
            </a:extLst>
          </p:cNvPr>
          <p:cNvSpPr/>
          <p:nvPr/>
        </p:nvSpPr>
        <p:spPr>
          <a:xfrm>
            <a:off x="7456370" y="448543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EEA6CA0C-3ED4-4012-BF98-A75431C68CE7}"/>
              </a:ext>
            </a:extLst>
          </p:cNvPr>
          <p:cNvSpPr/>
          <p:nvPr/>
        </p:nvSpPr>
        <p:spPr>
          <a:xfrm>
            <a:off x="8187889" y="448543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F7E903D-5C48-4D27-80A7-16630F7D4736}"/>
              </a:ext>
            </a:extLst>
          </p:cNvPr>
          <p:cNvSpPr txBox="1"/>
          <p:nvPr/>
        </p:nvSpPr>
        <p:spPr>
          <a:xfrm>
            <a:off x="6513998" y="4327672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C5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A9DFA0D-34D8-4599-A545-80E5ED35F332}"/>
              </a:ext>
            </a:extLst>
          </p:cNvPr>
          <p:cNvCxnSpPr/>
          <p:nvPr/>
        </p:nvCxnSpPr>
        <p:spPr>
          <a:xfrm>
            <a:off x="6879933" y="4449530"/>
            <a:ext cx="557070" cy="49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9DCC32E-417C-4EB9-B99F-F4E756D51D66}"/>
              </a:ext>
            </a:extLst>
          </p:cNvPr>
          <p:cNvCxnSpPr/>
          <p:nvPr/>
        </p:nvCxnSpPr>
        <p:spPr>
          <a:xfrm flipV="1">
            <a:off x="8228443" y="4180630"/>
            <a:ext cx="797646" cy="343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CD666D29-9C27-4BF7-9FA5-67A0093D806E}"/>
              </a:ext>
            </a:extLst>
          </p:cNvPr>
          <p:cNvSpPr txBox="1"/>
          <p:nvPr/>
        </p:nvSpPr>
        <p:spPr>
          <a:xfrm>
            <a:off x="9026089" y="4075499"/>
            <a:ext cx="3449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C6</a:t>
            </a:r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AE8C7679-F838-4486-A603-04410ED360D1}"/>
              </a:ext>
            </a:extLst>
          </p:cNvPr>
          <p:cNvSpPr/>
          <p:nvPr/>
        </p:nvSpPr>
        <p:spPr>
          <a:xfrm>
            <a:off x="7151570" y="2915711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>
            <a:extLst>
              <a:ext uri="{FF2B5EF4-FFF2-40B4-BE49-F238E27FC236}">
                <a16:creationId xmlns:a16="http://schemas.microsoft.com/office/drawing/2014/main" id="{D35AA12F-D321-435C-9827-0E2E5BF0E671}"/>
              </a:ext>
            </a:extLst>
          </p:cNvPr>
          <p:cNvSpPr/>
          <p:nvPr/>
        </p:nvSpPr>
        <p:spPr>
          <a:xfrm>
            <a:off x="7456370" y="288523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6414202D-60F3-4681-B501-7046ABA3E9D5}"/>
              </a:ext>
            </a:extLst>
          </p:cNvPr>
          <p:cNvSpPr/>
          <p:nvPr/>
        </p:nvSpPr>
        <p:spPr>
          <a:xfrm>
            <a:off x="7361881" y="288523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11D920E-F333-4FFA-80D1-D671F7932905}"/>
              </a:ext>
            </a:extLst>
          </p:cNvPr>
          <p:cNvSpPr txBox="1"/>
          <p:nvPr/>
        </p:nvSpPr>
        <p:spPr>
          <a:xfrm>
            <a:off x="6413903" y="2885230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81489EC-4480-4769-8C63-EC9D30522D87}"/>
              </a:ext>
            </a:extLst>
          </p:cNvPr>
          <p:cNvSpPr txBox="1"/>
          <p:nvPr/>
        </p:nvSpPr>
        <p:spPr>
          <a:xfrm>
            <a:off x="6532198" y="2469998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907D175-93D0-4EA0-9579-948FA6FB3988}"/>
              </a:ext>
            </a:extLst>
          </p:cNvPr>
          <p:cNvSpPr txBox="1"/>
          <p:nvPr/>
        </p:nvSpPr>
        <p:spPr>
          <a:xfrm>
            <a:off x="7665848" y="1987584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D7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25D4DA7-FE05-4829-A9E7-A6FFB2387BB3}"/>
              </a:ext>
            </a:extLst>
          </p:cNvPr>
          <p:cNvCxnSpPr/>
          <p:nvPr/>
        </p:nvCxnSpPr>
        <p:spPr>
          <a:xfrm>
            <a:off x="6870756" y="2656630"/>
            <a:ext cx="489604" cy="2462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932EF7D4-44E1-438D-B258-7BE9CBE938F4}"/>
              </a:ext>
            </a:extLst>
          </p:cNvPr>
          <p:cNvCxnSpPr>
            <a:stCxn id="74" idx="3"/>
            <a:endCxn id="71" idx="6"/>
          </p:cNvCxnSpPr>
          <p:nvPr/>
        </p:nvCxnSpPr>
        <p:spPr>
          <a:xfrm flipV="1">
            <a:off x="6771693" y="2938571"/>
            <a:ext cx="425596" cy="851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131A904-6FF0-4E3B-849B-FC3DDA822F6C}"/>
              </a:ext>
            </a:extLst>
          </p:cNvPr>
          <p:cNvCxnSpPr/>
          <p:nvPr/>
        </p:nvCxnSpPr>
        <p:spPr>
          <a:xfrm flipH="1">
            <a:off x="7472189" y="2264583"/>
            <a:ext cx="274319" cy="6468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Flowchart: Connector 79">
            <a:extLst>
              <a:ext uri="{FF2B5EF4-FFF2-40B4-BE49-F238E27FC236}">
                <a16:creationId xmlns:a16="http://schemas.microsoft.com/office/drawing/2014/main" id="{2E555841-9E7B-446C-B792-F23679B1FF5A}"/>
              </a:ext>
            </a:extLst>
          </p:cNvPr>
          <p:cNvSpPr/>
          <p:nvPr/>
        </p:nvSpPr>
        <p:spPr>
          <a:xfrm>
            <a:off x="8264089" y="319003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lowchart: Connector 80">
            <a:extLst>
              <a:ext uri="{FF2B5EF4-FFF2-40B4-BE49-F238E27FC236}">
                <a16:creationId xmlns:a16="http://schemas.microsoft.com/office/drawing/2014/main" id="{D71D3AA4-D2CA-4F29-9FE3-32D52C553D02}"/>
              </a:ext>
            </a:extLst>
          </p:cNvPr>
          <p:cNvSpPr/>
          <p:nvPr/>
        </p:nvSpPr>
        <p:spPr>
          <a:xfrm>
            <a:off x="7380170" y="3190030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2CBE7FA-1982-4811-AADB-0127E74B4104}"/>
              </a:ext>
            </a:extLst>
          </p:cNvPr>
          <p:cNvSpPr txBox="1"/>
          <p:nvPr/>
        </p:nvSpPr>
        <p:spPr>
          <a:xfrm>
            <a:off x="6512966" y="3167982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D6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DBC3082-8C8B-4AE7-93CD-335D42780049}"/>
              </a:ext>
            </a:extLst>
          </p:cNvPr>
          <p:cNvSpPr txBox="1"/>
          <p:nvPr/>
        </p:nvSpPr>
        <p:spPr>
          <a:xfrm>
            <a:off x="8965391" y="3063333"/>
            <a:ext cx="3577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D5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7260A2D8-3FD7-4206-A69B-3BEF60F6B60B}"/>
              </a:ext>
            </a:extLst>
          </p:cNvPr>
          <p:cNvCxnSpPr>
            <a:stCxn id="82" idx="3"/>
            <a:endCxn id="81" idx="2"/>
          </p:cNvCxnSpPr>
          <p:nvPr/>
        </p:nvCxnSpPr>
        <p:spPr>
          <a:xfrm flipV="1">
            <a:off x="6870756" y="3212890"/>
            <a:ext cx="509414" cy="935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A92BAF96-D1FC-4D23-819B-4AE3FBF0D436}"/>
              </a:ext>
            </a:extLst>
          </p:cNvPr>
          <p:cNvCxnSpPr/>
          <p:nvPr/>
        </p:nvCxnSpPr>
        <p:spPr>
          <a:xfrm flipV="1">
            <a:off x="8233608" y="3190030"/>
            <a:ext cx="716281" cy="259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Flowchart: Connector 85">
            <a:extLst>
              <a:ext uri="{FF2B5EF4-FFF2-40B4-BE49-F238E27FC236}">
                <a16:creationId xmlns:a16="http://schemas.microsoft.com/office/drawing/2014/main" id="{824BC81C-AF5B-4F80-A4BE-23C5594E304A}"/>
              </a:ext>
            </a:extLst>
          </p:cNvPr>
          <p:cNvSpPr/>
          <p:nvPr/>
        </p:nvSpPr>
        <p:spPr>
          <a:xfrm>
            <a:off x="6753887" y="243935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>
            <a:extLst>
              <a:ext uri="{FF2B5EF4-FFF2-40B4-BE49-F238E27FC236}">
                <a16:creationId xmlns:a16="http://schemas.microsoft.com/office/drawing/2014/main" id="{3408D3DB-979C-4D57-9F0B-42070B3FFD06}"/>
              </a:ext>
            </a:extLst>
          </p:cNvPr>
          <p:cNvSpPr/>
          <p:nvPr/>
        </p:nvSpPr>
        <p:spPr>
          <a:xfrm>
            <a:off x="7058687" y="243935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84B36AE-8978-4D55-A516-657C6A748A78}"/>
              </a:ext>
            </a:extLst>
          </p:cNvPr>
          <p:cNvSpPr txBox="1"/>
          <p:nvPr/>
        </p:nvSpPr>
        <p:spPr>
          <a:xfrm>
            <a:off x="6609788" y="2209420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D1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F1A5DE77-DB3F-4A5F-912A-BC204D06B777}"/>
              </a:ext>
            </a:extLst>
          </p:cNvPr>
          <p:cNvSpPr txBox="1"/>
          <p:nvPr/>
        </p:nvSpPr>
        <p:spPr>
          <a:xfrm>
            <a:off x="6995961" y="2202385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D2</a:t>
            </a:r>
          </a:p>
        </p:txBody>
      </p:sp>
      <p:sp>
        <p:nvSpPr>
          <p:cNvPr id="90" name="Flowchart: Connector 89">
            <a:extLst>
              <a:ext uri="{FF2B5EF4-FFF2-40B4-BE49-F238E27FC236}">
                <a16:creationId xmlns:a16="http://schemas.microsoft.com/office/drawing/2014/main" id="{7D6CC58F-D038-450B-A8A9-EDD869957ACF}"/>
              </a:ext>
            </a:extLst>
          </p:cNvPr>
          <p:cNvSpPr/>
          <p:nvPr/>
        </p:nvSpPr>
        <p:spPr>
          <a:xfrm>
            <a:off x="6858662" y="491585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lowchart: Connector 90">
            <a:extLst>
              <a:ext uri="{FF2B5EF4-FFF2-40B4-BE49-F238E27FC236}">
                <a16:creationId xmlns:a16="http://schemas.microsoft.com/office/drawing/2014/main" id="{F5D31268-5C3F-4A8E-A724-0676B8D4F469}"/>
              </a:ext>
            </a:extLst>
          </p:cNvPr>
          <p:cNvSpPr/>
          <p:nvPr/>
        </p:nvSpPr>
        <p:spPr>
          <a:xfrm>
            <a:off x="7163462" y="4915854"/>
            <a:ext cx="45719" cy="45719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1DCC8AA9-C969-4AD9-9FC9-055BF3035F14}"/>
              </a:ext>
            </a:extLst>
          </p:cNvPr>
          <p:cNvSpPr txBox="1"/>
          <p:nvPr/>
        </p:nvSpPr>
        <p:spPr>
          <a:xfrm>
            <a:off x="6658524" y="4953126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C1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6F2B441-F875-4321-8A05-C830EC7BC865}"/>
              </a:ext>
            </a:extLst>
          </p:cNvPr>
          <p:cNvSpPr txBox="1"/>
          <p:nvPr/>
        </p:nvSpPr>
        <p:spPr>
          <a:xfrm>
            <a:off x="7082014" y="4964619"/>
            <a:ext cx="3642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C2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18AB686-EFB7-4795-9589-A35A2952D993}"/>
              </a:ext>
            </a:extLst>
          </p:cNvPr>
          <p:cNvSpPr txBox="1"/>
          <p:nvPr/>
        </p:nvSpPr>
        <p:spPr>
          <a:xfrm>
            <a:off x="1448106" y="4289226"/>
            <a:ext cx="89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Layer 1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CD032D0-39D7-4631-B35D-02A64A388D27}"/>
              </a:ext>
            </a:extLst>
          </p:cNvPr>
          <p:cNvSpPr txBox="1"/>
          <p:nvPr/>
        </p:nvSpPr>
        <p:spPr>
          <a:xfrm>
            <a:off x="1448106" y="2983316"/>
            <a:ext cx="89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Layer 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CCA0764-2E6E-4814-BCE2-71AA258E73A1}"/>
              </a:ext>
            </a:extLst>
          </p:cNvPr>
          <p:cNvSpPr txBox="1"/>
          <p:nvPr/>
        </p:nvSpPr>
        <p:spPr>
          <a:xfrm>
            <a:off x="9515781" y="4174926"/>
            <a:ext cx="89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Layer 3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9384C7AE-6AF1-4902-87CC-C73E02F35D50}"/>
              </a:ext>
            </a:extLst>
          </p:cNvPr>
          <p:cNvSpPr txBox="1"/>
          <p:nvPr/>
        </p:nvSpPr>
        <p:spPr>
          <a:xfrm>
            <a:off x="9515781" y="2869016"/>
            <a:ext cx="89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Layer 4</a:t>
            </a:r>
          </a:p>
        </p:txBody>
      </p:sp>
    </p:spTree>
    <p:extLst>
      <p:ext uri="{BB962C8B-B14F-4D97-AF65-F5344CB8AC3E}">
        <p14:creationId xmlns:p14="http://schemas.microsoft.com/office/powerpoint/2010/main" val="176265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MDPCT1b Training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BD1E83-19F4-471D-B49B-DC0048A037EC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7/21/2020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4DFEB-30B3-4527-A140-2FDBA9E9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A601D8-18C6-4D90-9B8B-06B96D49F9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674"/>
            <a:ext cx="3914611" cy="23804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84C477-CA79-465A-AD80-DFA2C620D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8032" y="1906523"/>
            <a:ext cx="7154911" cy="464457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7C06F39-B00E-4504-870D-2C8E4C461409}"/>
              </a:ext>
            </a:extLst>
          </p:cNvPr>
          <p:cNvCxnSpPr/>
          <p:nvPr/>
        </p:nvCxnSpPr>
        <p:spPr>
          <a:xfrm flipV="1">
            <a:off x="6778171" y="1790407"/>
            <a:ext cx="0" cy="1075449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0F2553A-BBA9-4E67-B582-C928CBE9FC16}"/>
              </a:ext>
            </a:extLst>
          </p:cNvPr>
          <p:cNvSpPr txBox="1"/>
          <p:nvPr/>
        </p:nvSpPr>
        <p:spPr>
          <a:xfrm>
            <a:off x="6328228" y="1311435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Ramp #58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01348F7-C736-4A35-8AF2-9F54FF4C2A88}"/>
              </a:ext>
            </a:extLst>
          </p:cNvPr>
          <p:cNvCxnSpPr/>
          <p:nvPr/>
        </p:nvCxnSpPr>
        <p:spPr>
          <a:xfrm flipV="1">
            <a:off x="9543142" y="1906523"/>
            <a:ext cx="0" cy="107544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CF9D52D-BF56-43EA-B465-50B947727502}"/>
              </a:ext>
            </a:extLst>
          </p:cNvPr>
          <p:cNvCxnSpPr/>
          <p:nvPr/>
        </p:nvCxnSpPr>
        <p:spPr>
          <a:xfrm flipV="1">
            <a:off x="9622971" y="1790406"/>
            <a:ext cx="0" cy="107544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1BC72A-DA34-414B-A2BF-F842D2C937F0}"/>
              </a:ext>
            </a:extLst>
          </p:cNvPr>
          <p:cNvCxnSpPr/>
          <p:nvPr/>
        </p:nvCxnSpPr>
        <p:spPr>
          <a:xfrm flipV="1">
            <a:off x="9702801" y="1986349"/>
            <a:ext cx="0" cy="107544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E463304-17E4-4003-83E6-A51D1542149A}"/>
              </a:ext>
            </a:extLst>
          </p:cNvPr>
          <p:cNvSpPr txBox="1"/>
          <p:nvPr/>
        </p:nvSpPr>
        <p:spPr>
          <a:xfrm>
            <a:off x="8978724" y="539456"/>
            <a:ext cx="9845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Ramp #s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CD8DB6-4666-4879-B5E8-18EA19091498}"/>
              </a:ext>
            </a:extLst>
          </p:cNvPr>
          <p:cNvSpPr txBox="1"/>
          <p:nvPr/>
        </p:nvSpPr>
        <p:spPr>
          <a:xfrm>
            <a:off x="9124438" y="131143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90A919-50D0-41EF-85B3-991FB875AAB3}"/>
              </a:ext>
            </a:extLst>
          </p:cNvPr>
          <p:cNvSpPr txBox="1"/>
          <p:nvPr/>
        </p:nvSpPr>
        <p:spPr>
          <a:xfrm>
            <a:off x="9384448" y="10687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33BA6-23CF-4713-9779-821602ADB3A3}"/>
              </a:ext>
            </a:extLst>
          </p:cNvPr>
          <p:cNvSpPr txBox="1"/>
          <p:nvPr/>
        </p:nvSpPr>
        <p:spPr>
          <a:xfrm>
            <a:off x="9622970" y="147913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63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7BDABB9-BAB6-4E10-BD90-836A300DBF91}"/>
              </a:ext>
            </a:extLst>
          </p:cNvPr>
          <p:cNvCxnSpPr/>
          <p:nvPr/>
        </p:nvCxnSpPr>
        <p:spPr>
          <a:xfrm flipV="1">
            <a:off x="10805885" y="1906522"/>
            <a:ext cx="0" cy="107544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B135D11-6EBC-48C8-8985-DF7F8A440018}"/>
              </a:ext>
            </a:extLst>
          </p:cNvPr>
          <p:cNvSpPr txBox="1"/>
          <p:nvPr/>
        </p:nvSpPr>
        <p:spPr>
          <a:xfrm>
            <a:off x="10301861" y="1424312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Ramp #75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19341F-312B-4C0D-82A3-61F39E4576EA}"/>
              </a:ext>
            </a:extLst>
          </p:cNvPr>
          <p:cNvCxnSpPr>
            <a:cxnSpLocks/>
          </p:cNvCxnSpPr>
          <p:nvPr/>
        </p:nvCxnSpPr>
        <p:spPr>
          <a:xfrm flipH="1">
            <a:off x="4049486" y="4934142"/>
            <a:ext cx="1357085" cy="180037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ED807C1-BAC7-49F3-8BF9-1150EC955040}"/>
              </a:ext>
            </a:extLst>
          </p:cNvPr>
          <p:cNvCxnSpPr>
            <a:cxnSpLocks/>
          </p:cNvCxnSpPr>
          <p:nvPr/>
        </p:nvCxnSpPr>
        <p:spPr>
          <a:xfrm flipH="1">
            <a:off x="2423886" y="5339935"/>
            <a:ext cx="2982685" cy="402682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C5F0260-B755-4668-B33D-46D1C4E2D130}"/>
              </a:ext>
            </a:extLst>
          </p:cNvPr>
          <p:cNvSpPr txBox="1"/>
          <p:nvPr/>
        </p:nvSpPr>
        <p:spPr>
          <a:xfrm>
            <a:off x="1287024" y="5557951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Ramp #1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071915-025F-4E5D-9576-84F2A393A172}"/>
              </a:ext>
            </a:extLst>
          </p:cNvPr>
          <p:cNvSpPr txBox="1"/>
          <p:nvPr/>
        </p:nvSpPr>
        <p:spPr>
          <a:xfrm>
            <a:off x="2903413" y="4929513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Ramp #2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863C5DC-EF72-4BEC-9DAB-2A74CEB60C4E}"/>
              </a:ext>
            </a:extLst>
          </p:cNvPr>
          <p:cNvCxnSpPr/>
          <p:nvPr/>
        </p:nvCxnSpPr>
        <p:spPr>
          <a:xfrm flipV="1">
            <a:off x="8512629" y="2000863"/>
            <a:ext cx="0" cy="1075449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9164536-1D3B-4D0E-AEF4-B7C3E5546040}"/>
              </a:ext>
            </a:extLst>
          </p:cNvPr>
          <p:cNvSpPr txBox="1"/>
          <p:nvPr/>
        </p:nvSpPr>
        <p:spPr>
          <a:xfrm>
            <a:off x="7892631" y="1479133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Ramp #45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8D472E9-2BA4-4637-BF45-4913E70BA92A}"/>
              </a:ext>
            </a:extLst>
          </p:cNvPr>
          <p:cNvCxnSpPr>
            <a:cxnSpLocks/>
          </p:cNvCxnSpPr>
          <p:nvPr/>
        </p:nvCxnSpPr>
        <p:spPr>
          <a:xfrm flipH="1" flipV="1">
            <a:off x="3802743" y="3749836"/>
            <a:ext cx="2155372" cy="18645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8F36596-C1FD-4241-8663-AD4E97192386}"/>
              </a:ext>
            </a:extLst>
          </p:cNvPr>
          <p:cNvSpPr txBox="1"/>
          <p:nvPr/>
        </p:nvSpPr>
        <p:spPr>
          <a:xfrm>
            <a:off x="2495098" y="3452684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Ramp #13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502D103-4E17-4E26-A4D3-D6021D40B1BD}"/>
              </a:ext>
            </a:extLst>
          </p:cNvPr>
          <p:cNvCxnSpPr>
            <a:cxnSpLocks/>
          </p:cNvCxnSpPr>
          <p:nvPr/>
        </p:nvCxnSpPr>
        <p:spPr>
          <a:xfrm>
            <a:off x="6215287" y="4079733"/>
            <a:ext cx="1354716" cy="658224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D163460-C012-4459-A92D-19BE665BDE80}"/>
              </a:ext>
            </a:extLst>
          </p:cNvPr>
          <p:cNvSpPr txBox="1"/>
          <p:nvPr/>
        </p:nvSpPr>
        <p:spPr>
          <a:xfrm>
            <a:off x="7379156" y="4779047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Ramp #14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B6EBB2E-081A-4CC8-82AF-D423718AA5B7}"/>
              </a:ext>
            </a:extLst>
          </p:cNvPr>
          <p:cNvCxnSpPr>
            <a:cxnSpLocks/>
          </p:cNvCxnSpPr>
          <p:nvPr/>
        </p:nvCxnSpPr>
        <p:spPr>
          <a:xfrm flipH="1" flipV="1">
            <a:off x="3409320" y="4218316"/>
            <a:ext cx="2155372" cy="186451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A340A97-CEBF-4250-9E56-891112415CC0}"/>
              </a:ext>
            </a:extLst>
          </p:cNvPr>
          <p:cNvSpPr txBox="1"/>
          <p:nvPr/>
        </p:nvSpPr>
        <p:spPr>
          <a:xfrm>
            <a:off x="2194307" y="396894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Ramp #6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C8A3F92-9045-4A96-A620-7277D1131ACE}"/>
              </a:ext>
            </a:extLst>
          </p:cNvPr>
          <p:cNvCxnSpPr>
            <a:cxnSpLocks/>
          </p:cNvCxnSpPr>
          <p:nvPr/>
        </p:nvCxnSpPr>
        <p:spPr>
          <a:xfrm>
            <a:off x="9979305" y="3016696"/>
            <a:ext cx="1977342" cy="143198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977A373-4288-47A0-852D-E5A9861B452F}"/>
              </a:ext>
            </a:extLst>
          </p:cNvPr>
          <p:cNvCxnSpPr/>
          <p:nvPr/>
        </p:nvCxnSpPr>
        <p:spPr>
          <a:xfrm>
            <a:off x="11076972" y="3159894"/>
            <a:ext cx="92598" cy="292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8513328-0B41-42CC-8564-4D065EC4376B}"/>
              </a:ext>
            </a:extLst>
          </p:cNvPr>
          <p:cNvSpPr txBox="1"/>
          <p:nvPr/>
        </p:nvSpPr>
        <p:spPr>
          <a:xfrm>
            <a:off x="9943140" y="3385650"/>
            <a:ext cx="2175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(it is possible that </a:t>
            </a:r>
          </a:p>
          <a:p>
            <a:r>
              <a:rPr lang="en-US" dirty="0">
                <a:solidFill>
                  <a:srgbClr val="0070C0"/>
                </a:solidFill>
              </a:rPr>
              <a:t>degradation goes on)</a:t>
            </a:r>
          </a:p>
        </p:txBody>
      </p:sp>
    </p:spTree>
    <p:extLst>
      <p:ext uri="{BB962C8B-B14F-4D97-AF65-F5344CB8AC3E}">
        <p14:creationId xmlns:p14="http://schemas.microsoft.com/office/powerpoint/2010/main" val="1300923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 patterns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9DCB9-24DE-4B09-8340-5AC03ACB8331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7/21/2020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4DFEB-30B3-4527-A140-2FDBA9E9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D464B0-5F19-4623-A4BD-40C466A1C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663" y="1148881"/>
            <a:ext cx="9863726" cy="52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4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 locations at a glimpse                .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97B4EE-3362-4CB3-A9E8-2467FB38880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7/21/2020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4DFEB-30B3-4527-A140-2FDBA9E9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295F9-5D9D-454D-90CB-9A533B86CF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0" t="-1" b="53469"/>
          <a:stretch/>
        </p:blipFill>
        <p:spPr>
          <a:xfrm>
            <a:off x="76335" y="1028020"/>
            <a:ext cx="8453787" cy="536034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91E8A7D-3277-4CCB-B1D9-9FAB23A753DF}"/>
              </a:ext>
            </a:extLst>
          </p:cNvPr>
          <p:cNvSpPr/>
          <p:nvPr/>
        </p:nvSpPr>
        <p:spPr>
          <a:xfrm>
            <a:off x="862474" y="5129290"/>
            <a:ext cx="192506" cy="1634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A6999B6-5285-4686-9397-1A2D0E7B433F}"/>
              </a:ext>
            </a:extLst>
          </p:cNvPr>
          <p:cNvSpPr/>
          <p:nvPr/>
        </p:nvSpPr>
        <p:spPr>
          <a:xfrm>
            <a:off x="839614" y="2438225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F4F702-BE93-4045-98B9-38CDF968278C}"/>
              </a:ext>
            </a:extLst>
          </p:cNvPr>
          <p:cNvSpPr txBox="1"/>
          <p:nvPr/>
        </p:nvSpPr>
        <p:spPr>
          <a:xfrm>
            <a:off x="475253" y="50263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990DE0-1BFD-4976-BA61-FC72E036F1F3}"/>
              </a:ext>
            </a:extLst>
          </p:cNvPr>
          <p:cNvSpPr/>
          <p:nvPr/>
        </p:nvSpPr>
        <p:spPr>
          <a:xfrm>
            <a:off x="401860" y="2335299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E2CAC25-BA5A-4F4F-B370-165ABA181EA5}"/>
              </a:ext>
            </a:extLst>
          </p:cNvPr>
          <p:cNvSpPr/>
          <p:nvPr/>
        </p:nvSpPr>
        <p:spPr>
          <a:xfrm>
            <a:off x="2347312" y="5206176"/>
            <a:ext cx="192506" cy="1634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A6BDD7-3D13-424B-A073-605FA519184D}"/>
              </a:ext>
            </a:extLst>
          </p:cNvPr>
          <p:cNvSpPr/>
          <p:nvPr/>
        </p:nvSpPr>
        <p:spPr>
          <a:xfrm>
            <a:off x="1406287" y="4616927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50530D-20AB-4ABA-A34C-187D46960450}"/>
              </a:ext>
            </a:extLst>
          </p:cNvPr>
          <p:cNvSpPr/>
          <p:nvPr/>
        </p:nvSpPr>
        <p:spPr>
          <a:xfrm>
            <a:off x="2626597" y="5313956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470BA7-394C-4718-8829-8BF6543A6E04}"/>
              </a:ext>
            </a:extLst>
          </p:cNvPr>
          <p:cNvSpPr txBox="1"/>
          <p:nvPr/>
        </p:nvSpPr>
        <p:spPr>
          <a:xfrm>
            <a:off x="1253253" y="4299756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CC28F7-AFA6-43F2-A650-F37FF7FD9C99}"/>
              </a:ext>
            </a:extLst>
          </p:cNvPr>
          <p:cNvSpPr txBox="1"/>
          <p:nvPr/>
        </p:nvSpPr>
        <p:spPr>
          <a:xfrm>
            <a:off x="2556050" y="5395696"/>
            <a:ext cx="526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6214BB-7C11-4F73-9215-8CE3710799B9}"/>
              </a:ext>
            </a:extLst>
          </p:cNvPr>
          <p:cNvSpPr txBox="1"/>
          <p:nvPr/>
        </p:nvSpPr>
        <p:spPr>
          <a:xfrm>
            <a:off x="2299637" y="492923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297EE81-A485-4826-8F8C-4CC5129FD349}"/>
              </a:ext>
            </a:extLst>
          </p:cNvPr>
          <p:cNvSpPr/>
          <p:nvPr/>
        </p:nvSpPr>
        <p:spPr>
          <a:xfrm>
            <a:off x="2743506" y="5067985"/>
            <a:ext cx="192506" cy="1634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A54126-9E86-4B9A-94AD-592AE52B83A3}"/>
              </a:ext>
            </a:extLst>
          </p:cNvPr>
          <p:cNvSpPr txBox="1"/>
          <p:nvPr/>
        </p:nvSpPr>
        <p:spPr>
          <a:xfrm>
            <a:off x="2731029" y="4772364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11*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903EDB-33D5-4301-AD99-1CC9FC96EB39}"/>
              </a:ext>
            </a:extLst>
          </p:cNvPr>
          <p:cNvSpPr txBox="1"/>
          <p:nvPr/>
        </p:nvSpPr>
        <p:spPr>
          <a:xfrm>
            <a:off x="3033264" y="6446147"/>
            <a:ext cx="35463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*7 of them are RR and TD quenches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E3D926-F697-4EAF-928B-9282891DE381}"/>
              </a:ext>
            </a:extLst>
          </p:cNvPr>
          <p:cNvSpPr/>
          <p:nvPr/>
        </p:nvSpPr>
        <p:spPr>
          <a:xfrm>
            <a:off x="5773564" y="2160389"/>
            <a:ext cx="192506" cy="1634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4334E6-51DB-4AB8-8CAD-ECCB3B229D4C}"/>
              </a:ext>
            </a:extLst>
          </p:cNvPr>
          <p:cNvSpPr/>
          <p:nvPr/>
        </p:nvSpPr>
        <p:spPr>
          <a:xfrm>
            <a:off x="7499475" y="4707518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92AE5D5-A6E7-47A6-AE87-AD7FB1C7E50A}"/>
              </a:ext>
            </a:extLst>
          </p:cNvPr>
          <p:cNvSpPr/>
          <p:nvPr/>
        </p:nvSpPr>
        <p:spPr>
          <a:xfrm>
            <a:off x="7499475" y="2068742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08BFD8-C3BC-4039-BD03-BAED2C7567ED}"/>
              </a:ext>
            </a:extLst>
          </p:cNvPr>
          <p:cNvSpPr txBox="1"/>
          <p:nvPr/>
        </p:nvSpPr>
        <p:spPr>
          <a:xfrm>
            <a:off x="7261082" y="4747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F9620A-A883-4CD4-A4DA-D5F613B55E6F}"/>
              </a:ext>
            </a:extLst>
          </p:cNvPr>
          <p:cNvSpPr txBox="1"/>
          <p:nvPr/>
        </p:nvSpPr>
        <p:spPr>
          <a:xfrm>
            <a:off x="7260154" y="2047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AA916D5-24E6-47F8-9CB1-70D00DFAEC6E}"/>
              </a:ext>
            </a:extLst>
          </p:cNvPr>
          <p:cNvSpPr/>
          <p:nvPr/>
        </p:nvSpPr>
        <p:spPr>
          <a:xfrm>
            <a:off x="6753843" y="2034452"/>
            <a:ext cx="192506" cy="1634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ADE5479-E8C0-4570-9EDD-C015BA283FEA}"/>
              </a:ext>
            </a:extLst>
          </p:cNvPr>
          <p:cNvSpPr txBox="1"/>
          <p:nvPr/>
        </p:nvSpPr>
        <p:spPr>
          <a:xfrm>
            <a:off x="6881991" y="20344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936ADB-0B1D-4B3B-9967-0FA97AD20D29}"/>
              </a:ext>
            </a:extLst>
          </p:cNvPr>
          <p:cNvSpPr/>
          <p:nvPr/>
        </p:nvSpPr>
        <p:spPr>
          <a:xfrm>
            <a:off x="5679303" y="2438225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3D98314-9B84-440E-BCD2-4FBB48030EB5}"/>
              </a:ext>
            </a:extLst>
          </p:cNvPr>
          <p:cNvSpPr/>
          <p:nvPr/>
        </p:nvSpPr>
        <p:spPr>
          <a:xfrm>
            <a:off x="5679303" y="5052400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51AD91-7C5A-4F8C-9114-DE5ECB37B981}"/>
              </a:ext>
            </a:extLst>
          </p:cNvPr>
          <p:cNvSpPr txBox="1"/>
          <p:nvPr/>
        </p:nvSpPr>
        <p:spPr>
          <a:xfrm>
            <a:off x="5407804" y="23247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9F9336-C1BB-42C9-9C53-E1277AA257AC}"/>
              </a:ext>
            </a:extLst>
          </p:cNvPr>
          <p:cNvSpPr txBox="1"/>
          <p:nvPr/>
        </p:nvSpPr>
        <p:spPr>
          <a:xfrm>
            <a:off x="5407804" y="48708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1C0ADDB-BAEC-4EA8-986C-F7098EB7CB37}"/>
              </a:ext>
            </a:extLst>
          </p:cNvPr>
          <p:cNvSpPr/>
          <p:nvPr/>
        </p:nvSpPr>
        <p:spPr>
          <a:xfrm>
            <a:off x="2029074" y="2691833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6093881-FAB9-44E2-A7FD-27005868C90B}"/>
              </a:ext>
            </a:extLst>
          </p:cNvPr>
          <p:cNvSpPr/>
          <p:nvPr/>
        </p:nvSpPr>
        <p:spPr>
          <a:xfrm>
            <a:off x="2170204" y="5293521"/>
            <a:ext cx="192506" cy="1634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CDEAAFA-36A3-4D1F-A196-A47FF11984EA}"/>
              </a:ext>
            </a:extLst>
          </p:cNvPr>
          <p:cNvSpPr txBox="1"/>
          <p:nvPr/>
        </p:nvSpPr>
        <p:spPr>
          <a:xfrm>
            <a:off x="1830431" y="24859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4A1159-1D91-4674-9ACB-AFC5B7BDA9CF}"/>
              </a:ext>
            </a:extLst>
          </p:cNvPr>
          <p:cNvSpPr txBox="1"/>
          <p:nvPr/>
        </p:nvSpPr>
        <p:spPr>
          <a:xfrm>
            <a:off x="1959576" y="50555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48E9835-A936-4159-82D7-A1E5720B8D88}"/>
              </a:ext>
            </a:extLst>
          </p:cNvPr>
          <p:cNvSpPr/>
          <p:nvPr/>
        </p:nvSpPr>
        <p:spPr>
          <a:xfrm>
            <a:off x="2238426" y="5245973"/>
            <a:ext cx="192506" cy="1634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07E7B5-C36A-4C1F-8351-1BC26C965ECD}"/>
              </a:ext>
            </a:extLst>
          </p:cNvPr>
          <p:cNvSpPr txBox="1"/>
          <p:nvPr/>
        </p:nvSpPr>
        <p:spPr>
          <a:xfrm>
            <a:off x="2155578" y="49208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03DC38C-C5E5-42D8-8783-878BDD553FAC}"/>
              </a:ext>
            </a:extLst>
          </p:cNvPr>
          <p:cNvSpPr/>
          <p:nvPr/>
        </p:nvSpPr>
        <p:spPr>
          <a:xfrm>
            <a:off x="7595728" y="5067985"/>
            <a:ext cx="192506" cy="1634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366724-535C-45A4-85B0-833A39128BAA}"/>
              </a:ext>
            </a:extLst>
          </p:cNvPr>
          <p:cNvSpPr txBox="1"/>
          <p:nvPr/>
        </p:nvSpPr>
        <p:spPr>
          <a:xfrm>
            <a:off x="7380857" y="49523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EBCD6D6-0F26-4C44-B149-92D9D66BC543}"/>
              </a:ext>
            </a:extLst>
          </p:cNvPr>
          <p:cNvSpPr/>
          <p:nvPr/>
        </p:nvSpPr>
        <p:spPr>
          <a:xfrm>
            <a:off x="1187594" y="5281689"/>
            <a:ext cx="472226" cy="175311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818664F-C826-4F2A-9F03-C8BDA6F7224E}"/>
              </a:ext>
            </a:extLst>
          </p:cNvPr>
          <p:cNvSpPr/>
          <p:nvPr/>
        </p:nvSpPr>
        <p:spPr>
          <a:xfrm>
            <a:off x="5800296" y="5042696"/>
            <a:ext cx="192506" cy="1634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FD08B17-F169-446A-B675-9D14B98E46C6}"/>
              </a:ext>
            </a:extLst>
          </p:cNvPr>
          <p:cNvSpPr/>
          <p:nvPr/>
        </p:nvSpPr>
        <p:spPr>
          <a:xfrm>
            <a:off x="2336051" y="5314557"/>
            <a:ext cx="192506" cy="1634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A0BF7DE-428D-4079-BE1E-74CE7D46F2AD}"/>
              </a:ext>
            </a:extLst>
          </p:cNvPr>
          <p:cNvSpPr/>
          <p:nvPr/>
        </p:nvSpPr>
        <p:spPr>
          <a:xfrm>
            <a:off x="1846753" y="4638113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FFE1E91-509E-461D-8B29-0663ABD61053}"/>
              </a:ext>
            </a:extLst>
          </p:cNvPr>
          <p:cNvSpPr/>
          <p:nvPr/>
        </p:nvSpPr>
        <p:spPr>
          <a:xfrm>
            <a:off x="5869817" y="5057350"/>
            <a:ext cx="192506" cy="1634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1C6C07B-C0F8-46F4-8C1C-89170E6646C8}"/>
              </a:ext>
            </a:extLst>
          </p:cNvPr>
          <p:cNvSpPr/>
          <p:nvPr/>
        </p:nvSpPr>
        <p:spPr>
          <a:xfrm>
            <a:off x="1904383" y="4707388"/>
            <a:ext cx="192506" cy="1634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967538B-388B-4F07-9F16-E273098267C9}"/>
              </a:ext>
            </a:extLst>
          </p:cNvPr>
          <p:cNvSpPr/>
          <p:nvPr/>
        </p:nvSpPr>
        <p:spPr>
          <a:xfrm>
            <a:off x="2773923" y="5141696"/>
            <a:ext cx="192506" cy="163480"/>
          </a:xfrm>
          <a:prstGeom prst="ellipse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81FF1E7-37E6-4317-A1AE-34A35001A81A}"/>
              </a:ext>
            </a:extLst>
          </p:cNvPr>
          <p:cNvSpPr/>
          <p:nvPr/>
        </p:nvSpPr>
        <p:spPr>
          <a:xfrm>
            <a:off x="2306421" y="2019553"/>
            <a:ext cx="192506" cy="163480"/>
          </a:xfrm>
          <a:prstGeom prst="ellipse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CC6CA8E-75DF-4BF2-B4AE-2F941D89BC66}"/>
              </a:ext>
            </a:extLst>
          </p:cNvPr>
          <p:cNvSpPr/>
          <p:nvPr/>
        </p:nvSpPr>
        <p:spPr>
          <a:xfrm>
            <a:off x="2190966" y="4639560"/>
            <a:ext cx="192506" cy="16348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8576288-E4B0-4891-9653-59994D01F9C3}"/>
              </a:ext>
            </a:extLst>
          </p:cNvPr>
          <p:cNvSpPr/>
          <p:nvPr/>
        </p:nvSpPr>
        <p:spPr>
          <a:xfrm>
            <a:off x="1409268" y="4690624"/>
            <a:ext cx="192506" cy="16348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4F88554-6E79-4821-B933-FD4A0260DA73}"/>
              </a:ext>
            </a:extLst>
          </p:cNvPr>
          <p:cNvSpPr/>
          <p:nvPr/>
        </p:nvSpPr>
        <p:spPr>
          <a:xfrm>
            <a:off x="6949380" y="4665540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8F18F331-0D35-47A0-83FC-918131551B9A}"/>
              </a:ext>
            </a:extLst>
          </p:cNvPr>
          <p:cNvSpPr/>
          <p:nvPr/>
        </p:nvSpPr>
        <p:spPr>
          <a:xfrm>
            <a:off x="2620516" y="4949254"/>
            <a:ext cx="192506" cy="163480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B33D869-5578-4039-92B6-0B03F5C1A2C2}"/>
              </a:ext>
            </a:extLst>
          </p:cNvPr>
          <p:cNvSpPr/>
          <p:nvPr/>
        </p:nvSpPr>
        <p:spPr>
          <a:xfrm>
            <a:off x="1226411" y="4618436"/>
            <a:ext cx="192506" cy="163480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5CA20A8-1144-42CF-9C2C-C123447E8839}"/>
              </a:ext>
            </a:extLst>
          </p:cNvPr>
          <p:cNvSpPr/>
          <p:nvPr/>
        </p:nvSpPr>
        <p:spPr>
          <a:xfrm>
            <a:off x="1229392" y="4704234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FFD5970-FA24-4159-AF94-81530D9F6C70}"/>
              </a:ext>
            </a:extLst>
          </p:cNvPr>
          <p:cNvSpPr/>
          <p:nvPr/>
        </p:nvSpPr>
        <p:spPr>
          <a:xfrm>
            <a:off x="5808902" y="2665917"/>
            <a:ext cx="192506" cy="1634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E1C2CB5F-F314-4ADE-9A23-3EFA821D6B14}"/>
              </a:ext>
            </a:extLst>
          </p:cNvPr>
          <p:cNvSpPr/>
          <p:nvPr/>
        </p:nvSpPr>
        <p:spPr>
          <a:xfrm>
            <a:off x="5886417" y="5285199"/>
            <a:ext cx="192506" cy="1634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9CDA901-4636-423D-9028-02EFF06159D4}"/>
              </a:ext>
            </a:extLst>
          </p:cNvPr>
          <p:cNvSpPr/>
          <p:nvPr/>
        </p:nvSpPr>
        <p:spPr>
          <a:xfrm>
            <a:off x="7199534" y="5266293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35E8D5A-4B61-4CB7-B75E-5609BD0D10F6}"/>
              </a:ext>
            </a:extLst>
          </p:cNvPr>
          <p:cNvSpPr/>
          <p:nvPr/>
        </p:nvSpPr>
        <p:spPr>
          <a:xfrm>
            <a:off x="969720" y="5075550"/>
            <a:ext cx="192506" cy="1634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A851DAC-7DBD-4D29-A3E3-706EC179EFE9}"/>
              </a:ext>
            </a:extLst>
          </p:cNvPr>
          <p:cNvCxnSpPr>
            <a:cxnSpLocks/>
          </p:cNvCxnSpPr>
          <p:nvPr/>
        </p:nvCxnSpPr>
        <p:spPr>
          <a:xfrm flipH="1">
            <a:off x="3082157" y="4704234"/>
            <a:ext cx="853227" cy="77320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4647C0F9-A5B3-48A3-A130-638F7322B2F2}"/>
              </a:ext>
            </a:extLst>
          </p:cNvPr>
          <p:cNvSpPr txBox="1"/>
          <p:nvPr/>
        </p:nvSpPr>
        <p:spPr>
          <a:xfrm>
            <a:off x="3946959" y="4210810"/>
            <a:ext cx="1085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only </a:t>
            </a:r>
          </a:p>
          <a:p>
            <a:r>
              <a:rPr lang="en-US" dirty="0"/>
              <a:t>non-pole </a:t>
            </a:r>
          </a:p>
          <a:p>
            <a:r>
              <a:rPr lang="en-US" dirty="0"/>
              <a:t>location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053F1B9-E030-460D-910A-3005898F7624}"/>
              </a:ext>
            </a:extLst>
          </p:cNvPr>
          <p:cNvSpPr txBox="1"/>
          <p:nvPr/>
        </p:nvSpPr>
        <p:spPr>
          <a:xfrm>
            <a:off x="-48059" y="3545592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1CCCCDF-C10D-4505-A318-265346A214AA}"/>
              </a:ext>
            </a:extLst>
          </p:cNvPr>
          <p:cNvSpPr txBox="1"/>
          <p:nvPr/>
        </p:nvSpPr>
        <p:spPr>
          <a:xfrm>
            <a:off x="4154375" y="3454083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004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AFA30BE9-6ACB-46FB-8204-C18318966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4895" y="0"/>
            <a:ext cx="2848318" cy="317651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1EE4FAE1-7B8D-4239-A665-CD2DA712B2DC}"/>
              </a:ext>
            </a:extLst>
          </p:cNvPr>
          <p:cNvSpPr/>
          <p:nvPr/>
        </p:nvSpPr>
        <p:spPr>
          <a:xfrm>
            <a:off x="8836851" y="3416100"/>
            <a:ext cx="192506" cy="16348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E9EE1FB8-1323-4BDD-824D-3BAF6A876B49}"/>
              </a:ext>
            </a:extLst>
          </p:cNvPr>
          <p:cNvSpPr/>
          <p:nvPr/>
        </p:nvSpPr>
        <p:spPr>
          <a:xfrm>
            <a:off x="8836049" y="3534574"/>
            <a:ext cx="192506" cy="163480"/>
          </a:xfrm>
          <a:prstGeom prst="ellipse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48EA29E4-6C0A-4F06-BC0C-2CE8DE26D8DE}"/>
              </a:ext>
            </a:extLst>
          </p:cNvPr>
          <p:cNvSpPr/>
          <p:nvPr/>
        </p:nvSpPr>
        <p:spPr>
          <a:xfrm>
            <a:off x="8834032" y="3638749"/>
            <a:ext cx="192506" cy="16348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8B417C19-EA4D-486B-8521-C2B7D323F769}"/>
              </a:ext>
            </a:extLst>
          </p:cNvPr>
          <p:cNvSpPr/>
          <p:nvPr/>
        </p:nvSpPr>
        <p:spPr>
          <a:xfrm>
            <a:off x="8825287" y="3732779"/>
            <a:ext cx="192506" cy="1634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99B21E4-F2B9-439F-BA34-8DA33BDA902C}"/>
              </a:ext>
            </a:extLst>
          </p:cNvPr>
          <p:cNvSpPr txBox="1"/>
          <p:nvPr/>
        </p:nvSpPr>
        <p:spPr>
          <a:xfrm>
            <a:off x="9049688" y="3241160"/>
            <a:ext cx="30164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Those colors indicate </a:t>
            </a:r>
          </a:p>
          <a:p>
            <a:r>
              <a:rPr lang="en-US" dirty="0"/>
              <a:t>quenches in different </a:t>
            </a:r>
          </a:p>
          <a:p>
            <a:r>
              <a:rPr lang="en-US" dirty="0"/>
              <a:t>non-adjacent segments </a:t>
            </a:r>
          </a:p>
          <a:p>
            <a:r>
              <a:rPr lang="en-US" dirty="0"/>
              <a:t>(often in different layers/coils)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49A660D8-CA96-4EEC-ABFE-F396B3AF528B}"/>
              </a:ext>
            </a:extLst>
          </p:cNvPr>
          <p:cNvSpPr/>
          <p:nvPr/>
        </p:nvSpPr>
        <p:spPr>
          <a:xfrm>
            <a:off x="8825287" y="3833184"/>
            <a:ext cx="192506" cy="163480"/>
          </a:xfrm>
          <a:prstGeom prst="ellipse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4F3A339C-4B86-4B91-B47C-FFBF7B4A3E8E}"/>
              </a:ext>
            </a:extLst>
          </p:cNvPr>
          <p:cNvSpPr/>
          <p:nvPr/>
        </p:nvSpPr>
        <p:spPr>
          <a:xfrm>
            <a:off x="9029229" y="4510633"/>
            <a:ext cx="192506" cy="1634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B3741DA-110F-4668-8AE0-1F4914C30158}"/>
              </a:ext>
            </a:extLst>
          </p:cNvPr>
          <p:cNvSpPr txBox="1"/>
          <p:nvPr/>
        </p:nvSpPr>
        <p:spPr>
          <a:xfrm>
            <a:off x="9304186" y="4381068"/>
            <a:ext cx="2545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color indicates fairly </a:t>
            </a:r>
          </a:p>
          <a:p>
            <a:r>
              <a:rPr lang="en-US" dirty="0"/>
              <a:t>well known location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0B389CF6-14D2-416C-9D4D-42DCABE92DB8}"/>
              </a:ext>
            </a:extLst>
          </p:cNvPr>
          <p:cNvSpPr/>
          <p:nvPr/>
        </p:nvSpPr>
        <p:spPr>
          <a:xfrm>
            <a:off x="9029229" y="5082198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BB535AA-CC51-48A7-947C-B0722AF87DF4}"/>
              </a:ext>
            </a:extLst>
          </p:cNvPr>
          <p:cNvSpPr txBox="1"/>
          <p:nvPr/>
        </p:nvSpPr>
        <p:spPr>
          <a:xfrm>
            <a:off x="9334662" y="4975529"/>
            <a:ext cx="2664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color indicates not so </a:t>
            </a:r>
          </a:p>
          <a:p>
            <a:r>
              <a:rPr lang="en-US" dirty="0"/>
              <a:t>well known location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5C0D580-750B-4FB4-9C5F-322BC9FC6246}"/>
              </a:ext>
            </a:extLst>
          </p:cNvPr>
          <p:cNvSpPr txBox="1"/>
          <p:nvPr/>
        </p:nvSpPr>
        <p:spPr>
          <a:xfrm>
            <a:off x="8764582" y="5477436"/>
            <a:ext cx="3571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Both colors (and only them) can </a:t>
            </a:r>
          </a:p>
          <a:p>
            <a:r>
              <a:rPr lang="en-US" dirty="0">
                <a:solidFill>
                  <a:srgbClr val="FF0000"/>
                </a:solidFill>
              </a:rPr>
              <a:t>have associated numbers which are </a:t>
            </a:r>
          </a:p>
          <a:p>
            <a:r>
              <a:rPr lang="en-US" dirty="0">
                <a:solidFill>
                  <a:srgbClr val="FF0000"/>
                </a:solidFill>
              </a:rPr>
              <a:t>the numbers of similar quenches</a:t>
            </a:r>
          </a:p>
        </p:txBody>
      </p:sp>
    </p:spTree>
    <p:extLst>
      <p:ext uri="{BB962C8B-B14F-4D97-AF65-F5344CB8AC3E}">
        <p14:creationId xmlns:p14="http://schemas.microsoft.com/office/powerpoint/2010/main" val="3482556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68C57-B87F-4490-954B-738EAE717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Quenches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8858-8346-4DE0-8B27-E650D223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7FC61-0E70-4F8F-9C1B-7C15B577996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7/21/2020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64DFEB-30B3-4527-A140-2FDBA9E96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2988F7-405B-41B2-8D02-95572E3635FB}"/>
              </a:ext>
            </a:extLst>
          </p:cNvPr>
          <p:cNvSpPr txBox="1"/>
          <p:nvPr/>
        </p:nvSpPr>
        <p:spPr>
          <a:xfrm>
            <a:off x="229693" y="1196413"/>
            <a:ext cx="7485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Coil 4 </a:t>
            </a:r>
            <a:r>
              <a:rPr lang="en-US" sz="6000" u="sng" dirty="0"/>
              <a:t>only</a:t>
            </a:r>
            <a:r>
              <a:rPr lang="en-US" sz="6000" dirty="0"/>
              <a:t> quenches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A9829C-E73D-4996-8179-930825D7ED80}"/>
              </a:ext>
            </a:extLst>
          </p:cNvPr>
          <p:cNvSpPr txBox="1"/>
          <p:nvPr/>
        </p:nvSpPr>
        <p:spPr>
          <a:xfrm>
            <a:off x="32076" y="3614823"/>
            <a:ext cx="53834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Looking at beginning-middle-end of training curve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DF8F37-AEB1-4673-B38C-B9329D048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255" y="2129233"/>
            <a:ext cx="6883669" cy="400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538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57A630-73AF-4907-914C-7A892EF30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005840"/>
            <a:ext cx="6438900" cy="5486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7DEF8B-A558-4D01-89EE-74B106F7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90" t="-1" b="53469"/>
          <a:stretch/>
        </p:blipFill>
        <p:spPr>
          <a:xfrm>
            <a:off x="180547" y="1323052"/>
            <a:ext cx="5529383" cy="35060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65C74E-0CAD-4235-A895-CBADCCB6C140}"/>
              </a:ext>
            </a:extLst>
          </p:cNvPr>
          <p:cNvSpPr/>
          <p:nvPr/>
        </p:nvSpPr>
        <p:spPr>
          <a:xfrm>
            <a:off x="3719233" y="313244"/>
            <a:ext cx="3058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4; d6_d7, d7_c7, c7_c6, d5_d6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F0959B-5DC5-40B2-A4D2-B874F4D50F18}"/>
              </a:ext>
            </a:extLst>
          </p:cNvPr>
          <p:cNvSpPr txBox="1"/>
          <p:nvPr/>
        </p:nvSpPr>
        <p:spPr>
          <a:xfrm>
            <a:off x="377793" y="928713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46A976-5ACE-4856-B3F9-E423DEEE076E}"/>
              </a:ext>
            </a:extLst>
          </p:cNvPr>
          <p:cNvSpPr txBox="1"/>
          <p:nvPr/>
        </p:nvSpPr>
        <p:spPr>
          <a:xfrm>
            <a:off x="3719233" y="938107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7E62CC-0AB7-496E-B766-B89F0D615F95}"/>
              </a:ext>
            </a:extLst>
          </p:cNvPr>
          <p:cNvSpPr/>
          <p:nvPr/>
        </p:nvSpPr>
        <p:spPr>
          <a:xfrm>
            <a:off x="3847111" y="2039355"/>
            <a:ext cx="192506" cy="163480"/>
          </a:xfrm>
          <a:prstGeom prst="ellipse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C03F9F-43D5-42FE-ADE3-8B43C3130029}"/>
              </a:ext>
            </a:extLst>
          </p:cNvPr>
          <p:cNvSpPr txBox="1"/>
          <p:nvPr/>
        </p:nvSpPr>
        <p:spPr>
          <a:xfrm>
            <a:off x="115440" y="5666114"/>
            <a:ext cx="1187505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000"/>
                </a:solidFill>
              </a:rPr>
              <a:t>Known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A9481E-315B-4854-B81E-94859C377D7E}"/>
              </a:ext>
            </a:extLst>
          </p:cNvPr>
          <p:cNvCxnSpPr>
            <a:cxnSpLocks/>
          </p:cNvCxnSpPr>
          <p:nvPr/>
        </p:nvCxnSpPr>
        <p:spPr>
          <a:xfrm flipV="1">
            <a:off x="647437" y="5152237"/>
            <a:ext cx="748135" cy="36933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6933F4A-01B0-48F9-B0BC-EA585F5092F8}"/>
              </a:ext>
            </a:extLst>
          </p:cNvPr>
          <p:cNvSpPr txBox="1"/>
          <p:nvPr/>
        </p:nvSpPr>
        <p:spPr>
          <a:xfrm>
            <a:off x="7437568" y="415507"/>
            <a:ext cx="97975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Ramp 1 </a:t>
            </a:r>
          </a:p>
          <a:p>
            <a:r>
              <a:rPr lang="en-US" dirty="0">
                <a:highlight>
                  <a:srgbClr val="FFFF00"/>
                </a:highlight>
              </a:rPr>
              <a:t>(7530 A)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5B232CB-0320-4927-80CC-068E20AC7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489" y="81477"/>
            <a:ext cx="2432515" cy="26458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089CDC4-5CA8-40FF-A1D1-5D8D1263EE39}"/>
              </a:ext>
            </a:extLst>
          </p:cNvPr>
          <p:cNvSpPr txBox="1"/>
          <p:nvPr/>
        </p:nvSpPr>
        <p:spPr>
          <a:xfrm>
            <a:off x="1876357" y="5152237"/>
            <a:ext cx="4494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Propagation through d7_c7 (27 cm): 57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Propagation through d6_d7 (27 cm): 9+71 </a:t>
            </a:r>
            <a:r>
              <a:rPr lang="en-US" dirty="0" err="1"/>
              <a:t>ms</a:t>
            </a:r>
            <a:r>
              <a:rPr lang="en-US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31CCE5-6BAF-4C34-9A37-378E176BF3FD}"/>
              </a:ext>
            </a:extLst>
          </p:cNvPr>
          <p:cNvSpPr txBox="1"/>
          <p:nvPr/>
        </p:nvSpPr>
        <p:spPr>
          <a:xfrm>
            <a:off x="1395572" y="6233639"/>
            <a:ext cx="588064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Quench propagation V: 5 m/s and 3 m/s, respectively 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3A1CA2-286C-4A6D-993D-DDA95268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C243F-F6B4-4FD0-8A67-58A298E1AC20}" type="datetime1">
              <a:rPr lang="en-US" smtClean="0"/>
              <a:t>7/21/2020</a:t>
            </a:fld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BAB38F8-4F6B-4016-BC85-608E6082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22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1885D3-9EB0-4502-8836-1042B32492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0" t="-1" b="53469"/>
          <a:stretch/>
        </p:blipFill>
        <p:spPr>
          <a:xfrm>
            <a:off x="180547" y="1323052"/>
            <a:ext cx="5529383" cy="35060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59530B-B8A0-4FBC-BEC5-393514BB13FE}"/>
              </a:ext>
            </a:extLst>
          </p:cNvPr>
          <p:cNvSpPr/>
          <p:nvPr/>
        </p:nvSpPr>
        <p:spPr>
          <a:xfrm>
            <a:off x="3719233" y="313244"/>
            <a:ext cx="1669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4; c7_c6, d4_d5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910C35-6FA2-4A95-BDAE-EB6B01D9BAD9}"/>
              </a:ext>
            </a:extLst>
          </p:cNvPr>
          <p:cNvSpPr txBox="1"/>
          <p:nvPr/>
        </p:nvSpPr>
        <p:spPr>
          <a:xfrm>
            <a:off x="377793" y="928713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F8DCF7-53B0-44DE-9558-3BE84F399AF5}"/>
              </a:ext>
            </a:extLst>
          </p:cNvPr>
          <p:cNvSpPr txBox="1"/>
          <p:nvPr/>
        </p:nvSpPr>
        <p:spPr>
          <a:xfrm>
            <a:off x="3719233" y="938107"/>
            <a:ext cx="1017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004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CCAA8B-9031-464A-A0EB-AF7B60142DC7}"/>
              </a:ext>
            </a:extLst>
          </p:cNvPr>
          <p:cNvCxnSpPr>
            <a:cxnSpLocks/>
          </p:cNvCxnSpPr>
          <p:nvPr/>
        </p:nvCxnSpPr>
        <p:spPr>
          <a:xfrm flipV="1">
            <a:off x="1395572" y="4988689"/>
            <a:ext cx="1013799" cy="105621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D1149B7-987A-4FBA-9110-165490B878CB}"/>
              </a:ext>
            </a:extLst>
          </p:cNvPr>
          <p:cNvSpPr txBox="1"/>
          <p:nvPr/>
        </p:nvSpPr>
        <p:spPr>
          <a:xfrm>
            <a:off x="7437568" y="415507"/>
            <a:ext cx="97975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Ramp 6 </a:t>
            </a:r>
          </a:p>
          <a:p>
            <a:r>
              <a:rPr lang="en-US" dirty="0">
                <a:highlight>
                  <a:srgbClr val="FFFF00"/>
                </a:highlight>
              </a:rPr>
              <a:t>(8497 A</a:t>
            </a:r>
            <a:r>
              <a:rPr lang="en-US" dirty="0"/>
              <a:t>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5E20B0-BC00-4F0B-A8B5-6E9B932FB5A1}"/>
              </a:ext>
            </a:extLst>
          </p:cNvPr>
          <p:cNvSpPr/>
          <p:nvPr/>
        </p:nvSpPr>
        <p:spPr>
          <a:xfrm>
            <a:off x="4932679" y="1956128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5B24C7-A1D0-40B8-B3DC-F027C7F4EF06}"/>
              </a:ext>
            </a:extLst>
          </p:cNvPr>
          <p:cNvSpPr/>
          <p:nvPr/>
        </p:nvSpPr>
        <p:spPr>
          <a:xfrm>
            <a:off x="4955802" y="3694991"/>
            <a:ext cx="192506" cy="163480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6EFF06-FF2E-4A20-A28C-6CB2201C2BEA}"/>
              </a:ext>
            </a:extLst>
          </p:cNvPr>
          <p:cNvSpPr txBox="1"/>
          <p:nvPr/>
        </p:nvSpPr>
        <p:spPr>
          <a:xfrm>
            <a:off x="129001" y="6281261"/>
            <a:ext cx="1863202" cy="5232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Less known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7CB5A7D-55D5-423E-809D-DB569C87B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6649" y="1478203"/>
            <a:ext cx="5876925" cy="527685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3EE2B9-8608-4CBE-ADAC-9D9C34DBD8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155" y="31486"/>
            <a:ext cx="2106546" cy="2292928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7C17599-A354-43EF-8F92-926E72513D6F}"/>
              </a:ext>
            </a:extLst>
          </p:cNvPr>
          <p:cNvCxnSpPr>
            <a:cxnSpLocks/>
          </p:cNvCxnSpPr>
          <p:nvPr/>
        </p:nvCxnSpPr>
        <p:spPr>
          <a:xfrm>
            <a:off x="10147629" y="4314298"/>
            <a:ext cx="457200" cy="758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71C2B81-8651-4642-84E6-62746E6479D9}"/>
              </a:ext>
            </a:extLst>
          </p:cNvPr>
          <p:cNvSpPr txBox="1"/>
          <p:nvPr/>
        </p:nvSpPr>
        <p:spPr>
          <a:xfrm>
            <a:off x="10604829" y="4205469"/>
            <a:ext cx="842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9.5 V/s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FED20E-F541-4A9C-BB0F-68BA1496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2AB67-2712-43E2-8278-FB9E7045E71C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9F85CB-EB26-494A-A8EC-32A12FDED815}"/>
              </a:ext>
            </a:extLst>
          </p:cNvPr>
          <p:cNvSpPr txBox="1"/>
          <p:nvPr/>
        </p:nvSpPr>
        <p:spPr>
          <a:xfrm>
            <a:off x="2409371" y="5104608"/>
            <a:ext cx="368581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Most of the quenches don’t give </a:t>
            </a:r>
          </a:p>
          <a:p>
            <a:r>
              <a:rPr lang="en-US" sz="2000" dirty="0"/>
              <a:t>enough information to determine</a:t>
            </a:r>
          </a:p>
          <a:p>
            <a:r>
              <a:rPr lang="en-US" sz="2000" dirty="0"/>
              <a:t>the propagation velocity but</a:t>
            </a:r>
          </a:p>
          <a:p>
            <a:r>
              <a:rPr lang="en-US" sz="2000" dirty="0"/>
              <a:t>one can compare voltage rise </a:t>
            </a:r>
          </a:p>
          <a:p>
            <a:r>
              <a:rPr lang="en-US" sz="2000" dirty="0"/>
              <a:t>patterns in </a:t>
            </a:r>
            <a:r>
              <a:rPr lang="en-US" sz="2000" u="sng" dirty="0"/>
              <a:t>the same</a:t>
            </a:r>
            <a:r>
              <a:rPr lang="en-US" sz="2000" dirty="0"/>
              <a:t> segment(s)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2D7E837-B22D-4B55-9D50-52DE2974E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7904-0BFE-4E69-98AE-7F3CF1409A1E}" type="datetime1">
              <a:rPr lang="en-US" smtClean="0"/>
              <a:t>7/21/2020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5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1441</Words>
  <Application>Microsoft Office PowerPoint</Application>
  <PresentationFormat>Widescreen</PresentationFormat>
  <Paragraphs>381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Wingdings</vt:lpstr>
      <vt:lpstr>Office Theme</vt:lpstr>
      <vt:lpstr>1_Office Theme</vt:lpstr>
      <vt:lpstr>PowerPoint Presentation</vt:lpstr>
      <vt:lpstr>“15 T” Coil connections</vt:lpstr>
      <vt:lpstr>“15 T” voltage taps</vt:lpstr>
      <vt:lpstr>MDPCT1b Training</vt:lpstr>
      <vt:lpstr>Quench patterns</vt:lpstr>
      <vt:lpstr>Quench locations at a glimpse                .  </vt:lpstr>
      <vt:lpstr>Quenches</vt:lpstr>
      <vt:lpstr>PowerPoint Presentation</vt:lpstr>
      <vt:lpstr>PowerPoint Presentation</vt:lpstr>
      <vt:lpstr>PowerPoint Presentation</vt:lpstr>
      <vt:lpstr>Quenches</vt:lpstr>
      <vt:lpstr>Quenches</vt:lpstr>
      <vt:lpstr>PowerPoint Presentation</vt:lpstr>
      <vt:lpstr>PowerPoint Presentation</vt:lpstr>
      <vt:lpstr>Quenches</vt:lpstr>
      <vt:lpstr>PowerPoint Presentation</vt:lpstr>
      <vt:lpstr>PowerPoint Presentation</vt:lpstr>
      <vt:lpstr>PowerPoint Presentation</vt:lpstr>
      <vt:lpstr>Quenches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between first two segments quenching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MDPCT1b quenches</dc:title>
  <dc:creator>Stoyan Emilov Stoynev</dc:creator>
  <cp:lastModifiedBy>Stoyan Emilov Stoynev</cp:lastModifiedBy>
  <cp:revision>159</cp:revision>
  <dcterms:created xsi:type="dcterms:W3CDTF">2020-07-14T20:17:35Z</dcterms:created>
  <dcterms:modified xsi:type="dcterms:W3CDTF">2020-07-21T21:27:58Z</dcterms:modified>
</cp:coreProperties>
</file>