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94" r:id="rId2"/>
    <p:sldId id="309" r:id="rId3"/>
    <p:sldId id="310" r:id="rId4"/>
    <p:sldId id="305" r:id="rId5"/>
    <p:sldId id="311" r:id="rId6"/>
    <p:sldId id="306" r:id="rId7"/>
    <p:sldId id="313" r:id="rId8"/>
    <p:sldId id="312" r:id="rId9"/>
    <p:sldId id="314" r:id="rId10"/>
    <p:sldId id="315" r:id="rId11"/>
    <p:sldId id="316" r:id="rId12"/>
    <p:sldId id="308" r:id="rId13"/>
    <p:sldId id="303" r:id="rId14"/>
    <p:sldId id="295" r:id="rId15"/>
    <p:sldId id="300" r:id="rId16"/>
    <p:sldId id="301" r:id="rId17"/>
    <p:sldId id="302" r:id="rId18"/>
    <p:sldId id="297" r:id="rId19"/>
    <p:sldId id="298" r:id="rId20"/>
    <p:sldId id="29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839" autoAdjust="0"/>
    <p:restoredTop sz="94660"/>
  </p:normalViewPr>
  <p:slideViewPr>
    <p:cSldViewPr>
      <p:cViewPr varScale="1">
        <p:scale>
          <a:sx n="113" d="100"/>
          <a:sy n="113" d="100"/>
        </p:scale>
        <p:origin x="120" y="24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18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16F290E-CAEE-49A7-883C-79264A501D2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CF4569-F58F-4744-86B7-9C1D6C1FD8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DE3458-FAC0-4F80-9027-3AC1F2686CDF}" type="datetimeFigureOut">
              <a:rPr lang="en-US" smtClean="0"/>
              <a:t>7/22/2020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9873FC-9C97-41C7-8B1B-C5A548F49C9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5A4AF7-1420-480C-84A0-1D55F66797E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791E44-3875-49A2-B2EE-FE48AC5F3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737554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5F2828-8B02-4E0D-9FD0-B7ED745635A3}" type="datetimeFigureOut">
              <a:rPr lang="en-US" smtClean="0"/>
              <a:t>7/22/2020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3F71F8-9A6C-44E8-AA58-302F2B215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964884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20160714_001-2-Edit_blueppt.jpg"/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" t="21978" r="42" b="20335"/>
          <a:stretch/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8592" y="186639"/>
            <a:ext cx="2842337" cy="1020399"/>
          </a:xfrm>
          <a:prstGeom prst="rect">
            <a:avLst/>
          </a:prstGeom>
        </p:spPr>
      </p:pic>
      <p:pic>
        <p:nvPicPr>
          <p:cNvPr id="7" name="Picture 2" descr="C:\Users\Ian Pong\Documents\LBNL\Logo\LBNL_Full_Logo_Final.jpg" hidden="1"/>
          <p:cNvPicPr preferRelativeResize="0">
            <a:picLocks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000" y="108000"/>
            <a:ext cx="1440000" cy="122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653136"/>
            <a:ext cx="8534400" cy="985664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5/13/2020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S. Krave | First look at MDPCT1b Acoustics</a:t>
            </a:r>
            <a:endParaRPr lang="en-GB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Rectangle 9"/>
          <p:cNvSpPr/>
          <p:nvPr userDrawn="1"/>
        </p:nvSpPr>
        <p:spPr>
          <a:xfrm>
            <a:off x="895296" y="2099704"/>
            <a:ext cx="10382304" cy="2193392"/>
          </a:xfrm>
          <a:prstGeom prst="rect">
            <a:avLst/>
          </a:prstGeom>
          <a:solidFill>
            <a:srgbClr val="00395A">
              <a:alpha val="90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2162664"/>
          </a:xfrm>
          <a:noFill/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" name="Rectangle 10"/>
          <p:cNvSpPr/>
          <p:nvPr userDrawn="1"/>
        </p:nvSpPr>
        <p:spPr>
          <a:xfrm>
            <a:off x="459" y="6323774"/>
            <a:ext cx="12191541" cy="54609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 defTabSz="457082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defTabSz="457082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2" name="Picture 11" descr="RGB_White-Seal_White-Mark_SC_Horizontal–400dpi.pn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43" y="6457861"/>
            <a:ext cx="1570468" cy="26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695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5/13/2020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0038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5/13/2020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19004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image2.jpeg" descr="20160714_001-2-Edit_blueppt.jpg"/>
          <p:cNvPicPr>
            <a:picLocks noChangeAspect="1"/>
          </p:cNvPicPr>
          <p:nvPr/>
        </p:nvPicPr>
        <p:blipFill>
          <a:blip r:embed="rId2"/>
          <a:srcRect l="4033" t="17632" r="5976" b="20233"/>
          <a:stretch>
            <a:fillRect/>
          </a:stretch>
        </p:blipFill>
        <p:spPr>
          <a:xfrm>
            <a:off x="-1" y="0"/>
            <a:ext cx="12192001" cy="6313728"/>
          </a:xfrm>
          <a:prstGeom prst="rect">
            <a:avLst/>
          </a:prstGeom>
          <a:ln w="12700">
            <a:miter lim="400000"/>
          </a:ln>
        </p:spPr>
      </p:pic>
      <p:sp>
        <p:nvSpPr>
          <p:cNvPr id="54" name="Shape 54"/>
          <p:cNvSpPr/>
          <p:nvPr/>
        </p:nvSpPr>
        <p:spPr>
          <a:xfrm>
            <a:off x="0" y="4891938"/>
            <a:ext cx="12192000" cy="1421790"/>
          </a:xfrm>
          <a:prstGeom prst="rect">
            <a:avLst/>
          </a:prstGeom>
          <a:gradFill>
            <a:gsLst>
              <a:gs pos="0">
                <a:srgbClr val="1F497D">
                  <a:alpha val="61000"/>
                </a:srgbClr>
              </a:gs>
              <a:gs pos="100000">
                <a:schemeClr val="accent3">
                  <a:alpha val="0"/>
                </a:schemeClr>
              </a:gs>
            </a:gsLst>
            <a:lin ang="16200000"/>
          </a:gra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800"/>
          </a:p>
        </p:txBody>
      </p:sp>
      <p:sp>
        <p:nvSpPr>
          <p:cNvPr id="55" name="Shape 55"/>
          <p:cNvSpPr>
            <a:spLocks noGrp="1"/>
          </p:cNvSpPr>
          <p:nvPr>
            <p:ph type="body" sz="quarter" idx="1"/>
          </p:nvPr>
        </p:nvSpPr>
        <p:spPr>
          <a:xfrm>
            <a:off x="611719" y="4891938"/>
            <a:ext cx="10968568" cy="805054"/>
          </a:xfrm>
          <a:prstGeom prst="rect">
            <a:avLst/>
          </a:prstGeom>
        </p:spPr>
        <p:txBody>
          <a:bodyPr anchor="b"/>
          <a:lstStyle>
            <a:lvl1pPr marL="0" indent="0" algn="ctr">
              <a:buSzTx/>
              <a:buFontTx/>
              <a:buNone/>
              <a:defRPr sz="24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  <a:lvl2pPr marL="0" indent="457200" algn="ctr">
              <a:buSzTx/>
              <a:buFontTx/>
              <a:buNone/>
              <a:defRPr sz="24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2pPr>
            <a:lvl3pPr marL="0" indent="914400" algn="ctr">
              <a:buSzTx/>
              <a:buFontTx/>
              <a:buNone/>
              <a:defRPr sz="24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3pPr>
            <a:lvl4pPr marL="0" indent="1371600" algn="ctr">
              <a:buSzTx/>
              <a:buFontTx/>
              <a:buNone/>
              <a:defRPr sz="24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4pPr>
            <a:lvl5pPr marL="0" indent="1828800" algn="ctr">
              <a:buSzTx/>
              <a:buFontTx/>
              <a:buNone/>
              <a:defRPr sz="24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6" name="Shape 56"/>
          <p:cNvSpPr/>
          <p:nvPr/>
        </p:nvSpPr>
        <p:spPr>
          <a:xfrm>
            <a:off x="0" y="2183808"/>
            <a:ext cx="12192000" cy="2183809"/>
          </a:xfrm>
          <a:prstGeom prst="rect">
            <a:avLst/>
          </a:prstGeom>
          <a:solidFill>
            <a:srgbClr val="00395A">
              <a:alpha val="90000"/>
            </a:srgbClr>
          </a:solidFill>
          <a:ln>
            <a:solidFill>
              <a:srgbClr val="4A7EBB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800"/>
          </a:p>
        </p:txBody>
      </p:sp>
      <p:sp>
        <p:nvSpPr>
          <p:cNvPr id="57" name="Shape 57"/>
          <p:cNvSpPr>
            <a:spLocks noGrp="1"/>
          </p:cNvSpPr>
          <p:nvPr>
            <p:ph type="body" sz="half" idx="13"/>
          </p:nvPr>
        </p:nvSpPr>
        <p:spPr>
          <a:xfrm>
            <a:off x="611717" y="2538982"/>
            <a:ext cx="10968568" cy="1574801"/>
          </a:xfrm>
          <a:prstGeom prst="rect">
            <a:avLst/>
          </a:prstGeom>
        </p:spPr>
        <p:txBody>
          <a:bodyPr anchor="ctr"/>
          <a:lstStyle/>
          <a:p>
            <a:pPr marL="0" lvl="0" indent="0" algn="ctr">
              <a:spcBef>
                <a:spcPts val="800"/>
              </a:spcBef>
              <a:buSzTx/>
              <a:buFontTx/>
              <a:buNone/>
              <a:defRPr sz="3600">
                <a:solidFill>
                  <a:srgbClr val="FFFFFF"/>
                </a:solidFill>
              </a:defRPr>
            </a:pPr>
            <a:r>
              <a:rPr lang="en-US"/>
              <a:t>Click to edit Master text styles</a:t>
            </a:r>
          </a:p>
        </p:txBody>
      </p:sp>
      <p:pic>
        <p:nvPicPr>
          <p:cNvPr id="58" name="image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455" y="186638"/>
            <a:ext cx="3789784" cy="1020400"/>
          </a:xfrm>
          <a:prstGeom prst="rect">
            <a:avLst/>
          </a:prstGeom>
          <a:ln w="12700">
            <a:miter lim="400000"/>
          </a:ln>
        </p:spPr>
      </p:pic>
      <p:sp>
        <p:nvSpPr>
          <p:cNvPr id="59" name="Shape 5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880359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" name="Group 127"/>
          <p:cNvGrpSpPr/>
          <p:nvPr/>
        </p:nvGrpSpPr>
        <p:grpSpPr>
          <a:xfrm>
            <a:off x="-211627" y="-142629"/>
            <a:ext cx="12597508" cy="7137993"/>
            <a:chOff x="0" y="0"/>
            <a:chExt cx="9448129" cy="7137992"/>
          </a:xfrm>
        </p:grpSpPr>
        <p:grpSp>
          <p:nvGrpSpPr>
            <p:cNvPr id="103" name="Group 103"/>
            <p:cNvGrpSpPr/>
            <p:nvPr/>
          </p:nvGrpSpPr>
          <p:grpSpPr>
            <a:xfrm>
              <a:off x="626526" y="7015877"/>
              <a:ext cx="8217866" cy="122116"/>
              <a:chOff x="0" y="0"/>
              <a:chExt cx="8217865" cy="122115"/>
            </a:xfrm>
          </p:grpSpPr>
          <p:sp>
            <p:nvSpPr>
              <p:cNvPr id="95" name="Shape 95"/>
              <p:cNvSpPr/>
              <p:nvPr/>
            </p:nvSpPr>
            <p:spPr>
              <a:xfrm flipH="1">
                <a:off x="-1" y="0"/>
                <a:ext cx="1" cy="122116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96" name="Shape 96"/>
              <p:cNvSpPr/>
              <p:nvPr/>
            </p:nvSpPr>
            <p:spPr>
              <a:xfrm>
                <a:off x="8217865" y="0"/>
                <a:ext cx="1" cy="122116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800"/>
              </a:p>
            </p:txBody>
          </p:sp>
          <p:grpSp>
            <p:nvGrpSpPr>
              <p:cNvPr id="99" name="Group 99"/>
              <p:cNvGrpSpPr/>
              <p:nvPr/>
            </p:nvGrpSpPr>
            <p:grpSpPr>
              <a:xfrm>
                <a:off x="5247194" y="0"/>
                <a:ext cx="457201" cy="122116"/>
                <a:chOff x="0" y="0"/>
                <a:chExt cx="457200" cy="122115"/>
              </a:xfrm>
            </p:grpSpPr>
            <p:sp>
              <p:nvSpPr>
                <p:cNvPr id="97" name="Shape 97"/>
                <p:cNvSpPr/>
                <p:nvPr/>
              </p:nvSpPr>
              <p:spPr>
                <a:xfrm>
                  <a:off x="457200" y="0"/>
                  <a:ext cx="1" cy="122116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98" name="Shape 98"/>
                <p:cNvSpPr/>
                <p:nvPr/>
              </p:nvSpPr>
              <p:spPr>
                <a:xfrm flipH="1">
                  <a:off x="-1" y="0"/>
                  <a:ext cx="2" cy="122116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 sz="1800"/>
                </a:p>
              </p:txBody>
            </p:sp>
          </p:grpSp>
          <p:grpSp>
            <p:nvGrpSpPr>
              <p:cNvPr id="102" name="Group 102"/>
              <p:cNvGrpSpPr/>
              <p:nvPr/>
            </p:nvGrpSpPr>
            <p:grpSpPr>
              <a:xfrm>
                <a:off x="2503993" y="0"/>
                <a:ext cx="457201" cy="122116"/>
                <a:chOff x="0" y="0"/>
                <a:chExt cx="457200" cy="122115"/>
              </a:xfrm>
            </p:grpSpPr>
            <p:sp>
              <p:nvSpPr>
                <p:cNvPr id="100" name="Shape 100"/>
                <p:cNvSpPr/>
                <p:nvPr/>
              </p:nvSpPr>
              <p:spPr>
                <a:xfrm>
                  <a:off x="457200" y="0"/>
                  <a:ext cx="1" cy="122116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01" name="Shape 101"/>
                <p:cNvSpPr/>
                <p:nvPr/>
              </p:nvSpPr>
              <p:spPr>
                <a:xfrm flipH="1">
                  <a:off x="-1" y="0"/>
                  <a:ext cx="2" cy="122116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 sz="1800"/>
                </a:p>
              </p:txBody>
            </p:sp>
          </p:grpSp>
        </p:grpSp>
        <p:grpSp>
          <p:nvGrpSpPr>
            <p:cNvPr id="112" name="Group 112"/>
            <p:cNvGrpSpPr/>
            <p:nvPr/>
          </p:nvGrpSpPr>
          <p:grpSpPr>
            <a:xfrm>
              <a:off x="626526" y="0"/>
              <a:ext cx="8217866" cy="122116"/>
              <a:chOff x="0" y="0"/>
              <a:chExt cx="8217865" cy="122115"/>
            </a:xfrm>
          </p:grpSpPr>
          <p:sp>
            <p:nvSpPr>
              <p:cNvPr id="104" name="Shape 104"/>
              <p:cNvSpPr/>
              <p:nvPr/>
            </p:nvSpPr>
            <p:spPr>
              <a:xfrm flipH="1">
                <a:off x="-1" y="0"/>
                <a:ext cx="1" cy="122116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05" name="Shape 105"/>
              <p:cNvSpPr/>
              <p:nvPr/>
            </p:nvSpPr>
            <p:spPr>
              <a:xfrm>
                <a:off x="8217865" y="0"/>
                <a:ext cx="1" cy="122116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800"/>
              </a:p>
            </p:txBody>
          </p:sp>
          <p:grpSp>
            <p:nvGrpSpPr>
              <p:cNvPr id="108" name="Group 108"/>
              <p:cNvGrpSpPr/>
              <p:nvPr/>
            </p:nvGrpSpPr>
            <p:grpSpPr>
              <a:xfrm>
                <a:off x="5247194" y="0"/>
                <a:ext cx="457201" cy="122116"/>
                <a:chOff x="0" y="0"/>
                <a:chExt cx="457200" cy="122115"/>
              </a:xfrm>
            </p:grpSpPr>
            <p:sp>
              <p:nvSpPr>
                <p:cNvPr id="106" name="Shape 106"/>
                <p:cNvSpPr/>
                <p:nvPr/>
              </p:nvSpPr>
              <p:spPr>
                <a:xfrm>
                  <a:off x="457200" y="0"/>
                  <a:ext cx="1" cy="122116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07" name="Shape 107"/>
                <p:cNvSpPr/>
                <p:nvPr/>
              </p:nvSpPr>
              <p:spPr>
                <a:xfrm flipH="1">
                  <a:off x="-1" y="0"/>
                  <a:ext cx="2" cy="122116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 sz="1800"/>
                </a:p>
              </p:txBody>
            </p:sp>
          </p:grpSp>
          <p:grpSp>
            <p:nvGrpSpPr>
              <p:cNvPr id="111" name="Group 111"/>
              <p:cNvGrpSpPr/>
              <p:nvPr/>
            </p:nvGrpSpPr>
            <p:grpSpPr>
              <a:xfrm>
                <a:off x="2503993" y="0"/>
                <a:ext cx="457201" cy="122116"/>
                <a:chOff x="0" y="0"/>
                <a:chExt cx="457200" cy="122115"/>
              </a:xfrm>
            </p:grpSpPr>
            <p:sp>
              <p:nvSpPr>
                <p:cNvPr id="109" name="Shape 109"/>
                <p:cNvSpPr/>
                <p:nvPr/>
              </p:nvSpPr>
              <p:spPr>
                <a:xfrm>
                  <a:off x="457200" y="0"/>
                  <a:ext cx="1" cy="122116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 sz="1800"/>
                </a:p>
              </p:txBody>
            </p:sp>
            <p:sp>
              <p:nvSpPr>
                <p:cNvPr id="110" name="Shape 110"/>
                <p:cNvSpPr/>
                <p:nvPr/>
              </p:nvSpPr>
              <p:spPr>
                <a:xfrm flipH="1">
                  <a:off x="-1" y="0"/>
                  <a:ext cx="2" cy="122116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 sz="1800"/>
                </a:p>
              </p:txBody>
            </p:sp>
          </p:grpSp>
        </p:grpSp>
        <p:grpSp>
          <p:nvGrpSpPr>
            <p:cNvPr id="119" name="Group 119"/>
            <p:cNvGrpSpPr/>
            <p:nvPr/>
          </p:nvGrpSpPr>
          <p:grpSpPr>
            <a:xfrm>
              <a:off x="0" y="1285059"/>
              <a:ext cx="122751" cy="5029135"/>
              <a:chOff x="0" y="0"/>
              <a:chExt cx="122750" cy="5029134"/>
            </a:xfrm>
          </p:grpSpPr>
          <p:sp>
            <p:nvSpPr>
              <p:cNvPr id="113" name="Shape 113"/>
              <p:cNvSpPr/>
              <p:nvPr/>
            </p:nvSpPr>
            <p:spPr>
              <a:xfrm flipH="1" flipV="1">
                <a:off x="635" y="-1"/>
                <a:ext cx="122116" cy="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14" name="Shape 114"/>
              <p:cNvSpPr/>
              <p:nvPr/>
            </p:nvSpPr>
            <p:spPr>
              <a:xfrm flipH="1">
                <a:off x="635" y="457134"/>
                <a:ext cx="122116" cy="1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15" name="Shape 115"/>
              <p:cNvSpPr/>
              <p:nvPr/>
            </p:nvSpPr>
            <p:spPr>
              <a:xfrm flipH="1">
                <a:off x="635" y="5029134"/>
                <a:ext cx="122116" cy="1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16" name="Shape 116"/>
              <p:cNvSpPr/>
              <p:nvPr/>
            </p:nvSpPr>
            <p:spPr>
              <a:xfrm flipH="1">
                <a:off x="0" y="2933216"/>
                <a:ext cx="122114" cy="1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17" name="Shape 117"/>
              <p:cNvSpPr/>
              <p:nvPr/>
            </p:nvSpPr>
            <p:spPr>
              <a:xfrm flipH="1">
                <a:off x="0" y="2537015"/>
                <a:ext cx="122114" cy="1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18" name="Shape 118"/>
              <p:cNvSpPr/>
              <p:nvPr/>
            </p:nvSpPr>
            <p:spPr>
              <a:xfrm flipH="1">
                <a:off x="0" y="4631449"/>
                <a:ext cx="122114" cy="1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800"/>
              </a:p>
            </p:txBody>
          </p:sp>
        </p:grpSp>
        <p:grpSp>
          <p:nvGrpSpPr>
            <p:cNvPr id="126" name="Group 126"/>
            <p:cNvGrpSpPr/>
            <p:nvPr/>
          </p:nvGrpSpPr>
          <p:grpSpPr>
            <a:xfrm>
              <a:off x="9325378" y="1285059"/>
              <a:ext cx="122752" cy="5029135"/>
              <a:chOff x="0" y="0"/>
              <a:chExt cx="122750" cy="5029134"/>
            </a:xfrm>
          </p:grpSpPr>
          <p:sp>
            <p:nvSpPr>
              <p:cNvPr id="120" name="Shape 120"/>
              <p:cNvSpPr/>
              <p:nvPr/>
            </p:nvSpPr>
            <p:spPr>
              <a:xfrm flipH="1" flipV="1">
                <a:off x="635" y="-1"/>
                <a:ext cx="122116" cy="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21" name="Shape 121"/>
              <p:cNvSpPr/>
              <p:nvPr/>
            </p:nvSpPr>
            <p:spPr>
              <a:xfrm flipH="1">
                <a:off x="635" y="457134"/>
                <a:ext cx="122116" cy="1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22" name="Shape 122"/>
              <p:cNvSpPr/>
              <p:nvPr/>
            </p:nvSpPr>
            <p:spPr>
              <a:xfrm flipH="1">
                <a:off x="635" y="5029134"/>
                <a:ext cx="122116" cy="1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23" name="Shape 123"/>
              <p:cNvSpPr/>
              <p:nvPr/>
            </p:nvSpPr>
            <p:spPr>
              <a:xfrm flipH="1">
                <a:off x="0" y="2933216"/>
                <a:ext cx="122114" cy="1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24" name="Shape 124"/>
              <p:cNvSpPr/>
              <p:nvPr/>
            </p:nvSpPr>
            <p:spPr>
              <a:xfrm flipH="1">
                <a:off x="0" y="2537015"/>
                <a:ext cx="122114" cy="1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125" name="Shape 125"/>
              <p:cNvSpPr/>
              <p:nvPr/>
            </p:nvSpPr>
            <p:spPr>
              <a:xfrm flipH="1">
                <a:off x="0" y="4631449"/>
                <a:ext cx="122114" cy="1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800"/>
              </a:p>
            </p:txBody>
          </p:sp>
        </p:grpSp>
      </p:grpSp>
      <p:sp>
        <p:nvSpPr>
          <p:cNvPr id="128" name="Shape 128"/>
          <p:cNvSpPr/>
          <p:nvPr/>
        </p:nvSpPr>
        <p:spPr>
          <a:xfrm>
            <a:off x="613" y="6323774"/>
            <a:ext cx="12221599" cy="546096"/>
          </a:xfrm>
          <a:prstGeom prst="rect">
            <a:avLst/>
          </a:prstGeom>
          <a:solidFill>
            <a:srgbClr val="1F497D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457081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800"/>
          </a:p>
        </p:txBody>
      </p:sp>
      <p:pic>
        <p:nvPicPr>
          <p:cNvPr id="129" name="image1.png" descr="RGB_White-Seal_White-Mark_SC_Horizontal–400dp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191" y="6457861"/>
            <a:ext cx="2093957" cy="263615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Shape 130"/>
          <p:cNvSpPr/>
          <p:nvPr/>
        </p:nvSpPr>
        <p:spPr>
          <a:xfrm>
            <a:off x="1" y="0"/>
            <a:ext cx="12192001" cy="1143000"/>
          </a:xfrm>
          <a:prstGeom prst="rect">
            <a:avLst/>
          </a:prstGeom>
          <a:solidFill>
            <a:srgbClr val="1F497D"/>
          </a:solidFill>
          <a:ln>
            <a:solidFill>
              <a:srgbClr val="4A7EBB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800"/>
          </a:p>
        </p:txBody>
      </p:sp>
      <p:sp>
        <p:nvSpPr>
          <p:cNvPr id="131" name="Shape 131"/>
          <p:cNvSpPr>
            <a:spLocks noGrp="1"/>
          </p:cNvSpPr>
          <p:nvPr>
            <p:ph type="title"/>
          </p:nvPr>
        </p:nvSpPr>
        <p:spPr>
          <a:xfrm>
            <a:off x="2586357" y="-12700"/>
            <a:ext cx="9605644" cy="1143000"/>
          </a:xfrm>
          <a:prstGeom prst="rect">
            <a:avLst/>
          </a:prstGeom>
        </p:spPr>
        <p:txBody>
          <a:bodyPr/>
          <a:lstStyle>
            <a:lvl1pPr algn="l"/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32" name="Shape 13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>
            <a:lvl1pPr marL="62162" indent="-62162">
              <a:defRPr sz="2400"/>
            </a:lvl1pPr>
            <a:lvl2pPr marL="706581" indent="-249381"/>
            <a:lvl3pPr marL="1111910" indent="-197510">
              <a:defRPr sz="2000"/>
            </a:lvl3pPr>
            <a:lvl4pPr marL="1508760" indent="-137160">
              <a:defRPr sz="1800"/>
            </a:lvl4pPr>
            <a:lvl5pPr marL="1965960" indent="-137160"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33" name="Shape 133"/>
          <p:cNvSpPr>
            <a:spLocks noGrp="1"/>
          </p:cNvSpPr>
          <p:nvPr>
            <p:ph type="sldNum" sz="quarter" idx="2"/>
          </p:nvPr>
        </p:nvSpPr>
        <p:spPr>
          <a:xfrm>
            <a:off x="11360226" y="6415803"/>
            <a:ext cx="222174" cy="24622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34" name="image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88" y="47316"/>
            <a:ext cx="2384953" cy="642149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Shape 135"/>
          <p:cNvSpPr/>
          <p:nvPr/>
        </p:nvSpPr>
        <p:spPr>
          <a:xfrm flipV="1">
            <a:off x="2547938" y="86679"/>
            <a:ext cx="1" cy="969823"/>
          </a:xfrm>
          <a:prstGeom prst="line">
            <a:avLst/>
          </a:prstGeom>
          <a:ln w="25400">
            <a:solidFill>
              <a:schemeClr val="accent2">
                <a:satOff val="-4966"/>
                <a:lumOff val="-10549"/>
              </a:schemeClr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495795961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8851"/>
            <a:ext cx="4037192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23621" y="958852"/>
            <a:ext cx="7130140" cy="5022675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5783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982436" y="6504215"/>
            <a:ext cx="900491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5/13/2020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2040806" y="6504215"/>
            <a:ext cx="8349492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b="1"/>
              <a:t>S. Krave | First look at MDPCT1b Acoustics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>
          <a:xfrm>
            <a:off x="8488175" y="6217852"/>
            <a:ext cx="249425" cy="276999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4027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71403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5" y="971552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5/13/2020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4" y="6504216"/>
            <a:ext cx="834949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/>
              <a:t>S. Krave | First look at MDPCT1b Acoustics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184666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002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Ian Pong\Documents\LBNL\Logo\LBNL_Full_Logo_Final.jpg" hidden="1"/>
          <p:cNvPicPr preferRelativeResize="0">
            <a:picLocks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000" y="108000"/>
            <a:ext cx="1440000" cy="122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80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68000"/>
            <a:ext cx="10972800" cy="464137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5/13/2020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930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5/13/2020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9933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5/13/2020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1759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5/13/2020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0012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5/13/2020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6633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5/13/2020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2611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5/13/2020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7878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5/13/2020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3783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80000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680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903294" y="6433343"/>
            <a:ext cx="15511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5/13/2020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32000" y="6433343"/>
            <a:ext cx="5328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S. Krave | First look at MDPCT1b Acoustics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768408" y="6433343"/>
            <a:ext cx="18139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Rectangle 8"/>
          <p:cNvSpPr/>
          <p:nvPr userDrawn="1"/>
        </p:nvSpPr>
        <p:spPr>
          <a:xfrm>
            <a:off x="459" y="6323774"/>
            <a:ext cx="12191541" cy="54609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 defTabSz="457082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defTabSz="457082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" name="Picture 9" descr="RGB_White-Seal_White-Mark_SC_Horizontal–400dpi.png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43" y="6457861"/>
            <a:ext cx="1570468" cy="26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52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subTitle" idx="1"/>
          </p:nvPr>
        </p:nvSpPr>
        <p:spPr>
          <a:xfrm>
            <a:off x="1828800" y="5013176"/>
            <a:ext cx="8534400" cy="1224136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Franklin Gothic Book" panose="020B0503020102020204" pitchFamily="34" charset="0"/>
              </a:rPr>
              <a:t>S. Krave, S. </a:t>
            </a:r>
            <a:r>
              <a:rPr lang="en-US" sz="2000" dirty="0" err="1">
                <a:latin typeface="Franklin Gothic Book" panose="020B0503020102020204" pitchFamily="34" charset="0"/>
              </a:rPr>
              <a:t>Stoynev</a:t>
            </a:r>
            <a:endParaRPr lang="en-US" sz="2000" dirty="0">
              <a:latin typeface="Franklin Gothic Book" panose="020B0503020102020204" pitchFamily="34" charset="0"/>
            </a:endParaRPr>
          </a:p>
          <a:p>
            <a:r>
              <a:rPr lang="en-US" sz="2000" dirty="0">
                <a:latin typeface="Franklin Gothic Book" panose="020B0503020102020204" pitchFamily="34" charset="0"/>
              </a:rPr>
              <a:t>US Magnet Development Program</a:t>
            </a:r>
          </a:p>
          <a:p>
            <a:r>
              <a:rPr lang="en-US" sz="2000" dirty="0">
                <a:latin typeface="Franklin Gothic Book" panose="020B0503020102020204" pitchFamily="34" charset="0"/>
              </a:rPr>
              <a:t>Fermi National Accelerator Laboratory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1E4968-0E72-442E-8E45-B56B9004420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Franklin Gothic Book" panose="020B0503020102020204" pitchFamily="34" charset="0"/>
              </a:rPr>
              <a:t>A First Look at MDPCT1b Acoustics</a:t>
            </a:r>
            <a:br>
              <a:rPr lang="en-US" b="1" dirty="0">
                <a:latin typeface="Franklin Gothic Book" panose="020B0503020102020204" pitchFamily="34" charset="0"/>
              </a:rPr>
            </a:br>
            <a:br>
              <a:rPr lang="en-US" b="1" dirty="0">
                <a:latin typeface="Franklin Gothic Book" panose="020B0503020102020204" pitchFamily="34" charset="0"/>
              </a:rPr>
            </a:br>
            <a:r>
              <a:rPr lang="en-US" sz="2700" dirty="0">
                <a:latin typeface="Franklin Gothic Book" panose="020B0503020102020204" pitchFamily="34" charset="0"/>
              </a:rPr>
              <a:t>22 July 2020</a:t>
            </a:r>
            <a:endParaRPr lang="en-US" b="1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43424-CC8D-4284-AD32-BE145F252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B2A771-2629-4C5C-A990-3A041CA8E8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dirty="0"/>
              <a:t>Backup Slides</a:t>
            </a:r>
          </a:p>
          <a:p>
            <a:pPr marL="0" indent="0" algn="ctr">
              <a:buNone/>
            </a:pPr>
            <a:r>
              <a:rPr lang="en-US" dirty="0"/>
              <a:t> System Details</a:t>
            </a:r>
          </a:p>
          <a:p>
            <a:pPr marL="0" indent="0" algn="ctr">
              <a:buNone/>
            </a:pPr>
            <a:r>
              <a:rPr lang="en-US" dirty="0" err="1"/>
              <a:t>etc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C3B165-D920-48DF-8C75-A131F24F2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90AE850-16E3-4FBC-BFB0-AD6F7A642044}"/>
              </a:ext>
            </a:extLst>
          </p:cNvPr>
          <p:cNvSpPr txBox="1">
            <a:spLocks/>
          </p:cNvSpPr>
          <p:nvPr/>
        </p:nvSpPr>
        <p:spPr>
          <a:xfrm>
            <a:off x="3843338" y="6503988"/>
            <a:ext cx="8348662" cy="2428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b="1"/>
              <a:t>S. Krave | First look at MDPCT1b Acoustics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314157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BB12F83-DD8E-4355-9F4B-35BE7C54A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MQXFS1d Ramp 4 reference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94DE7E-4FC1-43F7-BC10-911DD9534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F732C6-E60F-4555-B0B1-6C940C5A2174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843338" y="6503988"/>
            <a:ext cx="8348662" cy="242887"/>
          </a:xfrm>
        </p:spPr>
        <p:txBody>
          <a:bodyPr/>
          <a:lstStyle/>
          <a:p>
            <a:pPr>
              <a:defRPr/>
            </a:pPr>
            <a:r>
              <a:rPr lang="en-US" b="1"/>
              <a:t>S. Krave | First look at MDPCT1b Acoustics</a:t>
            </a:r>
            <a:endParaRPr lang="en-US" b="1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73FD90B-E20A-4F62-80E0-8AB68866C6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1344" y="1600206"/>
            <a:ext cx="3888432" cy="4525963"/>
          </a:xfrm>
        </p:spPr>
        <p:txBody>
          <a:bodyPr/>
          <a:lstStyle/>
          <a:p>
            <a:r>
              <a:rPr lang="en-US" dirty="0"/>
              <a:t>Similar amplitude signals, but less electrical noise</a:t>
            </a:r>
          </a:p>
          <a:p>
            <a:r>
              <a:rPr lang="en-US" dirty="0"/>
              <a:t>Similar event behavior</a:t>
            </a:r>
          </a:p>
          <a:p>
            <a:r>
              <a:rPr lang="en-US" dirty="0"/>
              <a:t>Generally “louder”</a:t>
            </a:r>
          </a:p>
        </p:txBody>
      </p:sp>
      <p:pic>
        <p:nvPicPr>
          <p:cNvPr id="11" name="Content Placeholder 6">
            <a:extLst>
              <a:ext uri="{FF2B5EF4-FFF2-40B4-BE49-F238E27FC236}">
                <a16:creationId xmlns:a16="http://schemas.microsoft.com/office/drawing/2014/main" id="{00D3B23E-EB4A-4F95-B8DE-CC05EED6FB1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843338" y="1531676"/>
            <a:ext cx="8242883" cy="4133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364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0ED05CE-4AA7-4E4C-A984-E1EAABA9D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Noise once in the Test Stand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5F1A938-E157-4B2C-829F-560BC48574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87888" y="1368426"/>
            <a:ext cx="5291431" cy="286619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EB269E-7D96-4656-87EA-9ABEDC9F2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346859-082D-4978-B69C-A8F2B6DC7DC5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0" y="958850"/>
            <a:ext cx="4037013" cy="5022850"/>
          </a:xfrm>
        </p:spPr>
        <p:txBody>
          <a:bodyPr>
            <a:normAutofit fontScale="92500"/>
          </a:bodyPr>
          <a:lstStyle/>
          <a:p>
            <a:r>
              <a:rPr lang="en-US" dirty="0"/>
              <a:t>Somewhere near the acoustic sensors is a dirty switching power supply spewing noise.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dirty="0"/>
              <a:t>Can be fixed in future with 250-500kHz lowpass filter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dirty="0"/>
              <a:t>Signal is aliased onto 1MSPS data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390B53-039B-4680-A4E2-5334D156BAD2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843338" y="6503988"/>
            <a:ext cx="8348662" cy="250825"/>
          </a:xfrm>
        </p:spPr>
        <p:txBody>
          <a:bodyPr/>
          <a:lstStyle/>
          <a:p>
            <a:pPr>
              <a:defRPr/>
            </a:pPr>
            <a:r>
              <a:rPr lang="en-US" b="1"/>
              <a:t>S. Krave | First look at MDPCT1b Acoustics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F0962DA-563C-48C2-8446-A0F05501B9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3872" y="3350993"/>
            <a:ext cx="4999597" cy="2708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7578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4C0B0F0-7782-484A-B504-A99D44739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Sensor Info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0CA09D6-4C30-4079-ABD3-3EBDA3ECE2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15880" y="1377958"/>
            <a:ext cx="5607371" cy="464026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C11AFC-84F4-4E3B-A97E-5E5FD7105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A93A1B-9786-466A-9A58-8C1F00E85FFE}"/>
              </a:ext>
            </a:extLst>
          </p:cNvPr>
          <p:cNvSpPr txBox="1"/>
          <p:nvPr/>
        </p:nvSpPr>
        <p:spPr>
          <a:xfrm>
            <a:off x="119336" y="5480042"/>
            <a:ext cx="69290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See Maxim’s paper:</a:t>
            </a:r>
          </a:p>
          <a:p>
            <a:r>
              <a:rPr lang="en-US" i="1" dirty="0"/>
              <a:t>Acoustic emission during quench training of superconducting magnets</a:t>
            </a:r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C9E6B68-70C6-4B0C-ACC9-53155BF105A8}"/>
              </a:ext>
            </a:extLst>
          </p:cNvPr>
          <p:cNvSpPr txBox="1">
            <a:spLocks/>
          </p:cNvSpPr>
          <p:nvPr/>
        </p:nvSpPr>
        <p:spPr>
          <a:xfrm>
            <a:off x="3843338" y="6498481"/>
            <a:ext cx="8348662" cy="2428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b="1"/>
              <a:t>S. Krave | First look at MDPCT1b Acoustics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051803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66EA985-DC92-46CB-8E7B-866FD1EE09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3992" y="1574609"/>
            <a:ext cx="6069203" cy="341392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DA2DC48-1B83-448A-9798-7A7C83590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Test 1 Background: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2B4EB4F-E8EE-4A72-9348-88E45F1934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52" y="1368000"/>
            <a:ext cx="6192688" cy="464137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On the last two magnets, acoustic Sensors were installed </a:t>
            </a:r>
          </a:p>
          <a:p>
            <a:pPr lvl="1"/>
            <a:r>
              <a:rPr lang="en-US" dirty="0"/>
              <a:t>MQFSM2: “New Style” sensors</a:t>
            </a:r>
          </a:p>
          <a:p>
            <a:pPr lvl="1"/>
            <a:r>
              <a:rPr lang="en-US" dirty="0"/>
              <a:t>15T Dipole: new “Old Style” sensors</a:t>
            </a:r>
          </a:p>
          <a:p>
            <a:r>
              <a:rPr lang="en-US" dirty="0"/>
              <a:t>There were some acquisition and noise issues</a:t>
            </a:r>
          </a:p>
          <a:p>
            <a:pPr lvl="1"/>
            <a:r>
              <a:rPr lang="en-US" dirty="0"/>
              <a:t>In both cases</a:t>
            </a:r>
          </a:p>
          <a:p>
            <a:r>
              <a:rPr lang="en-US" dirty="0"/>
              <a:t>The in house developed scope software provided strange outputs and some limitations</a:t>
            </a:r>
          </a:p>
          <a:p>
            <a:pPr lvl="1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093EB6-D496-4F60-906D-CA6FD4E1F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0E413C-3EDC-4584-9558-8F0422104F4D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843338" y="6503988"/>
            <a:ext cx="8348662" cy="242887"/>
          </a:xfrm>
        </p:spPr>
        <p:txBody>
          <a:bodyPr/>
          <a:lstStyle/>
          <a:p>
            <a:pPr>
              <a:defRPr/>
            </a:pPr>
            <a:r>
              <a:rPr lang="en-US" b="1"/>
              <a:t>S. Krave | First look at MDPCT1b Acoustics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41138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2CFFC7B-A88C-4AB7-BDD5-94A619E84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System Checkout: Not very interesting graph shows good behavior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78528B4-F667-4889-9E40-820D9F9EF2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19286" y="1150143"/>
            <a:ext cx="4890019" cy="371901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11A600-7079-46F1-AE9F-6BC0B19EB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022ADE0-E684-4976-9223-A3706DC0F123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0" y="1196752"/>
            <a:ext cx="4037013" cy="4784948"/>
          </a:xfrm>
        </p:spPr>
        <p:txBody>
          <a:bodyPr>
            <a:normAutofit fontScale="85000" lnSpcReduction="20000"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dirty="0"/>
              <a:t>System now functioning at 2MSps on 4 channels for several minutes with no dropped data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dirty="0"/>
              <a:t>It also ran well up to 10 </a:t>
            </a:r>
            <a:r>
              <a:rPr lang="en-US" dirty="0" err="1"/>
              <a:t>MSps</a:t>
            </a:r>
            <a:endParaRPr lang="en-US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dirty="0"/>
              <a:t>Data indicates we should be able to have full test data with no signal drops at 1MHz for all 8 channels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US" dirty="0"/>
              <a:t>Though software limits us to 4 at the moment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3B0FDC-AFB9-4F93-B908-94B0F007F050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843338" y="6503988"/>
            <a:ext cx="8348662" cy="250825"/>
          </a:xfrm>
        </p:spPr>
        <p:txBody>
          <a:bodyPr/>
          <a:lstStyle/>
          <a:p>
            <a:pPr>
              <a:defRPr/>
            </a:pPr>
            <a:r>
              <a:rPr lang="en-US" b="1"/>
              <a:t>S. Krave | First look at MDPCT1b Acoustics</a:t>
            </a:r>
            <a:endParaRPr lang="en-US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802A8E0-5B6B-4F03-8E5D-00AE8F699E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3402" y="3429000"/>
            <a:ext cx="2465195" cy="2544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281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7F7BB0A-F15B-48F4-AD22-5D94CE575EE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dirty="0"/>
              <a:t>With the DAQ functioning well, we also checked the sensor installation on the magnet.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dirty="0"/>
              <a:t>Tap different locations with a hammer and look for acoustic response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US" dirty="0"/>
              <a:t>All sensors should respond and time delays should appear as expected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6B66D54-0D49-4C24-B1DE-6A78B9A18CDB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2"/>
          <a:stretch>
            <a:fillRect/>
          </a:stretch>
        </p:blipFill>
        <p:spPr>
          <a:xfrm>
            <a:off x="4868797" y="254027"/>
            <a:ext cx="7323204" cy="552042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B794C2-269E-488B-98D4-448A7C9E4C3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208568" y="6321606"/>
            <a:ext cx="780859" cy="536394"/>
          </a:xfrm>
        </p:spPr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4265D34-0C77-48F7-8799-2A6FA0672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System Checkout: Making sure the sensors work on the magnet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029F0D36-E176-466C-AECF-0D9672C416DA}"/>
              </a:ext>
            </a:extLst>
          </p:cNvPr>
          <p:cNvSpPr txBox="1">
            <a:spLocks/>
          </p:cNvSpPr>
          <p:nvPr/>
        </p:nvSpPr>
        <p:spPr>
          <a:xfrm>
            <a:off x="3843338" y="6503988"/>
            <a:ext cx="8348662" cy="2428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b="1"/>
              <a:t>S. Krave | First look at MDPCT1b Acoustics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413758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7017582-2141-4CFA-8C11-4EB56FAC47D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dirty="0"/>
              <a:t>Waveforms match well and sensors on same end of magnet have similar time delay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dirty="0"/>
              <a:t>Sensors on opposite end have significant lag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dirty="0"/>
              <a:t>There is a strange voltage spike before vibrations are detected by the sensor which makes me nervous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US" dirty="0"/>
              <a:t>Possible ground loop indication?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US" dirty="0"/>
              <a:t>Maxim said he uses a non-metallic hammer to tap and test acoustic sensors to avoid this spike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6B9A3AB-BE33-443C-8951-9361EC173F39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2"/>
          <a:stretch>
            <a:fillRect/>
          </a:stretch>
        </p:blipFill>
        <p:spPr>
          <a:xfrm>
            <a:off x="4724400" y="990891"/>
            <a:ext cx="7128933" cy="495876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EC9363-4A1E-44BB-9C9D-F7085E7DD55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0704512" y="6497563"/>
            <a:ext cx="542139" cy="276999"/>
          </a:xfrm>
        </p:spPr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859C620-9090-4EF2-A459-2D2829FE0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Test Acoustic Data +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40CAAF3-15C5-4B8E-9C5A-09A15A83D050}"/>
              </a:ext>
            </a:extLst>
          </p:cNvPr>
          <p:cNvCxnSpPr>
            <a:cxnSpLocks/>
            <a:stCxn id="13" idx="2"/>
          </p:cNvCxnSpPr>
          <p:nvPr/>
        </p:nvCxnSpPr>
        <p:spPr>
          <a:xfrm>
            <a:off x="4724401" y="1773296"/>
            <a:ext cx="969665" cy="132159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DDCB14C-95C2-43BE-A128-FA65B08F1359}"/>
              </a:ext>
            </a:extLst>
          </p:cNvPr>
          <p:cNvSpPr txBox="1"/>
          <p:nvPr/>
        </p:nvSpPr>
        <p:spPr>
          <a:xfrm>
            <a:off x="3884526" y="1311631"/>
            <a:ext cx="1679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Sensor 1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4DC6FE6-0B17-4ECD-B784-D1129CEFECAF}"/>
              </a:ext>
            </a:extLst>
          </p:cNvPr>
          <p:cNvCxnSpPr/>
          <p:nvPr/>
        </p:nvCxnSpPr>
        <p:spPr>
          <a:xfrm>
            <a:off x="6036280" y="1477462"/>
            <a:ext cx="0" cy="137997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A6CCB03-CB2D-47AC-AA0D-BCCF2BE30ACB}"/>
              </a:ext>
            </a:extLst>
          </p:cNvPr>
          <p:cNvSpPr txBox="1"/>
          <p:nvPr/>
        </p:nvSpPr>
        <p:spPr>
          <a:xfrm>
            <a:off x="5196406" y="908342"/>
            <a:ext cx="1679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Sensor 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5D84ECD-AD47-4025-BB84-5EE2DF050D04}"/>
              </a:ext>
            </a:extLst>
          </p:cNvPr>
          <p:cNvSpPr txBox="1"/>
          <p:nvPr/>
        </p:nvSpPr>
        <p:spPr>
          <a:xfrm>
            <a:off x="5694066" y="4311383"/>
            <a:ext cx="1679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Sensor 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152CB4B-C5AC-4E16-893A-7EC33A9844D3}"/>
              </a:ext>
            </a:extLst>
          </p:cNvPr>
          <p:cNvSpPr txBox="1"/>
          <p:nvPr/>
        </p:nvSpPr>
        <p:spPr>
          <a:xfrm>
            <a:off x="6876155" y="4862898"/>
            <a:ext cx="1679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Sensor 4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7E60BFE-EE55-49C0-BC48-CA998B16F5B1}"/>
              </a:ext>
            </a:extLst>
          </p:cNvPr>
          <p:cNvCxnSpPr/>
          <p:nvPr/>
        </p:nvCxnSpPr>
        <p:spPr>
          <a:xfrm flipH="1" flipV="1">
            <a:off x="6377353" y="3202075"/>
            <a:ext cx="156587" cy="100212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503881C-0E6F-42AC-93B2-7AE2D6FD9DC3}"/>
              </a:ext>
            </a:extLst>
          </p:cNvPr>
          <p:cNvCxnSpPr>
            <a:cxnSpLocks/>
          </p:cNvCxnSpPr>
          <p:nvPr/>
        </p:nvCxnSpPr>
        <p:spPr>
          <a:xfrm flipH="1" flipV="1">
            <a:off x="7373815" y="4052848"/>
            <a:ext cx="156587" cy="87408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008A0057-8E12-4185-AFED-AFEE45ADB828}"/>
              </a:ext>
            </a:extLst>
          </p:cNvPr>
          <p:cNvSpPr txBox="1"/>
          <p:nvPr/>
        </p:nvSpPr>
        <p:spPr>
          <a:xfrm>
            <a:off x="3806802" y="4517653"/>
            <a:ext cx="18872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Voltage Spike?!?!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8825990-33DE-4BEF-9BB0-DB7034174F9D}"/>
              </a:ext>
            </a:extLst>
          </p:cNvPr>
          <p:cNvCxnSpPr/>
          <p:nvPr/>
        </p:nvCxnSpPr>
        <p:spPr>
          <a:xfrm flipV="1">
            <a:off x="4582049" y="2857436"/>
            <a:ext cx="723481" cy="184519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FA0B7EEB-AC24-4A97-9AC8-87524C74C40C}"/>
              </a:ext>
            </a:extLst>
          </p:cNvPr>
          <p:cNvSpPr txBox="1">
            <a:spLocks/>
          </p:cNvSpPr>
          <p:nvPr/>
        </p:nvSpPr>
        <p:spPr>
          <a:xfrm>
            <a:off x="3843338" y="6503988"/>
            <a:ext cx="8348662" cy="2428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b="1"/>
              <a:t>S. Krave | First look at MDPCT1b Acoustics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307724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D895422-1A05-4327-84B3-2A6EACDC5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Handling Large streams of data</a:t>
            </a:r>
          </a:p>
        </p:txBody>
      </p: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967EE97E-6F7A-4D47-A3DF-923B9D320A9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09600" y="1368425"/>
          <a:ext cx="10969775" cy="2032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17047">
                  <a:extLst>
                    <a:ext uri="{9D8B030D-6E8A-4147-A177-3AD203B41FA5}">
                      <a16:colId xmlns:a16="http://schemas.microsoft.com/office/drawing/2014/main" val="492640296"/>
                    </a:ext>
                  </a:extLst>
                </a:gridCol>
                <a:gridCol w="2797970">
                  <a:extLst>
                    <a:ext uri="{9D8B030D-6E8A-4147-A177-3AD203B41FA5}">
                      <a16:colId xmlns:a16="http://schemas.microsoft.com/office/drawing/2014/main" val="3302166660"/>
                    </a:ext>
                  </a:extLst>
                </a:gridCol>
                <a:gridCol w="2560205">
                  <a:extLst>
                    <a:ext uri="{9D8B030D-6E8A-4147-A177-3AD203B41FA5}">
                      <a16:colId xmlns:a16="http://schemas.microsoft.com/office/drawing/2014/main" val="1927358370"/>
                    </a:ext>
                  </a:extLst>
                </a:gridCol>
                <a:gridCol w="3294553">
                  <a:extLst>
                    <a:ext uri="{9D8B030D-6E8A-4147-A177-3AD203B41FA5}">
                      <a16:colId xmlns:a16="http://schemas.microsoft.com/office/drawing/2014/main" val="1978670041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>
                          <a:effectLst/>
                        </a:rPr>
                        <a:t>Bits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244" marR="36244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>
                          <a:effectLst/>
                        </a:rPr>
                        <a:t>Sample Rate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244" marR="36244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effectLst/>
                        </a:rPr>
                        <a:t>Channels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244" marR="36244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>
                          <a:effectLst/>
                        </a:rPr>
                        <a:t>Bandwidth (Mbps)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244" marR="36244" marT="12700" marB="0" anchor="ctr"/>
                </a:tc>
                <a:extLst>
                  <a:ext uri="{0D108BD9-81ED-4DB2-BD59-A6C34878D82A}">
                    <a16:rowId xmlns:a16="http://schemas.microsoft.com/office/drawing/2014/main" val="3448861442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>
                          <a:effectLst/>
                        </a:rPr>
                        <a:t>16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244" marR="36244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>
                          <a:effectLst/>
                        </a:rPr>
                        <a:t>100000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244" marR="36244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>
                          <a:effectLst/>
                        </a:rPr>
                        <a:t>4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244" marR="36244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>
                          <a:effectLst/>
                        </a:rPr>
                        <a:t>6.4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244" marR="36244" marT="12700" marB="0" anchor="ctr"/>
                </a:tc>
                <a:extLst>
                  <a:ext uri="{0D108BD9-81ED-4DB2-BD59-A6C34878D82A}">
                    <a16:rowId xmlns:a16="http://schemas.microsoft.com/office/drawing/2014/main" val="1804256288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>
                          <a:effectLst/>
                        </a:rPr>
                        <a:t>16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244" marR="36244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>
                          <a:effectLst/>
                        </a:rPr>
                        <a:t>200000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244" marR="36244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>
                          <a:effectLst/>
                        </a:rPr>
                        <a:t>4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244" marR="36244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>
                          <a:effectLst/>
                        </a:rPr>
                        <a:t>12.8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244" marR="36244" marT="12700" marB="0" anchor="ctr"/>
                </a:tc>
                <a:extLst>
                  <a:ext uri="{0D108BD9-81ED-4DB2-BD59-A6C34878D82A}">
                    <a16:rowId xmlns:a16="http://schemas.microsoft.com/office/drawing/2014/main" val="1252336590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>
                          <a:effectLst/>
                        </a:rPr>
                        <a:t>16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244" marR="36244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>
                          <a:effectLst/>
                        </a:rPr>
                        <a:t>500000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244" marR="36244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>
                          <a:effectLst/>
                        </a:rPr>
                        <a:t>4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244" marR="36244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>
                          <a:effectLst/>
                        </a:rPr>
                        <a:t>32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244" marR="36244" marT="12700" marB="0" anchor="ctr"/>
                </a:tc>
                <a:extLst>
                  <a:ext uri="{0D108BD9-81ED-4DB2-BD59-A6C34878D82A}">
                    <a16:rowId xmlns:a16="http://schemas.microsoft.com/office/drawing/2014/main" val="1833654775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>
                          <a:effectLst/>
                        </a:rPr>
                        <a:t>16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244" marR="36244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>
                          <a:effectLst/>
                        </a:rPr>
                        <a:t>1.00E+06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244" marR="36244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>
                          <a:effectLst/>
                        </a:rPr>
                        <a:t>4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244" marR="36244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>
                          <a:effectLst/>
                        </a:rPr>
                        <a:t>64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244" marR="36244" marT="12700" marB="0" anchor="ctr"/>
                </a:tc>
                <a:extLst>
                  <a:ext uri="{0D108BD9-81ED-4DB2-BD59-A6C34878D82A}">
                    <a16:rowId xmlns:a16="http://schemas.microsoft.com/office/drawing/2014/main" val="1349103283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>
                          <a:effectLst/>
                        </a:rPr>
                        <a:t>16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244" marR="36244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>
                          <a:effectLst/>
                        </a:rPr>
                        <a:t>2.00E+06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244" marR="36244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>
                          <a:effectLst/>
                        </a:rPr>
                        <a:t>4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244" marR="36244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>
                          <a:effectLst/>
                        </a:rPr>
                        <a:t>128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244" marR="36244" marT="12700" marB="0" anchor="ctr"/>
                </a:tc>
                <a:extLst>
                  <a:ext uri="{0D108BD9-81ED-4DB2-BD59-A6C34878D82A}">
                    <a16:rowId xmlns:a16="http://schemas.microsoft.com/office/drawing/2014/main" val="1839464742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>
                          <a:effectLst/>
                        </a:rPr>
                        <a:t>16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244" marR="36244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>
                          <a:effectLst/>
                        </a:rPr>
                        <a:t>4.00E+06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244" marR="36244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>
                          <a:effectLst/>
                        </a:rPr>
                        <a:t>4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244" marR="36244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effectLst/>
                        </a:rPr>
                        <a:t>256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244" marR="36244" marT="12700" marB="0" anchor="ctr"/>
                </a:tc>
                <a:extLst>
                  <a:ext uri="{0D108BD9-81ED-4DB2-BD59-A6C34878D82A}">
                    <a16:rowId xmlns:a16="http://schemas.microsoft.com/office/drawing/2014/main" val="3845818207"/>
                  </a:ext>
                </a:extLst>
              </a:tr>
            </a:tbl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4EBAB9-B0AF-4375-A905-F070C302F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737A8D0-D44F-4388-8081-E1DF05F2880F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0" y="958850"/>
            <a:ext cx="4559300" cy="5022850"/>
          </a:xfrm>
        </p:spPr>
        <p:txBody>
          <a:bodyPr>
            <a:normAutofit fontScale="70000" lnSpcReduction="20000"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dirty="0"/>
              <a:t>Data stream is written to disk in chunks and the graph on the computer is updated each chunk.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US" dirty="0"/>
              <a:t>We found some problems here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dirty="0"/>
              <a:t>Total bandwidth used by acoustic sensors is not large by modern standards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US" dirty="0"/>
              <a:t>Most mechanical hard drives can sustain 1Gbps, solid state can exceed 12 Gbps.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dirty="0"/>
              <a:t>Our data is neither timestamped or quantified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US" dirty="0"/>
              <a:t>Data is recorded as bitstream and we hope that we don’t have dropouts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US" dirty="0"/>
              <a:t>16 bit values reported</a:t>
            </a:r>
          </a:p>
          <a:p>
            <a:pPr marL="1600160" lvl="2" indent="-380990">
              <a:buFont typeface="Arial" panose="020B0604020202020204" pitchFamily="34" charset="0"/>
              <a:buChar char="•"/>
            </a:pPr>
            <a:r>
              <a:rPr lang="en-US" dirty="0"/>
              <a:t>±2^15 (±32768)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DFDE13-2B8E-423D-8276-115BA1A35960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843338" y="6503988"/>
            <a:ext cx="8348662" cy="250825"/>
          </a:xfrm>
        </p:spPr>
        <p:txBody>
          <a:bodyPr/>
          <a:lstStyle/>
          <a:p>
            <a:pPr>
              <a:defRPr/>
            </a:pPr>
            <a:r>
              <a:rPr lang="en-US" b="1" dirty="0"/>
              <a:t>S. Krave | First look at MDPCT1b Acoustics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77AD92B-1DC8-40CA-875C-3CFD33E62C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3403" y="3265463"/>
            <a:ext cx="6972997" cy="2977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6451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193A67E-2ECF-42F6-A9E6-BAC89C192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Since we want to check very large files sizes for errors, validation gets a bit difficult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dirty="0"/>
              <a:t>Aliasing to the rescue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dirty="0"/>
              <a:t>Feed the scope a signal from the function generator and under-sample (Fs&lt;</a:t>
            </a:r>
            <a:r>
              <a:rPr lang="en-US" i="1" dirty="0"/>
              <a:t>N</a:t>
            </a:r>
            <a:r>
              <a:rPr lang="en-US" i="1" baseline="-25000" dirty="0"/>
              <a:t>y</a:t>
            </a:r>
            <a:r>
              <a:rPr lang="en-US" dirty="0"/>
              <a:t>)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US" dirty="0"/>
              <a:t>Sample rate at either 2X signal rate or signal rate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US" dirty="0"/>
              <a:t>Dropped data will result in a shift of the apparent waveform, appearing as a step function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18A33D-156D-4838-AA7B-CAD66050D15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208568" y="6373140"/>
            <a:ext cx="798620" cy="461665"/>
          </a:xfrm>
        </p:spPr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CF0B1A0-4EA7-4BB3-BB6D-AAA5CCC0B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Validation of signal integrity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EF96E8B-EA75-4473-91EF-E324255EBB54}"/>
              </a:ext>
            </a:extLst>
          </p:cNvPr>
          <p:cNvPicPr>
            <a:picLocks noGrp="1" noChangeAspect="1" noChangeArrowheads="1"/>
          </p:cNvPicPr>
          <p:nvPr>
            <p:ph sz="half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476" y="681904"/>
            <a:ext cx="6119073" cy="3983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A3D523-A114-4523-A62E-46453744E341}"/>
              </a:ext>
            </a:extLst>
          </p:cNvPr>
          <p:cNvSpPr txBox="1"/>
          <p:nvPr/>
        </p:nvSpPr>
        <p:spPr>
          <a:xfrm>
            <a:off x="5493099" y="4783017"/>
            <a:ext cx="5814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Aliasing: From Wikipedia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DF81C48-E515-4900-92C6-DDED5BAF75A3}"/>
              </a:ext>
            </a:extLst>
          </p:cNvPr>
          <p:cNvSpPr txBox="1">
            <a:spLocks/>
          </p:cNvSpPr>
          <p:nvPr/>
        </p:nvSpPr>
        <p:spPr>
          <a:xfrm>
            <a:off x="3843338" y="6503988"/>
            <a:ext cx="8348662" cy="2428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b="1"/>
              <a:t>S. Krave | First look at MDPCT1b Acoustics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579955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558C402-D6F6-499A-BA05-4C68B2FD6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43AD7C-6819-4002-9B69-F6FC1916A5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Acoustic sensors were used on MQXFS1d at FNAL several years ago, we are just getting into this analysis</a:t>
            </a:r>
          </a:p>
          <a:p>
            <a:r>
              <a:rPr lang="en-US" dirty="0"/>
              <a:t>Sensors were installed on the 1</a:t>
            </a:r>
            <a:r>
              <a:rPr lang="en-US" baseline="30000" dirty="0"/>
              <a:t>st</a:t>
            </a:r>
            <a:r>
              <a:rPr lang="en-US" dirty="0"/>
              <a:t> test of the 15T dipole with technical issues leading to no real data</a:t>
            </a:r>
          </a:p>
          <a:p>
            <a:r>
              <a:rPr lang="en-US" dirty="0"/>
              <a:t>We installed the old style  sensors on this test of 15T and took data!</a:t>
            </a:r>
          </a:p>
          <a:p>
            <a:endParaRPr lang="en-US" dirty="0"/>
          </a:p>
          <a:p>
            <a:r>
              <a:rPr lang="en-US" dirty="0"/>
              <a:t>Motivations:</a:t>
            </a:r>
          </a:p>
          <a:p>
            <a:pPr lvl="1"/>
            <a:r>
              <a:rPr lang="en-US" dirty="0"/>
              <a:t>Acoustics can help locate longitudinal location of quench initiating events (We have a student working on this)</a:t>
            </a:r>
          </a:p>
          <a:p>
            <a:pPr lvl="1"/>
            <a:r>
              <a:rPr lang="en-US" dirty="0"/>
              <a:t>Some behavior about event types may be obtained through deep learning or signal analysis techniques (we have a student working on this as well)</a:t>
            </a:r>
          </a:p>
          <a:p>
            <a:pPr lvl="1"/>
            <a:r>
              <a:rPr lang="en-US" dirty="0"/>
              <a:t>We may be able to better classify the disturbance spectrum, as well as provide statistical measures of magnet stability</a:t>
            </a:r>
          </a:p>
          <a:p>
            <a:pPr lvl="1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D42FAA-39EA-4170-AC4E-E5EA25D25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C956DD2-3E18-4AD8-B3E7-4B54F2E9B79E}"/>
              </a:ext>
            </a:extLst>
          </p:cNvPr>
          <p:cNvSpPr txBox="1">
            <a:spLocks/>
          </p:cNvSpPr>
          <p:nvPr/>
        </p:nvSpPr>
        <p:spPr>
          <a:xfrm>
            <a:off x="3843338" y="6503988"/>
            <a:ext cx="8348662" cy="2428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b="1"/>
              <a:t>S. Krave | First look at MDPCT1b Acoustics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053570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377E6E2-C8D8-4267-B433-989D7E1DAA3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dirty="0"/>
              <a:t>We worked through a few optimizations in exploring available parameters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dirty="0"/>
              <a:t>Program defaults led to dropout at even very low samples rates for low sample counts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dirty="0"/>
              <a:t>It turned out that the short plot window buffer was causing too many operations and data delays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US" dirty="0"/>
              <a:t>Bummer…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78F0769-6C09-4212-ADE2-4D0E0BBDF718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2"/>
          <a:stretch>
            <a:fillRect/>
          </a:stretch>
        </p:blipFill>
        <p:spPr>
          <a:xfrm>
            <a:off x="4724400" y="681904"/>
            <a:ext cx="7128933" cy="170059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E89E01-769A-438A-9886-31C18A580D9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0817316" y="6342867"/>
            <a:ext cx="1374684" cy="536394"/>
          </a:xfrm>
        </p:spPr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C176068-43D0-4D22-A91A-3393663D6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Experimenting with Parameters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33FB22D-2217-4D14-B860-49BDC14DD7DB}"/>
              </a:ext>
            </a:extLst>
          </p:cNvPr>
          <p:cNvSpPr/>
          <p:nvPr/>
        </p:nvSpPr>
        <p:spPr>
          <a:xfrm>
            <a:off x="4690534" y="1859163"/>
            <a:ext cx="3340979" cy="4205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33" dirty="0">
                <a:latin typeface="Calibri" panose="020F0502020204030204" pitchFamily="34" charset="0"/>
              </a:rPr>
              <a:t>1mhz@1mhz with dropouts </a:t>
            </a:r>
            <a:endParaRPr lang="en-US" sz="2133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DBA744E-463C-4DF2-BA37-588E0BF43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5251" y="2441752"/>
            <a:ext cx="4624212" cy="197449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2B8036E-D837-4FA0-A479-6C0940119A97}"/>
              </a:ext>
            </a:extLst>
          </p:cNvPr>
          <p:cNvSpPr/>
          <p:nvPr/>
        </p:nvSpPr>
        <p:spPr>
          <a:xfrm>
            <a:off x="4724400" y="4297283"/>
            <a:ext cx="3918859" cy="7487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33" dirty="0">
                <a:latin typeface="Calibri" panose="020F0502020204030204" pitchFamily="34" charset="0"/>
              </a:rPr>
              <a:t>500khz recorded at 1mhz. Notice discontinuities</a:t>
            </a:r>
            <a:endParaRPr lang="en-US" sz="2133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10CBC82-2496-4E6B-B9A7-FA23934556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7989" y="2441751"/>
            <a:ext cx="2354943" cy="180329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4B5D378-59E6-4D03-9F3A-8B2E21CB1524}"/>
              </a:ext>
            </a:extLst>
          </p:cNvPr>
          <p:cNvSpPr/>
          <p:nvPr/>
        </p:nvSpPr>
        <p:spPr>
          <a:xfrm>
            <a:off x="9348612" y="4297282"/>
            <a:ext cx="3048000" cy="1528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67" dirty="0"/>
              <a:t>500kHz recorded at 1mhz. Notice beating pattern of waveform with no interruptions. This indicated good system performance.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E372159B-BDAF-4D81-ADC2-C05F24F82446}"/>
              </a:ext>
            </a:extLst>
          </p:cNvPr>
          <p:cNvSpPr txBox="1">
            <a:spLocks/>
          </p:cNvSpPr>
          <p:nvPr/>
        </p:nvSpPr>
        <p:spPr>
          <a:xfrm>
            <a:off x="3843338" y="6525344"/>
            <a:ext cx="8348662" cy="2428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b="1"/>
              <a:t>S. Krave | First look at MDPCT1b Acoustics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247079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20147C1-7F3B-41B2-A89F-48E99C1F2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Sensor Locations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E5FF190-62E6-404F-A016-A9AA182D0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</a:t>
            </a:fld>
            <a:endParaRPr lang="en-GB"/>
          </a:p>
        </p:txBody>
      </p:sp>
      <p:pic>
        <p:nvPicPr>
          <p:cNvPr id="6" name="Content Placeholder 5" descr="A picture containing indoor, table, large, sitting&#10;&#10;Description automatically generated">
            <a:extLst>
              <a:ext uri="{FF2B5EF4-FFF2-40B4-BE49-F238E27FC236}">
                <a16:creationId xmlns:a16="http://schemas.microsoft.com/office/drawing/2014/main" id="{21AD460A-5D0D-47D3-A2D7-D9C4CDE10C2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988" y="1123950"/>
            <a:ext cx="4418012" cy="3316288"/>
          </a:xfr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28613E1-C659-4187-A959-06C8FED3FA73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0" y="1085850"/>
            <a:ext cx="6145213" cy="4784725"/>
          </a:xfrm>
        </p:spPr>
        <p:txBody>
          <a:bodyPr>
            <a:normAutofit/>
          </a:bodyPr>
          <a:lstStyle/>
          <a:p>
            <a:r>
              <a:rPr lang="en-US" dirty="0"/>
              <a:t>2 sensors on each end near MP</a:t>
            </a:r>
          </a:p>
          <a:p>
            <a:r>
              <a:rPr lang="en-US" dirty="0"/>
              <a:t>1+2 on LE, 3 and 4 on RE</a:t>
            </a:r>
          </a:p>
          <a:p>
            <a:r>
              <a:rPr lang="en-US" dirty="0"/>
              <a:t>Only 3 DAQ channels available</a:t>
            </a:r>
          </a:p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day (sensor to DAQ channel)</a:t>
            </a:r>
          </a:p>
          <a:p>
            <a:pPr lvl="1"/>
            <a:r>
              <a:rPr lang="en-US" dirty="0"/>
              <a:t>1 to 1, 2 to 2, 3 to 3, 4 unused</a:t>
            </a:r>
          </a:p>
          <a:p>
            <a:r>
              <a:rPr lang="en-US" dirty="0"/>
              <a:t>Later Days</a:t>
            </a:r>
          </a:p>
          <a:p>
            <a:pPr lvl="1"/>
            <a:r>
              <a:rPr lang="en-US" dirty="0"/>
              <a:t>1 to 1, 4 to 2, 3 to 3</a:t>
            </a:r>
          </a:p>
          <a:p>
            <a:pPr lvl="1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A6ED86-3FF9-4330-AC5A-FE139069A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5358" y="3789040"/>
            <a:ext cx="2370838" cy="2564904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3125745-486A-4636-A5BC-A9D8D9E9C05B}"/>
              </a:ext>
            </a:extLst>
          </p:cNvPr>
          <p:cNvCxnSpPr/>
          <p:nvPr/>
        </p:nvCxnSpPr>
        <p:spPr>
          <a:xfrm flipH="1" flipV="1">
            <a:off x="9624392" y="2852936"/>
            <a:ext cx="936104" cy="177226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30F8AC33-EE79-448C-BDE7-7A51EC3080FA}"/>
              </a:ext>
            </a:extLst>
          </p:cNvPr>
          <p:cNvSpPr txBox="1">
            <a:spLocks/>
          </p:cNvSpPr>
          <p:nvPr/>
        </p:nvSpPr>
        <p:spPr>
          <a:xfrm>
            <a:off x="3843338" y="6503988"/>
            <a:ext cx="8348662" cy="2428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b="1"/>
              <a:t>S. Krave | First look at MDPCT1b Acoustics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749346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CA666A-8FE3-491B-961C-2C8062677C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4" y="2636912"/>
            <a:ext cx="6064068" cy="338058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C078FC4-CB58-4DE4-9F3C-FA7EF0B80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Initial Observations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0C381BB-60D0-412A-8438-E797AF7508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tretch/>
        </p:blipFill>
        <p:spPr>
          <a:xfrm>
            <a:off x="5879975" y="2636912"/>
            <a:ext cx="7029017" cy="338058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8EE31D-8466-4E94-801D-9DF3270EA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182B4E-6F59-4B84-ABB5-A34E3ED218F9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843338" y="6503988"/>
            <a:ext cx="8348662" cy="242887"/>
          </a:xfrm>
        </p:spPr>
        <p:txBody>
          <a:bodyPr/>
          <a:lstStyle/>
          <a:p>
            <a:pPr>
              <a:defRPr/>
            </a:pPr>
            <a:r>
              <a:rPr lang="en-US" b="1" dirty="0"/>
              <a:t>S. Krave | First look at MDPCT1b Acoustics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B1E537-201F-400B-82A1-6AC2F7FA8383}"/>
              </a:ext>
            </a:extLst>
          </p:cNvPr>
          <p:cNvSpPr txBox="1"/>
          <p:nvPr/>
        </p:nvSpPr>
        <p:spPr>
          <a:xfrm>
            <a:off x="911424" y="5116540"/>
            <a:ext cx="1512168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Ramp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1A5DA6-0A22-42C0-97C7-6AA333015855}"/>
              </a:ext>
            </a:extLst>
          </p:cNvPr>
          <p:cNvSpPr txBox="1"/>
          <p:nvPr/>
        </p:nvSpPr>
        <p:spPr>
          <a:xfrm>
            <a:off x="7464152" y="5288126"/>
            <a:ext cx="1512168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Ramp 81</a:t>
            </a: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C7ACAF60-045C-48FD-98D6-457C30CB38E3}"/>
              </a:ext>
            </a:extLst>
          </p:cNvPr>
          <p:cNvSpPr txBox="1">
            <a:spLocks/>
          </p:cNvSpPr>
          <p:nvPr/>
        </p:nvSpPr>
        <p:spPr>
          <a:xfrm>
            <a:off x="0" y="1196752"/>
            <a:ext cx="11856640" cy="1224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 quick comparison at high level of an early ramp and a later ramp.</a:t>
            </a:r>
          </a:p>
          <a:p>
            <a:r>
              <a:rPr lang="en-US" dirty="0"/>
              <a:t>We will look at Ramp 1, and 81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8630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B96C33A-A733-454F-9A20-D728ADA1F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Ramp 1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2FFE0C18-0450-4468-841E-ED530EE821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591944" y="1412776"/>
            <a:ext cx="6462788" cy="387857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2591FF-6205-493B-8BA9-B72CBBBF9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62E045-E72C-4247-85BA-762EFF342639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0" y="1206609"/>
            <a:ext cx="5507651" cy="3518536"/>
          </a:xfrm>
        </p:spPr>
        <p:txBody>
          <a:bodyPr>
            <a:normAutofit fontScale="925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Several Visible AE’s over noise floor of ~0.2V Amplitude leading to quench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Dead sensor 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Large AE’s at quench and after, as a result of structural motion I assume</a:t>
            </a:r>
          </a:p>
          <a:p>
            <a:pPr marL="0" indent="0">
              <a:buNone/>
            </a:pPr>
            <a:r>
              <a:rPr lang="en-US" sz="2400" dirty="0"/>
              <a:t>Notes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Spectrograms need some rescaling to better show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Filtering will improve event identification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17BF661-9792-4351-AFD5-73643BC2017D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843338" y="6503988"/>
            <a:ext cx="8348662" cy="250825"/>
          </a:xfrm>
        </p:spPr>
        <p:txBody>
          <a:bodyPr/>
          <a:lstStyle/>
          <a:p>
            <a:pPr>
              <a:defRPr/>
            </a:pPr>
            <a:r>
              <a:rPr lang="en-US" b="1"/>
              <a:t>S. Krave | First look at MDPCT1b Acoustics</a:t>
            </a:r>
          </a:p>
        </p:txBody>
      </p:sp>
      <p:pic>
        <p:nvPicPr>
          <p:cNvPr id="10" name="Ramp 1Sonesors__2020_Jun_11__16_55_51-Quench_reduced">
            <a:hlinkClick r:id="" action="ppaction://media"/>
            <a:extLst>
              <a:ext uri="{FF2B5EF4-FFF2-40B4-BE49-F238E27FC236}">
                <a16:creationId xmlns:a16="http://schemas.microsoft.com/office/drawing/2014/main" id="{324FF106-AC59-4F35-915C-EFBD4A5E34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78288" y="5410200"/>
            <a:ext cx="609600" cy="609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F36A625-9231-485A-85AD-2FF7167807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368" y="4926013"/>
            <a:ext cx="2446784" cy="1275393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FBA6CAE-93AF-4182-A8F8-353D7FD0655E}"/>
              </a:ext>
            </a:extLst>
          </p:cNvPr>
          <p:cNvCxnSpPr>
            <a:cxnSpLocks/>
          </p:cNvCxnSpPr>
          <p:nvPr/>
        </p:nvCxnSpPr>
        <p:spPr>
          <a:xfrm flipV="1">
            <a:off x="6422172" y="2132856"/>
            <a:ext cx="0" cy="2880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C609397-A10E-4A1C-93D9-0E6CA77BF3A3}"/>
              </a:ext>
            </a:extLst>
          </p:cNvPr>
          <p:cNvCxnSpPr>
            <a:cxnSpLocks/>
          </p:cNvCxnSpPr>
          <p:nvPr/>
        </p:nvCxnSpPr>
        <p:spPr>
          <a:xfrm flipV="1">
            <a:off x="6680531" y="2132856"/>
            <a:ext cx="0" cy="2880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0B0BFA6-501C-47EB-A1E8-BAE31C3D4072}"/>
              </a:ext>
            </a:extLst>
          </p:cNvPr>
          <p:cNvCxnSpPr>
            <a:cxnSpLocks/>
          </p:cNvCxnSpPr>
          <p:nvPr/>
        </p:nvCxnSpPr>
        <p:spPr>
          <a:xfrm flipV="1">
            <a:off x="6888088" y="2132856"/>
            <a:ext cx="0" cy="2880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91BAF8A-F361-48BB-87B5-2F0BBFE0EBA2}"/>
              </a:ext>
            </a:extLst>
          </p:cNvPr>
          <p:cNvCxnSpPr>
            <a:cxnSpLocks/>
          </p:cNvCxnSpPr>
          <p:nvPr/>
        </p:nvCxnSpPr>
        <p:spPr>
          <a:xfrm flipV="1">
            <a:off x="7608168" y="2132856"/>
            <a:ext cx="0" cy="2880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CB46106-A71D-4DA0-AF6B-62B4C362646F}"/>
              </a:ext>
            </a:extLst>
          </p:cNvPr>
          <p:cNvCxnSpPr>
            <a:cxnSpLocks/>
          </p:cNvCxnSpPr>
          <p:nvPr/>
        </p:nvCxnSpPr>
        <p:spPr>
          <a:xfrm flipV="1">
            <a:off x="8451057" y="2132856"/>
            <a:ext cx="0" cy="2880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ABF5788-A770-45CD-AB6C-093C638F891D}"/>
              </a:ext>
            </a:extLst>
          </p:cNvPr>
          <p:cNvCxnSpPr>
            <a:cxnSpLocks/>
          </p:cNvCxnSpPr>
          <p:nvPr/>
        </p:nvCxnSpPr>
        <p:spPr>
          <a:xfrm flipV="1">
            <a:off x="8654255" y="2132856"/>
            <a:ext cx="0" cy="2880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B4D3792-9D83-4CBD-90A1-C326D9DB0712}"/>
              </a:ext>
            </a:extLst>
          </p:cNvPr>
          <p:cNvCxnSpPr>
            <a:cxnSpLocks/>
          </p:cNvCxnSpPr>
          <p:nvPr/>
        </p:nvCxnSpPr>
        <p:spPr>
          <a:xfrm flipV="1">
            <a:off x="8849238" y="2132856"/>
            <a:ext cx="0" cy="2880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521FBFD-E6AC-4A03-BB6C-B23915D6011B}"/>
              </a:ext>
            </a:extLst>
          </p:cNvPr>
          <p:cNvCxnSpPr>
            <a:cxnSpLocks/>
          </p:cNvCxnSpPr>
          <p:nvPr/>
        </p:nvCxnSpPr>
        <p:spPr>
          <a:xfrm flipV="1">
            <a:off x="9531178" y="2132856"/>
            <a:ext cx="0" cy="2880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42A4209-FE52-43ED-B282-F66A9C8F9087}"/>
              </a:ext>
            </a:extLst>
          </p:cNvPr>
          <p:cNvCxnSpPr>
            <a:cxnSpLocks/>
          </p:cNvCxnSpPr>
          <p:nvPr/>
        </p:nvCxnSpPr>
        <p:spPr>
          <a:xfrm flipV="1">
            <a:off x="9810743" y="2132856"/>
            <a:ext cx="0" cy="2880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33D5EC7-7975-4D96-9AB6-A52838A04E30}"/>
              </a:ext>
            </a:extLst>
          </p:cNvPr>
          <p:cNvCxnSpPr>
            <a:cxnSpLocks/>
          </p:cNvCxnSpPr>
          <p:nvPr/>
        </p:nvCxnSpPr>
        <p:spPr>
          <a:xfrm flipV="1">
            <a:off x="9912424" y="2132856"/>
            <a:ext cx="0" cy="2880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6382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59C836D-AE4A-41B7-B418-7E24D06D46A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Substantially Quieter</a:t>
            </a:r>
          </a:p>
          <a:p>
            <a:pPr marL="895335" lvl="1" indent="-285750">
              <a:buFont typeface="Arial" panose="020B0604020202020204" pitchFamily="34" charset="0"/>
              <a:buChar char="•"/>
            </a:pPr>
            <a:r>
              <a:rPr lang="en-US" dirty="0"/>
              <a:t>Still events occurring, but 10’s of times less powerful</a:t>
            </a:r>
          </a:p>
          <a:p>
            <a:pPr marL="895335" lvl="1" indent="-285750">
              <a:buFont typeface="Arial" panose="020B0604020202020204" pitchFamily="34" charset="0"/>
              <a:buChar char="•"/>
            </a:pPr>
            <a:r>
              <a:rPr lang="en-US" dirty="0"/>
              <a:t>You can’t really see them in the conditions graphed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E321C59-8157-4AD6-B586-A2A292289E6F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4"/>
          <a:stretch>
            <a:fillRect/>
          </a:stretch>
        </p:blipFill>
        <p:spPr>
          <a:xfrm>
            <a:off x="4724400" y="1231955"/>
            <a:ext cx="7129463" cy="447663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81A023-1FF5-455A-AFFD-9EFC7A30D9A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0560496" y="6378219"/>
            <a:ext cx="992201" cy="451508"/>
          </a:xfr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6A9F5BD-6FDF-4AD7-90F0-70C59FA20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Ramp 81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9B8025-3A45-47EC-8746-D9FAE402A268}"/>
              </a:ext>
            </a:extLst>
          </p:cNvPr>
          <p:cNvSpPr txBox="1"/>
          <p:nvPr/>
        </p:nvSpPr>
        <p:spPr>
          <a:xfrm>
            <a:off x="8040216" y="1385193"/>
            <a:ext cx="391886" cy="184664"/>
          </a:xfrm>
          <a:prstGeom prst="rect">
            <a:avLst/>
          </a:prstGeom>
          <a:solidFill>
            <a:srgbClr val="F0F0F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Franklin Gothic Book"/>
                <a:ea typeface="Franklin Gothic Book"/>
                <a:cs typeface="Franklin Gothic Book"/>
                <a:sym typeface="Franklin Gothic Book"/>
              </a:rPr>
              <a:t>RAMP 81</a:t>
            </a:r>
          </a:p>
        </p:txBody>
      </p:sp>
      <p:pic>
        <p:nvPicPr>
          <p:cNvPr id="9" name="Ramp 81Sonesors__2020_Jul_02__11_17_30-Quench_reduced">
            <a:hlinkClick r:id="" action="ppaction://media"/>
            <a:extLst>
              <a:ext uri="{FF2B5EF4-FFF2-40B4-BE49-F238E27FC236}">
                <a16:creationId xmlns:a16="http://schemas.microsoft.com/office/drawing/2014/main" id="{EA5048A8-E3F9-4F7F-B36D-1CF81B5768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41688" y="5468938"/>
            <a:ext cx="609600" cy="609600"/>
          </a:xfrm>
          <a:prstGeom prst="rect">
            <a:avLst/>
          </a:prstGeom>
        </p:spPr>
      </p:pic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7245DE89-9126-4D28-ABCB-2DC3D64B599B}"/>
              </a:ext>
            </a:extLst>
          </p:cNvPr>
          <p:cNvSpPr txBox="1">
            <a:spLocks/>
          </p:cNvSpPr>
          <p:nvPr/>
        </p:nvSpPr>
        <p:spPr>
          <a:xfrm>
            <a:off x="3843338" y="6503988"/>
            <a:ext cx="8348662" cy="2428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b="1"/>
              <a:t>S. Krave | First look at MDPCT1b Acoustics</a:t>
            </a:r>
            <a:endParaRPr lang="en-US" b="1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B7CBEC1-8112-455D-A0A8-AE2B4D0DF1F4}"/>
              </a:ext>
            </a:extLst>
          </p:cNvPr>
          <p:cNvCxnSpPr>
            <a:cxnSpLocks/>
          </p:cNvCxnSpPr>
          <p:nvPr/>
        </p:nvCxnSpPr>
        <p:spPr>
          <a:xfrm>
            <a:off x="7719887" y="1988840"/>
            <a:ext cx="0" cy="20882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0779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3539E-2BA5-4551-ACEC-2C5485D31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Visual Validation of TOF between sensors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88C9084-2105-4501-B5AC-E320DD6CAF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4334272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Clear evidence of time delay between active sensors on opposite sides of magnet. </a:t>
            </a:r>
          </a:p>
          <a:p>
            <a:pPr lvl="1"/>
            <a:r>
              <a:rPr lang="en-US" dirty="0"/>
              <a:t>This event appears to happen nearer LE of magnet</a:t>
            </a:r>
          </a:p>
          <a:p>
            <a:r>
              <a:rPr lang="en-US" dirty="0"/>
              <a:t>Time delay between signals may be used to approximate event location</a:t>
            </a:r>
          </a:p>
          <a:p>
            <a:pPr lvl="1"/>
            <a:r>
              <a:rPr lang="en-US" dirty="0"/>
              <a:t>Lots of scattering and interfaces in this magnet so precision may not be excellent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84B8BF3E-A568-49C2-90CB-6557E62A353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159896" y="1293032"/>
            <a:ext cx="6710536" cy="4806195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2D07A9F-D4F5-4FC3-B3D1-5A8337807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C4A13478-3961-4EED-B6E5-DD08134892DE}"/>
              </a:ext>
            </a:extLst>
          </p:cNvPr>
          <p:cNvSpPr txBox="1">
            <a:spLocks/>
          </p:cNvSpPr>
          <p:nvPr/>
        </p:nvSpPr>
        <p:spPr>
          <a:xfrm>
            <a:off x="3843338" y="6525344"/>
            <a:ext cx="8348662" cy="2428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b="1"/>
              <a:t>S. Krave | First look at MDPCT1b Acoustics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128027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7BE85A19-E17F-41B7-8E5C-FDCA211D3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Applying lowpass filtering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8A26BCE-9C49-4E85-9479-097B6D8F6E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Filtering</a:t>
            </a: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EDE8A4AE-4B5A-46EC-BC87-95D5126B0A7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77714" y="2174875"/>
            <a:ext cx="4850159" cy="3951288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86C705-F443-428E-B3EF-4E4E1EFC24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50 kHz lowpass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480BD1D6-897C-422F-BCBA-230E5704162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538588" y="2174875"/>
            <a:ext cx="4698062" cy="395128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60A1B8-56B3-4CAD-BE6D-B8B67A868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1BFA3A-54A5-4D5A-AD5A-867FE7E9FB20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843338" y="6503988"/>
            <a:ext cx="8348662" cy="250825"/>
          </a:xfrm>
        </p:spPr>
        <p:txBody>
          <a:bodyPr/>
          <a:lstStyle/>
          <a:p>
            <a:pPr>
              <a:defRPr/>
            </a:pPr>
            <a:r>
              <a:rPr lang="en-US" b="1"/>
              <a:t>S. Krave | First look at MDPCT1b Acoustics</a:t>
            </a:r>
          </a:p>
        </p:txBody>
      </p:sp>
    </p:spTree>
    <p:extLst>
      <p:ext uri="{BB962C8B-B14F-4D97-AF65-F5344CB8AC3E}">
        <p14:creationId xmlns:p14="http://schemas.microsoft.com/office/powerpoint/2010/main" val="37882280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046453F-0AF5-40BE-A75E-ECB9DED73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Ongoing Work and Conclusions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48DBD37-C91B-40AC-BC62-C498781303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We have collected acoustic data semi-successfully</a:t>
            </a:r>
          </a:p>
          <a:p>
            <a:pPr lvl="1"/>
            <a:r>
              <a:rPr lang="en-US" dirty="0"/>
              <a:t>252 gigs of it</a:t>
            </a:r>
          </a:p>
          <a:p>
            <a:r>
              <a:rPr lang="en-US" dirty="0"/>
              <a:t>We are able to identify acoustic events and a change in behavior from early to late quenches</a:t>
            </a:r>
          </a:p>
          <a:p>
            <a:r>
              <a:rPr lang="en-US" dirty="0"/>
              <a:t>We have excellent students eager to get their hands on the data after initial post-processing</a:t>
            </a:r>
          </a:p>
          <a:p>
            <a:pPr lvl="1"/>
            <a:r>
              <a:rPr lang="en-US" dirty="0"/>
              <a:t>They have started with some preliminary data to get codes functioning and to compare with MQXFS1d</a:t>
            </a:r>
          </a:p>
          <a:p>
            <a:r>
              <a:rPr lang="en-US" dirty="0"/>
              <a:t>We see how the systems are behaving and expect to be able to significantly improve data quality, and sensor implementation in the future</a:t>
            </a: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644A5E-9112-4842-8F75-4338CABD1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56F3897-6DE9-4859-9FD6-BF554C7C82BA}"/>
              </a:ext>
            </a:extLst>
          </p:cNvPr>
          <p:cNvSpPr txBox="1">
            <a:spLocks/>
          </p:cNvSpPr>
          <p:nvPr/>
        </p:nvSpPr>
        <p:spPr>
          <a:xfrm>
            <a:off x="3843338" y="6503988"/>
            <a:ext cx="8348662" cy="2428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b="1"/>
              <a:t>S. Krave | First look at MDPCT1b Acoustics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507157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DP_template.pptx" id="{96EB11EC-4848-4146-863E-4F32E6568D2C}" vid="{743B1CAF-C298-45C4-A0E3-80F7E987BC1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23557</TotalTime>
  <Words>1228</Words>
  <Application>Microsoft Office PowerPoint</Application>
  <PresentationFormat>Widescreen</PresentationFormat>
  <Paragraphs>184</Paragraphs>
  <Slides>20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Franklin Gothic Book</vt:lpstr>
      <vt:lpstr>Helvetica</vt:lpstr>
      <vt:lpstr>Office Theme</vt:lpstr>
      <vt:lpstr>A First Look at MDPCT1b Acoustics  22 July 2020</vt:lpstr>
      <vt:lpstr>Background</vt:lpstr>
      <vt:lpstr>Sensor Locations</vt:lpstr>
      <vt:lpstr>Initial Observations</vt:lpstr>
      <vt:lpstr>Ramp 1</vt:lpstr>
      <vt:lpstr>Ramp 81</vt:lpstr>
      <vt:lpstr>Visual Validation of TOF between sensors</vt:lpstr>
      <vt:lpstr>Applying lowpass filtering</vt:lpstr>
      <vt:lpstr>Ongoing Work and Conclusions</vt:lpstr>
      <vt:lpstr>PowerPoint Presentation</vt:lpstr>
      <vt:lpstr>MQXFS1d Ramp 4 reference</vt:lpstr>
      <vt:lpstr>Noise once in the Test Stand</vt:lpstr>
      <vt:lpstr>General Sensor Info</vt:lpstr>
      <vt:lpstr>Test 1 Background:</vt:lpstr>
      <vt:lpstr>System Checkout: Not very interesting graph shows good behavior</vt:lpstr>
      <vt:lpstr>System Checkout: Making sure the sensors work on the magnet</vt:lpstr>
      <vt:lpstr>Test Acoustic Data +</vt:lpstr>
      <vt:lpstr>Handling Large streams of data</vt:lpstr>
      <vt:lpstr>Validation of signal integrity</vt:lpstr>
      <vt:lpstr>Experimenting with Parameters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LBNL LARP Effort – Ian Pong</dc:title>
  <dc:creator>Ian Pong</dc:creator>
  <cp:lastModifiedBy>Steven T. Krave x6952 15500N</cp:lastModifiedBy>
  <cp:revision>357</cp:revision>
  <dcterms:created xsi:type="dcterms:W3CDTF">2013-02-14T18:56:39Z</dcterms:created>
  <dcterms:modified xsi:type="dcterms:W3CDTF">2020-07-22T19:51:47Z</dcterms:modified>
</cp:coreProperties>
</file>