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750" r:id="rId3"/>
    <p:sldId id="777" r:id="rId4"/>
    <p:sldId id="778" r:id="rId5"/>
    <p:sldId id="798" r:id="rId6"/>
    <p:sldId id="799" r:id="rId7"/>
    <p:sldId id="801" r:id="rId8"/>
    <p:sldId id="802" r:id="rId9"/>
    <p:sldId id="803" r:id="rId10"/>
    <p:sldId id="825" r:id="rId11"/>
    <p:sldId id="788" r:id="rId12"/>
    <p:sldId id="850" r:id="rId13"/>
    <p:sldId id="851" r:id="rId14"/>
    <p:sldId id="807" r:id="rId15"/>
    <p:sldId id="783" r:id="rId16"/>
    <p:sldId id="808" r:id="rId17"/>
    <p:sldId id="809" r:id="rId18"/>
    <p:sldId id="810" r:id="rId19"/>
    <p:sldId id="814" r:id="rId20"/>
    <p:sldId id="815" r:id="rId21"/>
    <p:sldId id="816" r:id="rId22"/>
    <p:sldId id="811" r:id="rId23"/>
    <p:sldId id="849" r:id="rId24"/>
    <p:sldId id="812" r:id="rId25"/>
    <p:sldId id="790" r:id="rId26"/>
    <p:sldId id="813" r:id="rId27"/>
    <p:sldId id="817" r:id="rId28"/>
    <p:sldId id="838" r:id="rId29"/>
    <p:sldId id="839" r:id="rId30"/>
    <p:sldId id="840" r:id="rId31"/>
    <p:sldId id="841" r:id="rId32"/>
    <p:sldId id="842" r:id="rId33"/>
    <p:sldId id="843" r:id="rId34"/>
    <p:sldId id="796" r:id="rId35"/>
    <p:sldId id="856" r:id="rId36"/>
    <p:sldId id="854" r:id="rId37"/>
    <p:sldId id="855" r:id="rId38"/>
    <p:sldId id="844" r:id="rId39"/>
    <p:sldId id="845" r:id="rId40"/>
    <p:sldId id="846" r:id="rId41"/>
    <p:sldId id="847" r:id="rId42"/>
    <p:sldId id="848" r:id="rId4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2" autoAdjust="0"/>
    <p:restoredTop sz="93068"/>
  </p:normalViewPr>
  <p:slideViewPr>
    <p:cSldViewPr snapToGrid="0" snapToObjects="1">
      <p:cViewPr varScale="1">
        <p:scale>
          <a:sx n="100" d="100"/>
          <a:sy n="100" d="100"/>
        </p:scale>
        <p:origin x="1584" y="16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8B5D81-DB48-4DEA-B765-3C289C1C364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8B5D81-DB48-4DEA-B765-3C289C1C364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7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8B5D81-DB48-4DEA-B765-3C289C1C364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5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631A-3E8B-45C0-A214-BF882A784808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36C4-D642-403F-82B6-0C557FFF1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600201"/>
            <a:ext cx="8289075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0" y="6324601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4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5300" y="6324601"/>
            <a:ext cx="611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"/>
            <a:ext cx="9144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18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9144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00801"/>
            <a:ext cx="516675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8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6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417" y="1600202"/>
            <a:ext cx="823444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1" descr="ATAP_footer_orange_reversed_.png">
            <a:extLst>
              <a:ext uri="{FF2B5EF4-FFF2-40B4-BE49-F238E27FC236}">
                <a16:creationId xmlns:a16="http://schemas.microsoft.com/office/drawing/2014/main" id="{B25632D3-80F0-F14A-A261-FE9A67B835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981" y="6388808"/>
            <a:ext cx="1971444" cy="3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6356930"/>
            <a:ext cx="17145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6658" y="6360286"/>
            <a:ext cx="509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0704-CB09-4C45-B842-505336A768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7418" y="6248400"/>
            <a:ext cx="581282" cy="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0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lnbrouwer/ANSYS_UE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8" y="5101489"/>
            <a:ext cx="8226425" cy="103503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Lucas Brouwer</a:t>
            </a:r>
          </a:p>
          <a:p>
            <a:r>
              <a:rPr lang="en-US" sz="1800" b="1" dirty="0" smtClean="0"/>
              <a:t>US Magnet Development Program</a:t>
            </a:r>
            <a:endParaRPr lang="en-US" sz="1800" b="1" dirty="0"/>
          </a:p>
          <a:p>
            <a:r>
              <a:rPr lang="en-US" sz="1800" dirty="0" smtClean="0"/>
              <a:t>Lawrence Berkeley National Laboratory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458787" y="2307245"/>
            <a:ext cx="8226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ANSYS </a:t>
            </a:r>
            <a:r>
              <a:rPr lang="en-US" sz="3000" dirty="0">
                <a:solidFill>
                  <a:srgbClr val="FFFFFF"/>
                </a:solidFill>
              </a:rPr>
              <a:t>User Elements for Multiphysics Simulation of Superconducting Magnets</a:t>
            </a:r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July 21</a:t>
            </a:r>
            <a:r>
              <a:rPr lang="en-US" sz="2000" baseline="30000" dirty="0" smtClean="0">
                <a:solidFill>
                  <a:srgbClr val="FFFFFF"/>
                </a:solidFill>
              </a:rPr>
              <a:t>st</a:t>
            </a:r>
            <a:r>
              <a:rPr lang="en-US" sz="2000" dirty="0" smtClean="0">
                <a:solidFill>
                  <a:srgbClr val="FFFFFF"/>
                </a:solidFill>
              </a:rPr>
              <a:t> 2020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MDP Modeling Working Group Meeting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84" y="131311"/>
            <a:ext cx="2572816" cy="6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2400" dirty="0"/>
              <a:t>Material Property Fits are Internally Programmed for Simulations with </a:t>
            </a:r>
            <a:r>
              <a:rPr lang="en-US" sz="2400" dirty="0" err="1" smtClean="0"/>
              <a:t>Nb-Ti</a:t>
            </a:r>
            <a:r>
              <a:rPr lang="en-US" sz="2400" dirty="0"/>
              <a:t>, Nb</a:t>
            </a:r>
            <a:r>
              <a:rPr lang="en-US" sz="2400" baseline="-25000" dirty="0"/>
              <a:t>3</a:t>
            </a:r>
            <a:r>
              <a:rPr lang="en-US" sz="2400" dirty="0"/>
              <a:t>Sn, and Bi2212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8948" y="1754799"/>
            <a:ext cx="43522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format: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rhocu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(T, RRR, B)*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82" y="2308980"/>
            <a:ext cx="4539419" cy="2854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882" y="1603159"/>
            <a:ext cx="400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User chooses materials and fits using element key options and real const.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3512"/>
          <a:stretch/>
        </p:blipFill>
        <p:spPr>
          <a:xfrm>
            <a:off x="513266" y="2367506"/>
            <a:ext cx="2666464" cy="28830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23" y="5600355"/>
            <a:ext cx="853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Heat capacity, resistivity, thermal conductivity, critical current, etc.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9791" y="6356350"/>
            <a:ext cx="6086413" cy="461665"/>
          </a:xfrm>
          <a:prstGeom prst="rect">
            <a:avLst/>
          </a:prstGeom>
          <a:solidFill>
            <a:srgbClr val="214B7D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*”Review of ROXIE’s material property database for quench simulation”,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G. </a:t>
            </a:r>
            <a:r>
              <a:rPr lang="en-US" sz="1200" dirty="0" err="1" smtClean="0">
                <a:solidFill>
                  <a:schemeClr val="bg1"/>
                </a:solidFill>
              </a:rPr>
              <a:t>Manfreda</a:t>
            </a:r>
            <a:r>
              <a:rPr lang="en-US" sz="1200" dirty="0" smtClean="0">
                <a:solidFill>
                  <a:schemeClr val="bg1"/>
                </a:solidFill>
              </a:rPr>
              <a:t>, CERN EDMS </a:t>
            </a:r>
            <a:r>
              <a:rPr lang="en-US" sz="1200" dirty="0" err="1" smtClean="0">
                <a:solidFill>
                  <a:schemeClr val="bg1"/>
                </a:solidFill>
              </a:rPr>
              <a:t>Nr</a:t>
            </a:r>
            <a:r>
              <a:rPr lang="en-US" sz="1200" dirty="0" smtClean="0">
                <a:solidFill>
                  <a:schemeClr val="bg1"/>
                </a:solidFill>
              </a:rPr>
              <a:t>: 1178007, 2011.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6" y="1681979"/>
            <a:ext cx="2969683" cy="2931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92" r="11401"/>
          <a:stretch/>
        </p:blipFill>
        <p:spPr>
          <a:xfrm>
            <a:off x="5265383" y="1692005"/>
            <a:ext cx="3163079" cy="31457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two approaches in ANSYS based on uniform (stranded) or computed current density (power law)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6958" y="1231052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A-V formulation with E-J power law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r="7695" b="3841"/>
          <a:stretch/>
        </p:blipFill>
        <p:spPr>
          <a:xfrm>
            <a:off x="4619064" y="3895427"/>
            <a:ext cx="1793113" cy="1437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2000" y="5508491"/>
            <a:ext cx="4155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conductive paths resolved by 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distribution follows from DOF solution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7971" y="1227061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b="1" dirty="0" err="1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err="1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emf</a:t>
            </a:r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(stranded)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4213" y="4717206"/>
            <a:ext cx="40646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quench and current sharing is implemented with loss term based on </a:t>
            </a:r>
            <a:r>
              <a:rPr lang="en-US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Jc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(T,B)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magnetization used for coupling currents (a priori current path)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optional resistive/inductive coupling to external circuit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58433" y="2203622"/>
            <a:ext cx="43973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 for bulk devices, filament magnetization, etc.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096" y="3580803"/>
            <a:ext cx="27863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 for conductor regions of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Nb3Sn magnet models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072" y="1227061"/>
            <a:ext cx="4054768" cy="490752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Quench and Current Sharing are added at the point of element matrix generation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391" t="8441"/>
          <a:stretch/>
        </p:blipFill>
        <p:spPr>
          <a:xfrm>
            <a:off x="468695" y="1215361"/>
            <a:ext cx="4821762" cy="1430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83"/>
            <a:ext cx="4077318" cy="2533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6413" y="3185085"/>
            <a:ext cx="48836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At every iteration, for each element, the current, field, and temp is checked vs. the </a:t>
            </a:r>
            <a:r>
              <a:rPr lang="en-US" sz="2200" dirty="0" err="1" smtClean="0">
                <a:solidFill>
                  <a:schemeClr val="tx2"/>
                </a:solidFill>
                <a:latin typeface="+mj-lt"/>
              </a:rPr>
              <a:t>Jc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heat generation is set based on quench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contribution to total coil resistance is set for circuit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32040" y="2127379"/>
            <a:ext cx="10058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79121" y="1822076"/>
            <a:ext cx="328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Current sharing form is set as desired (ex: linear from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Tcs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to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TcB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0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err="1"/>
              <a:t>Interfilament</a:t>
            </a:r>
            <a:r>
              <a:rPr lang="en-US" sz="2100" dirty="0"/>
              <a:t> </a:t>
            </a:r>
            <a:r>
              <a:rPr lang="en-US" sz="2100" dirty="0" smtClean="0"/>
              <a:t>coupling currents </a:t>
            </a:r>
            <a:r>
              <a:rPr lang="en-US" sz="2100" dirty="0"/>
              <a:t>(IFCC) </a:t>
            </a:r>
            <a:r>
              <a:rPr lang="en-US" sz="2100" dirty="0" smtClean="0"/>
              <a:t>can be modeled using an equivalent </a:t>
            </a:r>
            <a:r>
              <a:rPr lang="en-US" sz="2100" dirty="0"/>
              <a:t>magnetization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7475" y="2558566"/>
            <a:ext cx="8032681" cy="1673370"/>
            <a:chOff x="395781" y="2473386"/>
            <a:chExt cx="8032681" cy="16733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781" y="2477520"/>
              <a:ext cx="3672964" cy="16498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3716" y="2473386"/>
              <a:ext cx="1054746" cy="16254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7524" y="3432649"/>
              <a:ext cx="1427511" cy="7141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4959"/>
            <a:stretch/>
          </p:blipFill>
          <p:spPr>
            <a:xfrm>
              <a:off x="4497403" y="2607354"/>
              <a:ext cx="1552554" cy="76728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420" y="5143274"/>
            <a:ext cx="2081775" cy="977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356" y="4733030"/>
            <a:ext cx="5944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Heat deposition (which can drive coil to quench)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475" y="2293460"/>
            <a:ext cx="5929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Franklin Gothic Medium"/>
                <a:ea typeface="+mn-ea"/>
                <a:cs typeface="Arial" panose="020B0604020202020204" pitchFamily="34" charset="0"/>
              </a:rPr>
              <a:t>For a transverse field (2D magnet) this leads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Franklin Gothic Medium"/>
                <a:ea typeface="+mn-ea"/>
                <a:cs typeface="Arial" panose="020B0604020202020204" pitchFamily="34" charset="0"/>
              </a:rPr>
              <a:t> to (from Wilson, 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127380" y="5608777"/>
            <a:ext cx="1337632" cy="9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36383" y="5357336"/>
            <a:ext cx="280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+mj-lt"/>
              </a:rPr>
              <a:t>m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echanism for CLIQ*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309" y="1286987"/>
            <a:ext cx="9020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Instead of modeling currents themselves (A-V), assume the induced current path is known and use an equivalent magnetization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7090" y="6426980"/>
            <a:ext cx="8509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*E.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Ravaioli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CLIQ: A New Protection Technology for Superconducting Magnets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PhD Thesis, Univ.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Twente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93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err="1"/>
              <a:t>Interfilament</a:t>
            </a:r>
            <a:r>
              <a:rPr lang="en-US" sz="2100" dirty="0"/>
              <a:t> </a:t>
            </a:r>
            <a:r>
              <a:rPr lang="en-US" sz="2100" dirty="0" smtClean="0"/>
              <a:t>coupling currents </a:t>
            </a:r>
            <a:r>
              <a:rPr lang="en-US" sz="2100" dirty="0"/>
              <a:t>(IFCC) </a:t>
            </a:r>
            <a:r>
              <a:rPr lang="en-US" sz="2100" dirty="0" smtClean="0"/>
              <a:t>can be modeled using an equivalent </a:t>
            </a:r>
            <a:r>
              <a:rPr lang="en-US" sz="2100" dirty="0"/>
              <a:t>magnetization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2" y="1442230"/>
            <a:ext cx="2640300" cy="876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73" y="1213630"/>
            <a:ext cx="5534476" cy="11049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975038" y="1843056"/>
            <a:ext cx="5691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52973" y="2933936"/>
            <a:ext cx="4046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added to the ANSYS user element to model IFCC</a:t>
            </a:r>
          </a:p>
        </p:txBody>
      </p:sp>
      <p:sp>
        <p:nvSpPr>
          <p:cNvPr id="25" name="Right Brace 24"/>
          <p:cNvSpPr/>
          <p:nvPr/>
        </p:nvSpPr>
        <p:spPr>
          <a:xfrm rot="5400000" flipV="1">
            <a:off x="6733129" y="1488777"/>
            <a:ext cx="473511" cy="222085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0151" y="3536223"/>
            <a:ext cx="86272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Advantages of this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single DOF (vector potential)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IFCC is implemented without resolving currents themselves, which would require an impractically small (µm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and 3D)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Disadvantages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does not account for “real” 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Jc</a:t>
            </a: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 dependent behavior within strand (filament layer saturation)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/>
              </a:rPr>
              <a:t>our experience shows increasing overestimation of time to quench at high rates of field change and I/</a:t>
            </a:r>
            <a:r>
              <a:rPr lang="en-US" sz="1600" dirty="0" err="1" smtClean="0">
                <a:solidFill>
                  <a:srgbClr val="1F497D"/>
                </a:solidFill>
                <a:latin typeface="Franklin Gothic Medium"/>
              </a:rPr>
              <a:t>Ic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39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400" dirty="0" smtClean="0"/>
              <a:t>The simplest example: magnetization of a single strand in a changing background field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51" b="13713"/>
          <a:stretch/>
        </p:blipFill>
        <p:spPr>
          <a:xfrm>
            <a:off x="3332722" y="1316570"/>
            <a:ext cx="4273422" cy="20279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503438" y="1572810"/>
            <a:ext cx="419877" cy="8572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69433" y="1175316"/>
            <a:ext cx="356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strand meshed with user elements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2083" y="1359982"/>
            <a:ext cx="319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B.C. on edges of air used to apply constant ramp of background field, set IFCC time constant as constant 1.5 </a:t>
            </a:r>
            <a:r>
              <a:rPr lang="en-US" dirty="0" err="1" smtClean="0"/>
              <a:t>ms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29405" y="1767154"/>
            <a:ext cx="1156996" cy="53184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29405" y="2369628"/>
            <a:ext cx="1156996" cy="63566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0472" y="3558672"/>
            <a:ext cx="8776177" cy="2731388"/>
            <a:chOff x="140472" y="3558672"/>
            <a:chExt cx="8776177" cy="2731388"/>
          </a:xfrm>
        </p:grpSpPr>
        <p:grpSp>
          <p:nvGrpSpPr>
            <p:cNvPr id="38" name="Group 37"/>
            <p:cNvGrpSpPr/>
            <p:nvPr/>
          </p:nvGrpSpPr>
          <p:grpSpPr>
            <a:xfrm>
              <a:off x="140472" y="3558672"/>
              <a:ext cx="8776177" cy="2731388"/>
              <a:chOff x="140472" y="3558672"/>
              <a:chExt cx="8776177" cy="2731388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40472" y="3558672"/>
                <a:ext cx="8776177" cy="2731388"/>
                <a:chOff x="140472" y="3558672"/>
                <a:chExt cx="8776177" cy="273138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672" r="8858" b="4238"/>
                <a:stretch/>
              </p:blipFill>
              <p:spPr>
                <a:xfrm>
                  <a:off x="140472" y="3710337"/>
                  <a:ext cx="3331029" cy="2579723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212083" y="3558672"/>
                  <a:ext cx="325941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Magnetic field inside the strand</a:t>
                  </a:r>
                  <a:endParaRPr lang="en-US" dirty="0"/>
                </a:p>
              </p:txBody>
            </p: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0226" b="3626"/>
                <a:stretch/>
              </p:blipFill>
              <p:spPr>
                <a:xfrm>
                  <a:off x="6007241" y="3761028"/>
                  <a:ext cx="2853733" cy="2529032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6223283" y="3584878"/>
                  <a:ext cx="269336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 Heating inside the strand</a:t>
                  </a:r>
                  <a:endParaRPr lang="en-US" dirty="0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8166" y="4155315"/>
                  <a:ext cx="2021267" cy="1980214"/>
                </a:xfrm>
                <a:prstGeom prst="rect">
                  <a:avLst/>
                </a:prstGeom>
              </p:spPr>
            </p:pic>
          </p:grp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3037114" y="4561114"/>
                <a:ext cx="295608" cy="3374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7049685" y="5099778"/>
              <a:ext cx="16264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</a:t>
              </a:r>
              <a:r>
                <a:rPr lang="en-US" sz="1200" dirty="0" smtClean="0"/>
                <a:t>alidated with analytic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4710" y="4284115"/>
              <a:ext cx="16264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</a:t>
              </a:r>
              <a:r>
                <a:rPr lang="en-US" sz="1200" dirty="0" smtClean="0"/>
                <a:t>alidated with analytic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30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74767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fully coupled magnet simulation uses independently meshed electromagnetic and thermal domains, each with their own user element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0" y="1541517"/>
            <a:ext cx="6951305" cy="3668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066" y="5209915"/>
            <a:ext cx="3517584" cy="8116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496417" y="4717603"/>
            <a:ext cx="749012" cy="125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98042" y="4490346"/>
            <a:ext cx="454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Inductive and voltage coupling with quench resistance included (two additional DOF)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Iterative coupling across domains is achieved using the multi-field solver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1" y="1369041"/>
            <a:ext cx="3600190" cy="189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5" y="3620555"/>
            <a:ext cx="6737853" cy="22454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343" y="5865974"/>
            <a:ext cx="850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Advantage: different time steps can be used in magnetic (slower) and thermal (faster)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3"/>
          <a:stretch/>
        </p:blipFill>
        <p:spPr>
          <a:xfrm>
            <a:off x="4572000" y="1330192"/>
            <a:ext cx="2232640" cy="20607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8167" y="3446739"/>
            <a:ext cx="877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time is broken up into “stagger” loops which iterate until loads converge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000" dirty="0" smtClean="0"/>
              <a:t>Long </a:t>
            </a:r>
            <a:r>
              <a:rPr lang="en-US" sz="2000" dirty="0" smtClean="0"/>
              <a:t>benchmarking and verification study complete with CERN/STEAM: L. </a:t>
            </a:r>
            <a:r>
              <a:rPr lang="en-US" sz="2000" dirty="0" err="1" smtClean="0"/>
              <a:t>Bortot</a:t>
            </a:r>
            <a:r>
              <a:rPr lang="en-US" sz="2000" dirty="0" smtClean="0"/>
              <a:t>, B. </a:t>
            </a:r>
            <a:r>
              <a:rPr lang="en-US" sz="2000" dirty="0" err="1" smtClean="0"/>
              <a:t>Auchmann</a:t>
            </a:r>
            <a:r>
              <a:rPr lang="en-US" sz="2000" dirty="0" smtClean="0"/>
              <a:t>, E. </a:t>
            </a:r>
            <a:r>
              <a:rPr lang="en-US" sz="2000" dirty="0" err="1" smtClean="0"/>
              <a:t>Stubberud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2" y="1397934"/>
            <a:ext cx="4969919" cy="4861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69" y="2022201"/>
            <a:ext cx="3339523" cy="4228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695" y="1246130"/>
            <a:ext cx="3300238" cy="7317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412" y="1239532"/>
            <a:ext cx="28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Includes CLIQ comparison for a Nb</a:t>
            </a:r>
            <a:r>
              <a:rPr lang="en-US" baseline="-25000" dirty="0" smtClean="0"/>
              <a:t>3</a:t>
            </a:r>
            <a:r>
              <a:rPr lang="en-US" dirty="0" smtClean="0"/>
              <a:t>Sn block dipole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Comparison of coil and CLIQ currents to COMSOL (w/CERN) shows agreement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"/>
          <a:stretch/>
        </p:blipFill>
        <p:spPr>
          <a:xfrm>
            <a:off x="1194319" y="1390261"/>
            <a:ext cx="6643396" cy="49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631237" y="1358622"/>
            <a:ext cx="8055563" cy="48071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Motivation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: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user defined elements in ANSYS keep all meshing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 solving, and post-processing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capabilities, while adding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520700" marR="0" lvl="0" indent="-2921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interfilament coupling current losses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20700" marR="0" lvl="0" indent="-2921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quench behavior</a:t>
            </a:r>
          </a:p>
          <a:p>
            <a:pPr marL="520700" marR="0" lvl="0" indent="-2921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internal material property fits (T, B, quench state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2860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1600" b="1" dirty="0" smtClean="0">
                <a:solidFill>
                  <a:prstClr val="black"/>
                </a:solidFill>
              </a:rPr>
              <a:t>enables </a:t>
            </a:r>
            <a:r>
              <a:rPr lang="en-US" sz="1600" b="1" dirty="0" smtClean="0">
                <a:solidFill>
                  <a:prstClr val="black"/>
                </a:solidFill>
              </a:rPr>
              <a:t>simulation of coupled quench back protection schemes (like CLIQ)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324CFF"/>
                </a:solidFill>
              </a:rPr>
              <a:t>How to create a user </a:t>
            </a:r>
            <a:r>
              <a:rPr lang="en-US" sz="1800" b="1" dirty="0" smtClean="0">
                <a:solidFill>
                  <a:srgbClr val="324CFF"/>
                </a:solidFill>
              </a:rPr>
              <a:t>element</a:t>
            </a:r>
            <a:endParaRPr lang="en-US" sz="1800" b="1" dirty="0" smtClean="0">
              <a:solidFill>
                <a:srgbClr val="324CFF"/>
              </a:solidFill>
            </a:endParaRPr>
          </a:p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324CFF"/>
                </a:solidFill>
              </a:rPr>
              <a:t>How to compile and use the elements we have </a:t>
            </a:r>
            <a:r>
              <a:rPr lang="en-US" sz="1800" b="1" dirty="0" smtClean="0">
                <a:solidFill>
                  <a:srgbClr val="324CFF"/>
                </a:solidFill>
              </a:rPr>
              <a:t>developed</a:t>
            </a:r>
            <a:endParaRPr lang="en-US" sz="1800" b="1" dirty="0" smtClean="0">
              <a:solidFill>
                <a:srgbClr val="324CFF"/>
              </a:solidFill>
            </a:endParaRPr>
          </a:p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324CFF"/>
                </a:solidFill>
              </a:rPr>
              <a:t>What elements we have, and examples of what they can do</a:t>
            </a:r>
          </a:p>
          <a:p>
            <a:pPr marL="457200" indent="-228600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CLIQ simulation for a block dipole</a:t>
            </a:r>
          </a:p>
          <a:p>
            <a:pPr marL="457200" indent="-228600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Quench </a:t>
            </a:r>
            <a:r>
              <a:rPr lang="en-US" sz="1600" b="1" dirty="0" smtClean="0">
                <a:solidFill>
                  <a:schemeClr val="tx1"/>
                </a:solidFill>
              </a:rPr>
              <a:t>back in Nb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Sn </a:t>
            </a:r>
            <a:r>
              <a:rPr lang="en-US" sz="1600" b="1" dirty="0" smtClean="0">
                <a:solidFill>
                  <a:schemeClr val="tx1"/>
                </a:solidFill>
              </a:rPr>
              <a:t>Undulators</a:t>
            </a:r>
          </a:p>
          <a:p>
            <a:pPr marL="457200" indent="-228600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Initial RRP sub-strand models for magnetization and quench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457200" indent="-228600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3D quench propagation in </a:t>
            </a:r>
            <a:r>
              <a:rPr lang="en-US" sz="1600" b="1" dirty="0" err="1" smtClean="0">
                <a:solidFill>
                  <a:schemeClr val="tx1"/>
                </a:solidFill>
              </a:rPr>
              <a:t>Nb-Ti</a:t>
            </a:r>
            <a:r>
              <a:rPr lang="en-US" sz="1600" b="1" dirty="0" smtClean="0">
                <a:solidFill>
                  <a:schemeClr val="tx1"/>
                </a:solidFill>
              </a:rPr>
              <a:t> CCT gantry</a:t>
            </a:r>
          </a:p>
          <a:p>
            <a:pPr marL="457200" indent="-228600">
              <a:defRPr/>
            </a:pPr>
            <a:r>
              <a:rPr lang="en-US" sz="1600" b="1" dirty="0">
                <a:solidFill>
                  <a:schemeClr val="tx1"/>
                </a:solidFill>
              </a:rPr>
              <a:t>Bulk HTS magnetization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5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Comparison of coil resistance and hotspot temperature for CLIQ simulation to COMSOL (w/CERN) shows agreement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053"/>
          <a:stretch/>
        </p:blipFill>
        <p:spPr>
          <a:xfrm>
            <a:off x="1052236" y="1440267"/>
            <a:ext cx="6968599" cy="46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2: Superconducting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 Undulators for Free Electron Lasers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679" y="1242024"/>
            <a:ext cx="863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of electron beam with alternating fields produces light in a FEL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545" b="1"/>
          <a:stretch/>
        </p:blipFill>
        <p:spPr>
          <a:xfrm>
            <a:off x="361289" y="1891438"/>
            <a:ext cx="2615491" cy="19432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65085" y="1798328"/>
            <a:ext cx="3455488" cy="1994049"/>
            <a:chOff x="724628" y="2120751"/>
            <a:chExt cx="3455488" cy="19940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6" t="32633" r="20459" b="8569"/>
            <a:stretch/>
          </p:blipFill>
          <p:spPr>
            <a:xfrm>
              <a:off x="1080816" y="2120751"/>
              <a:ext cx="3099300" cy="1994049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1080816" y="2649894"/>
              <a:ext cx="269820" cy="923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4628" y="2336078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sz="2400" baseline="30000" dirty="0" smtClean="0"/>
                <a:t>-</a:t>
              </a:r>
              <a:endParaRPr lang="en-US" sz="2400" baseline="30000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7" t="4197" r="40607" b="390"/>
          <a:stretch/>
        </p:blipFill>
        <p:spPr>
          <a:xfrm rot="10800000">
            <a:off x="3534219" y="2915324"/>
            <a:ext cx="1827410" cy="29234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5243" y="37229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554361" y="365860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7681" y="374468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648137" y="368037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96653" y="457804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077109" y="4513735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62833" y="4503857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26344" y="4596190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909368" y="3394128"/>
            <a:ext cx="0" cy="452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011695" y="3412931"/>
            <a:ext cx="0" cy="452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54231" y="3422262"/>
            <a:ext cx="0" cy="452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34218" y="3419150"/>
            <a:ext cx="0" cy="452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370260" y="3422262"/>
            <a:ext cx="0" cy="452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 rot="780000">
            <a:off x="6999908" y="2843915"/>
            <a:ext cx="494523" cy="550840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2400000" lon="6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5551714" y="3237722"/>
            <a:ext cx="13925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843331" y="308396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0559" y="1832144"/>
            <a:ext cx="89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 core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767334" y="4142035"/>
            <a:ext cx="229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4-5 T field on the conductor field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9807" y="4667696"/>
            <a:ext cx="3236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 wire winding is ideal for benchmarking IFCC induced </a:t>
            </a:r>
            <a:r>
              <a:rPr lang="en-US" sz="1600" dirty="0" err="1" smtClean="0"/>
              <a:t>quenchback</a:t>
            </a:r>
            <a:r>
              <a:rPr lang="en-US" sz="1600" dirty="0" smtClean="0"/>
              <a:t> because no cable coupling currents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49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3618" r="74792" b="4771"/>
          <a:stretch/>
        </p:blipFill>
        <p:spPr>
          <a:xfrm>
            <a:off x="402052" y="1266825"/>
            <a:ext cx="1930850" cy="36957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Models in ANSYS Protected with a Fast Switch + Dump Resistor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77" y="4188066"/>
            <a:ext cx="2159671" cy="1998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25" y="1875953"/>
            <a:ext cx="4674133" cy="3458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250" y="1266825"/>
            <a:ext cx="1470139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Example of a fully coupled quench back simulation of a Nb</a:t>
            </a:r>
            <a:r>
              <a:rPr lang="en-US" sz="2100" baseline="-25000" dirty="0" smtClean="0"/>
              <a:t>3</a:t>
            </a:r>
            <a:r>
              <a:rPr lang="en-US" sz="2100" dirty="0" smtClean="0"/>
              <a:t>Sn </a:t>
            </a:r>
            <a:r>
              <a:rPr lang="en-US" sz="2100" dirty="0" err="1" smtClean="0"/>
              <a:t>undulator</a:t>
            </a:r>
            <a:r>
              <a:rPr lang="en-US" sz="2100" dirty="0" smtClean="0"/>
              <a:t> in a dump resistor circuit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4907" y="5438992"/>
            <a:ext cx="9333988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25" b="1" i="0" u="none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current densities require advanced quench protection + </a:t>
            </a:r>
            <a:r>
              <a:rPr kumimoji="0" lang="en-US" sz="1525" b="1" i="0" u="none" strike="noStrike" kern="1200" cap="none" spc="0" normalizeH="0" baseline="0" noProof="0" dirty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modeling (Nb</a:t>
            </a:r>
            <a:r>
              <a:rPr kumimoji="0" lang="en-US" sz="1525" b="1" i="0" u="none" strike="noStrike" kern="1200" cap="none" spc="0" normalizeH="0" baseline="-25000" noProof="0" dirty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525" b="1" i="0" u="none" strike="noStrike" kern="1200" cap="none" spc="0" normalizeH="0" baseline="0" noProof="0" dirty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 at low field) </a:t>
            </a:r>
            <a:endParaRPr kumimoji="0" lang="en-US" sz="1525" b="1" i="0" u="none" strike="noStrike" kern="1200" cap="none" spc="0" normalizeH="0" baseline="0" noProof="0" dirty="0" smtClean="0">
              <a:ln>
                <a:noFill/>
              </a:ln>
              <a:solidFill>
                <a:srgbClr val="324C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5100 A/mm^2 </a:t>
            </a:r>
            <a:r>
              <a:rPr kumimoji="0" lang="en-US" sz="1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Cu post </a:t>
            </a:r>
            <a:r>
              <a:rPr kumimoji="0" lang="en-US" sz="152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quench -&gt; energy has to be extracted quickly to avoid burning</a:t>
            </a:r>
            <a:endParaRPr kumimoji="0" lang="en-US" sz="15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accurate prediction of peak temperatures and current decay are critical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43"/>
            <a:ext cx="9144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Benchmarking vs. </a:t>
            </a:r>
            <a:r>
              <a:rPr lang="en-US" sz="2100" dirty="0" smtClean="0"/>
              <a:t>data for two different undulators magnets tested at LBNL and ANL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68" r="3152"/>
          <a:stretch/>
        </p:blipFill>
        <p:spPr>
          <a:xfrm>
            <a:off x="114300" y="2078950"/>
            <a:ext cx="8743950" cy="4129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814" y="1522810"/>
            <a:ext cx="828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Preliminary data representing general observed trend of better agreement at low current (I/</a:t>
            </a:r>
            <a:r>
              <a:rPr lang="en-US" sz="1600" dirty="0" err="1" smtClean="0">
                <a:solidFill>
                  <a:srgbClr val="7030A0"/>
                </a:solidFill>
              </a:rPr>
              <a:t>Ic</a:t>
            </a:r>
            <a:r>
              <a:rPr lang="en-US" sz="1600" dirty="0" smtClean="0">
                <a:solidFill>
                  <a:srgbClr val="7030A0"/>
                </a:solidFill>
              </a:rPr>
              <a:t>)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Simulation Results from SCU </a:t>
            </a:r>
            <a:r>
              <a:rPr lang="en-US" sz="2100" dirty="0" smtClean="0"/>
              <a:t>Overestimate Time to Quench </a:t>
            </a:r>
            <a:r>
              <a:rPr lang="en-US" sz="2100" dirty="0" smtClean="0"/>
              <a:t>at a High Fraction of I/</a:t>
            </a:r>
            <a:r>
              <a:rPr lang="en-US" sz="2100" dirty="0" err="1" smtClean="0"/>
              <a:t>Ic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7563" y="5090866"/>
            <a:ext cx="452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working to understand this behavior and look for improved models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162802"/>
            <a:ext cx="4720417" cy="3332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88" y="1301876"/>
            <a:ext cx="4326412" cy="30542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600575" y="1843534"/>
            <a:ext cx="504825" cy="733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215523" y="2081659"/>
            <a:ext cx="385052" cy="140017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680" y="4467041"/>
            <a:ext cx="1795644" cy="428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663" y="4470686"/>
            <a:ext cx="712289" cy="479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936"/>
          <a:stretch/>
        </p:blipFill>
        <p:spPr>
          <a:xfrm>
            <a:off x="5105400" y="5019169"/>
            <a:ext cx="3438526" cy="12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6" y="1681979"/>
            <a:ext cx="2969683" cy="2931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92" r="11401"/>
          <a:stretch/>
        </p:blipFill>
        <p:spPr>
          <a:xfrm>
            <a:off x="5265383" y="1692005"/>
            <a:ext cx="3163079" cy="31457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two approaches in ANSYS based on uniform (stranded) or computed current density (power law)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6958" y="1231052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A-V formulation with E-J power law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r="7695" b="3841"/>
          <a:stretch/>
        </p:blipFill>
        <p:spPr>
          <a:xfrm>
            <a:off x="4368826" y="3735224"/>
            <a:ext cx="1793113" cy="1437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2000" y="5508491"/>
            <a:ext cx="4155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conductive paths resolved by 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distribution follows from DOF solution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7971" y="1227061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b="1" dirty="0" err="1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err="1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emf</a:t>
            </a:r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(stranded)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4213" y="4717206"/>
            <a:ext cx="40646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quench and current sharing is implemented with loss term based on </a:t>
            </a:r>
            <a:r>
              <a:rPr lang="en-US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Jc</a:t>
            </a: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(T,B)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magnetization used for coupling currents (a priori current path)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optional resistive/inductive coupling to external circuit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58433" y="2203622"/>
            <a:ext cx="43973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 for bulk devices, filament magnetization, etc.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096" y="3580803"/>
            <a:ext cx="27863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 for conductor regions of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Nb3Sn magnet models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5159" y="1227061"/>
            <a:ext cx="4668986" cy="490752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202468" y="4837756"/>
                <a:ext cx="2649187" cy="6508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−1)/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468" y="4837756"/>
                <a:ext cx="2649187" cy="6508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9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602" y="1300997"/>
            <a:ext cx="45103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7030A0"/>
                </a:solidFill>
              </a:rPr>
              <a:t>Parametric Wire Geometry </a:t>
            </a:r>
            <a:r>
              <a:rPr lang="en-US" sz="2100" b="1" dirty="0">
                <a:solidFill>
                  <a:srgbClr val="7030A0"/>
                </a:solidFill>
              </a:rPr>
              <a:t>Generation</a:t>
            </a:r>
            <a:endParaRPr lang="en-US" sz="21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74" y="1760554"/>
            <a:ext cx="8063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</a:t>
            </a:r>
            <a:r>
              <a:rPr lang="en-US" sz="1350" dirty="0"/>
              <a:t>trand level inputs: diameter, stack (i.e. 54/61), non-cu fraction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</a:t>
            </a:r>
            <a:r>
              <a:rPr lang="en-US" sz="1350" dirty="0"/>
              <a:t>on-cu </a:t>
            </a:r>
            <a:r>
              <a:rPr lang="en-US" sz="1350" dirty="0" err="1"/>
              <a:t>subelement</a:t>
            </a:r>
            <a:r>
              <a:rPr lang="en-US" sz="1350" dirty="0"/>
              <a:t> size is calculated to match strand non-cu fraction with the number of non-cu hexes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161" y="2692135"/>
            <a:ext cx="1319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54/61, CCT3-4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394319" y="2684897"/>
            <a:ext cx="18416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108/127, CCT5-MQXF 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5145725" y="3223367"/>
            <a:ext cx="13901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132/169, LBNL SCU 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366160" y="3223367"/>
            <a:ext cx="1314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144/169, ANL SCU 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4857044" y="2684897"/>
            <a:ext cx="39539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169 stack, SCU, with corner </a:t>
            </a:r>
            <a:r>
              <a:rPr lang="en-US" sz="1350" dirty="0" err="1"/>
              <a:t>subelements</a:t>
            </a:r>
            <a:r>
              <a:rPr lang="en-US" sz="1350" dirty="0"/>
              <a:t> all copper</a:t>
            </a:r>
            <a:endParaRPr lang="en-US" sz="135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432825" y="2691967"/>
            <a:ext cx="0" cy="3429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94812" y="2684897"/>
            <a:ext cx="0" cy="3429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8798" r="18023" b="9003"/>
          <a:stretch/>
        </p:blipFill>
        <p:spPr>
          <a:xfrm>
            <a:off x="7097723" y="3688672"/>
            <a:ext cx="1758191" cy="16958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2337" r="13371" b="2268"/>
          <a:stretch/>
        </p:blipFill>
        <p:spPr>
          <a:xfrm>
            <a:off x="4750944" y="3692603"/>
            <a:ext cx="1770790" cy="172118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7701919" y="5274445"/>
            <a:ext cx="247454" cy="268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78378" y="5571075"/>
            <a:ext cx="17059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 Cu </a:t>
            </a:r>
            <a:r>
              <a:rPr lang="en-US" sz="1050" dirty="0" err="1"/>
              <a:t>sublement</a:t>
            </a:r>
            <a:r>
              <a:rPr lang="en-US" sz="1050" dirty="0"/>
              <a:t> per corner</a:t>
            </a:r>
            <a:endParaRPr lang="en-US" sz="105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335429" y="5310454"/>
            <a:ext cx="247454" cy="268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71955" y="5623684"/>
            <a:ext cx="17684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3 Cu </a:t>
            </a:r>
            <a:r>
              <a:rPr lang="en-US" sz="1050" dirty="0" err="1"/>
              <a:t>sublements</a:t>
            </a:r>
            <a:r>
              <a:rPr lang="en-US" sz="1050" dirty="0"/>
              <a:t> per corner</a:t>
            </a: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153" r="13851" b="4022"/>
          <a:stretch/>
        </p:blipFill>
        <p:spPr>
          <a:xfrm>
            <a:off x="23640" y="3600631"/>
            <a:ext cx="1970773" cy="192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427" r="14038" b="2656"/>
          <a:stretch/>
        </p:blipFill>
        <p:spPr>
          <a:xfrm>
            <a:off x="2153109" y="3453966"/>
            <a:ext cx="2171700" cy="2171701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2D/3D sub-strand RRP models are under development to help study this discrepancy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05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486" y="1305804"/>
            <a:ext cx="41305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7030A0"/>
                </a:solidFill>
              </a:rPr>
              <a:t>Optional level of </a:t>
            </a:r>
            <a:r>
              <a:rPr lang="en-US" sz="2100" b="1" dirty="0" err="1">
                <a:solidFill>
                  <a:srgbClr val="7030A0"/>
                </a:solidFill>
              </a:rPr>
              <a:t>subelement</a:t>
            </a:r>
            <a:r>
              <a:rPr lang="en-US" sz="2100" b="1" dirty="0">
                <a:solidFill>
                  <a:srgbClr val="7030A0"/>
                </a:solidFill>
              </a:rPr>
              <a:t> detail</a:t>
            </a:r>
            <a:endParaRPr lang="en-US" sz="21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141" y="2309012"/>
            <a:ext cx="1534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Option #1: SC only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3218865" y="2309012"/>
            <a:ext cx="24529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Option #2: SC + CU boundaries</a:t>
            </a:r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6347537" y="2309012"/>
            <a:ext cx="2587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Option #3: SC + CU + internal SN</a:t>
            </a:r>
            <a:endParaRPr lang="en-US" sz="135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90562" y="5667420"/>
            <a:ext cx="6534890" cy="7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6196" y="5386022"/>
            <a:ext cx="21278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</a:t>
            </a:r>
            <a:r>
              <a:rPr lang="en-US" sz="1050" dirty="0"/>
              <a:t>ncreasing mesh dens, all three can be mapped mesh for 3D extrusion</a:t>
            </a:r>
            <a:endParaRPr lang="en-US" sz="105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894260" y="2391772"/>
            <a:ext cx="0" cy="390906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39879" y="2391772"/>
            <a:ext cx="0" cy="390906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8" y="3279563"/>
            <a:ext cx="2470169" cy="1857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22" y="3279564"/>
            <a:ext cx="2428969" cy="182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7" y="3279564"/>
            <a:ext cx="2428968" cy="18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4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486" y="1529597"/>
            <a:ext cx="50346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7030A0"/>
                </a:solidFill>
              </a:rPr>
              <a:t>Loading with and without transport current</a:t>
            </a:r>
            <a:endParaRPr lang="en-US" sz="2100" b="1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64" y="2266950"/>
            <a:ext cx="4382236" cy="32956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692588" y="2790825"/>
            <a:ext cx="2060512" cy="10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4411" y="2566627"/>
            <a:ext cx="3767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Background field </a:t>
            </a:r>
            <a:r>
              <a:rPr lang="en-US" sz="1350" dirty="0"/>
              <a:t>is applied by specifying potential on the far field boundary</a:t>
            </a:r>
            <a:endParaRPr lang="en-US" sz="1350" dirty="0"/>
          </a:p>
          <a:p>
            <a:pPr marL="257175" indent="-257175">
              <a:buAutoNum type="arabicPeriod"/>
            </a:pPr>
            <a:r>
              <a:rPr lang="en-US" sz="1350" dirty="0"/>
              <a:t>Constraint on total current through the wire face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8" y="3622798"/>
            <a:ext cx="2971989" cy="22350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924049" y="3380349"/>
            <a:ext cx="133350" cy="705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19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Commercial FEM codes only capture pieces of the many effects needed for simulating SC magnet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" y="2000250"/>
            <a:ext cx="2571750" cy="842687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Specific Behavior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sharing and quench 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interfilament coupling currents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 magnetization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6852" y="4249771"/>
            <a:ext cx="2241912" cy="7345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of Magnet in Circuit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protection system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systems (CLIQ)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5696" y="1954531"/>
            <a:ext cx="2907792" cy="842687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Material Properties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temp, field dependence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(T,B) fits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Nb</a:t>
            </a:r>
            <a:r>
              <a:rPr lang="en-US" sz="105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Sn, HTS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materials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42395" y="3069196"/>
            <a:ext cx="2907792" cy="67778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Magnetic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currents in structural materials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inductive and resistive coupling to circuit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14551" y="3200400"/>
            <a:ext cx="3334007" cy="538997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Motivates development of a new FEM approach for consistent, coupled simulation of SC magnets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25696" y="4391959"/>
            <a:ext cx="2907792" cy="80869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050" b="1" dirty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Thermal</a:t>
            </a:r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propagation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transfer and cooling</a:t>
            </a:r>
          </a:p>
          <a:p>
            <a:pPr marL="214313" indent="-214313" defTabSz="3429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of superconductivity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55018" y="2702323"/>
            <a:ext cx="253746" cy="398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628990" y="2872449"/>
            <a:ext cx="145977" cy="251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569716" y="3422945"/>
            <a:ext cx="373885" cy="75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542555" y="3880168"/>
            <a:ext cx="240577" cy="369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481891" y="3864130"/>
            <a:ext cx="241662" cy="30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024" y="136922"/>
            <a:ext cx="6293272" cy="99417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In 3D, you can use a minimum periodic symmetry extrusion with a twist</a:t>
            </a:r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3" y="1759710"/>
            <a:ext cx="2992609" cy="2250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49" y="1759709"/>
            <a:ext cx="2992609" cy="2250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" y="1759710"/>
            <a:ext cx="2992609" cy="2250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660" y="1200150"/>
            <a:ext cx="594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symmetry in 3D for round barrier is 360 </a:t>
            </a:r>
            <a:r>
              <a:rPr lang="en-US" dirty="0" err="1" smtClean="0"/>
              <a:t>deg</a:t>
            </a:r>
            <a:r>
              <a:rPr lang="en-US" dirty="0" smtClean="0"/>
              <a:t> / </a:t>
            </a:r>
            <a:r>
              <a:rPr lang="en-US" dirty="0"/>
              <a:t>#</a:t>
            </a:r>
            <a:r>
              <a:rPr lang="en-US" dirty="0" smtClean="0"/>
              <a:t>fil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0" b="22222"/>
          <a:stretch/>
        </p:blipFill>
        <p:spPr>
          <a:xfrm>
            <a:off x="542428" y="4395990"/>
            <a:ext cx="3533659" cy="1704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5631" y="4762734"/>
            <a:ext cx="301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Minimum symmetry in 3D for RRP type wire is based on hex (60 </a:t>
            </a:r>
            <a:r>
              <a:rPr lang="en-US" dirty="0" err="1" smtClean="0"/>
              <a:t>deg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50" y="41671"/>
            <a:ext cx="6496246" cy="1053833"/>
          </a:xfrm>
        </p:spPr>
        <p:txBody>
          <a:bodyPr>
            <a:noAutofit/>
          </a:bodyPr>
          <a:lstStyle/>
          <a:p>
            <a:r>
              <a:rPr lang="en-US" sz="2400" dirty="0" smtClean="0"/>
              <a:t>Results for a Single Filament Layer Agree with Wilson’s IFCC Model with No Transport Current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3" y="1257430"/>
            <a:ext cx="2992609" cy="2250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49" y="1257429"/>
            <a:ext cx="2992609" cy="2250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" y="1257430"/>
            <a:ext cx="2992609" cy="2250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55" y="3669938"/>
            <a:ext cx="3168782" cy="2236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24" y="3698386"/>
            <a:ext cx="3168782" cy="2236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93" y="3698386"/>
            <a:ext cx="3168782" cy="22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728" y="146619"/>
            <a:ext cx="6293272" cy="99417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Next Steps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361950" y="1167810"/>
            <a:ext cx="8515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 how these effects change when power law behavior is included for RRP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higher current/field, what is the impact of filament layer saturation?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coupling to thermal will show full quenching process at filament level – this can also be used for instability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ultimate goal: accurately capture coupling current induced quench behavior to improve quench back simulations (feedback into magnet models)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12445" r="31031" b="15111"/>
          <a:stretch/>
        </p:blipFill>
        <p:spPr>
          <a:xfrm>
            <a:off x="4791076" y="3104197"/>
            <a:ext cx="3276599" cy="2983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202039"/>
            <a:ext cx="3759451" cy="2827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4700" y="3052375"/>
            <a:ext cx="19240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Example, power law model in 2D for RRP strand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544218" y="1490783"/>
            <a:ext cx="8263880" cy="41772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800" b="1" u="sng" dirty="0" smtClean="0">
                <a:solidFill>
                  <a:srgbClr val="324CFF"/>
                </a:solidFill>
              </a:rPr>
              <a:t>User elements in ANSYS </a:t>
            </a:r>
          </a:p>
          <a:p>
            <a:pPr>
              <a:defRPr/>
            </a:pPr>
            <a:r>
              <a:rPr lang="en-US" sz="1800" b="1" dirty="0" smtClean="0">
                <a:solidFill>
                  <a:prstClr val="black"/>
                </a:solidFill>
              </a:rPr>
              <a:t>add IFCC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quench, and material property fits at the point of element matrix generation (all internal to ANSYS)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</a:rPr>
              <a:t>c</a:t>
            </a:r>
            <a:r>
              <a:rPr lang="en-US" sz="1800" b="1" dirty="0" smtClean="0">
                <a:solidFill>
                  <a:prstClr val="black"/>
                </a:solidFill>
              </a:rPr>
              <a:t>an simulate IFCC induced quench back (CLIQ) and other </a:t>
            </a:r>
            <a:r>
              <a:rPr lang="en-US" sz="1800" b="1" smtClean="0">
                <a:solidFill>
                  <a:prstClr val="black"/>
                </a:solidFill>
              </a:rPr>
              <a:t>strongly </a:t>
            </a:r>
            <a:r>
              <a:rPr lang="en-US" sz="1800" b="1" smtClean="0">
                <a:solidFill>
                  <a:prstClr val="black"/>
                </a:solidFill>
              </a:rPr>
              <a:t>coupled </a:t>
            </a:r>
            <a:r>
              <a:rPr lang="en-US" sz="1800" b="1" dirty="0" smtClean="0">
                <a:solidFill>
                  <a:prstClr val="black"/>
                </a:solidFill>
              </a:rPr>
              <a:t>thermal, magnetic, and circuit situations</a:t>
            </a:r>
          </a:p>
          <a:p>
            <a:pPr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require very little effort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beyond standard ANSYS to use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544218" y="3431900"/>
            <a:ext cx="8055563" cy="27249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Examples and Validation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: </a:t>
            </a:r>
          </a:p>
          <a:p>
            <a:pPr marL="457200" indent="-228600">
              <a:defRPr/>
            </a:pPr>
            <a:r>
              <a:rPr lang="en-US" sz="1800" b="1" dirty="0">
                <a:solidFill>
                  <a:schemeClr val="tx1"/>
                </a:solidFill>
              </a:rPr>
              <a:t>CLIQ simulation for a block dipole</a:t>
            </a:r>
          </a:p>
          <a:p>
            <a:pPr marL="457200" indent="-228600">
              <a:defRPr/>
            </a:pPr>
            <a:r>
              <a:rPr lang="en-US" sz="1800" b="1" dirty="0">
                <a:solidFill>
                  <a:schemeClr val="tx1"/>
                </a:solidFill>
              </a:rPr>
              <a:t>Quench back in Nb</a:t>
            </a:r>
            <a:r>
              <a:rPr lang="en-US" sz="1800" b="1" baseline="-25000" dirty="0">
                <a:solidFill>
                  <a:schemeClr val="tx1"/>
                </a:solidFill>
              </a:rPr>
              <a:t>3</a:t>
            </a:r>
            <a:r>
              <a:rPr lang="en-US" sz="1800" b="1" dirty="0">
                <a:solidFill>
                  <a:schemeClr val="tx1"/>
                </a:solidFill>
              </a:rPr>
              <a:t>Sn Undulators</a:t>
            </a:r>
          </a:p>
          <a:p>
            <a:pPr marL="457200" indent="-228600">
              <a:defRPr/>
            </a:pPr>
            <a:r>
              <a:rPr lang="en-US" sz="1800" b="1" dirty="0">
                <a:solidFill>
                  <a:schemeClr val="tx1"/>
                </a:solidFill>
              </a:rPr>
              <a:t>Initial RRP sub-strand models for magnetization and quench</a:t>
            </a:r>
          </a:p>
          <a:p>
            <a:pPr marL="457200" indent="-228600">
              <a:defRPr/>
            </a:pPr>
            <a:r>
              <a:rPr lang="en-US" sz="1800" b="1" dirty="0">
                <a:solidFill>
                  <a:schemeClr val="tx1"/>
                </a:solidFill>
              </a:rPr>
              <a:t>3D quench propagation in </a:t>
            </a:r>
            <a:r>
              <a:rPr lang="en-US" sz="1800" b="1" dirty="0" err="1">
                <a:solidFill>
                  <a:schemeClr val="tx1"/>
                </a:solidFill>
              </a:rPr>
              <a:t>Nb-Ti</a:t>
            </a:r>
            <a:r>
              <a:rPr lang="en-US" sz="1800" b="1" dirty="0">
                <a:solidFill>
                  <a:schemeClr val="tx1"/>
                </a:solidFill>
              </a:rPr>
              <a:t> CCT </a:t>
            </a:r>
            <a:r>
              <a:rPr lang="en-US" sz="1800" b="1" dirty="0" smtClean="0">
                <a:solidFill>
                  <a:schemeClr val="tx1"/>
                </a:solidFill>
              </a:rPr>
              <a:t>gantry (moved to backup)</a:t>
            </a:r>
          </a:p>
          <a:p>
            <a:pPr marL="457200" indent="-228600"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Bulk HTS magnetization (moved to backup)</a:t>
            </a:r>
            <a:endParaRPr lang="en-US" sz="1800" b="1" dirty="0">
              <a:solidFill>
                <a:schemeClr val="tx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5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497" y="3133725"/>
            <a:ext cx="6436428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2931228" cy="1143000"/>
          </a:xfrm>
          <a:noFill/>
        </p:spPr>
        <p:txBody>
          <a:bodyPr>
            <a:normAutofit/>
          </a:bodyPr>
          <a:lstStyle/>
          <a:p>
            <a:r>
              <a:rPr lang="en-US" sz="2100" dirty="0" smtClean="0"/>
              <a:t>3D quench propagation in CCT gantry (</a:t>
            </a:r>
            <a:r>
              <a:rPr lang="en-US" sz="2100" dirty="0" err="1" smtClean="0"/>
              <a:t>Nb-Ti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920"/>
          <a:stretch/>
        </p:blipFill>
        <p:spPr>
          <a:xfrm>
            <a:off x="276225" y="2596832"/>
            <a:ext cx="8534400" cy="3708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288" y="344329"/>
            <a:ext cx="3269712" cy="246062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7277100" y="1300004"/>
            <a:ext cx="698770" cy="2205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23636" y="2844840"/>
            <a:ext cx="2663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Stack of 6 insulated wires per channel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20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3D quench propagation in CCT gantry (</a:t>
            </a:r>
            <a:r>
              <a:rPr lang="en-US" sz="2100" dirty="0" err="1" smtClean="0"/>
              <a:t>Nb-Ti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191129"/>
            <a:ext cx="8562975" cy="3868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825" y="1343899"/>
            <a:ext cx="6152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Rib thickness changes along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field changes along length and decays with 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Verification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#1: HTS modeling benchmark for bulk magnetization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43514" y="6404910"/>
            <a:ext cx="4725318" cy="3557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http://www.htsmodelling.com/?page_id=2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3" y="1426615"/>
            <a:ext cx="4460727" cy="450824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910455" y="3187323"/>
            <a:ext cx="3776345" cy="126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Bulk cylinder of constant </a:t>
            </a:r>
            <a:r>
              <a:rPr lang="en-US" sz="2000" dirty="0" err="1" smtClean="0"/>
              <a:t>Jc</a:t>
            </a:r>
            <a:r>
              <a:rPr lang="en-US" sz="2000" dirty="0" smtClean="0"/>
              <a:t> is magnetized using vertical field profile as a function of time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17992" y="4010161"/>
            <a:ext cx="1050778" cy="782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12" y="1561053"/>
            <a:ext cx="3750518" cy="958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8977" y="4654200"/>
                <a:ext cx="17280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977" y="4654200"/>
                <a:ext cx="1728037" cy="276999"/>
              </a:xfrm>
              <a:prstGeom prst="rect">
                <a:avLst/>
              </a:prstGeom>
              <a:blipFill>
                <a:blip r:embed="rId4"/>
                <a:stretch>
                  <a:fillRect l="-2473" r="-282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58469" y="5238600"/>
                <a:ext cx="2649187" cy="6508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−1)/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469" y="5238600"/>
                <a:ext cx="2649187" cy="6508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4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Density at Profile End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4244" y="1216852"/>
            <a:ext cx="138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ANSYS (n=5)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3813" y="1373502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Comsol</a:t>
            </a:r>
            <a:r>
              <a:rPr lang="en-US" dirty="0" smtClean="0"/>
              <a:t> Benchmark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4244" y="3807706"/>
            <a:ext cx="145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ANSYS (n=20)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3" y="2101567"/>
            <a:ext cx="3695701" cy="3053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33307" r="1448"/>
          <a:stretch/>
        </p:blipFill>
        <p:spPr>
          <a:xfrm>
            <a:off x="5091407" y="4150063"/>
            <a:ext cx="3768726" cy="201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33932" r="1649"/>
          <a:stretch/>
        </p:blipFill>
        <p:spPr>
          <a:xfrm>
            <a:off x="5302339" y="1648132"/>
            <a:ext cx="3635488" cy="19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Trapped field at profile end is converging towards benchmark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" y="1666753"/>
            <a:ext cx="8142322" cy="42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ANSYS is used as a “black box” for our own </a:t>
            </a:r>
            <a:r>
              <a:rPr lang="en-US" sz="2400" dirty="0" smtClean="0"/>
              <a:t>elements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9885" y="156914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modeler, </a:t>
            </a:r>
            <a:r>
              <a:rPr lang="en-US" sz="1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mesher</a:t>
            </a:r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post-processor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electromagnetic and thermal solvers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currents in structure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circuit coupling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 saturation</a:t>
            </a:r>
          </a:p>
          <a:p>
            <a:pPr marL="457200" lvl="1" indent="0">
              <a:buNone/>
            </a:pPr>
            <a:endParaRPr lang="en-US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2311" y="1759352"/>
            <a:ext cx="5441800" cy="18872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1282" y="4432539"/>
            <a:ext cx="6308203" cy="138952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332" y="1367740"/>
            <a:ext cx="41696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all features of standard ANSYS…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21278" y="4044783"/>
            <a:ext cx="49808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 and add what is missing with user elements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020992" y="3391382"/>
            <a:ext cx="434051" cy="6118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02613" y="3105331"/>
            <a:ext cx="4693241" cy="877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elements created by</a:t>
            </a:r>
          </a:p>
          <a:p>
            <a:pPr marL="285744" marR="0" lvl="0" indent="-28574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code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generates FEM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matrices</a:t>
            </a:r>
          </a:p>
          <a:p>
            <a:pPr marL="285744" marR="0" lvl="0" indent="-28574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compiling a custom version of ANSYS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80735" y="40032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endParaRPr kumimoji="0" lang="en-US" sz="1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specific magnetization (IFCC, +)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sharing + quench propagation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coupling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thermal model with full (T,B) mat.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prop.</a:t>
            </a:r>
            <a:endParaRPr kumimoji="0" lang="en-US" sz="1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#2: magnetization of a round filament of fixed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3x10^8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79" y="5211093"/>
            <a:ext cx="1689792" cy="861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0" y="5221254"/>
            <a:ext cx="1601446" cy="849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76" y="5202964"/>
            <a:ext cx="1583153" cy="865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22" y="5221254"/>
            <a:ext cx="1601445" cy="847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97" y="5221254"/>
            <a:ext cx="1589252" cy="851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4"/>
          <a:stretch/>
        </p:blipFill>
        <p:spPr>
          <a:xfrm>
            <a:off x="140336" y="1378960"/>
            <a:ext cx="3569880" cy="270679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324196" y="5068121"/>
            <a:ext cx="62724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1563" y="4687542"/>
            <a:ext cx="290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</a:t>
            </a:r>
            <a:r>
              <a:rPr lang="en-US" dirty="0" err="1" smtClean="0"/>
              <a:t>Bext</a:t>
            </a:r>
            <a:r>
              <a:rPr lang="en-US" dirty="0" smtClean="0"/>
              <a:t> up to 0.09 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0336" y="4073714"/>
            <a:ext cx="4885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*model is slightly different than analytic based on how fields are applied 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>
          <a:xfrm>
            <a:off x="6182919" y="1856839"/>
            <a:ext cx="2719386" cy="1622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7"/>
          <a:stretch/>
        </p:blipFill>
        <p:spPr>
          <a:xfrm>
            <a:off x="3878628" y="1560758"/>
            <a:ext cx="2293911" cy="208077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1380180" y="2443106"/>
            <a:ext cx="195943" cy="289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29333" y="2587730"/>
            <a:ext cx="195943" cy="289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84893" y="242657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nalytic*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532580" y="2230660"/>
            <a:ext cx="760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ANSYS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9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r="36898"/>
          <a:stretch/>
        </p:blipFill>
        <p:spPr>
          <a:xfrm>
            <a:off x="1664071" y="1443253"/>
            <a:ext cx="4688379" cy="4004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1" t="4368" r="4942" b="10942"/>
          <a:stretch/>
        </p:blipFill>
        <p:spPr>
          <a:xfrm>
            <a:off x="6469591" y="1662546"/>
            <a:ext cx="1561265" cy="2219498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36" idx="1"/>
          </p:cNvCxnSpPr>
          <p:nvPr/>
        </p:nvCxnSpPr>
        <p:spPr>
          <a:xfrm>
            <a:off x="5237018" y="4513811"/>
            <a:ext cx="1115432" cy="156030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38" idx="1"/>
          </p:cNvCxnSpPr>
          <p:nvPr/>
        </p:nvCxnSpPr>
        <p:spPr>
          <a:xfrm flipV="1">
            <a:off x="6253942" y="3806561"/>
            <a:ext cx="916238" cy="872506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40" idx="1"/>
          </p:cNvCxnSpPr>
          <p:nvPr/>
        </p:nvCxnSpPr>
        <p:spPr>
          <a:xfrm flipV="1">
            <a:off x="5237018" y="855460"/>
            <a:ext cx="1329448" cy="2096861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48485" y="3748955"/>
            <a:ext cx="2079626" cy="161533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840042" y="1342444"/>
            <a:ext cx="2784763" cy="379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endCxn id="42" idx="2"/>
          </p:cNvCxnSpPr>
          <p:nvPr/>
        </p:nvCxnSpPr>
        <p:spPr>
          <a:xfrm flipV="1">
            <a:off x="3228109" y="1170627"/>
            <a:ext cx="916348" cy="795252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52450" y="5524177"/>
            <a:ext cx="2552323" cy="1099868"/>
            <a:chOff x="1617139" y="2466772"/>
            <a:chExt cx="6321831" cy="30296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4182"/>
            <a:stretch/>
          </p:blipFill>
          <p:spPr>
            <a:xfrm>
              <a:off x="4603782" y="2466772"/>
              <a:ext cx="3335188" cy="3029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4800" r="1958"/>
            <a:stretch/>
          </p:blipFill>
          <p:spPr>
            <a:xfrm>
              <a:off x="1617139" y="2466773"/>
              <a:ext cx="2970058" cy="3029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7170180" y="3346614"/>
            <a:ext cx="1849948" cy="919894"/>
            <a:chOff x="1463787" y="2641460"/>
            <a:chExt cx="5378592" cy="267452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b="1286"/>
            <a:stretch/>
          </p:blipFill>
          <p:spPr>
            <a:xfrm>
              <a:off x="4130152" y="2641460"/>
              <a:ext cx="2712227" cy="26690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787" y="2641460"/>
              <a:ext cx="2661223" cy="26745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6566466" y="267667"/>
            <a:ext cx="2576358" cy="1175586"/>
            <a:chOff x="1195103" y="2137283"/>
            <a:chExt cx="5783255" cy="26388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/>
            <a:srcRect l="5025"/>
            <a:stretch/>
          </p:blipFill>
          <p:spPr>
            <a:xfrm>
              <a:off x="3689493" y="2141033"/>
              <a:ext cx="3288865" cy="26351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5103" y="2137283"/>
              <a:ext cx="2492955" cy="26388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3614528" y="163815"/>
            <a:ext cx="2306072" cy="1006812"/>
            <a:chOff x="1238596" y="1167893"/>
            <a:chExt cx="5062636" cy="221030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b="870"/>
            <a:stretch/>
          </p:blipFill>
          <p:spPr>
            <a:xfrm>
              <a:off x="3567124" y="1170627"/>
              <a:ext cx="2734108" cy="22075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/>
            <a:srcRect l="1447" b="800"/>
            <a:stretch/>
          </p:blipFill>
          <p:spPr>
            <a:xfrm>
              <a:off x="1238596" y="1167893"/>
              <a:ext cx="2326759" cy="2210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6" name="Group 45"/>
          <p:cNvGrpSpPr/>
          <p:nvPr/>
        </p:nvGrpSpPr>
        <p:grpSpPr>
          <a:xfrm>
            <a:off x="600224" y="267667"/>
            <a:ext cx="2121572" cy="1171186"/>
            <a:chOff x="741942" y="1170627"/>
            <a:chExt cx="5068654" cy="279808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1942" y="1170627"/>
              <a:ext cx="2484398" cy="27980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26378" y="1170627"/>
              <a:ext cx="2584218" cy="27980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48" name="Straight Connector 47"/>
          <p:cNvCxnSpPr>
            <a:endCxn id="55" idx="0"/>
          </p:cNvCxnSpPr>
          <p:nvPr/>
        </p:nvCxnSpPr>
        <p:spPr>
          <a:xfrm flipH="1">
            <a:off x="3326503" y="4526515"/>
            <a:ext cx="862790" cy="1022288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30210" y="5365872"/>
            <a:ext cx="2085273" cy="1258173"/>
            <a:chOff x="546648" y="2767894"/>
            <a:chExt cx="3979175" cy="238565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6648" y="2772295"/>
              <a:ext cx="1943100" cy="2381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89748" y="2767894"/>
              <a:ext cx="2036075" cy="23826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7" name="Group 56"/>
          <p:cNvGrpSpPr/>
          <p:nvPr/>
        </p:nvGrpSpPr>
        <p:grpSpPr>
          <a:xfrm>
            <a:off x="2779896" y="5548803"/>
            <a:ext cx="2138758" cy="1187980"/>
            <a:chOff x="1446064" y="1570955"/>
            <a:chExt cx="6019002" cy="334327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46064" y="1570956"/>
              <a:ext cx="3076575" cy="33432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28787" y="1570955"/>
              <a:ext cx="2936279" cy="3342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4" name="Straight Connector 13"/>
          <p:cNvCxnSpPr>
            <a:endCxn id="44" idx="2"/>
          </p:cNvCxnSpPr>
          <p:nvPr/>
        </p:nvCxnSpPr>
        <p:spPr>
          <a:xfrm flipH="1" flipV="1">
            <a:off x="1120168" y="1438853"/>
            <a:ext cx="1095315" cy="527026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127053" y="1647161"/>
            <a:ext cx="836252" cy="461665"/>
            <a:chOff x="8085498" y="2121808"/>
            <a:chExt cx="988382" cy="581481"/>
          </a:xfrm>
        </p:grpSpPr>
        <p:sp>
          <p:nvSpPr>
            <p:cNvPr id="2" name="TextBox 1"/>
            <p:cNvSpPr txBox="1"/>
            <p:nvPr/>
          </p:nvSpPr>
          <p:spPr>
            <a:xfrm>
              <a:off x="8085498" y="2121808"/>
              <a:ext cx="988382" cy="5814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Field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8212498" y="2457366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210731" y="2214631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70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2400" dirty="0" smtClean="0"/>
              <a:t>Creating an ANSYS user element requires programming two Fortran files which determine element properties and matrix generation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50950" y="1404937"/>
            <a:ext cx="2847975" cy="1295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Existing ANSYS installation (precompiled libraries, etc.)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0951" y="3228974"/>
            <a:ext cx="2847974" cy="1609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uel.f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creates element matrices (stiff, load, damping) 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</a:rPr>
              <a:t>u</a:t>
            </a:r>
            <a:r>
              <a:rPr lang="en-US" sz="1400" dirty="0" smtClean="0">
                <a:solidFill>
                  <a:schemeClr val="tx1"/>
                </a:solidFill>
              </a:rPr>
              <a:t>ser defined shape functions, material properties, FEM formulation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3422" y="5067297"/>
            <a:ext cx="2845503" cy="873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uec.f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</a:rPr>
              <a:t>u</a:t>
            </a:r>
            <a:r>
              <a:rPr lang="en-US" sz="1400" dirty="0" smtClean="0">
                <a:solidFill>
                  <a:schemeClr val="tx1"/>
                </a:solidFill>
              </a:rPr>
              <a:t>ser defined element properties, # nodes, # DOF, etc.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03751" y="3337719"/>
            <a:ext cx="2333623" cy="823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Visual Studio +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Intel Fortran Compiler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37025" y="2052637"/>
            <a:ext cx="962025" cy="1176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70375" y="4270376"/>
            <a:ext cx="809625" cy="1274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98925" y="3802061"/>
            <a:ext cx="4095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94524" y="3802061"/>
            <a:ext cx="3714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474375" y="3337718"/>
            <a:ext cx="1569300" cy="823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ANSYS.exe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527050" y="3143250"/>
            <a:ext cx="726372" cy="286702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3685601"/>
            <a:ext cx="99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You program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92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Software Requirements: Visual Studio and the Intel Fortran Compiler</a:t>
            </a:r>
            <a:endParaRPr lang="en-US" sz="28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D7374-8379-4C5F-A184-154F5A4059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06" y="1726868"/>
            <a:ext cx="3061432" cy="3979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6988" y="1767977"/>
            <a:ext cx="4943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important to use same version of Visual </a:t>
            </a:r>
            <a:r>
              <a:rPr lang="en-US" dirty="0"/>
              <a:t>S</a:t>
            </a:r>
            <a:r>
              <a:rPr lang="en-US" dirty="0" smtClean="0"/>
              <a:t>tudio + Intel Fortran Compiler as ANSYS did for their released version (check installation guide)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615" y="3000908"/>
            <a:ext cx="5239705" cy="227765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036820" y="2691307"/>
            <a:ext cx="716280" cy="1393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0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86" y="3636684"/>
            <a:ext cx="2476500" cy="170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Tutorial: I will quickly compile the user elements and run an example</a:t>
            </a:r>
            <a:endParaRPr lang="en-US" sz="28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D7374-8379-4C5F-A184-154F5A4059B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284" y="1758434"/>
            <a:ext cx="4346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https://github.com/lnbrouwer/ANSYS_UEL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384" y="1358384"/>
            <a:ext cx="877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Download open source package (code + installation instructions + examples)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7284" y="2937787"/>
            <a:ext cx="877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Follow steps to compile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3" y="3451701"/>
            <a:ext cx="2476500" cy="170497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854200" y="3268623"/>
            <a:ext cx="304800" cy="1213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69759" y="3457039"/>
            <a:ext cx="1171927" cy="953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94692" y="2817276"/>
            <a:ext cx="331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Run example of single strand in changing background</a:t>
            </a:r>
          </a:p>
        </p:txBody>
      </p:sp>
    </p:spTree>
    <p:extLst>
      <p:ext uri="{BB962C8B-B14F-4D97-AF65-F5344CB8AC3E}">
        <p14:creationId xmlns:p14="http://schemas.microsoft.com/office/powerpoint/2010/main" val="15996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The user elements can be included in simulations by selecting the element type and setting the real constants</a:t>
            </a:r>
            <a:endParaRPr lang="en-US" sz="28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D7374-8379-4C5F-A184-154F5A4059B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9436" y="3019010"/>
            <a:ext cx="46746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lines are the only deviation from a default ANSYS simulation using plane53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hoose USER102 for conductor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keyopts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IFCC_flag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mat. prop fit.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real constants (RRR,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Lp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etc.)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4056364" y="2689898"/>
            <a:ext cx="410547" cy="22206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073" y="5490081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4CFF"/>
                </a:solidFill>
                <a:effectLst/>
                <a:uLnTx/>
                <a:uFillTx/>
                <a:latin typeface="Franklin Gothic Medium"/>
                <a:ea typeface="+mn-ea"/>
                <a:cs typeface="Arial" panose="020B0604020202020204" pitchFamily="34" charset="0"/>
              </a:rPr>
              <a:t>No modification to re-run existing models, very little new knowledge required beyond default ANSYS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28488"/>
          <a:stretch/>
        </p:blipFill>
        <p:spPr>
          <a:xfrm>
            <a:off x="472573" y="1808156"/>
            <a:ext cx="3518477" cy="33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3943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User Elements Developed 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LBNL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825" y="1463040"/>
            <a:ext cx="8229600" cy="45624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2600" y="1451211"/>
            <a:ext cx="62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99273" y="145288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Applied 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35110" y="14528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4825" y="1470661"/>
            <a:ext cx="2938720" cy="45586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4825" y="1470660"/>
            <a:ext cx="1850691" cy="45624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9363" y="1883452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1D: thermal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963078" y="1885868"/>
            <a:ext cx="1805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1D Quench propagation 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503380" y="1890674"/>
            <a:ext cx="2095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field, initial quench 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64433" y="2363158"/>
            <a:ext cx="1867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2D: thermal (uncoupled)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45184" y="2886378"/>
            <a:ext cx="180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2D: thermal (coupled)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503380" y="2370381"/>
            <a:ext cx="213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</a:t>
            </a:r>
            <a:r>
              <a:rPr lang="en-US" sz="1200" dirty="0"/>
              <a:t> , initial quench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963078" y="2342264"/>
            <a:ext cx="1805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2D Quench propagation 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939815" y="2911651"/>
            <a:ext cx="249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Coupled quench back (CLIQ, IFFC from dump resistor, etc.) 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483755" y="2864061"/>
            <a:ext cx="203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Quench and IFCC heating from 2D mag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559828" y="5053476"/>
            <a:ext cx="1264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3D: thermal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68828" y="5059239"/>
            <a:ext cx="1143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Magnetic field 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504825" y="1452880"/>
            <a:ext cx="5359227" cy="45764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475623" y="144565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DOF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99026" y="1857926"/>
            <a:ext cx="51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408856" y="2381613"/>
            <a:ext cx="51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372618" y="2920898"/>
            <a:ext cx="51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365811" y="3405222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Az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78680" y="3409598"/>
            <a:ext cx="1751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2D: mag (stranded)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549192" y="4493592"/>
            <a:ext cx="1748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2D: mag (</a:t>
            </a:r>
            <a:r>
              <a:rPr lang="en-US" sz="1200" dirty="0" err="1" smtClean="0"/>
              <a:t>circu</a:t>
            </a:r>
            <a:r>
              <a:rPr lang="en-US" sz="1200" dirty="0" smtClean="0"/>
              <a:t> coupled)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337120" y="4567165"/>
            <a:ext cx="98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Az</a:t>
            </a:r>
            <a:r>
              <a:rPr lang="en-US" sz="1200" dirty="0" smtClean="0"/>
              <a:t>, </a:t>
            </a:r>
            <a:r>
              <a:rPr lang="en-US" sz="1200" dirty="0" err="1" smtClean="0"/>
              <a:t>curr</a:t>
            </a:r>
            <a:r>
              <a:rPr lang="en-US" sz="1200" dirty="0" smtClean="0"/>
              <a:t>, </a:t>
            </a:r>
            <a:r>
              <a:rPr lang="en-US" sz="1200" dirty="0" err="1" smtClean="0"/>
              <a:t>emf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914618" y="3489606"/>
            <a:ext cx="2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Static mag, Trans with IFCC 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483755" y="4557617"/>
            <a:ext cx="2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Circuit element driven   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503380" y="3481815"/>
            <a:ext cx="2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Applied current density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382694" y="5059239"/>
            <a:ext cx="51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365811" y="3939965"/>
            <a:ext cx="639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Az</a:t>
            </a:r>
            <a:r>
              <a:rPr lang="en-US" sz="1200" dirty="0" smtClean="0"/>
              <a:t>, volt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78680" y="3931929"/>
            <a:ext cx="166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2D: mag (power law)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914618" y="3899449"/>
            <a:ext cx="249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Bulk SC magnetization, flux penetration studies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503380" y="3986775"/>
            <a:ext cx="2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External field change, other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5889335" y="4493592"/>
            <a:ext cx="249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Coupled quench back (CLIQ, IFFC from dump resistor, etc.) 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5948170" y="5125988"/>
            <a:ext cx="1805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D Quench propagation 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549192" y="5497900"/>
            <a:ext cx="1826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3D: magnetic (power </a:t>
            </a:r>
            <a:r>
              <a:rPr lang="en-US" sz="1200" dirty="0"/>
              <a:t>law)</a:t>
            </a:r>
          </a:p>
          <a:p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2382694" y="5559455"/>
            <a:ext cx="769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Ax, Ay, </a:t>
            </a:r>
            <a:r>
              <a:rPr lang="en-US" sz="1200" dirty="0" err="1" smtClean="0"/>
              <a:t>Az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5865196" y="5511122"/>
            <a:ext cx="249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Bulk SC magnetization, flux penetration studies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3453958" y="5598448"/>
            <a:ext cx="2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External field change, other</a:t>
            </a:r>
            <a:endParaRPr lang="en-US" sz="1200" dirty="0"/>
          </a:p>
        </p:txBody>
      </p:sp>
      <p:cxnSp>
        <p:nvCxnSpPr>
          <p:cNvPr id="69" name="Elbow Connector 68"/>
          <p:cNvCxnSpPr>
            <a:stCxn id="52" idx="3"/>
          </p:cNvCxnSpPr>
          <p:nvPr/>
        </p:nvCxnSpPr>
        <p:spPr>
          <a:xfrm flipH="1" flipV="1">
            <a:off x="8239857" y="3117385"/>
            <a:ext cx="143690" cy="1637817"/>
          </a:xfrm>
          <a:prstGeom prst="bentConnector4">
            <a:avLst>
              <a:gd name="adj1" fmla="val -159092"/>
              <a:gd name="adj2" fmla="val 100441"/>
            </a:avLst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56559" y="6401840"/>
            <a:ext cx="296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*2D plane and axisymmetric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63346</TotalTime>
  <Words>2238</Words>
  <Application>Microsoft Office PowerPoint</Application>
  <PresentationFormat>On-screen Show (4:3)</PresentationFormat>
  <Paragraphs>320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Calibri</vt:lpstr>
      <vt:lpstr>Cambria Math</vt:lpstr>
      <vt:lpstr>Courier New</vt:lpstr>
      <vt:lpstr>Franklin Gothic Book</vt:lpstr>
      <vt:lpstr>Franklin Gothic Medium</vt:lpstr>
      <vt:lpstr>Helvetica</vt:lpstr>
      <vt:lpstr>ATAP No Footer</vt:lpstr>
      <vt:lpstr>4_ATAP Blue Footer</vt:lpstr>
      <vt:lpstr>PowerPoint Presentation</vt:lpstr>
      <vt:lpstr>Overview</vt:lpstr>
      <vt:lpstr>Commercial FEM codes only capture pieces of the many effects needed for simulating SC magnet behavior</vt:lpstr>
      <vt:lpstr>ANSYS is used as a “black box” for our own elements</vt:lpstr>
      <vt:lpstr>Creating an ANSYS user element requires programming two Fortran files which determine element properties and matrix generation</vt:lpstr>
      <vt:lpstr>Software Requirements: Visual Studio and the Intel Fortran Compiler</vt:lpstr>
      <vt:lpstr>Tutorial: I will quickly compile the user elements and run an example</vt:lpstr>
      <vt:lpstr>The user elements can be included in simulations by selecting the element type and setting the real constants</vt:lpstr>
      <vt:lpstr>PowerPoint Presentation</vt:lpstr>
      <vt:lpstr>Material Property Fits are Internally Programmed for Simulations with Nb-Ti, Nb3Sn, and Bi2212</vt:lpstr>
      <vt:lpstr>PowerPoint Presentation</vt:lpstr>
      <vt:lpstr>Quench and Current Sharing are added at the point of element matrix generation</vt:lpstr>
      <vt:lpstr>Interfilament coupling currents (IFCC) can be modeled using an equivalent magnetization formulation</vt:lpstr>
      <vt:lpstr>Interfilament coupling currents (IFCC) can be modeled using an equivalent magnetization formulation</vt:lpstr>
      <vt:lpstr>The simplest example: magnetization of a single strand in a changing background field</vt:lpstr>
      <vt:lpstr>PowerPoint Presentation</vt:lpstr>
      <vt:lpstr>PowerPoint Presentation</vt:lpstr>
      <vt:lpstr>Example 1: Long benchmarking and verification study complete with CERN/STEAM: L. Bortot, B. Auchmann, E. Stubberud </vt:lpstr>
      <vt:lpstr>Comparison of coil and CLIQ currents to COMSOL (w/CERN) shows agreement</vt:lpstr>
      <vt:lpstr>Comparison of coil resistance and hotspot temperature for CLIQ simulation to COMSOL (w/CERN) shows agreement</vt:lpstr>
      <vt:lpstr>PowerPoint Presentation</vt:lpstr>
      <vt:lpstr>PowerPoint Presentation</vt:lpstr>
      <vt:lpstr>Example of a fully coupled quench back simulation of a Nb3Sn undulator in a dump resistor circuit</vt:lpstr>
      <vt:lpstr>Benchmarking vs. data for two different undulators magnets tested at LBNL and ANL</vt:lpstr>
      <vt:lpstr>Simulation Results from SCU Overestimate Time to Quench at a High Fraction of I/Ic</vt:lpstr>
      <vt:lpstr>PowerPoint Presentation</vt:lpstr>
      <vt:lpstr>PowerPoint Presentation</vt:lpstr>
      <vt:lpstr>PowerPoint Presentation</vt:lpstr>
      <vt:lpstr>PowerPoint Presentation</vt:lpstr>
      <vt:lpstr>In 3D, you can use a minimum periodic symmetry extrusion with a twist</vt:lpstr>
      <vt:lpstr>Results for a Single Filament Layer Agree with Wilson’s IFCC Model with No Transport Current</vt:lpstr>
      <vt:lpstr>Next Steps</vt:lpstr>
      <vt:lpstr>Summary</vt:lpstr>
      <vt:lpstr>Backup Slides</vt:lpstr>
      <vt:lpstr>3D quench propagation in CCT gantry (Nb-Ti)</vt:lpstr>
      <vt:lpstr>3D quench propagation in CCT gantry (Nb-Ti)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Lucas N. Brouwer</cp:lastModifiedBy>
  <cp:revision>2396</cp:revision>
  <cp:lastPrinted>2017-11-29T16:44:04Z</cp:lastPrinted>
  <dcterms:created xsi:type="dcterms:W3CDTF">2015-07-10T17:44:33Z</dcterms:created>
  <dcterms:modified xsi:type="dcterms:W3CDTF">2020-07-21T19:43:32Z</dcterms:modified>
</cp:coreProperties>
</file>