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8" r:id="rId1"/>
    <p:sldMasterId id="2147483667" r:id="rId2"/>
  </p:sldMasterIdLst>
  <p:notesMasterIdLst>
    <p:notesMasterId r:id="rId27"/>
  </p:notesMasterIdLst>
  <p:handoutMasterIdLst>
    <p:handoutMasterId r:id="rId28"/>
  </p:handoutMasterIdLst>
  <p:sldIdLst>
    <p:sldId id="361" r:id="rId3"/>
    <p:sldId id="376" r:id="rId4"/>
    <p:sldId id="1527" r:id="rId5"/>
    <p:sldId id="1528" r:id="rId6"/>
    <p:sldId id="1529" r:id="rId7"/>
    <p:sldId id="1530" r:id="rId8"/>
    <p:sldId id="1526" r:id="rId9"/>
    <p:sldId id="1516" r:id="rId10"/>
    <p:sldId id="387" r:id="rId11"/>
    <p:sldId id="388" r:id="rId12"/>
    <p:sldId id="1524" r:id="rId13"/>
    <p:sldId id="1525" r:id="rId14"/>
    <p:sldId id="381" r:id="rId15"/>
    <p:sldId id="382" r:id="rId16"/>
    <p:sldId id="383" r:id="rId17"/>
    <p:sldId id="384" r:id="rId18"/>
    <p:sldId id="385" r:id="rId19"/>
    <p:sldId id="331" r:id="rId20"/>
    <p:sldId id="355" r:id="rId21"/>
    <p:sldId id="372" r:id="rId22"/>
    <p:sldId id="342" r:id="rId23"/>
    <p:sldId id="343" r:id="rId24"/>
    <p:sldId id="386" r:id="rId25"/>
    <p:sldId id="380" r:id="rId26"/>
  </p:sldIdLst>
  <p:sldSz cx="12192000" cy="6858000"/>
  <p:notesSz cx="9296400" cy="7010400"/>
  <p:embeddedFontLst>
    <p:embeddedFont>
      <p:font typeface="Calibri" panose="020F0502020204030204" pitchFamily="34" charset="0"/>
      <p:regular r:id="rId29"/>
      <p:bold r:id="rId30"/>
      <p:italic r:id="rId31"/>
      <p:boldItalic r:id="rId32"/>
    </p:embeddedFont>
    <p:embeddedFont>
      <p:font typeface="Cambria Math" panose="02040503050406030204" pitchFamily="18" charset="0"/>
      <p:regular r:id="rId33"/>
    </p:embeddedFont>
    <p:embeddedFont>
      <p:font typeface="Open Sans" panose="020B060402020202020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60A0"/>
    <a:srgbClr val="777F8A"/>
    <a:srgbClr val="136736"/>
    <a:srgbClr val="2C4682"/>
    <a:srgbClr val="DFDFE1"/>
    <a:srgbClr val="4C41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76" autoAdjust="0"/>
    <p:restoredTop sz="92308" autoAdjust="0"/>
  </p:normalViewPr>
  <p:slideViewPr>
    <p:cSldViewPr snapToGrid="0">
      <p:cViewPr varScale="1">
        <p:scale>
          <a:sx n="103" d="100"/>
          <a:sy n="103" d="100"/>
        </p:scale>
        <p:origin x="264" y="72"/>
      </p:cViewPr>
      <p:guideLst>
        <p:guide pos="3840"/>
        <p:guide orient="horz" pos="2184"/>
      </p:guideLst>
    </p:cSldViewPr>
  </p:slideViewPr>
  <p:notesTextViewPr>
    <p:cViewPr>
      <p:scale>
        <a:sx n="1" d="1"/>
        <a:sy n="1" d="1"/>
      </p:scale>
      <p:origin x="0" y="0"/>
    </p:cViewPr>
  </p:notesTextViewPr>
  <p:sorterViewPr>
    <p:cViewPr>
      <p:scale>
        <a:sx n="100" d="100"/>
        <a:sy n="100" d="100"/>
      </p:scale>
      <p:origin x="0" y="-1212"/>
    </p:cViewPr>
  </p:sorter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dirty="0">
              <a:latin typeface="Calibri" panose="020F0502020204030204" pitchFamily="34" charset="0"/>
            </a:endParaRPr>
          </a:p>
        </p:txBody>
      </p:sp>
      <p:sp>
        <p:nvSpPr>
          <p:cNvPr id="3" name="Date Placeholder 2"/>
          <p:cNvSpPr>
            <a:spLocks noGrp="1"/>
          </p:cNvSpPr>
          <p:nvPr>
            <p:ph type="dt" sz="quarter" idx="1"/>
          </p:nvPr>
        </p:nvSpPr>
        <p:spPr>
          <a:xfrm>
            <a:off x="5265809" y="0"/>
            <a:ext cx="4028440" cy="351737"/>
          </a:xfrm>
          <a:prstGeom prst="rect">
            <a:avLst/>
          </a:prstGeom>
        </p:spPr>
        <p:txBody>
          <a:bodyPr vert="horz" lIns="93177" tIns="46589" rIns="93177" bIns="46589" rtlCol="0"/>
          <a:lstStyle>
            <a:lvl1pPr algn="r">
              <a:defRPr sz="1200"/>
            </a:lvl1pPr>
          </a:lstStyle>
          <a:p>
            <a:fld id="{34475077-A074-4E8C-B45E-964494945228}" type="datetimeFigureOut">
              <a:rPr lang="en-US">
                <a:latin typeface="Calibri" panose="020F0502020204030204" pitchFamily="34" charset="0"/>
              </a:rPr>
              <a:t>7/21/2020</a:t>
            </a:fld>
            <a:endParaRPr dirty="0">
              <a:latin typeface="Calibri" panose="020F0502020204030204" pitchFamily="34" charset="0"/>
            </a:endParaRPr>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dirty="0">
              <a:latin typeface="Calibri" panose="020F0502020204030204" pitchFamily="34" charset="0"/>
            </a:endParaRPr>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5DE4C80B-8910-445E-8D30-7A590951118B}" type="slidenum">
              <a:rPr>
                <a:latin typeface="Calibri" panose="020F0502020204030204" pitchFamily="34" charset="0"/>
              </a:rPr>
              <a:t>‹#›</a:t>
            </a:fld>
            <a:endParaRPr dirty="0">
              <a:latin typeface="Calibri" panose="020F0502020204030204" pitchFamily="34" charset="0"/>
            </a:endParaRPr>
          </a:p>
        </p:txBody>
      </p:sp>
    </p:spTree>
    <p:extLst>
      <p:ext uri="{BB962C8B-B14F-4D97-AF65-F5344CB8AC3E}">
        <p14:creationId xmlns:p14="http://schemas.microsoft.com/office/powerpoint/2010/main" val="162125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atin typeface="Calibri" panose="020F0502020204030204" pitchFamily="34" charset="0"/>
              </a:defRPr>
            </a:lvl1pPr>
          </a:lstStyle>
          <a:p>
            <a:fld id="{6A2B48A4-4B96-49F4-8C25-4C9D06114B2C}" type="datetimeFigureOut">
              <a:rPr lang="en-US" smtClean="0"/>
              <a:pPr/>
              <a:t>7/21/2020</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dirty="0"/>
          </a:p>
        </p:txBody>
      </p:sp>
      <p:sp>
        <p:nvSpPr>
          <p:cNvPr id="5" name="Notes Placeholder 4"/>
          <p:cNvSpPr>
            <a:spLocks noGrp="1"/>
          </p:cNvSpPr>
          <p:nvPr>
            <p:ph type="body" sz="quarter" idx="3"/>
          </p:nvPr>
        </p:nvSpPr>
        <p:spPr>
          <a:xfrm>
            <a:off x="929640" y="3373756"/>
            <a:ext cx="7437120" cy="2366010"/>
          </a:xfrm>
          <a:prstGeom prst="rect">
            <a:avLst/>
          </a:prstGeom>
        </p:spPr>
        <p:txBody>
          <a:bodyPr vert="horz" lIns="93177" tIns="46589" rIns="93177" bIns="46589"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atin typeface="Calibri" panose="020F0502020204030204" pitchFamily="34" charset="0"/>
              </a:defRPr>
            </a:lvl1pPr>
          </a:lstStyle>
          <a:p>
            <a:fld id="{5D81F1E7-4EFD-4BFF-B438-FCD52FD36B17}" type="slidenum">
              <a:rPr lang="en-US" smtClean="0"/>
              <a:pPr/>
              <a:t>‹#›</a:t>
            </a:fld>
            <a:endParaRPr lang="en-US" dirty="0"/>
          </a:p>
        </p:txBody>
      </p:sp>
    </p:spTree>
    <p:extLst>
      <p:ext uri="{BB962C8B-B14F-4D97-AF65-F5344CB8AC3E}">
        <p14:creationId xmlns:p14="http://schemas.microsoft.com/office/powerpoint/2010/main" val="47356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1F1E7-4EFD-4BFF-B438-FCD52FD36B17}" type="slidenum">
              <a:rPr lang="en-US" smtClean="0"/>
              <a:pPr/>
              <a:t>1</a:t>
            </a:fld>
            <a:endParaRPr lang="en-US" dirty="0"/>
          </a:p>
        </p:txBody>
      </p:sp>
    </p:spTree>
    <p:extLst>
      <p:ext uri="{BB962C8B-B14F-4D97-AF65-F5344CB8AC3E}">
        <p14:creationId xmlns:p14="http://schemas.microsoft.com/office/powerpoint/2010/main" val="1173220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1F1E7-4EFD-4BFF-B438-FCD52FD36B17}" type="slidenum">
              <a:rPr lang="en-US" smtClean="0"/>
              <a:pPr/>
              <a:t>4</a:t>
            </a:fld>
            <a:endParaRPr lang="en-US" dirty="0"/>
          </a:p>
        </p:txBody>
      </p:sp>
    </p:spTree>
    <p:extLst>
      <p:ext uri="{BB962C8B-B14F-4D97-AF65-F5344CB8AC3E}">
        <p14:creationId xmlns:p14="http://schemas.microsoft.com/office/powerpoint/2010/main" val="119866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1F1E7-4EFD-4BFF-B438-FCD52FD36B17}" type="slidenum">
              <a:rPr lang="en-US" smtClean="0"/>
              <a:pPr/>
              <a:t>11</a:t>
            </a:fld>
            <a:endParaRPr lang="en-US" dirty="0"/>
          </a:p>
        </p:txBody>
      </p:sp>
    </p:spTree>
    <p:extLst>
      <p:ext uri="{BB962C8B-B14F-4D97-AF65-F5344CB8AC3E}">
        <p14:creationId xmlns:p14="http://schemas.microsoft.com/office/powerpoint/2010/main" val="491502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1F1E7-4EFD-4BFF-B438-FCD52FD36B17}" type="slidenum">
              <a:rPr lang="en-US" smtClean="0"/>
              <a:pPr/>
              <a:t>18</a:t>
            </a:fld>
            <a:endParaRPr lang="en-US" dirty="0"/>
          </a:p>
        </p:txBody>
      </p:sp>
    </p:spTree>
    <p:extLst>
      <p:ext uri="{BB962C8B-B14F-4D97-AF65-F5344CB8AC3E}">
        <p14:creationId xmlns:p14="http://schemas.microsoft.com/office/powerpoint/2010/main" val="2156213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81F1E7-4EFD-4BFF-B438-FCD52FD36B17}" type="slidenum">
              <a:rPr kumimoji="0" 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95764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1F1E7-4EFD-4BFF-B438-FCD52FD36B17}" type="slidenum">
              <a:rPr lang="en-US" smtClean="0"/>
              <a:pPr/>
              <a:t>21</a:t>
            </a:fld>
            <a:endParaRPr lang="en-US" dirty="0"/>
          </a:p>
        </p:txBody>
      </p:sp>
    </p:spTree>
    <p:extLst>
      <p:ext uri="{BB962C8B-B14F-4D97-AF65-F5344CB8AC3E}">
        <p14:creationId xmlns:p14="http://schemas.microsoft.com/office/powerpoint/2010/main" val="3701537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LEDET can be used to match CLIQ deposition with margin calculation to quickly find an efficient configuration.</a:t>
            </a:r>
          </a:p>
        </p:txBody>
      </p:sp>
      <p:sp>
        <p:nvSpPr>
          <p:cNvPr id="4" name="Slide Number Placeholder 3"/>
          <p:cNvSpPr>
            <a:spLocks noGrp="1"/>
          </p:cNvSpPr>
          <p:nvPr>
            <p:ph type="sldNum" sz="quarter" idx="5"/>
          </p:nvPr>
        </p:nvSpPr>
        <p:spPr/>
        <p:txBody>
          <a:bodyPr/>
          <a:lstStyle/>
          <a:p>
            <a:fld id="{5D81F1E7-4EFD-4BFF-B438-FCD52FD36B17}" type="slidenum">
              <a:rPr lang="en-US" smtClean="0"/>
              <a:pPr/>
              <a:t>22</a:t>
            </a:fld>
            <a:endParaRPr lang="en-US" dirty="0"/>
          </a:p>
        </p:txBody>
      </p:sp>
    </p:spTree>
    <p:extLst>
      <p:ext uri="{BB962C8B-B14F-4D97-AF65-F5344CB8AC3E}">
        <p14:creationId xmlns:p14="http://schemas.microsoft.com/office/powerpoint/2010/main" val="3548131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1F1E7-4EFD-4BFF-B438-FCD52FD36B17}" type="slidenum">
              <a:rPr lang="en-US" smtClean="0"/>
              <a:pPr/>
              <a:t>23</a:t>
            </a:fld>
            <a:endParaRPr lang="en-US" dirty="0"/>
          </a:p>
        </p:txBody>
      </p:sp>
    </p:spTree>
    <p:extLst>
      <p:ext uri="{BB962C8B-B14F-4D97-AF65-F5344CB8AC3E}">
        <p14:creationId xmlns:p14="http://schemas.microsoft.com/office/powerpoint/2010/main" val="1857388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ltGray">
          <a:xfrm>
            <a:off x="0" y="4572000"/>
            <a:ext cx="12192000" cy="1600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bg1"/>
              </a:solidFill>
              <a:latin typeface="Calibri" panose="020F0502020204030204" pitchFamily="34" charset="0"/>
            </a:endParaRPr>
          </a:p>
        </p:txBody>
      </p:sp>
      <p:sp>
        <p:nvSpPr>
          <p:cNvPr id="2" name="Title 1"/>
          <p:cNvSpPr>
            <a:spLocks noGrp="1"/>
          </p:cNvSpPr>
          <p:nvPr>
            <p:ph type="ctrTitle"/>
          </p:nvPr>
        </p:nvSpPr>
        <p:spPr>
          <a:xfrm>
            <a:off x="628650" y="1787583"/>
            <a:ext cx="10972800" cy="1263534"/>
          </a:xfrm>
        </p:spPr>
        <p:txBody>
          <a:bodyPr anchor="ctr">
            <a:normAutofit/>
          </a:bodyPr>
          <a:lstStyle>
            <a:lvl1pPr algn="l">
              <a:defRPr sz="5800">
                <a:solidFill>
                  <a:schemeClr val="bg1"/>
                </a:solidFill>
              </a:defRPr>
            </a:lvl1pPr>
          </a:lstStyle>
          <a:p>
            <a:r>
              <a:rPr lang="en-US"/>
              <a:t>Click to edit Master title style</a:t>
            </a:r>
            <a:endParaRPr dirty="0"/>
          </a:p>
        </p:txBody>
      </p:sp>
      <p:cxnSp>
        <p:nvCxnSpPr>
          <p:cNvPr id="8" name="Straight Connector 7"/>
          <p:cNvCxnSpPr/>
          <p:nvPr/>
        </p:nvCxnSpPr>
        <p:spPr>
          <a:xfrm>
            <a:off x="0" y="6210300"/>
            <a:ext cx="12192000" cy="0"/>
          </a:xfrm>
          <a:prstGeom prst="line">
            <a:avLst/>
          </a:prstGeom>
          <a:ln w="76200">
            <a:solidFill>
              <a:srgbClr val="4C4184"/>
            </a:solidFill>
            <a:miter lim="800000"/>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628650" y="3333750"/>
            <a:ext cx="7603671" cy="457200"/>
          </a:xfrm>
        </p:spPr>
        <p:txBody>
          <a:bodyPr anchor="ctr">
            <a:normAutofit/>
          </a:bodyPr>
          <a:lstStyle>
            <a:lvl1pPr marL="0" indent="0" algn="l">
              <a:spcBef>
                <a:spcPts val="0"/>
              </a:spcBef>
              <a:buNone/>
              <a:defRPr sz="180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dirty="0"/>
          </a:p>
        </p:txBody>
      </p:sp>
      <p:pic>
        <p:nvPicPr>
          <p:cNvPr id="6" name="Picture 10"/>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342658" y="6286500"/>
            <a:ext cx="3741728" cy="5170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280" y="6282383"/>
            <a:ext cx="521208" cy="52120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112" y="6282383"/>
            <a:ext cx="521208" cy="52120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0173" y="6342962"/>
            <a:ext cx="2370792" cy="40005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74598" y="6282383"/>
            <a:ext cx="616984" cy="52120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1564" y="6282383"/>
            <a:ext cx="536953" cy="521208"/>
          </a:xfrm>
          <a:prstGeom prst="rect">
            <a:avLst/>
          </a:prstGeom>
        </p:spPr>
      </p:pic>
    </p:spTree>
    <p:extLst>
      <p:ext uri="{BB962C8B-B14F-4D97-AF65-F5344CB8AC3E}">
        <p14:creationId xmlns:p14="http://schemas.microsoft.com/office/powerpoint/2010/main" val="340486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359DF6-8F6C-452A-B339-E79BCD3C0716}" type="slidenum">
              <a:rPr lang="en-US" smtClean="0"/>
              <a:pPr/>
              <a:t>‹#›</a:t>
            </a:fld>
            <a:endParaRPr lang="en-US"/>
          </a:p>
        </p:txBody>
      </p:sp>
    </p:spTree>
    <p:extLst>
      <p:ext uri="{BB962C8B-B14F-4D97-AF65-F5344CB8AC3E}">
        <p14:creationId xmlns:p14="http://schemas.microsoft.com/office/powerpoint/2010/main" val="2454055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p:cNvSpPr/>
          <p:nvPr userDrawn="1"/>
        </p:nvSpPr>
        <p:spPr>
          <a:xfrm>
            <a:off x="0" y="2"/>
            <a:ext cx="12192000" cy="9143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3200" dirty="0">
              <a:solidFill>
                <a:prstClr val="white"/>
              </a:solidFill>
            </a:endParaRPr>
          </a:p>
        </p:txBody>
      </p:sp>
      <p:sp>
        <p:nvSpPr>
          <p:cNvPr id="2" name="Title 1"/>
          <p:cNvSpPr>
            <a:spLocks noGrp="1"/>
          </p:cNvSpPr>
          <p:nvPr>
            <p:ph type="title"/>
          </p:nvPr>
        </p:nvSpPr>
        <p:spPr>
          <a:xfrm>
            <a:off x="146050" y="114300"/>
            <a:ext cx="11865721" cy="685800"/>
          </a:xfrm>
        </p:spPr>
        <p:txBody>
          <a:bodyPr/>
          <a:lstStyle>
            <a:lvl1pPr>
              <a:defRPr sz="320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1E7E0-B33B-47FC-A764-2AB1B9FDF5E8}" type="slidenum">
              <a:rPr lang="en-US" smtClean="0"/>
              <a:pPr/>
              <a:t>‹#›</a:t>
            </a:fld>
            <a:endParaRPr lang="en-US"/>
          </a:p>
        </p:txBody>
      </p:sp>
    </p:spTree>
    <p:extLst>
      <p:ext uri="{BB962C8B-B14F-4D97-AF65-F5344CB8AC3E}">
        <p14:creationId xmlns:p14="http://schemas.microsoft.com/office/powerpoint/2010/main" val="321616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1E7E0-B33B-47FC-A764-2AB1B9FDF5E8}" type="slidenum">
              <a:rPr lang="en-US" smtClean="0"/>
              <a:pPr/>
              <a:t>‹#›</a:t>
            </a:fld>
            <a:endParaRPr lang="en-US"/>
          </a:p>
        </p:txBody>
      </p:sp>
      <p:sp>
        <p:nvSpPr>
          <p:cNvPr id="12" name="Rectangle 11"/>
          <p:cNvSpPr/>
          <p:nvPr userDrawn="1"/>
        </p:nvSpPr>
        <p:spPr>
          <a:xfrm>
            <a:off x="0" y="2"/>
            <a:ext cx="12192000" cy="91439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3200" dirty="0">
              <a:solidFill>
                <a:prstClr val="white"/>
              </a:solidFill>
            </a:endParaRPr>
          </a:p>
        </p:txBody>
      </p:sp>
      <p:sp>
        <p:nvSpPr>
          <p:cNvPr id="13" name="Title 1"/>
          <p:cNvSpPr>
            <a:spLocks noGrp="1"/>
          </p:cNvSpPr>
          <p:nvPr>
            <p:ph type="title"/>
          </p:nvPr>
        </p:nvSpPr>
        <p:spPr>
          <a:xfrm>
            <a:off x="146050" y="114300"/>
            <a:ext cx="11865721" cy="685800"/>
          </a:xfrm>
        </p:spPr>
        <p:txBody>
          <a:bodyPr/>
          <a:lstStyle>
            <a:lvl1pPr>
              <a:defRPr sz="3200">
                <a:solidFill>
                  <a:schemeClr val="bg1"/>
                </a:solidFill>
              </a:defRPr>
            </a:lvl1pPr>
          </a:lstStyle>
          <a:p>
            <a:r>
              <a:rPr lang="en-US"/>
              <a:t>Click to edit Master title style</a:t>
            </a:r>
            <a:endParaRPr dirty="0"/>
          </a:p>
        </p:txBody>
      </p:sp>
    </p:spTree>
    <p:extLst>
      <p:ext uri="{BB962C8B-B14F-4D97-AF65-F5344CB8AC3E}">
        <p14:creationId xmlns:p14="http://schemas.microsoft.com/office/powerpoint/2010/main" val="4214600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1E7E0-B33B-47FC-A764-2AB1B9FDF5E8}" type="slidenum">
              <a:rPr lang="en-US" smtClean="0"/>
              <a:pPr/>
              <a:t>‹#›</a:t>
            </a:fld>
            <a:endParaRPr lang="en-US"/>
          </a:p>
        </p:txBody>
      </p:sp>
      <p:sp>
        <p:nvSpPr>
          <p:cNvPr id="8" name="Rectangle 7"/>
          <p:cNvSpPr/>
          <p:nvPr userDrawn="1"/>
        </p:nvSpPr>
        <p:spPr>
          <a:xfrm>
            <a:off x="0" y="2"/>
            <a:ext cx="12192000" cy="91439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3200" dirty="0">
              <a:solidFill>
                <a:prstClr val="white"/>
              </a:solidFill>
            </a:endParaRPr>
          </a:p>
        </p:txBody>
      </p:sp>
      <p:sp>
        <p:nvSpPr>
          <p:cNvPr id="9" name="Title 1"/>
          <p:cNvSpPr>
            <a:spLocks noGrp="1"/>
          </p:cNvSpPr>
          <p:nvPr>
            <p:ph type="title"/>
          </p:nvPr>
        </p:nvSpPr>
        <p:spPr>
          <a:xfrm>
            <a:off x="146050" y="114300"/>
            <a:ext cx="11865721" cy="685800"/>
          </a:xfrm>
        </p:spPr>
        <p:txBody>
          <a:bodyPr/>
          <a:lstStyle>
            <a:lvl1pPr>
              <a:defRPr sz="3200">
                <a:solidFill>
                  <a:schemeClr val="bg1"/>
                </a:solidFill>
              </a:defRPr>
            </a:lvl1pPr>
          </a:lstStyle>
          <a:p>
            <a:r>
              <a:rPr lang="en-US"/>
              <a:t>Click to edit Master title style</a:t>
            </a:r>
            <a:endParaRPr dirty="0"/>
          </a:p>
        </p:txBody>
      </p:sp>
    </p:spTree>
    <p:extLst>
      <p:ext uri="{BB962C8B-B14F-4D97-AF65-F5344CB8AC3E}">
        <p14:creationId xmlns:p14="http://schemas.microsoft.com/office/powerpoint/2010/main" val="2102148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1E7E0-B33B-47FC-A764-2AB1B9FDF5E8}" type="slidenum">
              <a:rPr lang="en-US" smtClean="0"/>
              <a:pPr/>
              <a:t>‹#›</a:t>
            </a:fld>
            <a:endParaRPr lang="en-US"/>
          </a:p>
        </p:txBody>
      </p:sp>
      <p:sp>
        <p:nvSpPr>
          <p:cNvPr id="8" name="Rectangle 7"/>
          <p:cNvSpPr/>
          <p:nvPr userDrawn="1"/>
        </p:nvSpPr>
        <p:spPr>
          <a:xfrm>
            <a:off x="0" y="2"/>
            <a:ext cx="12192000" cy="91439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3200" dirty="0">
              <a:solidFill>
                <a:prstClr val="white"/>
              </a:solidFill>
            </a:endParaRPr>
          </a:p>
        </p:txBody>
      </p:sp>
      <p:sp>
        <p:nvSpPr>
          <p:cNvPr id="9" name="Title 1"/>
          <p:cNvSpPr>
            <a:spLocks noGrp="1"/>
          </p:cNvSpPr>
          <p:nvPr>
            <p:ph type="title"/>
          </p:nvPr>
        </p:nvSpPr>
        <p:spPr>
          <a:xfrm>
            <a:off x="146050" y="114300"/>
            <a:ext cx="11865721" cy="685800"/>
          </a:xfrm>
        </p:spPr>
        <p:txBody>
          <a:bodyPr/>
          <a:lstStyle>
            <a:lvl1pPr>
              <a:defRPr sz="3200">
                <a:solidFill>
                  <a:schemeClr val="bg1"/>
                </a:solidFill>
              </a:defRPr>
            </a:lvl1pPr>
          </a:lstStyle>
          <a:p>
            <a:r>
              <a:rPr lang="en-US"/>
              <a:t>Click to edit Master title style</a:t>
            </a:r>
            <a:endParaRPr dirty="0"/>
          </a:p>
        </p:txBody>
      </p:sp>
    </p:spTree>
    <p:extLst>
      <p:ext uri="{BB962C8B-B14F-4D97-AF65-F5344CB8AC3E}">
        <p14:creationId xmlns:p14="http://schemas.microsoft.com/office/powerpoint/2010/main" val="1543689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1E7E0-B33B-47FC-A764-2AB1B9FDF5E8}" type="slidenum">
              <a:rPr lang="en-US" smtClean="0"/>
              <a:pPr/>
              <a:t>‹#›</a:t>
            </a:fld>
            <a:endParaRPr lang="en-US"/>
          </a:p>
        </p:txBody>
      </p:sp>
      <p:sp>
        <p:nvSpPr>
          <p:cNvPr id="8" name="Rectangle 7"/>
          <p:cNvSpPr/>
          <p:nvPr userDrawn="1"/>
        </p:nvSpPr>
        <p:spPr>
          <a:xfrm>
            <a:off x="0" y="2"/>
            <a:ext cx="12192000" cy="914399"/>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3200" dirty="0">
              <a:solidFill>
                <a:prstClr val="white"/>
              </a:solidFill>
            </a:endParaRPr>
          </a:p>
        </p:txBody>
      </p:sp>
      <p:sp>
        <p:nvSpPr>
          <p:cNvPr id="9" name="Title 1"/>
          <p:cNvSpPr>
            <a:spLocks noGrp="1"/>
          </p:cNvSpPr>
          <p:nvPr>
            <p:ph type="title"/>
          </p:nvPr>
        </p:nvSpPr>
        <p:spPr>
          <a:xfrm>
            <a:off x="146050" y="114300"/>
            <a:ext cx="11865721" cy="685800"/>
          </a:xfrm>
        </p:spPr>
        <p:txBody>
          <a:bodyPr/>
          <a:lstStyle>
            <a:lvl1pPr>
              <a:defRPr sz="3200">
                <a:solidFill>
                  <a:schemeClr val="bg1"/>
                </a:solidFill>
              </a:defRPr>
            </a:lvl1pPr>
          </a:lstStyle>
          <a:p>
            <a:r>
              <a:rPr lang="en-US"/>
              <a:t>Click to edit Master title style</a:t>
            </a:r>
            <a:endParaRPr dirty="0"/>
          </a:p>
        </p:txBody>
      </p:sp>
    </p:spTree>
    <p:extLst>
      <p:ext uri="{BB962C8B-B14F-4D97-AF65-F5344CB8AC3E}">
        <p14:creationId xmlns:p14="http://schemas.microsoft.com/office/powerpoint/2010/main" val="1518510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p:cNvSpPr/>
          <p:nvPr userDrawn="1"/>
        </p:nvSpPr>
        <p:spPr>
          <a:xfrm>
            <a:off x="0" y="2"/>
            <a:ext cx="12192000" cy="914399"/>
          </a:xfrm>
          <a:prstGeom prst="rect">
            <a:avLst/>
          </a:prstGeom>
          <a:solidFill>
            <a:srgbClr val="003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3200" dirty="0">
              <a:solidFill>
                <a:prstClr val="white"/>
              </a:solidFill>
            </a:endParaRPr>
          </a:p>
        </p:txBody>
      </p:sp>
      <p:sp>
        <p:nvSpPr>
          <p:cNvPr id="2" name="Title 1"/>
          <p:cNvSpPr>
            <a:spLocks noGrp="1"/>
          </p:cNvSpPr>
          <p:nvPr>
            <p:ph type="title"/>
          </p:nvPr>
        </p:nvSpPr>
        <p:spPr>
          <a:xfrm>
            <a:off x="146050" y="114300"/>
            <a:ext cx="11865721" cy="685800"/>
          </a:xfrm>
        </p:spPr>
        <p:txBody>
          <a:bodyPr/>
          <a:lstStyle>
            <a:lvl1pPr>
              <a:defRPr sz="320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C1E7E0-B33B-47FC-A764-2AB1B9FDF5E8}" type="slidenum">
              <a:rPr lang="en-US" smtClean="0"/>
              <a:pPr/>
              <a:t>‹#›</a:t>
            </a:fld>
            <a:endParaRPr lang="en-US"/>
          </a:p>
        </p:txBody>
      </p:sp>
    </p:spTree>
    <p:extLst>
      <p:ext uri="{BB962C8B-B14F-4D97-AF65-F5344CB8AC3E}">
        <p14:creationId xmlns:p14="http://schemas.microsoft.com/office/powerpoint/2010/main" val="3554915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Maglab Slide">
    <p:spTree>
      <p:nvGrpSpPr>
        <p:cNvPr id="1" name=""/>
        <p:cNvGrpSpPr/>
        <p:nvPr/>
      </p:nvGrpSpPr>
      <p:grpSpPr>
        <a:xfrm>
          <a:off x="0" y="0"/>
          <a:ext cx="0" cy="0"/>
          <a:chOff x="0" y="0"/>
          <a:chExt cx="0" cy="0"/>
        </a:xfrm>
      </p:grpSpPr>
      <p:sp>
        <p:nvSpPr>
          <p:cNvPr id="12" name="Rectangle 11"/>
          <p:cNvSpPr/>
          <p:nvPr userDrawn="1"/>
        </p:nvSpPr>
        <p:spPr>
          <a:xfrm>
            <a:off x="2" y="2194259"/>
            <a:ext cx="12191999" cy="3749341"/>
          </a:xfrm>
          <a:prstGeom prst="rect">
            <a:avLst/>
          </a:prstGeom>
          <a:solidFill>
            <a:srgbClr val="3C31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804672" y="2295144"/>
            <a:ext cx="10363200" cy="1673352"/>
          </a:xfrm>
        </p:spPr>
        <p:txBody>
          <a:bodyPr/>
          <a:lstStyle>
            <a:lvl1pPr>
              <a:defRPr baseline="0"/>
            </a:lvl1pPr>
          </a:lstStyle>
          <a:p>
            <a:r>
              <a:rPr lang="en-US" dirty="0"/>
              <a:t>This is the Master title</a:t>
            </a:r>
          </a:p>
        </p:txBody>
      </p:sp>
      <p:sp>
        <p:nvSpPr>
          <p:cNvPr id="3" name="Subtitle"/>
          <p:cNvSpPr>
            <a:spLocks noGrp="1"/>
          </p:cNvSpPr>
          <p:nvPr>
            <p:ph type="subTitle" idx="1" hasCustomPrompt="1"/>
          </p:nvPr>
        </p:nvSpPr>
        <p:spPr>
          <a:xfrm>
            <a:off x="1719072" y="4100171"/>
            <a:ext cx="8534400" cy="1297243"/>
          </a:xfrm>
        </p:spPr>
        <p:txBody>
          <a:bodyPr vert="horz" lIns="91440" tIns="45720" rIns="91440" bIns="45720" rtlCol="0">
            <a:noAutofit/>
          </a:bodyPr>
          <a:lstStyle>
            <a:lvl1pPr>
              <a:defRPr lang="en-US" sz="3200" kern="1200" baseline="0" dirty="0">
                <a:solidFill>
                  <a:schemeClr val="bg1"/>
                </a:solidFill>
                <a:latin typeface="Calibri" panose="020F0502020204030204" pitchFamily="34" charset="0"/>
                <a:ea typeface="+mj-ea"/>
                <a:cs typeface="+mj-cs"/>
              </a:defRPr>
            </a:lvl1pPr>
          </a:lstStyle>
          <a:p>
            <a:pPr marL="0" lvl="0" indent="0" algn="ctr">
              <a:buNone/>
            </a:pPr>
            <a:r>
              <a:rPr lang="en-US" dirty="0"/>
              <a:t>This is the Master subtitle style</a:t>
            </a:r>
          </a:p>
        </p:txBody>
      </p:sp>
      <p:sp>
        <p:nvSpPr>
          <p:cNvPr id="4" name="Rectangle 3"/>
          <p:cNvSpPr/>
          <p:nvPr userDrawn="1"/>
        </p:nvSpPr>
        <p:spPr>
          <a:xfrm>
            <a:off x="348136" y="6375313"/>
            <a:ext cx="2210851"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7617" y="154894"/>
            <a:ext cx="6705600" cy="1698516"/>
          </a:xfrm>
          <a:prstGeom prst="rect">
            <a:avLst/>
          </a:prstGeom>
        </p:spPr>
      </p:pic>
    </p:spTree>
    <p:extLst>
      <p:ext uri="{BB962C8B-B14F-4D97-AF65-F5344CB8AC3E}">
        <p14:creationId xmlns:p14="http://schemas.microsoft.com/office/powerpoint/2010/main" val="11523295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13" name="Rectangle 12"/>
          <p:cNvSpPr/>
          <p:nvPr userDrawn="1"/>
        </p:nvSpPr>
        <p:spPr>
          <a:xfrm>
            <a:off x="0" y="1035124"/>
            <a:ext cx="12192000" cy="5822877"/>
          </a:xfrm>
          <a:prstGeom prst="rect">
            <a:avLst/>
          </a:prstGeom>
          <a:solidFill>
            <a:srgbClr val="6361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737601" y="6356351"/>
            <a:ext cx="2196185" cy="365125"/>
          </a:xfrm>
        </p:spPr>
        <p:txBody>
          <a:bodyPr/>
          <a:lstStyle/>
          <a:p>
            <a:fld id="{C927ABC0-8347-2E43-BB51-30B347059303}" type="slidenum">
              <a:rPr lang="en-US" smtClean="0"/>
              <a:pPr/>
              <a:t>‹#›</a:t>
            </a:fld>
            <a:endParaRPr lang="en-US" dirty="0"/>
          </a:p>
        </p:txBody>
      </p:sp>
      <p:sp>
        <p:nvSpPr>
          <p:cNvPr id="9" name="Title 1"/>
          <p:cNvSpPr>
            <a:spLocks noGrp="1"/>
          </p:cNvSpPr>
          <p:nvPr>
            <p:ph type="title" hasCustomPrompt="1"/>
          </p:nvPr>
        </p:nvSpPr>
        <p:spPr>
          <a:xfrm>
            <a:off x="390144" y="155448"/>
            <a:ext cx="11289792" cy="822960"/>
          </a:xfrm>
        </p:spPr>
        <p:txBody>
          <a:bodyPr vert="horz" lIns="91440" tIns="45720" rIns="91440" bIns="45720" rtlCol="0" anchor="ctr">
            <a:noAutofit/>
          </a:bodyPr>
          <a:lstStyle>
            <a:lvl1pPr>
              <a:defRPr lang="en-US" sz="4800" dirty="0">
                <a:solidFill>
                  <a:srgbClr val="3C336F"/>
                </a:solidFill>
                <a:latin typeface="Calibri" panose="020F0502020204030204" pitchFamily="34" charset="0"/>
                <a:cs typeface="Calibri" panose="020F0502020204030204" pitchFamily="34" charset="0"/>
              </a:defRPr>
            </a:lvl1pPr>
          </a:lstStyle>
          <a:p>
            <a:pPr lvl="0" algn="l"/>
            <a:r>
              <a:rPr lang="en-US" dirty="0"/>
              <a:t>This is a Transition slide</a:t>
            </a:r>
          </a:p>
        </p:txBody>
      </p:sp>
      <p:sp>
        <p:nvSpPr>
          <p:cNvPr id="10" name="Text Placeholder 2"/>
          <p:cNvSpPr>
            <a:spLocks noGrp="1"/>
          </p:cNvSpPr>
          <p:nvPr>
            <p:ph type="body" idx="13" hasCustomPrompt="1"/>
          </p:nvPr>
        </p:nvSpPr>
        <p:spPr>
          <a:xfrm>
            <a:off x="390145" y="1325880"/>
            <a:ext cx="7007961" cy="639762"/>
          </a:xfrm>
        </p:spPr>
        <p:txBody>
          <a:bodyPr vert="horz" lIns="91440" tIns="45720" rIns="91440" bIns="45720" rtlCol="0">
            <a:noAutofit/>
          </a:bodyPr>
          <a:lstStyle>
            <a:lvl1pPr>
              <a:defRPr lang="en-US" sz="3600" dirty="0" smtClean="0">
                <a:solidFill>
                  <a:schemeClr val="bg1"/>
                </a:solidFill>
                <a:latin typeface="Calibri" panose="020F0502020204030204" pitchFamily="34" charset="0"/>
                <a:cs typeface="Calibri" panose="020F0502020204030204" pitchFamily="34" charset="0"/>
              </a:defRPr>
            </a:lvl1pPr>
          </a:lstStyle>
          <a:p>
            <a:pPr marL="0" lvl="0" indent="0">
              <a:buNone/>
            </a:pPr>
            <a:r>
              <a:rPr lang="en-US" dirty="0"/>
              <a:t>Click to edit sub-title</a:t>
            </a:r>
          </a:p>
        </p:txBody>
      </p:sp>
      <p:pic>
        <p:nvPicPr>
          <p:cNvPr id="11" name="M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51286" y="5956428"/>
            <a:ext cx="862229" cy="768146"/>
          </a:xfrm>
          <a:prstGeom prst="rect">
            <a:avLst/>
          </a:prstGeom>
        </p:spPr>
      </p:pic>
      <p:sp>
        <p:nvSpPr>
          <p:cNvPr id="14" name="Rectangle 13"/>
          <p:cNvSpPr/>
          <p:nvPr userDrawn="1"/>
        </p:nvSpPr>
        <p:spPr>
          <a:xfrm>
            <a:off x="-9621" y="1035124"/>
            <a:ext cx="12201621"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2"/>
              </a:solidFill>
            </a:endParaRPr>
          </a:p>
        </p:txBody>
      </p:sp>
      <p:sp>
        <p:nvSpPr>
          <p:cNvPr id="15" name="Picture Placeholder 14"/>
          <p:cNvSpPr>
            <a:spLocks noGrp="1"/>
          </p:cNvSpPr>
          <p:nvPr>
            <p:ph type="pic" sz="quarter" idx="14" hasCustomPrompt="1"/>
          </p:nvPr>
        </p:nvSpPr>
        <p:spPr>
          <a:xfrm>
            <a:off x="389467" y="2157414"/>
            <a:ext cx="7008284" cy="3182937"/>
          </a:xfrm>
        </p:spPr>
        <p:txBody>
          <a:bodyPr/>
          <a:lstStyle>
            <a:lvl1pPr marL="0" indent="0">
              <a:buFontTx/>
              <a:buNone/>
              <a:defRPr/>
            </a:lvl1pPr>
          </a:lstStyle>
          <a:p>
            <a:r>
              <a:rPr lang="en-US" dirty="0"/>
              <a:t>Important Visual 1</a:t>
            </a:r>
          </a:p>
        </p:txBody>
      </p:sp>
      <p:sp>
        <p:nvSpPr>
          <p:cNvPr id="17" name="Picture Placeholder 16"/>
          <p:cNvSpPr>
            <a:spLocks noGrp="1"/>
          </p:cNvSpPr>
          <p:nvPr>
            <p:ph type="pic" sz="quarter" idx="15" hasCustomPrompt="1"/>
          </p:nvPr>
        </p:nvSpPr>
        <p:spPr>
          <a:xfrm>
            <a:off x="7778752" y="2157414"/>
            <a:ext cx="3371849" cy="3182937"/>
          </a:xfrm>
        </p:spPr>
        <p:txBody>
          <a:bodyPr/>
          <a:lstStyle>
            <a:lvl1pPr marL="0" indent="0">
              <a:buFontTx/>
              <a:buNone/>
              <a:defRPr/>
            </a:lvl1pPr>
          </a:lstStyle>
          <a:p>
            <a:r>
              <a:rPr lang="en-US" dirty="0"/>
              <a:t>Important Visual 2</a:t>
            </a:r>
          </a:p>
        </p:txBody>
      </p:sp>
      <p:sp>
        <p:nvSpPr>
          <p:cNvPr id="19" name="Text Placeholder 18"/>
          <p:cNvSpPr>
            <a:spLocks noGrp="1"/>
          </p:cNvSpPr>
          <p:nvPr>
            <p:ph type="body" sz="quarter" idx="16" hasCustomPrompt="1"/>
          </p:nvPr>
        </p:nvSpPr>
        <p:spPr>
          <a:xfrm>
            <a:off x="389467" y="5573395"/>
            <a:ext cx="10761133" cy="461665"/>
          </a:xfrm>
          <a:noFill/>
        </p:spPr>
        <p:txBody>
          <a:bodyPr wrap="square" rtlCol="0">
            <a:spAutoFit/>
          </a:bodyPr>
          <a:lstStyle>
            <a:lvl1pPr marL="0" indent="0">
              <a:buFontTx/>
              <a:buNone/>
              <a:defRPr lang="en-US" sz="2400" smtClean="0">
                <a:solidFill>
                  <a:srgbClr val="FFFFFF"/>
                </a:solidFill>
                <a:latin typeface="+mn-lt"/>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Description</a:t>
            </a:r>
          </a:p>
        </p:txBody>
      </p:sp>
    </p:spTree>
    <p:extLst>
      <p:ext uri="{BB962C8B-B14F-4D97-AF65-F5344CB8AC3E}">
        <p14:creationId xmlns:p14="http://schemas.microsoft.com/office/powerpoint/2010/main" val="1190768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2" y="-23852"/>
            <a:ext cx="12191999" cy="5903252"/>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625601" y="2538414"/>
            <a:ext cx="8887884" cy="1362075"/>
          </a:xfrm>
        </p:spPr>
        <p:txBody>
          <a:bodyPr vert="horz" lIns="91440" tIns="45720" rIns="91440" bIns="45720" rtlCol="0" anchor="b" anchorCtr="0">
            <a:normAutofit/>
          </a:bodyPr>
          <a:lstStyle>
            <a:lvl1pPr algn="r"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dirty="0"/>
          </a:p>
        </p:txBody>
      </p:sp>
      <p:sp>
        <p:nvSpPr>
          <p:cNvPr id="3" name="Text Placeholder 2"/>
          <p:cNvSpPr>
            <a:spLocks noGrp="1"/>
          </p:cNvSpPr>
          <p:nvPr>
            <p:ph type="body" idx="1"/>
          </p:nvPr>
        </p:nvSpPr>
        <p:spPr>
          <a:xfrm>
            <a:off x="4470399" y="3910014"/>
            <a:ext cx="6043084" cy="814387"/>
          </a:xfrm>
        </p:spPr>
        <p:txBody>
          <a:bodyPr vert="horz" lIns="91440" tIns="45720" rIns="91440" bIns="45720" rtlCol="0">
            <a:normAutofit/>
          </a:bodyPr>
          <a:lstStyle>
            <a:lvl1pPr marL="0" indent="0" algn="r" defTabSz="914400" rtl="0" eaLnBrk="1" latinLnBrk="0" hangingPunct="1">
              <a:spcBef>
                <a:spcPts val="2000"/>
              </a:spcBef>
              <a:buClr>
                <a:schemeClr val="tx1"/>
              </a:buClr>
              <a:buSzPct val="80000"/>
              <a:buFont typeface="Wingdings" pitchFamily="2" charset="2"/>
              <a:buNone/>
              <a:defRPr sz="1800" kern="1200" spc="100" baseline="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09600" y="6525768"/>
            <a:ext cx="2844800" cy="256032"/>
          </a:xfrm>
        </p:spPr>
        <p:txBody>
          <a:bodyPr/>
          <a:lstStyle>
            <a:lvl1pPr algn="l">
              <a:defRPr/>
            </a:lvl1pPr>
          </a:lstStyle>
          <a:p>
            <a:endParaRPr lang="en-US"/>
          </a:p>
        </p:txBody>
      </p:sp>
      <p:sp>
        <p:nvSpPr>
          <p:cNvPr id="5" name="Footer Placeholder 4"/>
          <p:cNvSpPr>
            <a:spLocks noGrp="1"/>
          </p:cNvSpPr>
          <p:nvPr>
            <p:ph type="ftr" sz="quarter" idx="11"/>
          </p:nvPr>
        </p:nvSpPr>
        <p:spPr>
          <a:xfrm>
            <a:off x="406400" y="6019800"/>
            <a:ext cx="3860800" cy="255494"/>
          </a:xfrm>
        </p:spPr>
        <p:txBody>
          <a:bodyPr/>
          <a:lstStyle/>
          <a:p>
            <a:endParaRPr lang="en-US"/>
          </a:p>
        </p:txBody>
      </p:sp>
      <p:sp>
        <p:nvSpPr>
          <p:cNvPr id="6" name="Slide Number Placeholder 5"/>
          <p:cNvSpPr>
            <a:spLocks noGrp="1"/>
          </p:cNvSpPr>
          <p:nvPr>
            <p:ph type="sldNum" sz="quarter" idx="12"/>
          </p:nvPr>
        </p:nvSpPr>
        <p:spPr>
          <a:xfrm>
            <a:off x="10783785" y="6172200"/>
            <a:ext cx="1398496" cy="685800"/>
          </a:xfrm>
        </p:spPr>
        <p:txBody>
          <a:bodyPr/>
          <a:lstStyle/>
          <a:p>
            <a:fld id="{156B38F0-4F8A-408B-95BD-ED16FACE6E05}" type="slidenum">
              <a:rPr lang="en-US" smtClean="0"/>
              <a:pPr/>
              <a:t>‹#›</a:t>
            </a:fld>
            <a:endParaRPr lang="en-US"/>
          </a:p>
        </p:txBody>
      </p:sp>
      <p:pic>
        <p:nvPicPr>
          <p:cNvPr id="8" name="Picture 3">
            <a:extLst>
              <a:ext uri="{FF2B5EF4-FFF2-40B4-BE49-F238E27FC236}">
                <a16:creationId xmlns:a16="http://schemas.microsoft.com/office/drawing/2014/main" id="{83C3CD8A-C7F0-471F-B186-7BE7F482076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255" y="6481266"/>
            <a:ext cx="2113287" cy="274320"/>
          </a:xfrm>
          <a:prstGeom prst="rect">
            <a:avLst/>
          </a:prstGeom>
          <a:noFill/>
        </p:spPr>
      </p:pic>
    </p:spTree>
    <p:extLst>
      <p:ext uri="{BB962C8B-B14F-4D97-AF65-F5344CB8AC3E}">
        <p14:creationId xmlns:p14="http://schemas.microsoft.com/office/powerpoint/2010/main" val="380200522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3"/>
          <p:cNvSpPr>
            <a:spLocks noGrp="1"/>
          </p:cNvSpPr>
          <p:nvPr>
            <p:ph type="sldNum" sz="quarter" idx="12"/>
          </p:nvPr>
        </p:nvSpPr>
        <p:spPr/>
        <p:txBody>
          <a:bodyPr/>
          <a:lstStyle/>
          <a:p>
            <a:fld id="{5F4C9F40-B079-4B71-A627-7266DFEA7F03}" type="slidenum">
              <a:rPr lang="en-US" smtClean="0"/>
              <a:t>‹#›</a:t>
            </a:fld>
            <a:endParaRPr lang="en-US" dirty="0"/>
          </a:p>
        </p:txBody>
      </p:sp>
      <p:sp>
        <p:nvSpPr>
          <p:cNvPr id="4" name="TextBox 3">
            <a:extLst>
              <a:ext uri="{FF2B5EF4-FFF2-40B4-BE49-F238E27FC236}">
                <a16:creationId xmlns:a16="http://schemas.microsoft.com/office/drawing/2014/main" id="{484445F0-BD2D-4349-A8BF-B82D70106DAF}"/>
              </a:ext>
            </a:extLst>
          </p:cNvPr>
          <p:cNvSpPr txBox="1"/>
          <p:nvPr userDrawn="1"/>
        </p:nvSpPr>
        <p:spPr>
          <a:xfrm>
            <a:off x="4629573" y="6610457"/>
            <a:ext cx="2164503" cy="276999"/>
          </a:xfrm>
          <a:prstGeom prst="rect">
            <a:avLst/>
          </a:prstGeom>
          <a:noFill/>
        </p:spPr>
        <p:txBody>
          <a:bodyPr wrap="none" rtlCol="0">
            <a:spAutoFit/>
          </a:bodyPr>
          <a:lstStyle/>
          <a:p>
            <a:r>
              <a:rPr lang="en-US" sz="1200" dirty="0"/>
              <a:t>MDP Modelling Group 2020</a:t>
            </a:r>
          </a:p>
        </p:txBody>
      </p:sp>
    </p:spTree>
    <p:extLst>
      <p:ext uri="{BB962C8B-B14F-4D97-AF65-F5344CB8AC3E}">
        <p14:creationId xmlns:p14="http://schemas.microsoft.com/office/powerpoint/2010/main" val="12903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p:cNvSpPr/>
          <p:nvPr userDrawn="1"/>
        </p:nvSpPr>
        <p:spPr>
          <a:xfrm>
            <a:off x="0" y="2"/>
            <a:ext cx="12192000" cy="1080841"/>
          </a:xfrm>
          <a:prstGeom prst="rect">
            <a:avLst/>
          </a:prstGeom>
          <a:solidFill>
            <a:srgbClr val="CD62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3200" dirty="0">
              <a:solidFill>
                <a:prstClr val="white"/>
              </a:solidFill>
            </a:endParaRPr>
          </a:p>
        </p:txBody>
      </p:sp>
      <p:sp>
        <p:nvSpPr>
          <p:cNvPr id="3" name="Content Placeholder 2"/>
          <p:cNvSpPr>
            <a:spLocks noGrp="1"/>
          </p:cNvSpPr>
          <p:nvPr>
            <p:ph sz="half" idx="1"/>
          </p:nvPr>
        </p:nvSpPr>
        <p:spPr>
          <a:xfrm>
            <a:off x="1219200" y="1600200"/>
            <a:ext cx="4084320" cy="4572000"/>
          </a:xfrm>
        </p:spPr>
        <p:txBody>
          <a:bodyPr>
            <a:normAutofit/>
          </a:bodyPr>
          <a:lstStyle>
            <a:lvl1pPr>
              <a:defRPr sz="1800"/>
            </a:lvl1pPr>
            <a:lvl2pPr>
              <a:defRPr sz="1600"/>
            </a:lvl2pPr>
            <a:lvl3pPr>
              <a:defRPr sz="1600"/>
            </a:lvl3pPr>
            <a:lvl4pPr>
              <a:defRPr sz="1600"/>
            </a:lvl4pPr>
            <a:lvl5pPr>
              <a:defRPr sz="1600"/>
            </a:lvl5pPr>
            <a:lvl6pPr>
              <a:defRPr sz="1600" baseline="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908800" y="1600200"/>
            <a:ext cx="4084320" cy="4572000"/>
          </a:xfrm>
        </p:spPr>
        <p:txBody>
          <a:bodyPr>
            <a:normAutofit/>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CB4877-EB01-42F2-A2E7-DA0E788C09A8}" type="slidenum">
              <a:rPr lang="en-US" smtClean="0"/>
              <a:pPr/>
              <a:t>‹#›</a:t>
            </a:fld>
            <a:endParaRPr lang="en-US"/>
          </a:p>
        </p:txBody>
      </p:sp>
      <p:sp>
        <p:nvSpPr>
          <p:cNvPr id="8" name="Title Placeholder 1"/>
          <p:cNvSpPr>
            <a:spLocks noGrp="1"/>
          </p:cNvSpPr>
          <p:nvPr>
            <p:ph type="title"/>
          </p:nvPr>
        </p:nvSpPr>
        <p:spPr>
          <a:xfrm>
            <a:off x="812801" y="152400"/>
            <a:ext cx="10566399" cy="6858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endParaRPr dirty="0"/>
          </a:p>
        </p:txBody>
      </p:sp>
    </p:spTree>
    <p:extLst>
      <p:ext uri="{BB962C8B-B14F-4D97-AF65-F5344CB8AC3E}">
        <p14:creationId xmlns:p14="http://schemas.microsoft.com/office/powerpoint/2010/main" val="2162019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Rectangle 12"/>
          <p:cNvSpPr/>
          <p:nvPr userDrawn="1"/>
        </p:nvSpPr>
        <p:spPr>
          <a:xfrm>
            <a:off x="0" y="2"/>
            <a:ext cx="12273621" cy="1080841"/>
          </a:xfrm>
          <a:prstGeom prst="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3200" dirty="0">
              <a:solidFill>
                <a:schemeClr val="bg1"/>
              </a:solidFill>
            </a:endParaRPr>
          </a:p>
        </p:txBody>
      </p:sp>
      <p:sp>
        <p:nvSpPr>
          <p:cNvPr id="3" name="Text Placeholder 2"/>
          <p:cNvSpPr>
            <a:spLocks noGrp="1"/>
          </p:cNvSpPr>
          <p:nvPr>
            <p:ph type="body" idx="1"/>
          </p:nvPr>
        </p:nvSpPr>
        <p:spPr>
          <a:xfrm>
            <a:off x="1422400" y="1722279"/>
            <a:ext cx="3779520" cy="639762"/>
          </a:xfrm>
        </p:spPr>
        <p:txBody>
          <a:bodyPr anchor="ctr" anchorCtr="0">
            <a:noAutofit/>
          </a:bodyPr>
          <a:lstStyle>
            <a:lvl1pPr marL="0" indent="0" algn="ctr">
              <a:buNone/>
              <a:defRPr sz="2000" b="1">
                <a:gradFill>
                  <a:gsLst>
                    <a:gs pos="0">
                      <a:schemeClr val="tx1"/>
                    </a:gs>
                    <a:gs pos="100000">
                      <a:schemeClr val="tx1">
                        <a:lumMod val="75000"/>
                        <a:lumOff val="25000"/>
                      </a:schemeClr>
                    </a:gs>
                  </a:gsLst>
                  <a:lin ang="54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6959600" y="1722280"/>
            <a:ext cx="3779520" cy="639762"/>
          </a:xfrm>
        </p:spPr>
        <p:txBody>
          <a:bodyPr vert="horz" lIns="91440" tIns="45720" rIns="91440" bIns="45720" rtlCol="0" anchor="ctr" anchorCtr="0">
            <a:noAutofit/>
          </a:bodyPr>
          <a:lstStyle>
            <a:lvl1pPr marL="0" indent="0" algn="ctr">
              <a:buNone/>
              <a:defRPr sz="2000" b="1" kern="1200">
                <a:gradFill>
                  <a:gsLst>
                    <a:gs pos="0">
                      <a:schemeClr val="tx1"/>
                    </a:gs>
                    <a:gs pos="100000">
                      <a:schemeClr val="tx1">
                        <a:lumMod val="75000"/>
                        <a:lumOff val="25000"/>
                      </a:schemeClr>
                    </a:gs>
                  </a:gsLst>
                  <a:lin ang="5400000" scaled="0"/>
                </a:gra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ts val="2000"/>
              </a:spcBef>
              <a:buClr>
                <a:schemeClr val="tx1"/>
              </a:buClr>
              <a:buSzPct val="80000"/>
              <a:buFont typeface="Wingdings" pitchFamily="2" charset="2"/>
              <a:buNone/>
            </a:pPr>
            <a:r>
              <a:rPr lang="en-US"/>
              <a:t>Edit Master text styles</a:t>
            </a:r>
          </a:p>
        </p:txBody>
      </p:sp>
      <p:sp>
        <p:nvSpPr>
          <p:cNvPr id="10" name="Freeform 9"/>
          <p:cNvSpPr/>
          <p:nvPr/>
        </p:nvSpPr>
        <p:spPr>
          <a:xfrm>
            <a:off x="1270000" y="2423160"/>
            <a:ext cx="4084320" cy="45720"/>
          </a:xfrm>
          <a:custGeom>
            <a:avLst/>
            <a:gdLst>
              <a:gd name="connsiteX0" fmla="*/ 0 w 3886200"/>
              <a:gd name="connsiteY0" fmla="*/ 0 h 5486400"/>
              <a:gd name="connsiteX1" fmla="*/ 3886200 w 3886200"/>
              <a:gd name="connsiteY1" fmla="*/ 0 h 5486400"/>
              <a:gd name="connsiteX2" fmla="*/ 3886200 w 3886200"/>
              <a:gd name="connsiteY2" fmla="*/ 5486400 h 5486400"/>
              <a:gd name="connsiteX3" fmla="*/ 0 w 3886200"/>
              <a:gd name="connsiteY3" fmla="*/ 5486400 h 5486400"/>
              <a:gd name="connsiteX4" fmla="*/ 0 w 3886200"/>
              <a:gd name="connsiteY4" fmla="*/ 0 h 5486400"/>
              <a:gd name="connsiteX0" fmla="*/ 0 w 3886200"/>
              <a:gd name="connsiteY0" fmla="*/ 0 h 5486400"/>
              <a:gd name="connsiteX1" fmla="*/ 3886200 w 3886200"/>
              <a:gd name="connsiteY1" fmla="*/ 0 h 5486400"/>
              <a:gd name="connsiteX2" fmla="*/ 3886200 w 3886200"/>
              <a:gd name="connsiteY2" fmla="*/ 5486400 h 5486400"/>
              <a:gd name="connsiteX3" fmla="*/ 0 w 3886200"/>
              <a:gd name="connsiteY3" fmla="*/ 5486400 h 5486400"/>
              <a:gd name="connsiteX4" fmla="*/ 0 w 3886200"/>
              <a:gd name="connsiteY4" fmla="*/ 0 h 5486400"/>
              <a:gd name="connsiteX0" fmla="*/ 0 w 3886200"/>
              <a:gd name="connsiteY0" fmla="*/ 125506 h 5611906"/>
              <a:gd name="connsiteX1" fmla="*/ 3886200 w 3886200"/>
              <a:gd name="connsiteY1" fmla="*/ 125506 h 5611906"/>
              <a:gd name="connsiteX2" fmla="*/ 3886200 w 3886200"/>
              <a:gd name="connsiteY2" fmla="*/ 5611906 h 5611906"/>
              <a:gd name="connsiteX3" fmla="*/ 0 w 3886200"/>
              <a:gd name="connsiteY3" fmla="*/ 5611906 h 5611906"/>
              <a:gd name="connsiteX4" fmla="*/ 0 w 3886200"/>
              <a:gd name="connsiteY4" fmla="*/ 125506 h 5611906"/>
              <a:gd name="connsiteX0" fmla="*/ 0 w 3886200"/>
              <a:gd name="connsiteY0" fmla="*/ 125506 h 5611906"/>
              <a:gd name="connsiteX1" fmla="*/ 3886200 w 3886200"/>
              <a:gd name="connsiteY1" fmla="*/ 125506 h 5611906"/>
              <a:gd name="connsiteX2" fmla="*/ 3886200 w 3886200"/>
              <a:gd name="connsiteY2" fmla="*/ 5611906 h 5611906"/>
              <a:gd name="connsiteX3" fmla="*/ 0 w 3886200"/>
              <a:gd name="connsiteY3" fmla="*/ 5611906 h 5611906"/>
              <a:gd name="connsiteX4" fmla="*/ 0 w 3886200"/>
              <a:gd name="connsiteY4" fmla="*/ 125506 h 5611906"/>
              <a:gd name="connsiteX0" fmla="*/ 0 w 3886200"/>
              <a:gd name="connsiteY0" fmla="*/ 125506 h 5728260"/>
              <a:gd name="connsiteX1" fmla="*/ 3886200 w 3886200"/>
              <a:gd name="connsiteY1" fmla="*/ 125506 h 5728260"/>
              <a:gd name="connsiteX2" fmla="*/ 3886200 w 3886200"/>
              <a:gd name="connsiteY2" fmla="*/ 5611906 h 5728260"/>
              <a:gd name="connsiteX3" fmla="*/ 0 w 3886200"/>
              <a:gd name="connsiteY3" fmla="*/ 5611906 h 5728260"/>
              <a:gd name="connsiteX4" fmla="*/ 0 w 3886200"/>
              <a:gd name="connsiteY4" fmla="*/ 125506 h 5728260"/>
              <a:gd name="connsiteX0" fmla="*/ 0 w 3886200"/>
              <a:gd name="connsiteY0" fmla="*/ 125506 h 5728260"/>
              <a:gd name="connsiteX1" fmla="*/ 3886200 w 3886200"/>
              <a:gd name="connsiteY1" fmla="*/ 125506 h 5728260"/>
              <a:gd name="connsiteX2" fmla="*/ 3886200 w 3886200"/>
              <a:gd name="connsiteY2" fmla="*/ 5611906 h 5728260"/>
              <a:gd name="connsiteX3" fmla="*/ 0 w 3886200"/>
              <a:gd name="connsiteY3" fmla="*/ 5611906 h 5728260"/>
              <a:gd name="connsiteX4" fmla="*/ 0 w 3886200"/>
              <a:gd name="connsiteY4" fmla="*/ 125506 h 5728260"/>
              <a:gd name="connsiteX0" fmla="*/ 0 w 3980329"/>
              <a:gd name="connsiteY0" fmla="*/ 125506 h 5728260"/>
              <a:gd name="connsiteX1" fmla="*/ 3886200 w 3980329"/>
              <a:gd name="connsiteY1" fmla="*/ 125506 h 5728260"/>
              <a:gd name="connsiteX2" fmla="*/ 3886200 w 3980329"/>
              <a:gd name="connsiteY2" fmla="*/ 5611906 h 5728260"/>
              <a:gd name="connsiteX3" fmla="*/ 0 w 3980329"/>
              <a:gd name="connsiteY3" fmla="*/ 5611906 h 5728260"/>
              <a:gd name="connsiteX4" fmla="*/ 0 w 3980329"/>
              <a:gd name="connsiteY4" fmla="*/ 125506 h 5728260"/>
              <a:gd name="connsiteX0" fmla="*/ 0 w 3980329"/>
              <a:gd name="connsiteY0" fmla="*/ 125506 h 5728260"/>
              <a:gd name="connsiteX1" fmla="*/ 3886200 w 3980329"/>
              <a:gd name="connsiteY1" fmla="*/ 125506 h 5728260"/>
              <a:gd name="connsiteX2" fmla="*/ 3886200 w 3980329"/>
              <a:gd name="connsiteY2" fmla="*/ 5611906 h 5728260"/>
              <a:gd name="connsiteX3" fmla="*/ 0 w 3980329"/>
              <a:gd name="connsiteY3" fmla="*/ 5611906 h 5728260"/>
              <a:gd name="connsiteX4" fmla="*/ 0 w 3980329"/>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5728260">
                <a:moveTo>
                  <a:pt x="134471" y="125506"/>
                </a:moveTo>
                <a:cubicBezTo>
                  <a:pt x="1456765" y="327212"/>
                  <a:pt x="2770095" y="0"/>
                  <a:pt x="4020671" y="125506"/>
                </a:cubicBezTo>
                <a:cubicBezTo>
                  <a:pt x="4114800" y="1963271"/>
                  <a:pt x="3859306" y="3756212"/>
                  <a:pt x="4020671" y="5611906"/>
                </a:cubicBezTo>
                <a:cubicBezTo>
                  <a:pt x="2792506" y="5459319"/>
                  <a:pt x="1425389" y="5728260"/>
                  <a:pt x="134471" y="5611906"/>
                </a:cubicBezTo>
                <a:cubicBezTo>
                  <a:pt x="0" y="3818965"/>
                  <a:pt x="313765" y="1963271"/>
                  <a:pt x="134471" y="125506"/>
                </a:cubicBezTo>
                <a:close/>
              </a:path>
            </a:pathLst>
          </a:custGeom>
          <a:gradFill>
            <a:gsLst>
              <a:gs pos="25000">
                <a:schemeClr val="tx1"/>
              </a:gs>
              <a:gs pos="100000">
                <a:schemeClr val="tx1">
                  <a:lumMod val="75000"/>
                  <a:lumOff val="25000"/>
                </a:schemeClr>
              </a:gs>
            </a:gsLst>
            <a:lin ang="5400000" scaled="0"/>
          </a:gradFill>
          <a:ln>
            <a:noFill/>
          </a:ln>
          <a:effectLst>
            <a:outerShdw blurRad="76200" sx="102000" sy="102000" algn="ctr" rotWithShape="0">
              <a:schemeClr val="tx1">
                <a:lumMod val="75000"/>
                <a:lumOff val="25000"/>
                <a:alpha val="40000"/>
              </a:schemeClr>
            </a:outerShdw>
          </a:effectLst>
          <a:scene3d>
            <a:camera prst="orthographicFront"/>
            <a:lightRig rig="morning" dir="t"/>
          </a:scene3d>
          <a:sp3d>
            <a:bevelT w="25400" h="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1" name="Freeform 10"/>
          <p:cNvSpPr/>
          <p:nvPr/>
        </p:nvSpPr>
        <p:spPr>
          <a:xfrm>
            <a:off x="6807200" y="2423161"/>
            <a:ext cx="4084320" cy="45720"/>
          </a:xfrm>
          <a:custGeom>
            <a:avLst/>
            <a:gdLst>
              <a:gd name="connsiteX0" fmla="*/ 0 w 3886200"/>
              <a:gd name="connsiteY0" fmla="*/ 0 h 5486400"/>
              <a:gd name="connsiteX1" fmla="*/ 3886200 w 3886200"/>
              <a:gd name="connsiteY1" fmla="*/ 0 h 5486400"/>
              <a:gd name="connsiteX2" fmla="*/ 3886200 w 3886200"/>
              <a:gd name="connsiteY2" fmla="*/ 5486400 h 5486400"/>
              <a:gd name="connsiteX3" fmla="*/ 0 w 3886200"/>
              <a:gd name="connsiteY3" fmla="*/ 5486400 h 5486400"/>
              <a:gd name="connsiteX4" fmla="*/ 0 w 3886200"/>
              <a:gd name="connsiteY4" fmla="*/ 0 h 5486400"/>
              <a:gd name="connsiteX0" fmla="*/ 0 w 3886200"/>
              <a:gd name="connsiteY0" fmla="*/ 0 h 5486400"/>
              <a:gd name="connsiteX1" fmla="*/ 3886200 w 3886200"/>
              <a:gd name="connsiteY1" fmla="*/ 0 h 5486400"/>
              <a:gd name="connsiteX2" fmla="*/ 3886200 w 3886200"/>
              <a:gd name="connsiteY2" fmla="*/ 5486400 h 5486400"/>
              <a:gd name="connsiteX3" fmla="*/ 0 w 3886200"/>
              <a:gd name="connsiteY3" fmla="*/ 5486400 h 5486400"/>
              <a:gd name="connsiteX4" fmla="*/ 0 w 3886200"/>
              <a:gd name="connsiteY4" fmla="*/ 0 h 5486400"/>
              <a:gd name="connsiteX0" fmla="*/ 0 w 3886200"/>
              <a:gd name="connsiteY0" fmla="*/ 125506 h 5611906"/>
              <a:gd name="connsiteX1" fmla="*/ 3886200 w 3886200"/>
              <a:gd name="connsiteY1" fmla="*/ 125506 h 5611906"/>
              <a:gd name="connsiteX2" fmla="*/ 3886200 w 3886200"/>
              <a:gd name="connsiteY2" fmla="*/ 5611906 h 5611906"/>
              <a:gd name="connsiteX3" fmla="*/ 0 w 3886200"/>
              <a:gd name="connsiteY3" fmla="*/ 5611906 h 5611906"/>
              <a:gd name="connsiteX4" fmla="*/ 0 w 3886200"/>
              <a:gd name="connsiteY4" fmla="*/ 125506 h 5611906"/>
              <a:gd name="connsiteX0" fmla="*/ 0 w 3886200"/>
              <a:gd name="connsiteY0" fmla="*/ 125506 h 5611906"/>
              <a:gd name="connsiteX1" fmla="*/ 3886200 w 3886200"/>
              <a:gd name="connsiteY1" fmla="*/ 125506 h 5611906"/>
              <a:gd name="connsiteX2" fmla="*/ 3886200 w 3886200"/>
              <a:gd name="connsiteY2" fmla="*/ 5611906 h 5611906"/>
              <a:gd name="connsiteX3" fmla="*/ 0 w 3886200"/>
              <a:gd name="connsiteY3" fmla="*/ 5611906 h 5611906"/>
              <a:gd name="connsiteX4" fmla="*/ 0 w 3886200"/>
              <a:gd name="connsiteY4" fmla="*/ 125506 h 5611906"/>
              <a:gd name="connsiteX0" fmla="*/ 0 w 3886200"/>
              <a:gd name="connsiteY0" fmla="*/ 125506 h 5728260"/>
              <a:gd name="connsiteX1" fmla="*/ 3886200 w 3886200"/>
              <a:gd name="connsiteY1" fmla="*/ 125506 h 5728260"/>
              <a:gd name="connsiteX2" fmla="*/ 3886200 w 3886200"/>
              <a:gd name="connsiteY2" fmla="*/ 5611906 h 5728260"/>
              <a:gd name="connsiteX3" fmla="*/ 0 w 3886200"/>
              <a:gd name="connsiteY3" fmla="*/ 5611906 h 5728260"/>
              <a:gd name="connsiteX4" fmla="*/ 0 w 3886200"/>
              <a:gd name="connsiteY4" fmla="*/ 125506 h 5728260"/>
              <a:gd name="connsiteX0" fmla="*/ 0 w 3886200"/>
              <a:gd name="connsiteY0" fmla="*/ 125506 h 5728260"/>
              <a:gd name="connsiteX1" fmla="*/ 3886200 w 3886200"/>
              <a:gd name="connsiteY1" fmla="*/ 125506 h 5728260"/>
              <a:gd name="connsiteX2" fmla="*/ 3886200 w 3886200"/>
              <a:gd name="connsiteY2" fmla="*/ 5611906 h 5728260"/>
              <a:gd name="connsiteX3" fmla="*/ 0 w 3886200"/>
              <a:gd name="connsiteY3" fmla="*/ 5611906 h 5728260"/>
              <a:gd name="connsiteX4" fmla="*/ 0 w 3886200"/>
              <a:gd name="connsiteY4" fmla="*/ 125506 h 5728260"/>
              <a:gd name="connsiteX0" fmla="*/ 0 w 3980329"/>
              <a:gd name="connsiteY0" fmla="*/ 125506 h 5728260"/>
              <a:gd name="connsiteX1" fmla="*/ 3886200 w 3980329"/>
              <a:gd name="connsiteY1" fmla="*/ 125506 h 5728260"/>
              <a:gd name="connsiteX2" fmla="*/ 3886200 w 3980329"/>
              <a:gd name="connsiteY2" fmla="*/ 5611906 h 5728260"/>
              <a:gd name="connsiteX3" fmla="*/ 0 w 3980329"/>
              <a:gd name="connsiteY3" fmla="*/ 5611906 h 5728260"/>
              <a:gd name="connsiteX4" fmla="*/ 0 w 3980329"/>
              <a:gd name="connsiteY4" fmla="*/ 125506 h 5728260"/>
              <a:gd name="connsiteX0" fmla="*/ 0 w 3980329"/>
              <a:gd name="connsiteY0" fmla="*/ 125506 h 5728260"/>
              <a:gd name="connsiteX1" fmla="*/ 3886200 w 3980329"/>
              <a:gd name="connsiteY1" fmla="*/ 125506 h 5728260"/>
              <a:gd name="connsiteX2" fmla="*/ 3886200 w 3980329"/>
              <a:gd name="connsiteY2" fmla="*/ 5611906 h 5728260"/>
              <a:gd name="connsiteX3" fmla="*/ 0 w 3980329"/>
              <a:gd name="connsiteY3" fmla="*/ 5611906 h 5728260"/>
              <a:gd name="connsiteX4" fmla="*/ 0 w 3980329"/>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5728260">
                <a:moveTo>
                  <a:pt x="134471" y="125506"/>
                </a:moveTo>
                <a:cubicBezTo>
                  <a:pt x="1456765" y="327212"/>
                  <a:pt x="2770095" y="0"/>
                  <a:pt x="4020671" y="125506"/>
                </a:cubicBezTo>
                <a:cubicBezTo>
                  <a:pt x="4114800" y="1963271"/>
                  <a:pt x="3859306" y="3756212"/>
                  <a:pt x="4020671" y="5611906"/>
                </a:cubicBezTo>
                <a:cubicBezTo>
                  <a:pt x="2792506" y="5459319"/>
                  <a:pt x="1425389" y="5728260"/>
                  <a:pt x="134471" y="5611906"/>
                </a:cubicBezTo>
                <a:cubicBezTo>
                  <a:pt x="0" y="3818965"/>
                  <a:pt x="313765" y="1963271"/>
                  <a:pt x="134471" y="125506"/>
                </a:cubicBezTo>
                <a:close/>
              </a:path>
            </a:pathLst>
          </a:custGeom>
          <a:gradFill>
            <a:gsLst>
              <a:gs pos="25000">
                <a:schemeClr val="tx1"/>
              </a:gs>
              <a:gs pos="100000">
                <a:schemeClr val="tx1">
                  <a:lumMod val="75000"/>
                  <a:lumOff val="25000"/>
                </a:schemeClr>
              </a:gs>
            </a:gsLst>
            <a:lin ang="5400000" scaled="0"/>
          </a:gradFill>
          <a:ln>
            <a:noFill/>
          </a:ln>
          <a:effectLst>
            <a:outerShdw blurRad="76200" sx="102000" sy="102000" algn="ctr" rotWithShape="0">
              <a:schemeClr val="tx1">
                <a:lumMod val="75000"/>
                <a:lumOff val="25000"/>
                <a:alpha val="40000"/>
              </a:schemeClr>
            </a:outerShdw>
          </a:effectLst>
          <a:scene3d>
            <a:camera prst="orthographicFront"/>
            <a:lightRig rig="morning" dir="t"/>
          </a:scene3d>
          <a:sp3d>
            <a:bevelT w="25400" h="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 name="Content Placeholder 3"/>
          <p:cNvSpPr>
            <a:spLocks noGrp="1"/>
          </p:cNvSpPr>
          <p:nvPr>
            <p:ph sz="half" idx="2"/>
          </p:nvPr>
        </p:nvSpPr>
        <p:spPr>
          <a:xfrm>
            <a:off x="1270000" y="2590800"/>
            <a:ext cx="4084320" cy="3535363"/>
          </a:xfrm>
        </p:spPr>
        <p:txBody>
          <a:bodyPr>
            <a:normAutofit/>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5"/>
          <p:cNvSpPr>
            <a:spLocks noGrp="1"/>
          </p:cNvSpPr>
          <p:nvPr>
            <p:ph sz="quarter" idx="4"/>
          </p:nvPr>
        </p:nvSpPr>
        <p:spPr>
          <a:xfrm>
            <a:off x="6807200" y="2590801"/>
            <a:ext cx="4084320" cy="3535363"/>
          </a:xfrm>
        </p:spPr>
        <p:txBody>
          <a:bodyPr>
            <a:normAutofit/>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B12704-64F4-4105-8BC6-83550D8865FF}" type="slidenum">
              <a:rPr lang="en-US" smtClean="0"/>
              <a:pPr/>
              <a:t>‹#›</a:t>
            </a:fld>
            <a:endParaRPr lang="en-US"/>
          </a:p>
        </p:txBody>
      </p:sp>
      <p:sp>
        <p:nvSpPr>
          <p:cNvPr id="12" name="Title Placeholder 1"/>
          <p:cNvSpPr>
            <a:spLocks noGrp="1"/>
          </p:cNvSpPr>
          <p:nvPr>
            <p:ph type="title"/>
          </p:nvPr>
        </p:nvSpPr>
        <p:spPr>
          <a:xfrm>
            <a:off x="812801" y="152400"/>
            <a:ext cx="10566399" cy="685800"/>
          </a:xfrm>
          <a:prstGeom prst="rect">
            <a:avLst/>
          </a:prstGeom>
        </p:spPr>
        <p:txBody>
          <a:bodyPr vert="horz" lIns="91440" tIns="45720" rIns="91440" bIns="45720" rtlCol="0" anchor="ctr">
            <a:noAutofit/>
          </a:bodyPr>
          <a:lstStyle>
            <a:lvl1pPr>
              <a:defRPr>
                <a:solidFill>
                  <a:schemeClr val="bg1"/>
                </a:solidFill>
              </a:defRPr>
            </a:lvl1pPr>
          </a:lstStyle>
          <a:p>
            <a:r>
              <a:rPr lang="en-US"/>
              <a:t>Click to edit Master title style</a:t>
            </a:r>
            <a:endParaRPr dirty="0"/>
          </a:p>
        </p:txBody>
      </p:sp>
    </p:spTree>
    <p:extLst>
      <p:ext uri="{BB962C8B-B14F-4D97-AF65-F5344CB8AC3E}">
        <p14:creationId xmlns:p14="http://schemas.microsoft.com/office/powerpoint/2010/main" val="631630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11200" y="38100"/>
            <a:ext cx="11226800" cy="62865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B65FB9A3-0EB8-4309-9448-7322E181D605}"/>
              </a:ext>
            </a:extLst>
          </p:cNvPr>
          <p:cNvSpPr>
            <a:spLocks noGrp="1"/>
          </p:cNvSpPr>
          <p:nvPr>
            <p:ph type="sldNum" sz="quarter" idx="12"/>
          </p:nvPr>
        </p:nvSpPr>
        <p:spPr>
          <a:xfrm>
            <a:off x="10703859" y="6172200"/>
            <a:ext cx="1398496" cy="685800"/>
          </a:xfrm>
        </p:spPr>
        <p:txBody>
          <a:bodyPr/>
          <a:lstStyle/>
          <a:p>
            <a:fld id="{4DC1E7E0-B33B-47FC-A764-2AB1B9FDF5E8}" type="slidenum">
              <a:rPr lang="en-US" smtClean="0"/>
              <a:pPr/>
              <a:t>‹#›</a:t>
            </a:fld>
            <a:endParaRPr lang="en-US"/>
          </a:p>
        </p:txBody>
      </p:sp>
    </p:spTree>
    <p:extLst>
      <p:ext uri="{BB962C8B-B14F-4D97-AF65-F5344CB8AC3E}">
        <p14:creationId xmlns:p14="http://schemas.microsoft.com/office/powerpoint/2010/main" val="686170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Text - Purple Top Bann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0144" y="2092147"/>
            <a:ext cx="11289792" cy="4034016"/>
          </a:xfrm>
        </p:spPr>
        <p:txBody>
          <a:bodyPr/>
          <a:lstStyle>
            <a:lvl1pPr marL="257175" indent="-257175" algn="l" defTabSz="342900" rtl="0" eaLnBrk="1" latinLnBrk="0" hangingPunct="1">
              <a:spcBef>
                <a:spcPct val="20000"/>
              </a:spcBef>
              <a:buSzPct val="60000"/>
              <a:buFont typeface="Arial"/>
              <a:buBlip>
                <a:blip r:embed="rId2"/>
              </a:buBlip>
              <a:defRPr lang="en-US" sz="2300" kern="1200" dirty="0" smtClean="0">
                <a:solidFill>
                  <a:schemeClr val="accent3"/>
                </a:solidFill>
                <a:latin typeface="Calibri" panose="020F0502020204030204" pitchFamily="34" charset="0"/>
                <a:ea typeface="+mn-ea"/>
                <a:cs typeface="Calibri" panose="020F0502020204030204" pitchFamily="34" charset="0"/>
              </a:defRPr>
            </a:lvl1pPr>
            <a:lvl2pPr marL="557213" indent="-214313" algn="l" defTabSz="342900" rtl="0" eaLnBrk="1" latinLnBrk="0" hangingPunct="1">
              <a:spcBef>
                <a:spcPct val="20000"/>
              </a:spcBef>
              <a:buSzPct val="60000"/>
              <a:buFont typeface="Arial"/>
              <a:buBlip>
                <a:blip r:embed="rId3"/>
              </a:buBlip>
              <a:defRPr lang="en-US" sz="2400" kern="1200" dirty="0" smtClean="0">
                <a:solidFill>
                  <a:schemeClr val="accent3"/>
                </a:solidFill>
                <a:latin typeface="Calibri" panose="020F0502020204030204" pitchFamily="34" charset="0"/>
                <a:ea typeface="+mn-ea"/>
                <a:cs typeface="Calibri" panose="020F0502020204030204" pitchFamily="34" charset="0"/>
              </a:defRPr>
            </a:lvl2pPr>
          </a:lstStyle>
          <a:p>
            <a:pPr lvl="0">
              <a:buSzPct val="60000"/>
              <a:buBlip>
                <a:blip r:embed="rId3"/>
              </a:buBlip>
            </a:pPr>
            <a:r>
              <a:rPr lang="en-US" dirty="0"/>
              <a:t>Click to edit Master text styles</a:t>
            </a:r>
          </a:p>
          <a:p>
            <a:pPr lvl="1">
              <a:buSzPct val="60000"/>
              <a:buBlip>
                <a:blip r:embed="rId3"/>
              </a:buBlip>
            </a:pPr>
            <a:r>
              <a:rPr lang="en-US" dirty="0"/>
              <a:t>Second level</a:t>
            </a:r>
          </a:p>
          <a:p>
            <a:pPr lvl="2">
              <a:buSzPct val="60000"/>
              <a:buBlip>
                <a:blip r:embed="rId3"/>
              </a:buBlip>
            </a:pPr>
            <a:r>
              <a:rPr lang="en-US" dirty="0"/>
              <a:t>Third level</a:t>
            </a:r>
          </a:p>
          <a:p>
            <a:pPr lvl="3">
              <a:buSzPct val="60000"/>
              <a:buBlip>
                <a:blip r:embed="rId3"/>
              </a:buBlip>
            </a:pPr>
            <a:r>
              <a:rPr lang="en-US" dirty="0"/>
              <a:t>Fourth level</a:t>
            </a:r>
          </a:p>
          <a:p>
            <a:pPr lvl="4">
              <a:buSzPct val="60000"/>
              <a:buBlip>
                <a:blip r:embed="rId3"/>
              </a:buBlip>
            </a:pPr>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7" name="Gray Banner Box"/>
          <p:cNvSpPr/>
          <p:nvPr/>
        </p:nvSpPr>
        <p:spPr>
          <a:xfrm>
            <a:off x="0" y="5"/>
            <a:ext cx="12192000" cy="108084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1400" dirty="0">
              <a:latin typeface="Calibri" panose="020F0502020204030204" pitchFamily="34" charset="0"/>
            </a:endParaRPr>
          </a:p>
        </p:txBody>
      </p:sp>
      <p:sp>
        <p:nvSpPr>
          <p:cNvPr id="8" name="Purple Divider"/>
          <p:cNvSpPr/>
          <p:nvPr/>
        </p:nvSpPr>
        <p:spPr>
          <a:xfrm>
            <a:off x="0" y="1035127"/>
            <a:ext cx="12192000" cy="45719"/>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1400" dirty="0">
              <a:solidFill>
                <a:schemeClr val="bg2"/>
              </a:solidFill>
              <a:latin typeface="Calibri" panose="020F0502020204030204" pitchFamily="34" charset="0"/>
            </a:endParaRPr>
          </a:p>
        </p:txBody>
      </p:sp>
      <p:sp>
        <p:nvSpPr>
          <p:cNvPr id="9" name="Title 1"/>
          <p:cNvSpPr>
            <a:spLocks noGrp="1"/>
          </p:cNvSpPr>
          <p:nvPr>
            <p:ph type="title" hasCustomPrompt="1"/>
          </p:nvPr>
        </p:nvSpPr>
        <p:spPr>
          <a:xfrm>
            <a:off x="390144" y="155448"/>
            <a:ext cx="11289792" cy="822960"/>
          </a:xfrm>
        </p:spPr>
        <p:txBody>
          <a:bodyPr vert="horz" lIns="68580" tIns="34290" rIns="68580" bIns="34290" rtlCol="0" anchor="ctr">
            <a:noAutofit/>
          </a:bodyPr>
          <a:lstStyle>
            <a:lvl1pPr>
              <a:defRPr lang="en-US" sz="3600">
                <a:latin typeface="Calibri" panose="020F0502020204030204" pitchFamily="34" charset="0"/>
                <a:cs typeface="Calibri" panose="020F0502020204030204" pitchFamily="34" charset="0"/>
              </a:defRPr>
            </a:lvl1pPr>
          </a:lstStyle>
          <a:p>
            <a:pPr lvl="0" algn="l"/>
            <a:r>
              <a:rPr lang="en-US" dirty="0"/>
              <a:t>This is a slide title</a:t>
            </a:r>
          </a:p>
        </p:txBody>
      </p:sp>
      <p:sp>
        <p:nvSpPr>
          <p:cNvPr id="10" name="Text Placeholder 2"/>
          <p:cNvSpPr>
            <a:spLocks noGrp="1"/>
          </p:cNvSpPr>
          <p:nvPr>
            <p:ph type="body" idx="13" hasCustomPrompt="1"/>
          </p:nvPr>
        </p:nvSpPr>
        <p:spPr>
          <a:xfrm>
            <a:off x="390148" y="1325881"/>
            <a:ext cx="7007961" cy="639763"/>
          </a:xfrm>
        </p:spPr>
        <p:txBody>
          <a:bodyPr vert="horz" lIns="68580" tIns="34290" rIns="68580" bIns="34290" rtlCol="0">
            <a:noAutofit/>
          </a:bodyPr>
          <a:lstStyle>
            <a:lvl1pPr>
              <a:defRPr lang="en-US" sz="2700" smtClean="0">
                <a:solidFill>
                  <a:schemeClr val="tx2"/>
                </a:solidFill>
                <a:latin typeface="Calibri" panose="020F0502020204030204" pitchFamily="34" charset="0"/>
                <a:cs typeface="Calibri" panose="020F0502020204030204" pitchFamily="34" charset="0"/>
              </a:defRPr>
            </a:lvl1pPr>
          </a:lstStyle>
          <a:p>
            <a:pPr marL="0" lvl="0" indent="0">
              <a:buNone/>
            </a:pPr>
            <a:r>
              <a:rPr lang="en-US" dirty="0"/>
              <a:t>Click to edit sub-title</a:t>
            </a:r>
          </a:p>
        </p:txBody>
      </p:sp>
      <p:sp>
        <p:nvSpPr>
          <p:cNvPr id="11" name="Slide Number Placeholder 5">
            <a:extLst>
              <a:ext uri="{FF2B5EF4-FFF2-40B4-BE49-F238E27FC236}">
                <a16:creationId xmlns:a16="http://schemas.microsoft.com/office/drawing/2014/main" id="{F7E7BDA2-31DD-402B-888B-EB6D690465FF}"/>
              </a:ext>
            </a:extLst>
          </p:cNvPr>
          <p:cNvSpPr>
            <a:spLocks noGrp="1"/>
          </p:cNvSpPr>
          <p:nvPr>
            <p:ph type="sldNum" sz="quarter" idx="12"/>
          </p:nvPr>
        </p:nvSpPr>
        <p:spPr>
          <a:xfrm>
            <a:off x="10703859" y="6208059"/>
            <a:ext cx="1398496" cy="685800"/>
          </a:xfrm>
        </p:spPr>
        <p:txBody>
          <a:bodyPr/>
          <a:lstStyle/>
          <a:p>
            <a:fld id="{4DC1E7E0-B33B-47FC-A764-2AB1B9FDF5E8}" type="slidenum">
              <a:rPr lang="en-US" smtClean="0"/>
              <a:pPr/>
              <a:t>‹#›</a:t>
            </a:fld>
            <a:endParaRPr lang="en-US"/>
          </a:p>
        </p:txBody>
      </p:sp>
    </p:spTree>
    <p:extLst>
      <p:ext uri="{BB962C8B-B14F-4D97-AF65-F5344CB8AC3E}">
        <p14:creationId xmlns:p14="http://schemas.microsoft.com/office/powerpoint/2010/main" val="2060518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and Text - Gray Bann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0144" y="2092147"/>
            <a:ext cx="11289792" cy="4034016"/>
          </a:xfrm>
        </p:spPr>
        <p:txBody>
          <a:bodyPr/>
          <a:lstStyle>
            <a:lvl1pPr marL="257175" indent="-257175" algn="l" defTabSz="342900" rtl="0" eaLnBrk="1" latinLnBrk="0" hangingPunct="1">
              <a:spcBef>
                <a:spcPct val="20000"/>
              </a:spcBef>
              <a:buSzPct val="60000"/>
              <a:buFont typeface="Arial"/>
              <a:buBlip>
                <a:blip r:embed="rId2"/>
              </a:buBlip>
              <a:defRPr lang="en-US" sz="2300" kern="1200" dirty="0" smtClean="0">
                <a:solidFill>
                  <a:schemeClr val="accent3"/>
                </a:solidFill>
                <a:latin typeface="Calibri" panose="020F0502020204030204" pitchFamily="34" charset="0"/>
                <a:ea typeface="+mn-ea"/>
                <a:cs typeface="Calibri" panose="020F0502020204030204" pitchFamily="34" charset="0"/>
              </a:defRPr>
            </a:lvl1pPr>
            <a:lvl2pPr marL="557213" indent="-214313" algn="l" defTabSz="342900" rtl="0" eaLnBrk="1" latinLnBrk="0" hangingPunct="1">
              <a:spcBef>
                <a:spcPct val="20000"/>
              </a:spcBef>
              <a:buSzPct val="60000"/>
              <a:buFont typeface="Arial"/>
              <a:buBlip>
                <a:blip r:embed="rId2"/>
              </a:buBlip>
              <a:defRPr lang="en-US" sz="2300" kern="1200" dirty="0" smtClean="0">
                <a:solidFill>
                  <a:schemeClr val="accent3"/>
                </a:solidFill>
                <a:latin typeface="Calibri" panose="020F0502020204030204" pitchFamily="34" charset="0"/>
                <a:ea typeface="+mn-ea"/>
                <a:cs typeface="Calibri" panose="020F0502020204030204" pitchFamily="34" charset="0"/>
              </a:defRPr>
            </a:lvl2pPr>
          </a:lstStyle>
          <a:p>
            <a:pPr lvl="0">
              <a:buSzPct val="60000"/>
              <a:buBlip>
                <a:blip r:embed="rId3"/>
              </a:buBlip>
            </a:pPr>
            <a:r>
              <a:rPr lang="en-US" dirty="0"/>
              <a:t>Click to edit Master text styles</a:t>
            </a:r>
          </a:p>
          <a:p>
            <a:pPr lvl="1">
              <a:buSzPct val="60000"/>
              <a:buBlip>
                <a:blip r:embed="rId3"/>
              </a:buBlip>
            </a:pPr>
            <a:r>
              <a:rPr lang="en-US" dirty="0"/>
              <a:t>Second level</a:t>
            </a:r>
          </a:p>
          <a:p>
            <a:pPr lvl="2">
              <a:buSzPct val="60000"/>
              <a:buBlip>
                <a:blip r:embed="rId3"/>
              </a:buBlip>
            </a:pPr>
            <a:r>
              <a:rPr lang="en-US" dirty="0"/>
              <a:t>Third level</a:t>
            </a:r>
          </a:p>
          <a:p>
            <a:pPr lvl="3">
              <a:buSzPct val="60000"/>
              <a:buBlip>
                <a:blip r:embed="rId3"/>
              </a:buBlip>
            </a:pPr>
            <a:r>
              <a:rPr lang="en-US" dirty="0"/>
              <a:t>Fourth level</a:t>
            </a:r>
          </a:p>
          <a:p>
            <a:pPr lvl="4">
              <a:buSzPct val="60000"/>
              <a:buBlip>
                <a:blip r:embed="rId3"/>
              </a:buBlip>
            </a:pPr>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7" name="Gray Banner Box"/>
          <p:cNvSpPr/>
          <p:nvPr/>
        </p:nvSpPr>
        <p:spPr>
          <a:xfrm>
            <a:off x="0" y="5"/>
            <a:ext cx="12192000" cy="1080841"/>
          </a:xfrm>
          <a:prstGeom prst="rect">
            <a:avLst/>
          </a:prstGeom>
          <a:solidFill>
            <a:srgbClr val="636165"/>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1400" dirty="0">
              <a:latin typeface="Calibri" panose="020F0502020204030204" pitchFamily="34" charset="0"/>
            </a:endParaRPr>
          </a:p>
        </p:txBody>
      </p:sp>
      <p:sp>
        <p:nvSpPr>
          <p:cNvPr id="8" name="Purple Divider"/>
          <p:cNvSpPr/>
          <p:nvPr/>
        </p:nvSpPr>
        <p:spPr>
          <a:xfrm>
            <a:off x="0" y="1035127"/>
            <a:ext cx="12192000" cy="45719"/>
          </a:xfrm>
          <a:prstGeom prst="rect">
            <a:avLst/>
          </a:prstGeom>
          <a:solidFill>
            <a:srgbClr val="3C336F"/>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en-US" sz="1400" dirty="0">
              <a:solidFill>
                <a:schemeClr val="bg2"/>
              </a:solidFill>
              <a:latin typeface="Calibri" panose="020F0502020204030204" pitchFamily="34" charset="0"/>
            </a:endParaRPr>
          </a:p>
        </p:txBody>
      </p:sp>
      <p:sp>
        <p:nvSpPr>
          <p:cNvPr id="9" name="Title 1"/>
          <p:cNvSpPr>
            <a:spLocks noGrp="1"/>
          </p:cNvSpPr>
          <p:nvPr>
            <p:ph type="title" hasCustomPrompt="1"/>
          </p:nvPr>
        </p:nvSpPr>
        <p:spPr>
          <a:xfrm>
            <a:off x="390144" y="155448"/>
            <a:ext cx="11289792" cy="822960"/>
          </a:xfrm>
        </p:spPr>
        <p:txBody>
          <a:bodyPr vert="horz" lIns="68580" tIns="34290" rIns="68580" bIns="34290" rtlCol="0" anchor="ctr">
            <a:noAutofit/>
          </a:bodyPr>
          <a:lstStyle>
            <a:lvl1pPr>
              <a:defRPr lang="en-US" sz="3600">
                <a:latin typeface="Calibri" panose="020F0502020204030204" pitchFamily="34" charset="0"/>
                <a:cs typeface="Calibri" panose="020F0502020204030204" pitchFamily="34" charset="0"/>
              </a:defRPr>
            </a:lvl1pPr>
          </a:lstStyle>
          <a:p>
            <a:pPr lvl="0" algn="l"/>
            <a:r>
              <a:rPr lang="en-US" dirty="0"/>
              <a:t>This is a slide title</a:t>
            </a:r>
          </a:p>
        </p:txBody>
      </p:sp>
      <p:sp>
        <p:nvSpPr>
          <p:cNvPr id="10" name="Text Placeholder 2"/>
          <p:cNvSpPr>
            <a:spLocks noGrp="1"/>
          </p:cNvSpPr>
          <p:nvPr>
            <p:ph type="body" idx="13" hasCustomPrompt="1"/>
          </p:nvPr>
        </p:nvSpPr>
        <p:spPr>
          <a:xfrm>
            <a:off x="390148" y="1325881"/>
            <a:ext cx="7007961" cy="639763"/>
          </a:xfrm>
        </p:spPr>
        <p:txBody>
          <a:bodyPr vert="horz" lIns="68580" tIns="34290" rIns="68580" bIns="34290" rtlCol="0">
            <a:noAutofit/>
          </a:bodyPr>
          <a:lstStyle>
            <a:lvl1pPr>
              <a:defRPr lang="en-US" sz="2700" smtClean="0">
                <a:solidFill>
                  <a:schemeClr val="tx2"/>
                </a:solidFill>
                <a:latin typeface="Calibri" panose="020F0502020204030204" pitchFamily="34" charset="0"/>
                <a:cs typeface="Calibri" panose="020F0502020204030204" pitchFamily="34" charset="0"/>
              </a:defRPr>
            </a:lvl1pPr>
          </a:lstStyle>
          <a:p>
            <a:pPr marL="0" lvl="0" indent="0">
              <a:buNone/>
            </a:pPr>
            <a:r>
              <a:rPr lang="en-US" dirty="0"/>
              <a:t>Click to edit sub-title</a:t>
            </a:r>
          </a:p>
        </p:txBody>
      </p:sp>
      <p:sp>
        <p:nvSpPr>
          <p:cNvPr id="11" name="Slide Number Placeholder 5">
            <a:extLst>
              <a:ext uri="{FF2B5EF4-FFF2-40B4-BE49-F238E27FC236}">
                <a16:creationId xmlns:a16="http://schemas.microsoft.com/office/drawing/2014/main" id="{0737AA44-1DB2-41CC-A1EC-C893E9831FEE}"/>
              </a:ext>
            </a:extLst>
          </p:cNvPr>
          <p:cNvSpPr>
            <a:spLocks noGrp="1"/>
          </p:cNvSpPr>
          <p:nvPr>
            <p:ph type="sldNum" sz="quarter" idx="12"/>
          </p:nvPr>
        </p:nvSpPr>
        <p:spPr>
          <a:xfrm>
            <a:off x="10703859" y="6208059"/>
            <a:ext cx="1398496" cy="685800"/>
          </a:xfrm>
        </p:spPr>
        <p:txBody>
          <a:bodyPr/>
          <a:lstStyle/>
          <a:p>
            <a:fld id="{4DC1E7E0-B33B-47FC-A764-2AB1B9FDF5E8}" type="slidenum">
              <a:rPr lang="en-US" smtClean="0"/>
              <a:pPr/>
              <a:t>‹#›</a:t>
            </a:fld>
            <a:endParaRPr lang="en-US"/>
          </a:p>
        </p:txBody>
      </p:sp>
    </p:spTree>
    <p:extLst>
      <p:ext uri="{BB962C8B-B14F-4D97-AF65-F5344CB8AC3E}">
        <p14:creationId xmlns:p14="http://schemas.microsoft.com/office/powerpoint/2010/main" val="1570403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6800" y="1529541"/>
            <a:ext cx="4754880" cy="811583"/>
          </a:xfrm>
        </p:spPr>
        <p:txBody>
          <a:bodyPr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484692"/>
            <a:ext cx="4754880" cy="3687508"/>
          </a:xfrm>
        </p:spPr>
        <p:txBody>
          <a:bodyPr/>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70320" y="1529541"/>
            <a:ext cx="4754880" cy="811583"/>
          </a:xfrm>
        </p:spPr>
        <p:txBody>
          <a:bodyPr anchor="b"/>
          <a:lstStyle>
            <a:lvl1pPr marL="0" indent="0">
              <a:lnSpc>
                <a:spcPct val="90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0320" y="2484692"/>
            <a:ext cx="4754880" cy="3687508"/>
          </a:xfrm>
        </p:spPr>
        <p:txBody>
          <a:bodyPr/>
          <a:lstStyle>
            <a:lvl1pPr>
              <a:spcBef>
                <a:spcPts val="2000"/>
              </a:spcBef>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6"/>
          <p:cNvSpPr>
            <a:spLocks noGrp="1"/>
          </p:cNvSpPr>
          <p:nvPr>
            <p:ph type="sldNum" sz="quarter" idx="12"/>
          </p:nvPr>
        </p:nvSpPr>
        <p:spPr/>
        <p:txBody>
          <a:bodyPr/>
          <a:lstStyle/>
          <a:p>
            <a:fld id="{5F4C9F40-B079-4B71-A627-7266DFEA7F03}" type="slidenum">
              <a:rPr lang="en-US" smtClean="0"/>
              <a:t>‹#›</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8"/>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253692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2"/>
          <p:cNvSpPr>
            <a:spLocks noGrp="1"/>
          </p:cNvSpPr>
          <p:nvPr>
            <p:ph type="sldNum" sz="quarter" idx="12"/>
          </p:nvPr>
        </p:nvSpPr>
        <p:spPr/>
        <p:txBody>
          <a:bodyPr/>
          <a:lstStyle/>
          <a:p>
            <a:fld id="{5F4C9F40-B079-4B71-A627-7266DFEA7F03}" type="slidenum">
              <a:rPr lang="en-US" smtClean="0"/>
              <a:t>‹#›</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227084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5F4C9F40-B079-4B71-A627-7266DFEA7F03}" type="slidenum">
              <a:rPr lang="en-US" smtClean="0"/>
              <a:t>‹#›</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3"/>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690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cxnSp>
        <p:nvCxnSpPr>
          <p:cNvPr id="9" name="Straight Connector 8"/>
          <p:cNvCxnSpPr/>
          <p:nvPr/>
        </p:nvCxnSpPr>
        <p:spPr>
          <a:xfrm flipH="1">
            <a:off x="4267200" y="0"/>
            <a:ext cx="1" cy="6858000"/>
          </a:xfrm>
          <a:prstGeom prst="line">
            <a:avLst/>
          </a:prstGeom>
          <a:ln w="76200">
            <a:solidFill>
              <a:srgbClr val="002060"/>
            </a:solidFill>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0519" y="465512"/>
            <a:ext cx="3506162" cy="1600200"/>
          </a:xfrm>
        </p:spPr>
        <p:txBody>
          <a:bodyPr anchor="t">
            <a:normAutofit/>
          </a:bodyPr>
          <a:lstStyle>
            <a:lvl1pPr>
              <a:defRPr sz="2800" b="0"/>
            </a:lvl1pPr>
          </a:lstStyle>
          <a:p>
            <a:r>
              <a:rPr lang="en-US"/>
              <a:t>Click to edit Master title style</a:t>
            </a:r>
            <a:endParaRPr/>
          </a:p>
        </p:txBody>
      </p:sp>
      <p:sp>
        <p:nvSpPr>
          <p:cNvPr id="4" name="Text Placeholder 3"/>
          <p:cNvSpPr>
            <a:spLocks noGrp="1"/>
          </p:cNvSpPr>
          <p:nvPr>
            <p:ph type="body" sz="half" idx="2"/>
          </p:nvPr>
        </p:nvSpPr>
        <p:spPr>
          <a:xfrm>
            <a:off x="380519" y="3746500"/>
            <a:ext cx="3506162" cy="24257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699000" y="465513"/>
            <a:ext cx="7048500" cy="5935287"/>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4183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88">
          <p15:clr>
            <a:srgbClr val="FBAE40"/>
          </p15:clr>
        </p15:guide>
        <p15:guide id="2" orient="horz" pos="288">
          <p15:clr>
            <a:srgbClr val="FBAE40"/>
          </p15:clr>
        </p15:guide>
        <p15:guide id="3" orient="horz" pos="4032">
          <p15:clr>
            <a:srgbClr val="FBAE40"/>
          </p15:clr>
        </p15:guide>
        <p15:guide id="4" pos="29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cxnSp>
        <p:nvCxnSpPr>
          <p:cNvPr id="9" name="Straight Connector 8"/>
          <p:cNvCxnSpPr/>
          <p:nvPr/>
        </p:nvCxnSpPr>
        <p:spPr>
          <a:xfrm flipH="1">
            <a:off x="4267200" y="0"/>
            <a:ext cx="1" cy="6858000"/>
          </a:xfrm>
          <a:prstGeom prst="line">
            <a:avLst/>
          </a:prstGeom>
          <a:ln w="76200">
            <a:solidFill>
              <a:srgbClr val="002060"/>
            </a:solidFill>
            <a:miter lim="800000"/>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84048" y="466344"/>
            <a:ext cx="3502152" cy="1600200"/>
          </a:xfrm>
        </p:spPr>
        <p:txBody>
          <a:bodyPr anchor="t">
            <a:normAutofit/>
          </a:bodyPr>
          <a:lstStyle>
            <a:lvl1pPr>
              <a:defRPr sz="2800" b="0"/>
            </a:lvl1pPr>
          </a:lstStyle>
          <a:p>
            <a:r>
              <a:rPr lang="en-US"/>
              <a:t>Click to edit Master title style</a:t>
            </a:r>
            <a:endParaRPr dirty="0"/>
          </a:p>
        </p:txBody>
      </p:sp>
      <p:sp>
        <p:nvSpPr>
          <p:cNvPr id="4" name="Text Placeholder 3"/>
          <p:cNvSpPr>
            <a:spLocks noGrp="1"/>
          </p:cNvSpPr>
          <p:nvPr>
            <p:ph type="body" sz="half" idx="2"/>
          </p:nvPr>
        </p:nvSpPr>
        <p:spPr>
          <a:xfrm>
            <a:off x="384048" y="3749040"/>
            <a:ext cx="3502152" cy="242316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309872" y="0"/>
            <a:ext cx="7882128" cy="6858000"/>
          </a:xfrm>
        </p:spPr>
        <p:txBody>
          <a:bodyPr tIns="7315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Tree>
    <p:extLst>
      <p:ext uri="{BB962C8B-B14F-4D97-AF65-F5344CB8AC3E}">
        <p14:creationId xmlns:p14="http://schemas.microsoft.com/office/powerpoint/2010/main" val="390493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Slide Number Placeholder 1"/>
          <p:cNvSpPr>
            <a:spLocks noGrp="1"/>
          </p:cNvSpPr>
          <p:nvPr>
            <p:ph type="sldNum" sz="quarter" idx="12"/>
          </p:nvPr>
        </p:nvSpPr>
        <p:spPr/>
        <p:txBody>
          <a:bodyPr/>
          <a:lstStyle/>
          <a:p>
            <a:fld id="{5F4C9F40-B079-4B71-A627-7266DFEA7F03}" type="slidenum">
              <a:rPr/>
              <a:t>‹#›</a:t>
            </a:fld>
            <a:endParaRPr dirty="0"/>
          </a:p>
        </p:txBody>
      </p:sp>
      <p:sp>
        <p:nvSpPr>
          <p:cNvPr id="3" name="Footer Placeholder 2"/>
          <p:cNvSpPr>
            <a:spLocks noGrp="1"/>
          </p:cNvSpPr>
          <p:nvPr>
            <p:ph type="ftr" sz="quarter" idx="11"/>
          </p:nvPr>
        </p:nvSpPr>
        <p:spPr/>
        <p:txBody>
          <a:bodyPr/>
          <a:lstStyle/>
          <a:p>
            <a:endParaRPr dirty="0"/>
          </a:p>
        </p:txBody>
      </p:sp>
      <p:sp>
        <p:nvSpPr>
          <p:cNvPr id="2" name="Date Placeholder 3"/>
          <p:cNvSpPr>
            <a:spLocks noGrp="1"/>
          </p:cNvSpPr>
          <p:nvPr>
            <p:ph type="dt" sz="half" idx="10"/>
          </p:nvPr>
        </p:nvSpPr>
        <p:spPr/>
        <p:txBody>
          <a:bodyPr/>
          <a:lstStyle/>
          <a:p>
            <a:endParaRPr dirty="0"/>
          </a:p>
        </p:txBody>
      </p:sp>
    </p:spTree>
    <p:extLst>
      <p:ext uri="{BB962C8B-B14F-4D97-AF65-F5344CB8AC3E}">
        <p14:creationId xmlns:p14="http://schemas.microsoft.com/office/powerpoint/2010/main" val="275633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 y="-23852"/>
            <a:ext cx="12191999" cy="5903252"/>
          </a:xfrm>
          <a:prstGeom prst="rect">
            <a:avLst/>
          </a:prstGeom>
          <a:solidFill>
            <a:srgbClr val="3C317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2074386" y="1371601"/>
            <a:ext cx="6032421" cy="646331"/>
          </a:xfrm>
        </p:spPr>
        <p:txBody>
          <a:bodyPr wrap="none" anchor="t" anchorCtr="0">
            <a:spAutoFit/>
          </a:bodyPr>
          <a:lstStyle>
            <a:lvl1pPr>
              <a:defRPr>
                <a:solidFill>
                  <a:schemeClr val="bg1"/>
                </a:solidFill>
                <a:latin typeface="+mj-lt"/>
              </a:defRPr>
            </a:lvl1pPr>
          </a:lstStyle>
          <a:p>
            <a:r>
              <a:rPr lang="en-US"/>
              <a:t>Click to edit Master title style</a:t>
            </a:r>
            <a:endParaRPr dirty="0"/>
          </a:p>
        </p:txBody>
      </p:sp>
      <p:sp>
        <p:nvSpPr>
          <p:cNvPr id="3" name="Subtitle 2"/>
          <p:cNvSpPr>
            <a:spLocks noGrp="1"/>
          </p:cNvSpPr>
          <p:nvPr>
            <p:ph type="subTitle" idx="1"/>
          </p:nvPr>
        </p:nvSpPr>
        <p:spPr>
          <a:xfrm>
            <a:off x="3657600" y="3244335"/>
            <a:ext cx="4876800" cy="646331"/>
          </a:xfrm>
        </p:spPr>
        <p:txBody>
          <a:bodyPr wrap="square">
            <a:noAutofit/>
          </a:bodyPr>
          <a:lstStyle>
            <a:lvl1pPr marL="0" indent="0" algn="l">
              <a:spcBef>
                <a:spcPts val="0"/>
              </a:spcBef>
              <a:buNone/>
              <a:defRPr sz="1800" spc="10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1" y="6172200"/>
            <a:ext cx="2844800" cy="256032"/>
          </a:xfrm>
        </p:spPr>
        <p:txBody>
          <a:bodyPr/>
          <a:lstStyle>
            <a:lvl1pPr algn="l">
              <a:defRPr/>
            </a:lvl1pPr>
          </a:lstStyle>
          <a:p>
            <a:endParaRPr lang="en-US"/>
          </a:p>
        </p:txBody>
      </p:sp>
      <p:sp>
        <p:nvSpPr>
          <p:cNvPr id="5" name="Footer Placeholder 4"/>
          <p:cNvSpPr>
            <a:spLocks noGrp="1"/>
          </p:cNvSpPr>
          <p:nvPr>
            <p:ph type="ftr" sz="quarter" idx="11"/>
          </p:nvPr>
        </p:nvSpPr>
        <p:spPr>
          <a:xfrm>
            <a:off x="0" y="5879400"/>
            <a:ext cx="3860800" cy="255494"/>
          </a:xfrm>
        </p:spPr>
        <p:txBody>
          <a:bodyPr/>
          <a:lstStyle>
            <a:lvl1pPr algn="l">
              <a:defRPr/>
            </a:lvl1pPr>
          </a:lstStyle>
          <a:p>
            <a:endParaRPr lang="en-US" dirty="0"/>
          </a:p>
        </p:txBody>
      </p:sp>
      <p:sp>
        <p:nvSpPr>
          <p:cNvPr id="6" name="Slide Number Placeholder 5"/>
          <p:cNvSpPr>
            <a:spLocks noGrp="1"/>
          </p:cNvSpPr>
          <p:nvPr>
            <p:ph type="sldNum" sz="quarter" idx="12"/>
          </p:nvPr>
        </p:nvSpPr>
        <p:spPr/>
        <p:txBody>
          <a:bodyPr/>
          <a:lstStyle/>
          <a:p>
            <a:fld id="{F622C016-3679-48E8-A085-E057B65DFCEE}" type="slidenum">
              <a:rPr lang="en-US" smtClean="0"/>
              <a:pPr/>
              <a:t>‹#›</a:t>
            </a:fld>
            <a:endParaRPr lang="en-US"/>
          </a:p>
        </p:txBody>
      </p:sp>
      <p:pic>
        <p:nvPicPr>
          <p:cNvPr id="9" name="Picture 3">
            <a:extLst>
              <a:ext uri="{FF2B5EF4-FFF2-40B4-BE49-F238E27FC236}">
                <a16:creationId xmlns:a16="http://schemas.microsoft.com/office/drawing/2014/main" id="{C5D03C09-9D0F-4BA3-AB3B-6D68E230802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255" y="6481266"/>
            <a:ext cx="2113287" cy="274320"/>
          </a:xfrm>
          <a:prstGeom prst="rect">
            <a:avLst/>
          </a:prstGeom>
          <a:noFill/>
        </p:spPr>
      </p:pic>
    </p:spTree>
    <p:extLst>
      <p:ext uri="{BB962C8B-B14F-4D97-AF65-F5344CB8AC3E}">
        <p14:creationId xmlns:p14="http://schemas.microsoft.com/office/powerpoint/2010/main" val="97610126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image" Target="../media/image6.emf"/><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p:cNvSpPr/>
          <p:nvPr/>
        </p:nvSpPr>
        <p:spPr>
          <a:xfrm>
            <a:off x="0" y="6604254"/>
            <a:ext cx="12192000" cy="253746"/>
          </a:xfrm>
          <a:prstGeom prst="rect">
            <a:avLst/>
          </a:prstGeom>
          <a:solidFill>
            <a:srgbClr val="4C418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7" name="Rectangle 6"/>
          <p:cNvSpPr/>
          <p:nvPr/>
        </p:nvSpPr>
        <p:spPr bwMode="ltGray">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bg1"/>
              </a:solidFill>
              <a:latin typeface="Calibri" panose="020F0502020204030204" pitchFamily="34" charset="0"/>
            </a:endParaRPr>
          </a:p>
        </p:txBody>
      </p:sp>
      <p:sp>
        <p:nvSpPr>
          <p:cNvPr id="2" name="Title Placeholder 1"/>
          <p:cNvSpPr>
            <a:spLocks noGrp="1"/>
          </p:cNvSpPr>
          <p:nvPr>
            <p:ph type="title"/>
          </p:nvPr>
        </p:nvSpPr>
        <p:spPr bwMode="auto">
          <a:xfrm>
            <a:off x="1066800" y="127000"/>
            <a:ext cx="10058400" cy="1097280"/>
          </a:xfrm>
          <a:prstGeom prst="rect">
            <a:avLst/>
          </a:prstGeom>
        </p:spPr>
        <p:txBody>
          <a:bodyPr vert="horz" lIns="91440" tIns="45720" rIns="91440" bIns="45720" rtlCol="0" anchor="ctr">
            <a:normAutofit/>
          </a:bodyPr>
          <a:lstStyle/>
          <a:p>
            <a:r>
              <a:rPr lang="en-US"/>
              <a:t>Click to edit Master title style</a:t>
            </a:r>
            <a:endParaRPr dirty="0"/>
          </a:p>
        </p:txBody>
      </p:sp>
      <p:cxnSp>
        <p:nvCxnSpPr>
          <p:cNvPr id="9" name="Straight Connector 8"/>
          <p:cNvCxnSpPr/>
          <p:nvPr/>
        </p:nvCxnSpPr>
        <p:spPr>
          <a:xfrm>
            <a:off x="0" y="1371600"/>
            <a:ext cx="12192000" cy="0"/>
          </a:xfrm>
          <a:prstGeom prst="line">
            <a:avLst/>
          </a:prstGeom>
          <a:ln w="12700">
            <a:solidFill>
              <a:srgbClr val="4C4184"/>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066800" y="1714500"/>
            <a:ext cx="10058400" cy="4457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Slide Number Placeholder 5"/>
          <p:cNvSpPr>
            <a:spLocks noGrp="1"/>
          </p:cNvSpPr>
          <p:nvPr>
            <p:ph type="sldNum" sz="quarter" idx="4"/>
          </p:nvPr>
        </p:nvSpPr>
        <p:spPr>
          <a:xfrm>
            <a:off x="9907088" y="6655661"/>
            <a:ext cx="523875" cy="182880"/>
          </a:xfrm>
          <a:prstGeom prst="rect">
            <a:avLst/>
          </a:prstGeom>
        </p:spPr>
        <p:txBody>
          <a:bodyPr vert="horz" lIns="91440" tIns="45720" rIns="91440" bIns="45720" rtlCol="0" anchor="ctr"/>
          <a:lstStyle>
            <a:lvl1pPr algn="r">
              <a:defRPr sz="1200">
                <a:solidFill>
                  <a:schemeClr val="tx1"/>
                </a:solidFill>
                <a:latin typeface="Calibri" panose="020F0502020204030204" pitchFamily="34" charset="0"/>
              </a:defRPr>
            </a:lvl1pPr>
          </a:lstStyle>
          <a:p>
            <a:fld id="{5F4C9F40-B079-4B71-A627-7266DFEA7F03}" type="slidenum">
              <a:rPr lang="en-US" smtClean="0"/>
              <a:pPr/>
              <a:t>‹#›</a:t>
            </a:fld>
            <a:endParaRPr lang="en-US" dirty="0"/>
          </a:p>
        </p:txBody>
      </p:sp>
      <p:sp>
        <p:nvSpPr>
          <p:cNvPr id="5" name="Footer Placeholder 4"/>
          <p:cNvSpPr>
            <a:spLocks noGrp="1"/>
          </p:cNvSpPr>
          <p:nvPr>
            <p:ph type="ftr" sz="quarter" idx="3"/>
          </p:nvPr>
        </p:nvSpPr>
        <p:spPr>
          <a:xfrm>
            <a:off x="3861707" y="6636202"/>
            <a:ext cx="3365155" cy="221798"/>
          </a:xfrm>
          <a:prstGeom prst="rect">
            <a:avLst/>
          </a:prstGeom>
        </p:spPr>
        <p:txBody>
          <a:bodyPr vert="horz" lIns="91440" tIns="45720" rIns="91440" bIns="45720" rtlCol="0" anchor="ctr"/>
          <a:lstStyle>
            <a:lvl1pPr algn="l">
              <a:defRPr sz="1200">
                <a:solidFill>
                  <a:schemeClr val="tx1"/>
                </a:solidFill>
                <a:latin typeface="Calibri" panose="020F0502020204030204" pitchFamily="34" charset="0"/>
              </a:defRPr>
            </a:lvl1pPr>
          </a:lstStyle>
          <a:p>
            <a:endParaRPr lang="en-US" dirty="0"/>
          </a:p>
        </p:txBody>
      </p:sp>
      <p:sp>
        <p:nvSpPr>
          <p:cNvPr id="4" name="Date Placeholder 3"/>
          <p:cNvSpPr>
            <a:spLocks noGrp="1"/>
          </p:cNvSpPr>
          <p:nvPr>
            <p:ph type="dt" sz="half" idx="2"/>
          </p:nvPr>
        </p:nvSpPr>
        <p:spPr>
          <a:xfrm>
            <a:off x="7307471" y="6655661"/>
            <a:ext cx="2324100" cy="182880"/>
          </a:xfrm>
          <a:prstGeom prst="rect">
            <a:avLst/>
          </a:prstGeom>
        </p:spPr>
        <p:txBody>
          <a:bodyPr vert="horz" lIns="91440" tIns="45720" rIns="91440" bIns="45720" rtlCol="0" anchor="ctr"/>
          <a:lstStyle>
            <a:lvl1pPr algn="r">
              <a:defRPr sz="1200">
                <a:solidFill>
                  <a:schemeClr val="tx1"/>
                </a:solidFill>
                <a:latin typeface="Calibri" panose="020F0502020204030204" pitchFamily="34" charset="0"/>
              </a:defRPr>
            </a:lvl1pPr>
          </a:lstStyle>
          <a:p>
            <a:endParaRPr lang="en-US" dirty="0"/>
          </a:p>
        </p:txBody>
      </p:sp>
      <p:pic>
        <p:nvPicPr>
          <p:cNvPr id="11" name="Picture 213"/>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0706481" y="6611207"/>
            <a:ext cx="1404910" cy="24669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9280" y="6625283"/>
            <a:ext cx="228600" cy="228600"/>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2189" y="6625283"/>
            <a:ext cx="228600" cy="228600"/>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08007" y="6625283"/>
            <a:ext cx="257993" cy="228600"/>
          </a:xfrm>
          <a:prstGeom prst="rect">
            <a:avLst/>
          </a:prstGeom>
        </p:spPr>
      </p:pic>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5098" y="6625283"/>
            <a:ext cx="228600" cy="228600"/>
          </a:xfrm>
          <a:prstGeom prst="rect">
            <a:avLst/>
          </a:prstGeom>
        </p:spPr>
      </p:pic>
      <p:pic>
        <p:nvPicPr>
          <p:cNvPr id="23" name="Picture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30309" y="6616827"/>
            <a:ext cx="236338" cy="228600"/>
          </a:xfrm>
          <a:prstGeom prst="rect">
            <a:avLst/>
          </a:prstGeom>
        </p:spPr>
      </p:pic>
    </p:spTree>
    <p:extLst>
      <p:ext uri="{BB962C8B-B14F-4D97-AF65-F5344CB8AC3E}">
        <p14:creationId xmlns:p14="http://schemas.microsoft.com/office/powerpoint/2010/main" val="1084465417"/>
      </p:ext>
    </p:extLst>
  </p:cSld>
  <p:clrMap bg1="dk1" tx1="lt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5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400" kern="1200">
          <a:solidFill>
            <a:schemeClr val="bg1"/>
          </a:solidFill>
          <a:latin typeface="Calibri" panose="020F0502020204030204" pitchFamily="34" charset="0"/>
          <a:ea typeface="+mj-ea"/>
          <a:cs typeface="+mj-cs"/>
        </a:defRPr>
      </a:lvl1pPr>
    </p:titleStyle>
    <p:body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bg1"/>
          </a:solidFill>
          <a:latin typeface="Calibri" panose="020F0502020204030204" pitchFamily="34" charset="0"/>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bg1"/>
          </a:solidFill>
          <a:latin typeface="Calibri" panose="020F0502020204030204" pitchFamily="34" charset="0"/>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bg1"/>
          </a:solidFill>
          <a:latin typeface="Calibri" panose="020F0502020204030204" pitchFamily="34" charset="0"/>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bg1"/>
          </a:solidFill>
          <a:latin typeface="Calibri" panose="020F0502020204030204" pitchFamily="34" charset="0"/>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bg1"/>
          </a:solidFill>
          <a:latin typeface="Calibri" panose="020F0502020204030204" pitchFamily="34" charset="0"/>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userDrawn="1">
          <p15:clr>
            <a:srgbClr val="F26B43"/>
          </p15:clr>
        </p15:guide>
        <p15:guide id="4"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1" y="152400"/>
            <a:ext cx="10566399" cy="685800"/>
          </a:xfrm>
          <a:prstGeom prst="rect">
            <a:avLst/>
          </a:prstGeom>
        </p:spPr>
        <p:txBody>
          <a:bodyPr vert="horz" lIns="91440" tIns="45720" rIns="91440" bIns="45720" rtlCol="0" anchor="ctr">
            <a:noAutofit/>
          </a:bodyPr>
          <a:lstStyle/>
          <a:p>
            <a:r>
              <a:rPr lang="en-US"/>
              <a:t>Click to edit Master title style</a:t>
            </a:r>
            <a:endParaRPr dirty="0"/>
          </a:p>
        </p:txBody>
      </p:sp>
      <p:sp>
        <p:nvSpPr>
          <p:cNvPr id="3" name="Text Placeholder 2"/>
          <p:cNvSpPr>
            <a:spLocks noGrp="1"/>
          </p:cNvSpPr>
          <p:nvPr>
            <p:ph type="body" idx="1"/>
          </p:nvPr>
        </p:nvSpPr>
        <p:spPr>
          <a:xfrm>
            <a:off x="812800" y="1447800"/>
            <a:ext cx="10566400" cy="46783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7852372" y="6498874"/>
            <a:ext cx="2844800" cy="256032"/>
          </a:xfrm>
          <a:prstGeom prst="rect">
            <a:avLst/>
          </a:prstGeom>
        </p:spPr>
        <p:txBody>
          <a:bodyPr vert="horz" lIns="91440" tIns="45720" rIns="91440" bIns="0" rtlCol="0" anchor="ctr"/>
          <a:lstStyle>
            <a:lvl1pPr marL="0" algn="r" defTabSz="914400" rtl="0" eaLnBrk="1" latinLnBrk="0" hangingPunct="1">
              <a:defRPr sz="1000" b="1" kern="1200">
                <a:solidFill>
                  <a:schemeClr val="tx1">
                    <a:lumMod val="75000"/>
                    <a:lumOff val="25000"/>
                    <a:alpha val="40000"/>
                  </a:schemeClr>
                </a:solidFill>
                <a:latin typeface="+mj-lt"/>
                <a:ea typeface="+mn-ea"/>
                <a:cs typeface="+mn-cs"/>
              </a:defRPr>
            </a:lvl1pPr>
          </a:lstStyle>
          <a:p>
            <a:endParaRPr lang="en-US" dirty="0"/>
          </a:p>
        </p:txBody>
      </p:sp>
      <p:sp>
        <p:nvSpPr>
          <p:cNvPr id="5" name="Footer Placeholder 4"/>
          <p:cNvSpPr>
            <a:spLocks noGrp="1"/>
          </p:cNvSpPr>
          <p:nvPr>
            <p:ph type="ftr" sz="quarter" idx="3"/>
          </p:nvPr>
        </p:nvSpPr>
        <p:spPr>
          <a:xfrm>
            <a:off x="2641600" y="6499412"/>
            <a:ext cx="3860800" cy="255494"/>
          </a:xfrm>
          <a:prstGeom prst="rect">
            <a:avLst/>
          </a:prstGeom>
        </p:spPr>
        <p:txBody>
          <a:bodyPr vert="horz" lIns="91440" tIns="45720" rIns="91440" bIns="0" rtlCol="0" anchor="ctr"/>
          <a:lstStyle>
            <a:lvl1pPr marL="0" algn="l" defTabSz="914400" rtl="0" eaLnBrk="1" latinLnBrk="0" hangingPunct="1">
              <a:defRPr sz="1000" b="1" kern="1200">
                <a:solidFill>
                  <a:schemeClr val="tx1">
                    <a:lumMod val="75000"/>
                    <a:lumOff val="25000"/>
                    <a:alpha val="40000"/>
                  </a:schemeClr>
                </a:solidFill>
                <a:latin typeface="+mj-lt"/>
                <a:ea typeface="+mn-ea"/>
                <a:cs typeface="+mn-cs"/>
              </a:defRPr>
            </a:lvl1pPr>
          </a:lstStyle>
          <a:p>
            <a:endParaRPr lang="en-US" dirty="0"/>
          </a:p>
        </p:txBody>
      </p:sp>
      <p:sp>
        <p:nvSpPr>
          <p:cNvPr id="6" name="Slide Number Placeholder 5"/>
          <p:cNvSpPr>
            <a:spLocks noGrp="1"/>
          </p:cNvSpPr>
          <p:nvPr>
            <p:ph type="sldNum" sz="quarter" idx="4"/>
          </p:nvPr>
        </p:nvSpPr>
        <p:spPr>
          <a:xfrm>
            <a:off x="10703859" y="6208059"/>
            <a:ext cx="1398496" cy="685800"/>
          </a:xfrm>
          <a:prstGeom prst="rect">
            <a:avLst/>
          </a:prstGeom>
        </p:spPr>
        <p:txBody>
          <a:bodyPr vert="horz" lIns="91440" tIns="45720" rIns="91440" bIns="0" rtlCol="0" anchor="ctr"/>
          <a:lstStyle>
            <a:lvl1pPr algn="r">
              <a:defRPr sz="2000" b="1">
                <a:solidFill>
                  <a:schemeClr val="tx1">
                    <a:lumMod val="75000"/>
                    <a:lumOff val="25000"/>
                    <a:alpha val="40000"/>
                  </a:schemeClr>
                </a:solidFill>
                <a:latin typeface="+mj-lt"/>
              </a:defRPr>
            </a:lvl1pPr>
          </a:lstStyle>
          <a:p>
            <a:fld id="{F622C016-3679-48E8-A085-E057B65DFCEE}" type="slidenum">
              <a:rPr lang="en-US" smtClean="0"/>
              <a:pPr/>
              <a:t>‹#›</a:t>
            </a:fld>
            <a:endParaRPr lang="en-US" dirty="0"/>
          </a:p>
        </p:txBody>
      </p:sp>
    </p:spTree>
    <p:extLst>
      <p:ext uri="{BB962C8B-B14F-4D97-AF65-F5344CB8AC3E}">
        <p14:creationId xmlns:p14="http://schemas.microsoft.com/office/powerpoint/2010/main" val="97913545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Lst>
  <p:hf hdr="0" ftr="0" dt="0"/>
  <p:txStyles>
    <p:titleStyle>
      <a:lvl1pPr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tx1"/>
        </a:buClr>
        <a:buSzPct val="80000"/>
        <a:buFont typeface="Wingdings" pitchFamily="2" charset="2"/>
        <a:buChar char="v"/>
        <a:defRPr sz="22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1pPr>
      <a:lvl2pPr marL="577850" indent="-228600" algn="l" defTabSz="914400" rtl="0" eaLnBrk="1" latinLnBrk="0" hangingPunct="1">
        <a:spcBef>
          <a:spcPts val="1200"/>
        </a:spcBef>
        <a:buSzPct val="100000"/>
        <a:buFont typeface="Wingdings" pitchFamily="2" charset="2"/>
        <a:buChar char=""/>
        <a:defRPr sz="22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2pPr>
      <a:lvl3pPr marL="806450" indent="-228600" algn="l" defTabSz="914400" rtl="0" eaLnBrk="1" latinLnBrk="0" hangingPunct="1">
        <a:spcBef>
          <a:spcPts val="1200"/>
        </a:spcBef>
        <a:buClr>
          <a:schemeClr val="accent4"/>
        </a:buClr>
        <a:buSzPct val="100000"/>
        <a:buFont typeface="Wingdings" pitchFamily="2" charset="2"/>
        <a:buChar char="w"/>
        <a:defRPr sz="20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3pPr>
      <a:lvl4pPr marL="1035050" indent="-228600" algn="l" defTabSz="914400" rtl="0" eaLnBrk="1" latinLnBrk="0" hangingPunct="1">
        <a:spcBef>
          <a:spcPts val="1200"/>
        </a:spcBef>
        <a:buClr>
          <a:schemeClr val="accent2"/>
        </a:buClr>
        <a:buFont typeface="Wingdings" pitchFamily="2" charset="2"/>
        <a:buChar char=""/>
        <a:defRPr sz="18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4pPr>
      <a:lvl5pPr marL="1263650" indent="-228600" algn="l" defTabSz="914400" rtl="0" eaLnBrk="1" latinLnBrk="0" hangingPunct="1">
        <a:spcBef>
          <a:spcPts val="1200"/>
        </a:spcBef>
        <a:buClr>
          <a:schemeClr val="accent3"/>
        </a:buClr>
        <a:buSzPct val="100000"/>
        <a:buFont typeface="Wingdings" pitchFamily="2" charset="2"/>
        <a:buChar char="w"/>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5pPr>
      <a:lvl6pPr marL="1492250" indent="-228600" algn="l" defTabSz="914400" rtl="0" eaLnBrk="1" latinLnBrk="0" hangingPunct="1">
        <a:spcBef>
          <a:spcPts val="1200"/>
        </a:spcBef>
        <a:buClr>
          <a:schemeClr val="accent5"/>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6pPr>
      <a:lvl7pPr marL="1720850" indent="-228600" algn="l" defTabSz="914400" rtl="0" eaLnBrk="1" latinLnBrk="0" hangingPunct="1">
        <a:spcBef>
          <a:spcPts val="1200"/>
        </a:spcBef>
        <a:buClr>
          <a:schemeClr val="accent6"/>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7pPr>
      <a:lvl8pPr marL="19494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8pPr>
      <a:lvl9pPr marL="21780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wmf"/><Relationship Id="rId5" Type="http://schemas.openxmlformats.org/officeDocument/2006/relationships/image" Target="../media/image18.gif"/><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0.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tiff"/><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tiff"/><Relationship Id="rId7" Type="http://schemas.openxmlformats.org/officeDocument/2006/relationships/image" Target="../media/image46.tiff"/><Relationship Id="rId2" Type="http://schemas.openxmlformats.org/officeDocument/2006/relationships/image" Target="../media/image41.tiff"/><Relationship Id="rId1" Type="http://schemas.openxmlformats.org/officeDocument/2006/relationships/slideLayout" Target="../slideLayouts/slideLayout2.xml"/><Relationship Id="rId6" Type="http://schemas.openxmlformats.org/officeDocument/2006/relationships/image" Target="../media/image45.tiff"/><Relationship Id="rId5" Type="http://schemas.openxmlformats.org/officeDocument/2006/relationships/image" Target="../media/image44.tiff"/><Relationship Id="rId4" Type="http://schemas.openxmlformats.org/officeDocument/2006/relationships/image" Target="../media/image43.tiff"/></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wmf"/><Relationship Id="rId5" Type="http://schemas.openxmlformats.org/officeDocument/2006/relationships/image" Target="../media/image50.jpe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55.jpeg"/><Relationship Id="rId3" Type="http://schemas.openxmlformats.org/officeDocument/2006/relationships/image" Target="../media/image52.png"/><Relationship Id="rId7" Type="http://schemas.openxmlformats.org/officeDocument/2006/relationships/image" Target="NULL"/><Relationship Id="rId12"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media/image19.wmf"/><Relationship Id="rId10" Type="http://schemas.openxmlformats.org/officeDocument/2006/relationships/image" Target="NULL"/><Relationship Id="rId4" Type="http://schemas.openxmlformats.org/officeDocument/2006/relationships/image" Target="../media/image53.jpeg"/><Relationship Id="rId9" Type="http://schemas.openxmlformats.org/officeDocument/2006/relationships/image" Target="NULL"/><Relationship Id="rId14" Type="http://schemas.openxmlformats.org/officeDocument/2006/relationships/image" Target="../media/image5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8" Type="http://schemas.openxmlformats.org/officeDocument/2006/relationships/image" Target="../media/image64.tiff"/><Relationship Id="rId3" Type="http://schemas.openxmlformats.org/officeDocument/2006/relationships/image" Target="../media/image59.png"/><Relationship Id="rId7" Type="http://schemas.openxmlformats.org/officeDocument/2006/relationships/image" Target="../media/image63.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2.tiff"/><Relationship Id="rId5" Type="http://schemas.openxmlformats.org/officeDocument/2006/relationships/image" Target="../media/image61.tiff"/><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10" Type="http://schemas.openxmlformats.org/officeDocument/2006/relationships/image" Target="../media/image78.tiff"/><Relationship Id="rId4" Type="http://schemas.openxmlformats.org/officeDocument/2006/relationships/image" Target="../media/image72.png"/><Relationship Id="rId9" Type="http://schemas.openxmlformats.org/officeDocument/2006/relationships/image" Target="../media/image77.tiff"/></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space.cern.ch/steam/_layouts/15/start.aspx#/"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space.cern.ch/steam/_layouts/15/start.aspx#/COSIM/Home.aspx"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016/j.cryogenics.2016.04.004" TargetMode="External"/><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hyperlink" Target="https://edms.cern.ch/document/2046824"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540A015-6455-43E9-8DC7-7A4DF123F76D}"/>
              </a:ext>
            </a:extLst>
          </p:cNvPr>
          <p:cNvSpPr>
            <a:spLocks noGrp="1"/>
          </p:cNvSpPr>
          <p:nvPr>
            <p:ph type="subTitle" idx="1"/>
          </p:nvPr>
        </p:nvSpPr>
        <p:spPr>
          <a:xfrm>
            <a:off x="58056" y="3622195"/>
            <a:ext cx="12005704" cy="1654058"/>
          </a:xfrm>
        </p:spPr>
        <p:txBody>
          <a:bodyPr>
            <a:normAutofit/>
          </a:bodyPr>
          <a:lstStyle/>
          <a:p>
            <a:r>
              <a:rPr lang="en-US" sz="2400" u="sng" dirty="0"/>
              <a:t>Daniel Davis</a:t>
            </a:r>
            <a:r>
              <a:rPr lang="en-US" sz="2400" dirty="0"/>
              <a:t>, </a:t>
            </a:r>
          </a:p>
          <a:p>
            <a:r>
              <a:rPr lang="en-US" dirty="0"/>
              <a:t>Applied Superconductivity Center, National High Magnetic Field Laboratory, Florida State University, Tallahassee, FL, USA</a:t>
            </a:r>
          </a:p>
          <a:p>
            <a:endParaRPr lang="en-US" dirty="0"/>
          </a:p>
          <a:p>
            <a:endParaRPr lang="en-US" dirty="0"/>
          </a:p>
        </p:txBody>
      </p:sp>
      <p:sp>
        <p:nvSpPr>
          <p:cNvPr id="2" name="Title 1">
            <a:extLst>
              <a:ext uri="{FF2B5EF4-FFF2-40B4-BE49-F238E27FC236}">
                <a16:creationId xmlns:a16="http://schemas.microsoft.com/office/drawing/2014/main" id="{0F96DFEF-9603-4AAE-A698-8E1C9F0B1408}"/>
              </a:ext>
            </a:extLst>
          </p:cNvPr>
          <p:cNvSpPr>
            <a:spLocks noGrp="1"/>
          </p:cNvSpPr>
          <p:nvPr>
            <p:ph type="ctrTitle"/>
          </p:nvPr>
        </p:nvSpPr>
        <p:spPr>
          <a:xfrm>
            <a:off x="0" y="2055437"/>
            <a:ext cx="12192000" cy="1263534"/>
          </a:xfrm>
        </p:spPr>
        <p:txBody>
          <a:bodyPr>
            <a:noAutofit/>
          </a:bodyPr>
          <a:lstStyle/>
          <a:p>
            <a:pPr algn="ctr"/>
            <a:r>
              <a:rPr lang="en-US" sz="3600" dirty="0"/>
              <a:t>Why use lumped-element methods or STEAM framework?</a:t>
            </a:r>
          </a:p>
        </p:txBody>
      </p:sp>
      <p:pic>
        <p:nvPicPr>
          <p:cNvPr id="6" name="Picture 4" descr="C:\Users\ddavis\AppData\Local\Microsoft\Windows\Temporary Internet Files\Content.Outlook\VF2GD7KI\NSF High Resolution Logo.png">
            <a:extLst>
              <a:ext uri="{FF2B5EF4-FFF2-40B4-BE49-F238E27FC236}">
                <a16:creationId xmlns:a16="http://schemas.microsoft.com/office/drawing/2014/main" id="{D3ED40B6-9A4F-440E-B030-773FDE5FC4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7268" y="314987"/>
            <a:ext cx="818231" cy="8229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upload.wikimedia.org/wikipedia/commons/f/f1/Florida_state_seal.png">
            <a:extLst>
              <a:ext uri="{FF2B5EF4-FFF2-40B4-BE49-F238E27FC236}">
                <a16:creationId xmlns:a16="http://schemas.microsoft.com/office/drawing/2014/main" id="{FA46F35E-41B9-40B4-9670-449124B00D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35499" y="58615"/>
            <a:ext cx="731519" cy="7315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ww.gradschoolshopper.com/web_bin/gradschoolfeatures/logoimgs_all/269.jpg">
            <a:extLst>
              <a:ext uri="{FF2B5EF4-FFF2-40B4-BE49-F238E27FC236}">
                <a16:creationId xmlns:a16="http://schemas.microsoft.com/office/drawing/2014/main" id="{8C526889-9610-4780-A0DF-C753147CF5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32240" y="832569"/>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BAB2F9E6-E64B-4606-9B3C-0415C11223A5}"/>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6965" y="6277357"/>
            <a:ext cx="929035" cy="58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636284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5D8A-56AF-4FBC-8785-C41979650787}"/>
              </a:ext>
            </a:extLst>
          </p:cNvPr>
          <p:cNvSpPr>
            <a:spLocks noGrp="1"/>
          </p:cNvSpPr>
          <p:nvPr>
            <p:ph type="title"/>
          </p:nvPr>
        </p:nvSpPr>
        <p:spPr/>
        <p:txBody>
          <a:bodyPr/>
          <a:lstStyle/>
          <a:p>
            <a:r>
              <a:rPr lang="en-US" dirty="0"/>
              <a:t>Decouples the geometry from the transient simulation</a:t>
            </a:r>
          </a:p>
        </p:txBody>
      </p:sp>
      <p:sp>
        <p:nvSpPr>
          <p:cNvPr id="3" name="Content Placeholder 2">
            <a:extLst>
              <a:ext uri="{FF2B5EF4-FFF2-40B4-BE49-F238E27FC236}">
                <a16:creationId xmlns:a16="http://schemas.microsoft.com/office/drawing/2014/main" id="{F7908AB7-5A5E-461D-B1F1-EA8CE4FBEF39}"/>
              </a:ext>
            </a:extLst>
          </p:cNvPr>
          <p:cNvSpPr>
            <a:spLocks noGrp="1"/>
          </p:cNvSpPr>
          <p:nvPr>
            <p:ph idx="1"/>
          </p:nvPr>
        </p:nvSpPr>
        <p:spPr>
          <a:xfrm>
            <a:off x="110625" y="1711120"/>
            <a:ext cx="9448154" cy="4457700"/>
          </a:xfrm>
        </p:spPr>
        <p:txBody>
          <a:bodyPr>
            <a:normAutofit/>
          </a:bodyPr>
          <a:lstStyle/>
          <a:p>
            <a:r>
              <a:rPr lang="en-US" sz="2000" dirty="0">
                <a:sym typeface="Wingdings" panose="05000000000000000000" pitchFamily="2" charset="2"/>
              </a:rPr>
              <a:t>Field constants in x and y (T/A) calculated once with your favorite tool (ROXIE, ANSYS, COMSOL, </a:t>
            </a:r>
            <a:r>
              <a:rPr lang="en-US" sz="2000" dirty="0" err="1">
                <a:sym typeface="Wingdings" panose="05000000000000000000" pitchFamily="2" charset="2"/>
              </a:rPr>
              <a:t>Biot</a:t>
            </a:r>
            <a:r>
              <a:rPr lang="en-US" sz="2000" dirty="0">
                <a:sym typeface="Wingdings" panose="05000000000000000000" pitchFamily="2" charset="2"/>
              </a:rPr>
              <a:t>-Savart) </a:t>
            </a:r>
          </a:p>
          <a:p>
            <a:r>
              <a:rPr lang="en-US" sz="2000" dirty="0">
                <a:sym typeface="Wingdings" panose="05000000000000000000" pitchFamily="2" charset="2"/>
              </a:rPr>
              <a:t>Inductance calculated once with your favorite tool </a:t>
            </a:r>
          </a:p>
          <a:p>
            <a:pPr lvl="1"/>
            <a:r>
              <a:rPr lang="en-US" sz="1800" dirty="0">
                <a:sym typeface="Wingdings" panose="05000000000000000000" pitchFamily="2" charset="2"/>
              </a:rPr>
              <a:t>Linear magnets can be calculated by LEDET now (i.e. not solenoids or CCTs / yes common-coil &amp; block)</a:t>
            </a:r>
          </a:p>
          <a:p>
            <a:pPr lvl="1"/>
            <a:r>
              <a:rPr lang="en-US" sz="1800" dirty="0">
                <a:sym typeface="Wingdings" panose="05000000000000000000" pitchFamily="2" charset="2"/>
              </a:rPr>
              <a:t>ROXIE, ANSYS, COMSOL, </a:t>
            </a:r>
            <a:r>
              <a:rPr lang="en-US" sz="1800" dirty="0" err="1">
                <a:sym typeface="Wingdings" panose="05000000000000000000" pitchFamily="2" charset="2"/>
              </a:rPr>
              <a:t>Biot</a:t>
            </a:r>
            <a:r>
              <a:rPr lang="en-US" sz="1800" dirty="0">
                <a:sym typeface="Wingdings" panose="05000000000000000000" pitchFamily="2" charset="2"/>
              </a:rPr>
              <a:t>-Savart</a:t>
            </a:r>
          </a:p>
          <a:p>
            <a:pPr lvl="2"/>
            <a:r>
              <a:rPr lang="en-US" sz="1600" dirty="0">
                <a:sym typeface="Wingdings" panose="05000000000000000000" pitchFamily="2" charset="2"/>
              </a:rPr>
              <a:t>Correction for iron is implemented as a correction factor as a function of current</a:t>
            </a:r>
          </a:p>
          <a:p>
            <a:r>
              <a:rPr lang="en-US" sz="2000" dirty="0">
                <a:sym typeface="Wingdings" panose="05000000000000000000" pitchFamily="2" charset="2"/>
              </a:rPr>
              <a:t>Heat transfer – simplified nearest neighbors and helium cooling</a:t>
            </a:r>
          </a:p>
          <a:p>
            <a:r>
              <a:rPr lang="en-US" sz="2000" dirty="0">
                <a:sym typeface="Wingdings" panose="05000000000000000000" pitchFamily="2" charset="2"/>
              </a:rPr>
              <a:t>Coupling currents – commonly used multi-filament twisted strand equations</a:t>
            </a:r>
          </a:p>
          <a:p>
            <a:endParaRPr lang="en-US" sz="2000" dirty="0">
              <a:sym typeface="Wingdings" panose="05000000000000000000" pitchFamily="2" charset="2"/>
            </a:endParaRPr>
          </a:p>
          <a:p>
            <a:endParaRPr lang="en-US" sz="2000" dirty="0"/>
          </a:p>
          <a:p>
            <a:endParaRPr lang="en-US" sz="2000" dirty="0"/>
          </a:p>
        </p:txBody>
      </p:sp>
      <p:sp>
        <p:nvSpPr>
          <p:cNvPr id="4" name="Slide Number Placeholder 3">
            <a:extLst>
              <a:ext uri="{FF2B5EF4-FFF2-40B4-BE49-F238E27FC236}">
                <a16:creationId xmlns:a16="http://schemas.microsoft.com/office/drawing/2014/main" id="{93A77589-AE4E-4892-99EF-1FED837612FF}"/>
              </a:ext>
            </a:extLst>
          </p:cNvPr>
          <p:cNvSpPr>
            <a:spLocks noGrp="1"/>
          </p:cNvSpPr>
          <p:nvPr>
            <p:ph type="sldNum" sz="quarter" idx="12"/>
          </p:nvPr>
        </p:nvSpPr>
        <p:spPr/>
        <p:txBody>
          <a:bodyPr/>
          <a:lstStyle/>
          <a:p>
            <a:fld id="{5F4C9F40-B079-4B71-A627-7266DFEA7F03}" type="slidenum">
              <a:rPr lang="en-US" smtClean="0"/>
              <a:t>10</a:t>
            </a:fld>
            <a:endParaRPr lang="en-US" dirty="0"/>
          </a:p>
        </p:txBody>
      </p:sp>
    </p:spTree>
    <p:extLst>
      <p:ext uri="{BB962C8B-B14F-4D97-AF65-F5344CB8AC3E}">
        <p14:creationId xmlns:p14="http://schemas.microsoft.com/office/powerpoint/2010/main" val="364113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E6B06411-8986-4FCD-9CE9-A0D8DF6B97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219"/>
          <a:stretch/>
        </p:blipFill>
        <p:spPr>
          <a:xfrm>
            <a:off x="0" y="939422"/>
            <a:ext cx="5961064" cy="3668347"/>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FB9B471A-530A-44FF-A017-44E8B62353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79" y="3744759"/>
            <a:ext cx="5572124" cy="3113241"/>
          </a:xfrm>
          <a:prstGeom prst="rect">
            <a:avLst/>
          </a:prstGeom>
        </p:spPr>
      </p:pic>
      <p:sp>
        <p:nvSpPr>
          <p:cNvPr id="3" name="Title 2">
            <a:extLst>
              <a:ext uri="{FF2B5EF4-FFF2-40B4-BE49-F238E27FC236}">
                <a16:creationId xmlns:a16="http://schemas.microsoft.com/office/drawing/2014/main" id="{EA2C20D8-842F-410B-9365-9A133EB5BFAF}"/>
              </a:ext>
            </a:extLst>
          </p:cNvPr>
          <p:cNvSpPr>
            <a:spLocks noGrp="1"/>
          </p:cNvSpPr>
          <p:nvPr>
            <p:ph type="title"/>
          </p:nvPr>
        </p:nvSpPr>
        <p:spPr/>
        <p:txBody>
          <a:bodyPr/>
          <a:lstStyle/>
          <a:p>
            <a:r>
              <a:rPr lang="en-US" dirty="0"/>
              <a:t>LEDET Simulation Example</a:t>
            </a:r>
          </a:p>
        </p:txBody>
      </p:sp>
      <p:pic>
        <p:nvPicPr>
          <p:cNvPr id="5" name="Content Placeholder 4">
            <a:extLst>
              <a:ext uri="{FF2B5EF4-FFF2-40B4-BE49-F238E27FC236}">
                <a16:creationId xmlns:a16="http://schemas.microsoft.com/office/drawing/2014/main" id="{4D954EE3-D09F-4AFA-987D-6B7112813D3D}"/>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53014"/>
          <a:stretch/>
        </p:blipFill>
        <p:spPr>
          <a:xfrm>
            <a:off x="6598727" y="939422"/>
            <a:ext cx="5503628" cy="3660423"/>
          </a:xfrm>
        </p:spPr>
      </p:pic>
      <p:sp>
        <p:nvSpPr>
          <p:cNvPr id="7" name="TextBox 6">
            <a:extLst>
              <a:ext uri="{FF2B5EF4-FFF2-40B4-BE49-F238E27FC236}">
                <a16:creationId xmlns:a16="http://schemas.microsoft.com/office/drawing/2014/main" id="{F3E9DAFC-C6B9-4E57-B8A3-E143FFE5D2C5}"/>
              </a:ext>
            </a:extLst>
          </p:cNvPr>
          <p:cNvSpPr txBox="1"/>
          <p:nvPr/>
        </p:nvSpPr>
        <p:spPr>
          <a:xfrm>
            <a:off x="478491" y="2203572"/>
            <a:ext cx="2342949" cy="984885"/>
          </a:xfrm>
          <a:prstGeom prst="rect">
            <a:avLst/>
          </a:prstGeom>
          <a:solidFill>
            <a:schemeClr val="accent3">
              <a:alpha val="50000"/>
            </a:schemeClr>
          </a:solidFill>
        </p:spPr>
        <p:txBody>
          <a:bodyPr wrap="none" lIns="45720" tIns="0" rIns="45720" bIns="0" rtlCol="0">
            <a:spAutoFit/>
          </a:bodyPr>
          <a:lstStyle/>
          <a:p>
            <a:pPr algn="ctr" eaLnBrk="0" fontAlgn="base" hangingPunct="0">
              <a:spcBef>
                <a:spcPct val="0"/>
              </a:spcBef>
              <a:spcAft>
                <a:spcPct val="0"/>
              </a:spcAft>
            </a:pPr>
            <a:r>
              <a:rPr lang="en-US" sz="1600" dirty="0">
                <a:solidFill>
                  <a:srgbClr val="FFFEFD"/>
                </a:solidFill>
                <a:latin typeface="Times New Roman"/>
                <a:ea typeface="Open Sans" panose="020B0606030504020204" pitchFamily="34" charset="0"/>
                <a:cs typeface="Open Sans" panose="020B0606030504020204" pitchFamily="34" charset="0"/>
              </a:rPr>
              <a:t>Input Excel File</a:t>
            </a:r>
          </a:p>
          <a:p>
            <a:pPr algn="ctr" eaLnBrk="0" fontAlgn="base" hangingPunct="0">
              <a:spcBef>
                <a:spcPct val="0"/>
              </a:spcBef>
              <a:spcAft>
                <a:spcPct val="0"/>
              </a:spcAft>
            </a:pPr>
            <a:r>
              <a:rPr lang="en-US" sz="1600" dirty="0">
                <a:solidFill>
                  <a:srgbClr val="FFFEFD"/>
                </a:solidFill>
                <a:latin typeface="Times New Roman"/>
                <a:ea typeface="Open Sans" panose="020B0606030504020204" pitchFamily="34" charset="0"/>
                <a:cs typeface="Open Sans" panose="020B0606030504020204" pitchFamily="34" charset="0"/>
              </a:rPr>
              <a:t>Parameters:</a:t>
            </a:r>
          </a:p>
          <a:p>
            <a:pPr algn="ctr" eaLnBrk="0" fontAlgn="base" hangingPunct="0">
              <a:spcBef>
                <a:spcPct val="0"/>
              </a:spcBef>
              <a:spcAft>
                <a:spcPct val="0"/>
              </a:spcAft>
            </a:pPr>
            <a:r>
              <a:rPr lang="en-US" sz="1600" dirty="0">
                <a:solidFill>
                  <a:srgbClr val="FFFEFD"/>
                </a:solidFill>
                <a:latin typeface="Times New Roman"/>
                <a:ea typeface="Open Sans" panose="020B0606030504020204" pitchFamily="34" charset="0"/>
                <a:cs typeface="Open Sans" panose="020B0606030504020204" pitchFamily="34" charset="0"/>
              </a:rPr>
              <a:t>Conductor, Magnet</a:t>
            </a:r>
          </a:p>
          <a:p>
            <a:pPr algn="ctr" eaLnBrk="0" fontAlgn="base" hangingPunct="0">
              <a:spcBef>
                <a:spcPct val="0"/>
              </a:spcBef>
              <a:spcAft>
                <a:spcPct val="0"/>
              </a:spcAft>
            </a:pPr>
            <a:r>
              <a:rPr lang="en-US" sz="1600" dirty="0">
                <a:solidFill>
                  <a:srgbClr val="FFFEFD"/>
                </a:solidFill>
                <a:latin typeface="Times New Roman"/>
                <a:ea typeface="Open Sans" panose="020B0606030504020204" pitchFamily="34" charset="0"/>
                <a:cs typeface="Open Sans" panose="020B0606030504020204" pitchFamily="34" charset="0"/>
              </a:rPr>
              <a:t>CLIQ, EE, Quench Heaters</a:t>
            </a:r>
          </a:p>
        </p:txBody>
      </p:sp>
      <p:sp>
        <p:nvSpPr>
          <p:cNvPr id="8" name="TextBox 7">
            <a:extLst>
              <a:ext uri="{FF2B5EF4-FFF2-40B4-BE49-F238E27FC236}">
                <a16:creationId xmlns:a16="http://schemas.microsoft.com/office/drawing/2014/main" id="{FD474007-F6B6-4C00-B33C-722AE85D5B36}"/>
              </a:ext>
            </a:extLst>
          </p:cNvPr>
          <p:cNvSpPr txBox="1"/>
          <p:nvPr/>
        </p:nvSpPr>
        <p:spPr>
          <a:xfrm>
            <a:off x="3514585" y="2513653"/>
            <a:ext cx="2491302" cy="1231106"/>
          </a:xfrm>
          <a:prstGeom prst="rect">
            <a:avLst/>
          </a:prstGeom>
          <a:solidFill>
            <a:schemeClr val="accent3">
              <a:alpha val="50000"/>
            </a:schemeClr>
          </a:solidFill>
        </p:spPr>
        <p:txBody>
          <a:bodyPr wrap="square" lIns="45720" tIns="0" rIns="45720" bIns="0" rtlCol="0">
            <a:spAutoFit/>
          </a:bodyPr>
          <a:lstStyle/>
          <a:p>
            <a:pPr algn="ctr" eaLnBrk="0" fontAlgn="base" hangingPunct="0">
              <a:spcBef>
                <a:spcPct val="0"/>
              </a:spcBef>
              <a:spcAft>
                <a:spcPct val="0"/>
              </a:spcAft>
            </a:pPr>
            <a:r>
              <a:rPr lang="en-US" sz="1600" dirty="0">
                <a:solidFill>
                  <a:srgbClr val="FFFEFD"/>
                </a:solidFill>
                <a:latin typeface="Times New Roman"/>
                <a:ea typeface="Open Sans" panose="020B0606030504020204" pitchFamily="34" charset="0"/>
                <a:cs typeface="Open Sans" panose="020B0606030504020204" pitchFamily="34" charset="0"/>
              </a:rPr>
              <a:t>LEDET</a:t>
            </a:r>
            <a:br>
              <a:rPr lang="en-US" sz="1600" dirty="0">
                <a:solidFill>
                  <a:srgbClr val="FFFEFD"/>
                </a:solidFill>
                <a:latin typeface="Times New Roman"/>
                <a:ea typeface="Open Sans" panose="020B0606030504020204" pitchFamily="34" charset="0"/>
                <a:cs typeface="Open Sans" panose="020B0606030504020204" pitchFamily="34" charset="0"/>
              </a:rPr>
            </a:br>
            <a:r>
              <a:rPr lang="en-US" sz="1600" dirty="0">
                <a:solidFill>
                  <a:srgbClr val="FFFEFD"/>
                </a:solidFill>
                <a:latin typeface="Times New Roman"/>
                <a:ea typeface="Open Sans" panose="020B0606030504020204" pitchFamily="34" charset="0"/>
                <a:cs typeface="Open Sans" panose="020B0606030504020204" pitchFamily="34" charset="0"/>
              </a:rPr>
              <a:t> Simulation Executable </a:t>
            </a:r>
            <a:br>
              <a:rPr lang="en-US" sz="1600" dirty="0">
                <a:solidFill>
                  <a:srgbClr val="FFFEFD"/>
                </a:solidFill>
                <a:latin typeface="Times New Roman"/>
                <a:ea typeface="Open Sans" panose="020B0606030504020204" pitchFamily="34" charset="0"/>
                <a:cs typeface="Open Sans" panose="020B0606030504020204" pitchFamily="34" charset="0"/>
              </a:rPr>
            </a:br>
            <a:r>
              <a:rPr lang="en-US" sz="1600" dirty="0">
                <a:solidFill>
                  <a:srgbClr val="FFFEFD"/>
                </a:solidFill>
                <a:latin typeface="Times New Roman"/>
                <a:ea typeface="Open Sans" panose="020B0606030504020204" pitchFamily="34" charset="0"/>
                <a:cs typeface="Open Sans" panose="020B0606030504020204" pitchFamily="34" charset="0"/>
              </a:rPr>
              <a:t>with archived print log, monitor time step and hot spot for quick debugging</a:t>
            </a:r>
          </a:p>
        </p:txBody>
      </p:sp>
      <p:sp>
        <p:nvSpPr>
          <p:cNvPr id="9" name="TextBox 8">
            <a:extLst>
              <a:ext uri="{FF2B5EF4-FFF2-40B4-BE49-F238E27FC236}">
                <a16:creationId xmlns:a16="http://schemas.microsoft.com/office/drawing/2014/main" id="{399B4ACD-FBBE-4104-9F61-7FF9EEA9AE46}"/>
              </a:ext>
            </a:extLst>
          </p:cNvPr>
          <p:cNvSpPr txBox="1"/>
          <p:nvPr/>
        </p:nvSpPr>
        <p:spPr>
          <a:xfrm>
            <a:off x="7286707" y="1693156"/>
            <a:ext cx="698269" cy="246221"/>
          </a:xfrm>
          <a:prstGeom prst="rect">
            <a:avLst/>
          </a:prstGeom>
          <a:solidFill>
            <a:schemeClr val="accent3">
              <a:alpha val="50000"/>
            </a:schemeClr>
          </a:solidFill>
        </p:spPr>
        <p:txBody>
          <a:bodyPr wrap="none" lIns="45720" tIns="0" rIns="45720" bIns="0" rtlCol="0">
            <a:spAutoFit/>
          </a:bodyPr>
          <a:lstStyle/>
          <a:p>
            <a:pPr algn="ctr" eaLnBrk="0" fontAlgn="base" hangingPunct="0">
              <a:spcBef>
                <a:spcPct val="0"/>
              </a:spcBef>
              <a:spcAft>
                <a:spcPct val="0"/>
              </a:spcAft>
            </a:pPr>
            <a:r>
              <a:rPr lang="en-US" sz="1600" dirty="0">
                <a:solidFill>
                  <a:srgbClr val="FFFEFD"/>
                </a:solidFill>
                <a:latin typeface="Times New Roman"/>
                <a:ea typeface="Open Sans" panose="020B0606030504020204" pitchFamily="34" charset="0"/>
                <a:cs typeface="Open Sans" panose="020B0606030504020204" pitchFamily="34" charset="0"/>
              </a:rPr>
              <a:t>Results</a:t>
            </a:r>
          </a:p>
        </p:txBody>
      </p:sp>
      <p:pic>
        <p:nvPicPr>
          <p:cNvPr id="10" name="Picture 9">
            <a:extLst>
              <a:ext uri="{FF2B5EF4-FFF2-40B4-BE49-F238E27FC236}">
                <a16:creationId xmlns:a16="http://schemas.microsoft.com/office/drawing/2014/main" id="{EDB5989C-0574-4D87-B20D-E1EC23986490}"/>
              </a:ext>
            </a:extLst>
          </p:cNvPr>
          <p:cNvPicPr>
            <a:picLocks noChangeAspect="1"/>
          </p:cNvPicPr>
          <p:nvPr/>
        </p:nvPicPr>
        <p:blipFill>
          <a:blip r:embed="rId5"/>
          <a:stretch>
            <a:fillRect/>
          </a:stretch>
        </p:blipFill>
        <p:spPr>
          <a:xfrm>
            <a:off x="7477125" y="3943890"/>
            <a:ext cx="4714875" cy="2934511"/>
          </a:xfrm>
          <a:prstGeom prst="rect">
            <a:avLst/>
          </a:prstGeom>
        </p:spPr>
      </p:pic>
      <p:sp>
        <p:nvSpPr>
          <p:cNvPr id="11" name="TextBox 10">
            <a:extLst>
              <a:ext uri="{FF2B5EF4-FFF2-40B4-BE49-F238E27FC236}">
                <a16:creationId xmlns:a16="http://schemas.microsoft.com/office/drawing/2014/main" id="{0AF07014-E40C-497F-B86C-8695F6041F2C}"/>
              </a:ext>
            </a:extLst>
          </p:cNvPr>
          <p:cNvSpPr txBox="1"/>
          <p:nvPr/>
        </p:nvSpPr>
        <p:spPr>
          <a:xfrm>
            <a:off x="8224540" y="5266372"/>
            <a:ext cx="3442578" cy="1477328"/>
          </a:xfrm>
          <a:prstGeom prst="rect">
            <a:avLst/>
          </a:prstGeom>
          <a:solidFill>
            <a:schemeClr val="accent3">
              <a:alpha val="50000"/>
            </a:schemeClr>
          </a:solidFill>
        </p:spPr>
        <p:txBody>
          <a:bodyPr wrap="square" lIns="45720" tIns="0" rIns="45720" bIns="0" rtlCol="0">
            <a:spAutoFit/>
          </a:bodyPr>
          <a:lstStyle/>
          <a:p>
            <a:pPr algn="ctr" eaLnBrk="0" fontAlgn="base" hangingPunct="0">
              <a:spcBef>
                <a:spcPct val="0"/>
              </a:spcBef>
              <a:spcAft>
                <a:spcPct val="0"/>
              </a:spcAft>
            </a:pPr>
            <a:r>
              <a:rPr lang="en-US" sz="1600" dirty="0">
                <a:solidFill>
                  <a:srgbClr val="FFFEFD"/>
                </a:solidFill>
                <a:latin typeface="Times New Roman"/>
                <a:ea typeface="Open Sans" panose="020B0606030504020204" pitchFamily="34" charset="0"/>
                <a:cs typeface="Open Sans" panose="020B0606030504020204" pitchFamily="34" charset="0"/>
              </a:rPr>
              <a:t>Analysis and Experimental Validation</a:t>
            </a:r>
          </a:p>
          <a:p>
            <a:pPr algn="ctr" eaLnBrk="0" fontAlgn="base" hangingPunct="0">
              <a:spcBef>
                <a:spcPct val="0"/>
              </a:spcBef>
              <a:spcAft>
                <a:spcPct val="0"/>
              </a:spcAft>
            </a:pPr>
            <a:endParaRPr lang="en-US" sz="1600" dirty="0">
              <a:solidFill>
                <a:srgbClr val="FFFEFD"/>
              </a:solidFill>
              <a:latin typeface="Times New Roman"/>
              <a:ea typeface="Open Sans" panose="020B0606030504020204" pitchFamily="34" charset="0"/>
              <a:cs typeface="Open Sans" panose="020B0606030504020204" pitchFamily="34" charset="0"/>
            </a:endParaRPr>
          </a:p>
          <a:p>
            <a:pPr algn="ctr" eaLnBrk="0" fontAlgn="base" hangingPunct="0">
              <a:spcBef>
                <a:spcPct val="0"/>
              </a:spcBef>
              <a:spcAft>
                <a:spcPct val="0"/>
              </a:spcAft>
            </a:pPr>
            <a:r>
              <a:rPr lang="en-US" sz="1600" dirty="0">
                <a:solidFill>
                  <a:srgbClr val="FFFEFD"/>
                </a:solidFill>
                <a:latin typeface="Times New Roman"/>
                <a:ea typeface="Open Sans" panose="020B0606030504020204" pitchFamily="34" charset="0"/>
                <a:cs typeface="Open Sans" panose="020B0606030504020204" pitchFamily="34" charset="0"/>
              </a:rPr>
              <a:t>Data can be obtained as a comma delimited text or MATLAB .m files</a:t>
            </a:r>
          </a:p>
          <a:p>
            <a:pPr algn="ctr" eaLnBrk="0" fontAlgn="base" hangingPunct="0">
              <a:spcBef>
                <a:spcPct val="0"/>
              </a:spcBef>
              <a:spcAft>
                <a:spcPct val="0"/>
              </a:spcAft>
            </a:pPr>
            <a:r>
              <a:rPr lang="en-US" sz="1600" dirty="0">
                <a:solidFill>
                  <a:srgbClr val="FFFEFD"/>
                </a:solidFill>
                <a:latin typeface="Times New Roman"/>
                <a:ea typeface="Open Sans" panose="020B0606030504020204" pitchFamily="34" charset="0"/>
                <a:cs typeface="Open Sans" panose="020B0606030504020204" pitchFamily="34" charset="0"/>
              </a:rPr>
              <a:t>Top level results in an excel for all cases of a model for ease of comparison </a:t>
            </a:r>
          </a:p>
        </p:txBody>
      </p:sp>
      <p:sp>
        <p:nvSpPr>
          <p:cNvPr id="2" name="Slide Number Placeholder 1">
            <a:extLst>
              <a:ext uri="{FF2B5EF4-FFF2-40B4-BE49-F238E27FC236}">
                <a16:creationId xmlns:a16="http://schemas.microsoft.com/office/drawing/2014/main" id="{39EA8D9F-85A3-46D3-970B-072593FEEE39}"/>
              </a:ext>
            </a:extLst>
          </p:cNvPr>
          <p:cNvSpPr>
            <a:spLocks noGrp="1"/>
          </p:cNvSpPr>
          <p:nvPr>
            <p:ph type="sldNum" sz="quarter" idx="12"/>
          </p:nvPr>
        </p:nvSpPr>
        <p:spPr/>
        <p:txBody>
          <a:bodyPr/>
          <a:lstStyle/>
          <a:p>
            <a:pPr eaLnBrk="0" fontAlgn="base" hangingPunct="0">
              <a:spcBef>
                <a:spcPct val="0"/>
              </a:spcBef>
              <a:spcAft>
                <a:spcPct val="0"/>
              </a:spcAft>
            </a:pPr>
            <a:fld id="{4DC1E7E0-B33B-47FC-A764-2AB1B9FDF5E8}" type="slidenum">
              <a:rPr lang="en-US">
                <a:solidFill>
                  <a:srgbClr val="4C4184">
                    <a:lumMod val="75000"/>
                    <a:lumOff val="25000"/>
                    <a:alpha val="40000"/>
                  </a:srgbClr>
                </a:solidFill>
                <a:latin typeface="Arial"/>
              </a:rPr>
              <a:pPr eaLnBrk="0" fontAlgn="base" hangingPunct="0">
                <a:spcBef>
                  <a:spcPct val="0"/>
                </a:spcBef>
                <a:spcAft>
                  <a:spcPct val="0"/>
                </a:spcAft>
              </a:pPr>
              <a:t>11</a:t>
            </a:fld>
            <a:endParaRPr lang="en-US" dirty="0">
              <a:solidFill>
                <a:srgbClr val="4C4184">
                  <a:lumMod val="75000"/>
                  <a:lumOff val="25000"/>
                  <a:alpha val="40000"/>
                </a:srgbClr>
              </a:solidFill>
              <a:latin typeface="Arial"/>
            </a:endParaRPr>
          </a:p>
        </p:txBody>
      </p:sp>
      <p:sp>
        <p:nvSpPr>
          <p:cNvPr id="12" name="TextBox 11">
            <a:extLst>
              <a:ext uri="{FF2B5EF4-FFF2-40B4-BE49-F238E27FC236}">
                <a16:creationId xmlns:a16="http://schemas.microsoft.com/office/drawing/2014/main" id="{09136B5A-EC07-4F59-8044-BAD10817B61B}"/>
              </a:ext>
            </a:extLst>
          </p:cNvPr>
          <p:cNvSpPr txBox="1"/>
          <p:nvPr/>
        </p:nvSpPr>
        <p:spPr>
          <a:xfrm>
            <a:off x="7940360" y="2889344"/>
            <a:ext cx="2341136" cy="984885"/>
          </a:xfrm>
          <a:prstGeom prst="rect">
            <a:avLst/>
          </a:prstGeom>
          <a:solidFill>
            <a:schemeClr val="accent3">
              <a:alpha val="50000"/>
            </a:schemeClr>
          </a:solidFill>
        </p:spPr>
        <p:txBody>
          <a:bodyPr wrap="square" lIns="45720" tIns="0" rIns="45720" bIns="0" rtlCol="0">
            <a:spAutoFit/>
          </a:bodyPr>
          <a:lstStyle/>
          <a:p>
            <a:pPr algn="ctr" eaLnBrk="0" fontAlgn="base" hangingPunct="0">
              <a:spcBef>
                <a:spcPct val="0"/>
              </a:spcBef>
              <a:spcAft>
                <a:spcPct val="0"/>
              </a:spcAft>
            </a:pPr>
            <a:r>
              <a:rPr lang="en-US" sz="1600" dirty="0">
                <a:solidFill>
                  <a:srgbClr val="FFFEFD"/>
                </a:solidFill>
                <a:ea typeface="Open Sans" panose="020B0606030504020204" pitchFamily="34" charset="0"/>
                <a:cs typeface="Open Sans" panose="020B0606030504020204" pitchFamily="34" charset="0"/>
              </a:rPr>
              <a:t>*recent feature</a:t>
            </a:r>
            <a:br>
              <a:rPr lang="en-US" sz="1600" dirty="0">
                <a:solidFill>
                  <a:srgbClr val="FFFEFD"/>
                </a:solidFill>
                <a:ea typeface="Open Sans" panose="020B0606030504020204" pitchFamily="34" charset="0"/>
                <a:cs typeface="Open Sans" panose="020B0606030504020204" pitchFamily="34" charset="0"/>
              </a:rPr>
            </a:br>
            <a:r>
              <a:rPr lang="en-US" sz="1600" dirty="0">
                <a:solidFill>
                  <a:srgbClr val="FFFEFD"/>
                </a:solidFill>
                <a:latin typeface="Times New Roman"/>
                <a:ea typeface="Open Sans" panose="020B0606030504020204" pitchFamily="34" charset="0"/>
                <a:cs typeface="Open Sans" panose="020B0606030504020204" pitchFamily="34" charset="0"/>
              </a:rPr>
              <a:t>Automated PDF Reports</a:t>
            </a:r>
          </a:p>
          <a:p>
            <a:pPr algn="ctr" eaLnBrk="0" fontAlgn="base" hangingPunct="0">
              <a:spcBef>
                <a:spcPct val="0"/>
              </a:spcBef>
              <a:spcAft>
                <a:spcPct val="0"/>
              </a:spcAft>
            </a:pPr>
            <a:r>
              <a:rPr lang="en-US" sz="1600" dirty="0">
                <a:solidFill>
                  <a:srgbClr val="FFFEFD"/>
                </a:solidFill>
                <a:latin typeface="Times New Roman"/>
                <a:ea typeface="Open Sans" panose="020B0606030504020204" pitchFamily="34" charset="0"/>
                <a:cs typeface="Open Sans" panose="020B0606030504020204" pitchFamily="34" charset="0"/>
              </a:rPr>
              <a:t>With key inputs, results, and plots</a:t>
            </a:r>
          </a:p>
        </p:txBody>
      </p:sp>
      <p:sp>
        <p:nvSpPr>
          <p:cNvPr id="13" name="TextBox 12">
            <a:extLst>
              <a:ext uri="{FF2B5EF4-FFF2-40B4-BE49-F238E27FC236}">
                <a16:creationId xmlns:a16="http://schemas.microsoft.com/office/drawing/2014/main" id="{2ED7471B-4B29-4F88-8ED6-D730ED5736D6}"/>
              </a:ext>
            </a:extLst>
          </p:cNvPr>
          <p:cNvSpPr txBox="1"/>
          <p:nvPr/>
        </p:nvSpPr>
        <p:spPr>
          <a:xfrm>
            <a:off x="282992" y="4953465"/>
            <a:ext cx="2563291" cy="1231106"/>
          </a:xfrm>
          <a:prstGeom prst="rect">
            <a:avLst/>
          </a:prstGeom>
          <a:solidFill>
            <a:schemeClr val="accent3">
              <a:alpha val="50000"/>
            </a:schemeClr>
          </a:solidFill>
        </p:spPr>
        <p:txBody>
          <a:bodyPr wrap="square" lIns="45720" tIns="0" rIns="45720" bIns="0" rtlCol="0">
            <a:spAutoFit/>
          </a:bodyPr>
          <a:lstStyle/>
          <a:p>
            <a:pPr algn="ctr" eaLnBrk="0" fontAlgn="base" hangingPunct="0">
              <a:spcBef>
                <a:spcPct val="0"/>
              </a:spcBef>
              <a:spcAft>
                <a:spcPct val="0"/>
              </a:spcAft>
            </a:pPr>
            <a:r>
              <a:rPr lang="en-US" sz="1600" dirty="0">
                <a:solidFill>
                  <a:srgbClr val="FFFEFD"/>
                </a:solidFill>
                <a:ea typeface="Open Sans" panose="020B0606030504020204" pitchFamily="34" charset="0"/>
                <a:cs typeface="Open Sans" panose="020B0606030504020204" pitchFamily="34" charset="0"/>
              </a:rPr>
              <a:t>*new feature:</a:t>
            </a:r>
          </a:p>
          <a:p>
            <a:pPr algn="ctr" eaLnBrk="0" fontAlgn="base" hangingPunct="0">
              <a:spcBef>
                <a:spcPct val="0"/>
              </a:spcBef>
              <a:spcAft>
                <a:spcPct val="0"/>
              </a:spcAft>
            </a:pPr>
            <a:r>
              <a:rPr lang="en-US" sz="1600" dirty="0">
                <a:solidFill>
                  <a:srgbClr val="FFFEFD"/>
                </a:solidFill>
                <a:latin typeface="Times New Roman"/>
                <a:ea typeface="Open Sans" panose="020B0606030504020204" pitchFamily="34" charset="0"/>
                <a:cs typeface="Open Sans" panose="020B0606030504020204" pitchFamily="34" charset="0"/>
              </a:rPr>
              <a:t>Interactive input file generator with visualization checks is a Anaconda </a:t>
            </a:r>
            <a:r>
              <a:rPr lang="en-US" sz="1600" dirty="0" err="1">
                <a:solidFill>
                  <a:srgbClr val="FFFEFD"/>
                </a:solidFill>
                <a:latin typeface="Times New Roman"/>
                <a:ea typeface="Open Sans" panose="020B0606030504020204" pitchFamily="34" charset="0"/>
                <a:cs typeface="Open Sans" panose="020B0606030504020204" pitchFamily="34" charset="0"/>
              </a:rPr>
              <a:t>Jupyter</a:t>
            </a:r>
            <a:r>
              <a:rPr lang="en-US" sz="1600" dirty="0">
                <a:solidFill>
                  <a:srgbClr val="FFFEFD"/>
                </a:solidFill>
                <a:latin typeface="Times New Roman"/>
                <a:ea typeface="Open Sans" panose="020B0606030504020204" pitchFamily="34" charset="0"/>
                <a:cs typeface="Open Sans" panose="020B0606030504020204" pitchFamily="34" charset="0"/>
              </a:rPr>
              <a:t> Notebooks</a:t>
            </a:r>
          </a:p>
        </p:txBody>
      </p:sp>
      <p:pic>
        <p:nvPicPr>
          <p:cNvPr id="16" name="Picture 15" descr="A close up of a piece of paper&#10;&#10;Description automatically generated">
            <a:extLst>
              <a:ext uri="{FF2B5EF4-FFF2-40B4-BE49-F238E27FC236}">
                <a16:creationId xmlns:a16="http://schemas.microsoft.com/office/drawing/2014/main" id="{B228E165-677B-4B9B-A2C6-F18B1EDE7A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9568" y="4982469"/>
            <a:ext cx="1742992" cy="1820626"/>
          </a:xfrm>
          <a:prstGeom prst="rect">
            <a:avLst/>
          </a:prstGeom>
        </p:spPr>
      </p:pic>
    </p:spTree>
    <p:extLst>
      <p:ext uri="{BB962C8B-B14F-4D97-AF65-F5344CB8AC3E}">
        <p14:creationId xmlns:p14="http://schemas.microsoft.com/office/powerpoint/2010/main" val="358307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D5B9-2513-4B10-A17C-472FE1A4B59F}"/>
              </a:ext>
            </a:extLst>
          </p:cNvPr>
          <p:cNvSpPr>
            <a:spLocks noGrp="1"/>
          </p:cNvSpPr>
          <p:nvPr>
            <p:ph type="title"/>
          </p:nvPr>
        </p:nvSpPr>
        <p:spPr/>
        <p:txBody>
          <a:bodyPr/>
          <a:lstStyle/>
          <a:p>
            <a:r>
              <a:rPr lang="en-US" dirty="0"/>
              <a:t>Application Examples from my work</a:t>
            </a:r>
          </a:p>
        </p:txBody>
      </p:sp>
      <p:sp>
        <p:nvSpPr>
          <p:cNvPr id="3" name="Text Placeholder 2">
            <a:extLst>
              <a:ext uri="{FF2B5EF4-FFF2-40B4-BE49-F238E27FC236}">
                <a16:creationId xmlns:a16="http://schemas.microsoft.com/office/drawing/2014/main" id="{D1FB530D-64F8-405F-AD19-DCF921EE20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CE7546-4F6B-4330-B3D6-A98F45AC682E}"/>
              </a:ext>
            </a:extLst>
          </p:cNvPr>
          <p:cNvSpPr>
            <a:spLocks noGrp="1"/>
          </p:cNvSpPr>
          <p:nvPr>
            <p:ph type="sldNum" sz="quarter" idx="12"/>
          </p:nvPr>
        </p:nvSpPr>
        <p:spPr/>
        <p:txBody>
          <a:bodyPr/>
          <a:lstStyle/>
          <a:p>
            <a:fld id="{156B38F0-4F8A-408B-95BD-ED16FACE6E05}" type="slidenum">
              <a:rPr lang="en-US" smtClean="0"/>
              <a:pPr/>
              <a:t>12</a:t>
            </a:fld>
            <a:endParaRPr lang="en-US"/>
          </a:p>
        </p:txBody>
      </p:sp>
    </p:spTree>
    <p:extLst>
      <p:ext uri="{BB962C8B-B14F-4D97-AF65-F5344CB8AC3E}">
        <p14:creationId xmlns:p14="http://schemas.microsoft.com/office/powerpoint/2010/main" val="612937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A3DEB-D97C-482C-8250-233D9EE135A9}"/>
              </a:ext>
            </a:extLst>
          </p:cNvPr>
          <p:cNvSpPr>
            <a:spLocks noGrp="1"/>
          </p:cNvSpPr>
          <p:nvPr>
            <p:ph type="title"/>
          </p:nvPr>
        </p:nvSpPr>
        <p:spPr/>
        <p:txBody>
          <a:bodyPr/>
          <a:lstStyle/>
          <a:p>
            <a:r>
              <a:rPr lang="en-US" dirty="0"/>
              <a:t>Racetrack Geometry and Iron Field Contribution</a:t>
            </a:r>
          </a:p>
        </p:txBody>
      </p:sp>
      <p:sp>
        <p:nvSpPr>
          <p:cNvPr id="4" name="Slide Number Placeholder 3">
            <a:extLst>
              <a:ext uri="{FF2B5EF4-FFF2-40B4-BE49-F238E27FC236}">
                <a16:creationId xmlns:a16="http://schemas.microsoft.com/office/drawing/2014/main" id="{F91F070A-6FD6-4E4E-AE2C-521AF806C03A}"/>
              </a:ext>
            </a:extLst>
          </p:cNvPr>
          <p:cNvSpPr>
            <a:spLocks noGrp="1"/>
          </p:cNvSpPr>
          <p:nvPr>
            <p:ph type="sldNum" sz="quarter" idx="12"/>
          </p:nvPr>
        </p:nvSpPr>
        <p:spPr/>
        <p:txBody>
          <a:bodyPr/>
          <a:lstStyle/>
          <a:p>
            <a:fld id="{5F4C9F40-B079-4B71-A627-7266DFEA7F03}" type="slidenum">
              <a:rPr lang="en-US" smtClean="0"/>
              <a:t>13</a:t>
            </a:fld>
            <a:endParaRPr lang="en-US" dirty="0"/>
          </a:p>
        </p:txBody>
      </p:sp>
      <p:pic>
        <p:nvPicPr>
          <p:cNvPr id="24" name="Picture 23">
            <a:extLst>
              <a:ext uri="{FF2B5EF4-FFF2-40B4-BE49-F238E27FC236}">
                <a16:creationId xmlns:a16="http://schemas.microsoft.com/office/drawing/2014/main" id="{5EAAECA8-7345-4A89-9256-88194B9A04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7635" y="1457362"/>
            <a:ext cx="4759643" cy="1681927"/>
          </a:xfrm>
          <a:prstGeom prst="rect">
            <a:avLst/>
          </a:prstGeom>
        </p:spPr>
      </p:pic>
      <p:pic>
        <p:nvPicPr>
          <p:cNvPr id="25" name="Picture 2" descr="C:\Users\ddavis\Downloads\IMG_20180413_171133.jpg">
            <a:extLst>
              <a:ext uri="{FF2B5EF4-FFF2-40B4-BE49-F238E27FC236}">
                <a16:creationId xmlns:a16="http://schemas.microsoft.com/office/drawing/2014/main" id="{0C98FA9D-9867-4BE4-A81F-E2374FF8A49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667" r="30598"/>
          <a:stretch/>
        </p:blipFill>
        <p:spPr bwMode="auto">
          <a:xfrm>
            <a:off x="2134512" y="2779886"/>
            <a:ext cx="1217611" cy="3798947"/>
          </a:xfrm>
          <a:prstGeom prst="rect">
            <a:avLst/>
          </a:prstGeom>
          <a:noFill/>
          <a:extLst>
            <a:ext uri="{909E8E84-426E-40DD-AFC4-6F175D3DCCD1}">
              <a14:hiddenFill xmlns:a14="http://schemas.microsoft.com/office/drawing/2010/main">
                <a:solidFill>
                  <a:srgbClr val="FFFFFF"/>
                </a:solidFill>
              </a14:hiddenFill>
            </a:ext>
          </a:extLst>
        </p:spPr>
      </p:pic>
      <p:pic>
        <p:nvPicPr>
          <p:cNvPr id="26" name="Content Placeholder 4">
            <a:extLst>
              <a:ext uri="{FF2B5EF4-FFF2-40B4-BE49-F238E27FC236}">
                <a16:creationId xmlns:a16="http://schemas.microsoft.com/office/drawing/2014/main" id="{5C8266E7-A7AC-4FF9-A800-1D0B8FE9E84C}"/>
              </a:ext>
            </a:extLst>
          </p:cNvPr>
          <p:cNvPicPr>
            <a:picLocks noChangeAspect="1"/>
          </p:cNvPicPr>
          <p:nvPr/>
        </p:nvPicPr>
        <p:blipFill rotWithShape="1">
          <a:blip r:embed="rId4">
            <a:extLst>
              <a:ext uri="{28A0092B-C50C-407E-A947-70E740481C1C}">
                <a14:useLocalDpi xmlns:a14="http://schemas.microsoft.com/office/drawing/2010/main" val="0"/>
              </a:ext>
            </a:extLst>
          </a:blip>
          <a:srcRect t="8454" r="81831" b="12501"/>
          <a:stretch/>
        </p:blipFill>
        <p:spPr>
          <a:xfrm>
            <a:off x="11125200" y="2213432"/>
            <a:ext cx="1059448" cy="4028105"/>
          </a:xfrm>
          <a:prstGeom prst="rect">
            <a:avLst/>
          </a:prstGeom>
        </p:spPr>
      </p:pic>
      <p:sp>
        <p:nvSpPr>
          <p:cNvPr id="27" name="TextBox 26">
            <a:extLst>
              <a:ext uri="{FF2B5EF4-FFF2-40B4-BE49-F238E27FC236}">
                <a16:creationId xmlns:a16="http://schemas.microsoft.com/office/drawing/2014/main" id="{5CB50712-B93C-4DEE-A991-1C8922226577}"/>
              </a:ext>
            </a:extLst>
          </p:cNvPr>
          <p:cNvSpPr txBox="1"/>
          <p:nvPr/>
        </p:nvSpPr>
        <p:spPr>
          <a:xfrm>
            <a:off x="2153659" y="2213432"/>
            <a:ext cx="1178528" cy="523220"/>
          </a:xfrm>
          <a:prstGeom prst="rect">
            <a:avLst/>
          </a:prstGeom>
          <a:noFill/>
        </p:spPr>
        <p:txBody>
          <a:bodyPr wrap="none" rtlCol="0">
            <a:spAutoFit/>
          </a:bodyPr>
          <a:lstStyle/>
          <a:p>
            <a:pPr eaLnBrk="0" fontAlgn="base" hangingPunct="0">
              <a:spcBef>
                <a:spcPct val="0"/>
              </a:spcBef>
              <a:spcAft>
                <a:spcPct val="0"/>
              </a:spcAft>
            </a:pPr>
            <a:r>
              <a:rPr lang="en-US" sz="1400" dirty="0">
                <a:solidFill>
                  <a:srgbClr val="4C4184"/>
                </a:solidFill>
                <a:latin typeface="Times New Roman"/>
                <a:ea typeface="Open Sans" panose="020B0606030504020204" pitchFamily="34" charset="0"/>
                <a:cs typeface="Open Sans" panose="020B0606030504020204" pitchFamily="34" charset="0"/>
              </a:rPr>
              <a:t>10 kA Vapor </a:t>
            </a:r>
            <a:br>
              <a:rPr lang="en-US" sz="1400" dirty="0">
                <a:solidFill>
                  <a:srgbClr val="4C4184"/>
                </a:solidFill>
                <a:latin typeface="Times New Roman"/>
                <a:ea typeface="Open Sans" panose="020B0606030504020204" pitchFamily="34" charset="0"/>
                <a:cs typeface="Open Sans" panose="020B0606030504020204" pitchFamily="34" charset="0"/>
              </a:rPr>
            </a:br>
            <a:r>
              <a:rPr lang="en-US" sz="1400" dirty="0">
                <a:solidFill>
                  <a:srgbClr val="4C4184"/>
                </a:solidFill>
                <a:latin typeface="Times New Roman"/>
                <a:ea typeface="Open Sans" panose="020B0606030504020204" pitchFamily="34" charset="0"/>
                <a:cs typeface="Open Sans" panose="020B0606030504020204" pitchFamily="34" charset="0"/>
              </a:rPr>
              <a:t>Cooled Leads</a:t>
            </a:r>
          </a:p>
        </p:txBody>
      </p:sp>
      <p:sp>
        <p:nvSpPr>
          <p:cNvPr id="28" name="TextBox 27">
            <a:extLst>
              <a:ext uri="{FF2B5EF4-FFF2-40B4-BE49-F238E27FC236}">
                <a16:creationId xmlns:a16="http://schemas.microsoft.com/office/drawing/2014/main" id="{AAA4FD04-98CB-4518-A7A6-F006D4812483}"/>
              </a:ext>
            </a:extLst>
          </p:cNvPr>
          <p:cNvSpPr txBox="1"/>
          <p:nvPr/>
        </p:nvSpPr>
        <p:spPr>
          <a:xfrm>
            <a:off x="3352123" y="5748927"/>
            <a:ext cx="904415" cy="954107"/>
          </a:xfrm>
          <a:prstGeom prst="rect">
            <a:avLst/>
          </a:prstGeom>
          <a:noFill/>
        </p:spPr>
        <p:txBody>
          <a:bodyPr wrap="none" rtlCol="0">
            <a:spAutoFit/>
          </a:bodyPr>
          <a:lstStyle/>
          <a:p>
            <a:pPr eaLnBrk="0" fontAlgn="base" hangingPunct="0">
              <a:spcBef>
                <a:spcPct val="0"/>
              </a:spcBef>
              <a:spcAft>
                <a:spcPct val="0"/>
              </a:spcAft>
            </a:pPr>
            <a:r>
              <a:rPr lang="en-US" sz="1400" dirty="0">
                <a:solidFill>
                  <a:srgbClr val="4C4184"/>
                </a:solidFill>
                <a:latin typeface="Times New Roman"/>
                <a:ea typeface="Open Sans" panose="020B0606030504020204" pitchFamily="34" charset="0"/>
                <a:cs typeface="Open Sans" panose="020B0606030504020204" pitchFamily="34" charset="0"/>
              </a:rPr>
              <a:t>Bi-2212 </a:t>
            </a:r>
            <a:br>
              <a:rPr lang="en-US" sz="1400" dirty="0">
                <a:solidFill>
                  <a:srgbClr val="4C4184"/>
                </a:solidFill>
                <a:latin typeface="Times New Roman"/>
                <a:ea typeface="Open Sans" panose="020B0606030504020204" pitchFamily="34" charset="0"/>
                <a:cs typeface="Open Sans" panose="020B0606030504020204" pitchFamily="34" charset="0"/>
              </a:rPr>
            </a:br>
            <a:r>
              <a:rPr lang="en-US" sz="1400" dirty="0">
                <a:solidFill>
                  <a:srgbClr val="4C4184"/>
                </a:solidFill>
                <a:latin typeface="Times New Roman"/>
                <a:ea typeface="Open Sans" panose="020B0606030504020204" pitchFamily="34" charset="0"/>
                <a:cs typeface="Open Sans" panose="020B0606030504020204" pitchFamily="34" charset="0"/>
              </a:rPr>
              <a:t>Racetrack</a:t>
            </a:r>
            <a:br>
              <a:rPr lang="en-US" sz="1400" dirty="0">
                <a:solidFill>
                  <a:srgbClr val="4C4184"/>
                </a:solidFill>
                <a:latin typeface="Times New Roman"/>
                <a:ea typeface="Open Sans" panose="020B0606030504020204" pitchFamily="34" charset="0"/>
                <a:cs typeface="Open Sans" panose="020B0606030504020204" pitchFamily="34" charset="0"/>
              </a:rPr>
            </a:br>
            <a:r>
              <a:rPr lang="en-US" sz="1400" dirty="0">
                <a:solidFill>
                  <a:srgbClr val="4C4184"/>
                </a:solidFill>
                <a:latin typeface="Times New Roman"/>
                <a:ea typeface="Open Sans" panose="020B0606030504020204" pitchFamily="34" charset="0"/>
                <a:cs typeface="Open Sans" panose="020B0606030504020204" pitchFamily="34" charset="0"/>
              </a:rPr>
              <a:t>in iron </a:t>
            </a:r>
            <a:br>
              <a:rPr lang="en-US" sz="1400" dirty="0">
                <a:solidFill>
                  <a:srgbClr val="4C4184"/>
                </a:solidFill>
                <a:latin typeface="Times New Roman"/>
                <a:ea typeface="Open Sans" panose="020B0606030504020204" pitchFamily="34" charset="0"/>
                <a:cs typeface="Open Sans" panose="020B0606030504020204" pitchFamily="34" charset="0"/>
              </a:rPr>
            </a:br>
            <a:r>
              <a:rPr lang="en-US" sz="1400" dirty="0">
                <a:solidFill>
                  <a:srgbClr val="4C4184"/>
                </a:solidFill>
                <a:latin typeface="Times New Roman"/>
                <a:ea typeface="Open Sans" panose="020B0606030504020204" pitchFamily="34" charset="0"/>
                <a:cs typeface="Open Sans" panose="020B0606030504020204" pitchFamily="34" charset="0"/>
              </a:rPr>
              <a:t>structure</a:t>
            </a:r>
          </a:p>
        </p:txBody>
      </p:sp>
      <p:cxnSp>
        <p:nvCxnSpPr>
          <p:cNvPr id="29" name="Straight Arrow Connector 28">
            <a:extLst>
              <a:ext uri="{FF2B5EF4-FFF2-40B4-BE49-F238E27FC236}">
                <a16:creationId xmlns:a16="http://schemas.microsoft.com/office/drawing/2014/main" id="{4397F778-2DD6-4A8B-BD5D-C5B2730D3B9F}"/>
              </a:ext>
            </a:extLst>
          </p:cNvPr>
          <p:cNvCxnSpPr>
            <a:cxnSpLocks/>
            <a:stCxn id="27" idx="2"/>
          </p:cNvCxnSpPr>
          <p:nvPr/>
        </p:nvCxnSpPr>
        <p:spPr>
          <a:xfrm>
            <a:off x="2742923" y="2736652"/>
            <a:ext cx="242362" cy="549789"/>
          </a:xfrm>
          <a:prstGeom prst="straightConnector1">
            <a:avLst/>
          </a:prstGeom>
          <a:noFill/>
          <a:ln w="28575" cap="flat" cmpd="sng" algn="ctr">
            <a:solidFill>
              <a:srgbClr val="F79646"/>
            </a:solidFill>
            <a:prstDash val="solid"/>
            <a:headEnd type="none" w="med" len="med"/>
            <a:tailEnd type="arrow" w="med" len="med"/>
          </a:ln>
          <a:effectLst/>
        </p:spPr>
      </p:cxnSp>
      <p:cxnSp>
        <p:nvCxnSpPr>
          <p:cNvPr id="30" name="Straight Arrow Connector 29">
            <a:extLst>
              <a:ext uri="{FF2B5EF4-FFF2-40B4-BE49-F238E27FC236}">
                <a16:creationId xmlns:a16="http://schemas.microsoft.com/office/drawing/2014/main" id="{177136BB-00B3-458E-BBDA-36767A65672E}"/>
              </a:ext>
            </a:extLst>
          </p:cNvPr>
          <p:cNvCxnSpPr>
            <a:cxnSpLocks/>
            <a:stCxn id="27" idx="2"/>
          </p:cNvCxnSpPr>
          <p:nvPr/>
        </p:nvCxnSpPr>
        <p:spPr>
          <a:xfrm flipH="1">
            <a:off x="2472015" y="2736652"/>
            <a:ext cx="270908" cy="549789"/>
          </a:xfrm>
          <a:prstGeom prst="straightConnector1">
            <a:avLst/>
          </a:prstGeom>
          <a:noFill/>
          <a:ln w="28575" cap="flat" cmpd="sng" algn="ctr">
            <a:solidFill>
              <a:srgbClr val="F79646"/>
            </a:solidFill>
            <a:prstDash val="solid"/>
            <a:headEnd type="none" w="med" len="med"/>
            <a:tailEnd type="arrow" w="med" len="med"/>
          </a:ln>
          <a:effectLst/>
        </p:spPr>
      </p:cxnSp>
      <p:cxnSp>
        <p:nvCxnSpPr>
          <p:cNvPr id="31" name="Straight Arrow Connector 30">
            <a:extLst>
              <a:ext uri="{FF2B5EF4-FFF2-40B4-BE49-F238E27FC236}">
                <a16:creationId xmlns:a16="http://schemas.microsoft.com/office/drawing/2014/main" id="{6A4D7AE1-B796-43DB-AA0D-C21BC06D9E07}"/>
              </a:ext>
            </a:extLst>
          </p:cNvPr>
          <p:cNvCxnSpPr>
            <a:cxnSpLocks/>
            <a:stCxn id="28" idx="1"/>
          </p:cNvCxnSpPr>
          <p:nvPr/>
        </p:nvCxnSpPr>
        <p:spPr>
          <a:xfrm flipH="1" flipV="1">
            <a:off x="2747408" y="5642970"/>
            <a:ext cx="604714" cy="583011"/>
          </a:xfrm>
          <a:prstGeom prst="straightConnector1">
            <a:avLst/>
          </a:prstGeom>
          <a:noFill/>
          <a:ln w="28575" cap="flat" cmpd="sng" algn="ctr">
            <a:solidFill>
              <a:srgbClr val="F79646"/>
            </a:solidFill>
            <a:prstDash val="solid"/>
            <a:headEnd type="none" w="med" len="med"/>
            <a:tailEnd type="arrow" w="med" len="med"/>
          </a:ln>
          <a:effectLst/>
        </p:spPr>
      </p:cxnSp>
      <p:pic>
        <p:nvPicPr>
          <p:cNvPr id="32" name="Content Placeholder 4">
            <a:extLst>
              <a:ext uri="{FF2B5EF4-FFF2-40B4-BE49-F238E27FC236}">
                <a16:creationId xmlns:a16="http://schemas.microsoft.com/office/drawing/2014/main" id="{DD16BE45-E60A-435A-A5A6-FCD8E16ABC3B}"/>
              </a:ext>
            </a:extLst>
          </p:cNvPr>
          <p:cNvPicPr>
            <a:picLocks noChangeAspect="1"/>
          </p:cNvPicPr>
          <p:nvPr/>
        </p:nvPicPr>
        <p:blipFill rotWithShape="1">
          <a:blip r:embed="rId4">
            <a:extLst>
              <a:ext uri="{28A0092B-C50C-407E-A947-70E740481C1C}">
                <a14:useLocalDpi xmlns:a14="http://schemas.microsoft.com/office/drawing/2010/main" val="0"/>
              </a:ext>
            </a:extLst>
          </a:blip>
          <a:srcRect l="40917" t="4656" r="20581" b="4318"/>
          <a:stretch/>
        </p:blipFill>
        <p:spPr>
          <a:xfrm>
            <a:off x="8729436" y="1457362"/>
            <a:ext cx="2412260" cy="4983764"/>
          </a:xfrm>
          <a:prstGeom prst="rect">
            <a:avLst/>
          </a:prstGeom>
        </p:spPr>
      </p:pic>
      <p:grpSp>
        <p:nvGrpSpPr>
          <p:cNvPr id="33" name="Group 32">
            <a:extLst>
              <a:ext uri="{FF2B5EF4-FFF2-40B4-BE49-F238E27FC236}">
                <a16:creationId xmlns:a16="http://schemas.microsoft.com/office/drawing/2014/main" id="{B7BD9921-3AAC-44D2-AE98-487DAEBE3F83}"/>
              </a:ext>
            </a:extLst>
          </p:cNvPr>
          <p:cNvGrpSpPr/>
          <p:nvPr/>
        </p:nvGrpSpPr>
        <p:grpSpPr>
          <a:xfrm>
            <a:off x="4609300" y="3139289"/>
            <a:ext cx="4041937" cy="3309174"/>
            <a:chOff x="1807881" y="3147652"/>
            <a:chExt cx="4041937" cy="3309174"/>
          </a:xfrm>
        </p:grpSpPr>
        <p:pic>
          <p:nvPicPr>
            <p:cNvPr id="34" name="Picture 33">
              <a:extLst>
                <a:ext uri="{FF2B5EF4-FFF2-40B4-BE49-F238E27FC236}">
                  <a16:creationId xmlns:a16="http://schemas.microsoft.com/office/drawing/2014/main" id="{AA7A1492-B12C-486C-85F3-6A6B762B8940}"/>
                </a:ext>
              </a:extLst>
            </p:cNvPr>
            <p:cNvPicPr>
              <a:picLocks noChangeAspect="1"/>
            </p:cNvPicPr>
            <p:nvPr/>
          </p:nvPicPr>
          <p:blipFill rotWithShape="1">
            <a:blip r:embed="rId5">
              <a:extLst>
                <a:ext uri="{28A0092B-C50C-407E-A947-70E740481C1C}">
                  <a14:useLocalDpi xmlns:a14="http://schemas.microsoft.com/office/drawing/2010/main" val="0"/>
                </a:ext>
              </a:extLst>
            </a:blip>
            <a:srcRect l="-1" r="20276"/>
            <a:stretch/>
          </p:blipFill>
          <p:spPr>
            <a:xfrm>
              <a:off x="1807881" y="3147652"/>
              <a:ext cx="3003712" cy="2523963"/>
            </a:xfrm>
            <a:prstGeom prst="rect">
              <a:avLst/>
            </a:prstGeom>
          </p:spPr>
        </p:pic>
        <p:pic>
          <p:nvPicPr>
            <p:cNvPr id="35" name="Picture 34">
              <a:extLst>
                <a:ext uri="{FF2B5EF4-FFF2-40B4-BE49-F238E27FC236}">
                  <a16:creationId xmlns:a16="http://schemas.microsoft.com/office/drawing/2014/main" id="{E189E0FF-7B8B-4654-8E19-F47AD60DFF40}"/>
                </a:ext>
              </a:extLst>
            </p:cNvPr>
            <p:cNvPicPr>
              <a:picLocks noChangeAspect="1"/>
            </p:cNvPicPr>
            <p:nvPr/>
          </p:nvPicPr>
          <p:blipFill rotWithShape="1">
            <a:blip r:embed="rId5">
              <a:extLst>
                <a:ext uri="{28A0092B-C50C-407E-A947-70E740481C1C}">
                  <a14:useLocalDpi xmlns:a14="http://schemas.microsoft.com/office/drawing/2010/main" val="0"/>
                </a:ext>
              </a:extLst>
            </a:blip>
            <a:srcRect l="79819" t="12513" r="2803" b="4807"/>
            <a:stretch/>
          </p:blipFill>
          <p:spPr>
            <a:xfrm>
              <a:off x="4811593" y="3147652"/>
              <a:ext cx="1038225" cy="3309174"/>
            </a:xfrm>
            <a:prstGeom prst="rect">
              <a:avLst/>
            </a:prstGeom>
          </p:spPr>
        </p:pic>
        <p:sp>
          <p:nvSpPr>
            <p:cNvPr id="36" name="Oval 35">
              <a:extLst>
                <a:ext uri="{FF2B5EF4-FFF2-40B4-BE49-F238E27FC236}">
                  <a16:creationId xmlns:a16="http://schemas.microsoft.com/office/drawing/2014/main" id="{F77A8A98-BCDF-4ACB-A113-5241E319589F}"/>
                </a:ext>
              </a:extLst>
            </p:cNvPr>
            <p:cNvSpPr/>
            <p:nvPr/>
          </p:nvSpPr>
          <p:spPr>
            <a:xfrm>
              <a:off x="2473085" y="3949959"/>
              <a:ext cx="1657350" cy="946150"/>
            </a:xfrm>
            <a:prstGeom prst="ellipse">
              <a:avLst/>
            </a:prstGeom>
            <a:noFill/>
            <a:ln w="12700" cap="flat" cmpd="sng" algn="ctr">
              <a:solidFill>
                <a:srgbClr val="3A5DAE"/>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37" name="Oval 36">
              <a:extLst>
                <a:ext uri="{FF2B5EF4-FFF2-40B4-BE49-F238E27FC236}">
                  <a16:creationId xmlns:a16="http://schemas.microsoft.com/office/drawing/2014/main" id="{2B7611BA-88D9-4AFA-A49F-4E2C65D43F7C}"/>
                </a:ext>
              </a:extLst>
            </p:cNvPr>
            <p:cNvSpPr/>
            <p:nvPr/>
          </p:nvSpPr>
          <p:spPr>
            <a:xfrm>
              <a:off x="2666761" y="4126171"/>
              <a:ext cx="1270000" cy="593726"/>
            </a:xfrm>
            <a:prstGeom prst="ellipse">
              <a:avLst/>
            </a:prstGeom>
            <a:noFill/>
            <a:ln w="12700" cap="flat" cmpd="sng" algn="ctr">
              <a:solidFill>
                <a:srgbClr val="00B05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38" name="Oval 37">
              <a:extLst>
                <a:ext uri="{FF2B5EF4-FFF2-40B4-BE49-F238E27FC236}">
                  <a16:creationId xmlns:a16="http://schemas.microsoft.com/office/drawing/2014/main" id="{44A8AC1C-9AAC-445D-AEA6-E3EF569A4A0A}"/>
                </a:ext>
              </a:extLst>
            </p:cNvPr>
            <p:cNvSpPr/>
            <p:nvPr/>
          </p:nvSpPr>
          <p:spPr>
            <a:xfrm>
              <a:off x="3085859" y="4324474"/>
              <a:ext cx="425451" cy="197121"/>
            </a:xfrm>
            <a:prstGeom prst="ellipse">
              <a:avLst/>
            </a:prstGeom>
            <a:noFill/>
            <a:ln w="12700" cap="flat" cmpd="sng" algn="ctr">
              <a:solidFill>
                <a:srgbClr val="E31837"/>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39" name="TextBox 38">
              <a:extLst>
                <a:ext uri="{FF2B5EF4-FFF2-40B4-BE49-F238E27FC236}">
                  <a16:creationId xmlns:a16="http://schemas.microsoft.com/office/drawing/2014/main" id="{263E93A2-2964-42C4-880C-17B2077E7E06}"/>
                </a:ext>
              </a:extLst>
            </p:cNvPr>
            <p:cNvSpPr txBox="1"/>
            <p:nvPr/>
          </p:nvSpPr>
          <p:spPr>
            <a:xfrm>
              <a:off x="2428053" y="5710825"/>
              <a:ext cx="1729145" cy="738664"/>
            </a:xfrm>
            <a:prstGeom prst="rect">
              <a:avLst/>
            </a:prstGeom>
            <a:solidFill>
              <a:sysClr val="window" lastClr="FFFFFF"/>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141313"/>
                  </a:solidFill>
                  <a:effectLst/>
                  <a:uLnTx/>
                  <a:uFillTx/>
                  <a:latin typeface="Calibri" panose="020F0502020204030204" pitchFamily="34" charset="0"/>
                  <a:ea typeface="Open Sans" panose="020B0606030504020204" pitchFamily="34" charset="0"/>
                  <a:cs typeface="Times New Roman" panose="02020603050405020304" pitchFamily="18" charset="0"/>
                </a:rPr>
                <a:t>RC6 Strand Margin </a:t>
              </a:r>
              <a:br>
                <a:rPr kumimoji="0" lang="en-US" sz="1400" b="0" i="0" u="none" strike="noStrike" kern="0" cap="none" spc="0" normalizeH="0" baseline="0" noProof="0" dirty="0">
                  <a:ln>
                    <a:noFill/>
                  </a:ln>
                  <a:solidFill>
                    <a:srgbClr val="141313"/>
                  </a:solidFill>
                  <a:effectLst/>
                  <a:uLnTx/>
                  <a:uFillTx/>
                  <a:latin typeface="Calibri" panose="020F0502020204030204" pitchFamily="34" charset="0"/>
                  <a:ea typeface="Open Sans" panose="020B0606030504020204" pitchFamily="34" charset="0"/>
                  <a:cs typeface="Times New Roman" panose="02020603050405020304" pitchFamily="18" charset="0"/>
                </a:rPr>
              </a:br>
              <a:r>
                <a:rPr kumimoji="0" lang="en-US" sz="1400" b="0" i="0" u="none" strike="noStrike" kern="0" cap="none" spc="0" normalizeH="0" baseline="0" noProof="0" dirty="0">
                  <a:ln>
                    <a:noFill/>
                  </a:ln>
                  <a:solidFill>
                    <a:srgbClr val="141313"/>
                  </a:solidFill>
                  <a:effectLst/>
                  <a:uLnTx/>
                  <a:uFillTx/>
                  <a:latin typeface="Calibri" panose="020F0502020204030204" pitchFamily="34" charset="0"/>
                  <a:ea typeface="Open Sans" panose="020B0606030504020204" pitchFamily="34" charset="0"/>
                  <a:cs typeface="Times New Roman" panose="02020603050405020304" pitchFamily="18" charset="0"/>
                </a:rPr>
                <a:t>to Current Sharing</a:t>
              </a:r>
              <a:br>
                <a:rPr kumimoji="0" lang="en-US" sz="1400" b="0" i="0" u="none" strike="noStrike" kern="0" cap="none" spc="0" normalizeH="0" baseline="0" noProof="0" dirty="0">
                  <a:ln>
                    <a:noFill/>
                  </a:ln>
                  <a:solidFill>
                    <a:srgbClr val="141313"/>
                  </a:solidFill>
                  <a:effectLst/>
                  <a:uLnTx/>
                  <a:uFillTx/>
                  <a:latin typeface="Calibri" panose="020F0502020204030204" pitchFamily="34" charset="0"/>
                  <a:ea typeface="Open Sans" panose="020B0606030504020204" pitchFamily="34" charset="0"/>
                  <a:cs typeface="Times New Roman" panose="02020603050405020304" pitchFamily="18" charset="0"/>
                </a:rPr>
              </a:br>
              <a:r>
                <a:rPr kumimoji="0" lang="en-US" sz="1400" b="0" i="0" u="none" strike="noStrike" kern="0" cap="none" spc="0" normalizeH="0" baseline="0" noProof="0" dirty="0">
                  <a:ln>
                    <a:noFill/>
                  </a:ln>
                  <a:solidFill>
                    <a:srgbClr val="141313"/>
                  </a:solidFill>
                  <a:effectLst/>
                  <a:uLnTx/>
                  <a:uFillTx/>
                  <a:latin typeface="Calibri" panose="020F0502020204030204" pitchFamily="34" charset="0"/>
                  <a:ea typeface="Open Sans" panose="020B0606030504020204" pitchFamily="34" charset="0"/>
                  <a:cs typeface="Times New Roman" panose="02020603050405020304" pitchFamily="18" charset="0"/>
                </a:rPr>
                <a:t>75% Load-line </a:t>
              </a:r>
              <a:r>
                <a:rPr kumimoji="0" lang="en-US" sz="1400" b="0" i="0" u="none" strike="noStrike" kern="0" cap="none" spc="0" normalizeH="0" baseline="0" noProof="0" dirty="0" err="1">
                  <a:ln>
                    <a:noFill/>
                  </a:ln>
                  <a:solidFill>
                    <a:srgbClr val="141313"/>
                  </a:solidFill>
                  <a:effectLst/>
                  <a:uLnTx/>
                  <a:uFillTx/>
                  <a:latin typeface="Calibri" panose="020F0502020204030204" pitchFamily="34" charset="0"/>
                  <a:ea typeface="Open Sans" panose="020B0606030504020204" pitchFamily="34" charset="0"/>
                  <a:cs typeface="Times New Roman" panose="02020603050405020304" pitchFamily="18" charset="0"/>
                </a:rPr>
                <a:t>Ic</a:t>
              </a:r>
              <a:endParaRPr kumimoji="0" lang="en-US" sz="1400" b="0" i="0" u="none" strike="noStrike" kern="0" cap="none" spc="0" normalizeH="0" baseline="0" noProof="0" dirty="0">
                <a:ln>
                  <a:noFill/>
                </a:ln>
                <a:solidFill>
                  <a:srgbClr val="141313"/>
                </a:solidFill>
                <a:effectLst/>
                <a:uLnTx/>
                <a:uFillTx/>
                <a:latin typeface="Calibri" panose="020F0502020204030204" pitchFamily="34" charset="0"/>
                <a:ea typeface="Open Sans" panose="020B0606030504020204" pitchFamily="34" charset="0"/>
                <a:cs typeface="Times New Roman" panose="02020603050405020304" pitchFamily="18" charset="0"/>
              </a:endParaRPr>
            </a:p>
          </p:txBody>
        </p:sp>
      </p:grpSp>
      <p:cxnSp>
        <p:nvCxnSpPr>
          <p:cNvPr id="40" name="Straight Arrow Connector 39">
            <a:extLst>
              <a:ext uri="{FF2B5EF4-FFF2-40B4-BE49-F238E27FC236}">
                <a16:creationId xmlns:a16="http://schemas.microsoft.com/office/drawing/2014/main" id="{1A777EA5-2A56-406A-A362-34C68FD8A290}"/>
              </a:ext>
            </a:extLst>
          </p:cNvPr>
          <p:cNvCxnSpPr>
            <a:cxnSpLocks/>
            <a:endCxn id="38" idx="6"/>
          </p:cNvCxnSpPr>
          <p:nvPr/>
        </p:nvCxnSpPr>
        <p:spPr>
          <a:xfrm flipH="1">
            <a:off x="6312729" y="2426329"/>
            <a:ext cx="3655136" cy="1988343"/>
          </a:xfrm>
          <a:prstGeom prst="straightConnector1">
            <a:avLst/>
          </a:prstGeom>
          <a:noFill/>
          <a:ln w="38100" cap="flat" cmpd="sng" algn="ctr">
            <a:solidFill>
              <a:srgbClr val="FF0000"/>
            </a:solidFill>
            <a:prstDash val="solid"/>
            <a:headEnd type="none" w="med" len="med"/>
            <a:tailEnd type="arrow" w="med" len="med"/>
          </a:ln>
          <a:effectLst/>
        </p:spPr>
      </p:cxnSp>
      <p:pic>
        <p:nvPicPr>
          <p:cNvPr id="41" name="Content Placeholder 3">
            <a:extLst>
              <a:ext uri="{FF2B5EF4-FFF2-40B4-BE49-F238E27FC236}">
                <a16:creationId xmlns:a16="http://schemas.microsoft.com/office/drawing/2014/main" id="{637DC4A6-EEEB-42AC-9564-89A9C7C274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981" t="22803" r="15773" b="31854"/>
          <a:stretch/>
        </p:blipFill>
        <p:spPr>
          <a:xfrm rot="16200000">
            <a:off x="-778759" y="3698995"/>
            <a:ext cx="3738045" cy="1890374"/>
          </a:xfrm>
          <a:prstGeom prst="rect">
            <a:avLst/>
          </a:prstGeom>
        </p:spPr>
      </p:pic>
      <p:sp>
        <p:nvSpPr>
          <p:cNvPr id="42" name="TextBox 41">
            <a:extLst>
              <a:ext uri="{FF2B5EF4-FFF2-40B4-BE49-F238E27FC236}">
                <a16:creationId xmlns:a16="http://schemas.microsoft.com/office/drawing/2014/main" id="{AE986B57-E707-45F3-8DF6-B01FDBDB4DF3}"/>
              </a:ext>
            </a:extLst>
          </p:cNvPr>
          <p:cNvSpPr txBox="1"/>
          <p:nvPr/>
        </p:nvSpPr>
        <p:spPr>
          <a:xfrm>
            <a:off x="58558" y="6172201"/>
            <a:ext cx="2343077" cy="400110"/>
          </a:xfrm>
          <a:prstGeom prst="rect">
            <a:avLst/>
          </a:prstGeom>
          <a:solidFill>
            <a:srgbClr val="141313">
              <a:alpha val="75000"/>
            </a:srgbClr>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EFD"/>
                </a:solidFill>
                <a:effectLst/>
                <a:uLnTx/>
                <a:uFillTx/>
                <a:latin typeface="Calibri" panose="020F0502020204030204" pitchFamily="34" charset="0"/>
                <a:ea typeface="Open Sans" panose="020B0606030504020204" pitchFamily="34" charset="0"/>
                <a:cs typeface="Open Sans" panose="020B0606030504020204" pitchFamily="34" charset="0"/>
              </a:rPr>
              <a:t>Single Racetrack RC6</a:t>
            </a:r>
          </a:p>
        </p:txBody>
      </p:sp>
    </p:spTree>
    <p:extLst>
      <p:ext uri="{BB962C8B-B14F-4D97-AF65-F5344CB8AC3E}">
        <p14:creationId xmlns:p14="http://schemas.microsoft.com/office/powerpoint/2010/main" val="114382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50018-99B8-470F-9213-002C7A2B006E}"/>
              </a:ext>
            </a:extLst>
          </p:cNvPr>
          <p:cNvSpPr>
            <a:spLocks noGrp="1"/>
          </p:cNvSpPr>
          <p:nvPr>
            <p:ph type="title"/>
          </p:nvPr>
        </p:nvSpPr>
        <p:spPr/>
        <p:txBody>
          <a:bodyPr/>
          <a:lstStyle/>
          <a:p>
            <a:r>
              <a:rPr lang="en-US" dirty="0"/>
              <a:t>RC-5: Quench Damage Deconstruction</a:t>
            </a:r>
          </a:p>
        </p:txBody>
      </p:sp>
      <p:sp>
        <p:nvSpPr>
          <p:cNvPr id="4" name="Slide Number Placeholder 3">
            <a:extLst>
              <a:ext uri="{FF2B5EF4-FFF2-40B4-BE49-F238E27FC236}">
                <a16:creationId xmlns:a16="http://schemas.microsoft.com/office/drawing/2014/main" id="{62C54F46-2D3C-4ABC-93A6-335ED21DC658}"/>
              </a:ext>
            </a:extLst>
          </p:cNvPr>
          <p:cNvSpPr>
            <a:spLocks noGrp="1"/>
          </p:cNvSpPr>
          <p:nvPr>
            <p:ph type="sldNum" sz="quarter" idx="12"/>
          </p:nvPr>
        </p:nvSpPr>
        <p:spPr/>
        <p:txBody>
          <a:bodyPr/>
          <a:lstStyle/>
          <a:p>
            <a:fld id="{5F4C9F40-B079-4B71-A627-7266DFEA7F03}" type="slidenum">
              <a:rPr lang="en-US" smtClean="0"/>
              <a:t>14</a:t>
            </a:fld>
            <a:endParaRPr lang="en-US" dirty="0"/>
          </a:p>
        </p:txBody>
      </p:sp>
      <p:pic>
        <p:nvPicPr>
          <p:cNvPr id="41" name="Content Placeholder 9">
            <a:extLst>
              <a:ext uri="{FF2B5EF4-FFF2-40B4-BE49-F238E27FC236}">
                <a16:creationId xmlns:a16="http://schemas.microsoft.com/office/drawing/2014/main" id="{C6D38CDB-FD33-4E59-A45E-20C8FA3EA8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35"/>
          <a:stretch/>
        </p:blipFill>
        <p:spPr>
          <a:xfrm>
            <a:off x="5943600" y="1105541"/>
            <a:ext cx="4724400" cy="2713831"/>
          </a:xfrm>
          <a:prstGeom prst="rect">
            <a:avLst/>
          </a:prstGeom>
        </p:spPr>
      </p:pic>
      <p:pic>
        <p:nvPicPr>
          <p:cNvPr id="42" name="Picture 41">
            <a:extLst>
              <a:ext uri="{FF2B5EF4-FFF2-40B4-BE49-F238E27FC236}">
                <a16:creationId xmlns:a16="http://schemas.microsoft.com/office/drawing/2014/main" id="{E48E3EE5-FD5A-4533-9652-2F8228A697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0281" y="4058998"/>
            <a:ext cx="4236916" cy="2727822"/>
          </a:xfrm>
          <a:prstGeom prst="rect">
            <a:avLst/>
          </a:prstGeom>
        </p:spPr>
      </p:pic>
      <p:pic>
        <p:nvPicPr>
          <p:cNvPr id="43" name="Picture 42">
            <a:extLst>
              <a:ext uri="{FF2B5EF4-FFF2-40B4-BE49-F238E27FC236}">
                <a16:creationId xmlns:a16="http://schemas.microsoft.com/office/drawing/2014/main" id="{C7C6F2C7-5335-4B28-8E85-08433976B1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662" y="4058999"/>
            <a:ext cx="4269739" cy="2713831"/>
          </a:xfrm>
          <a:prstGeom prst="rect">
            <a:avLst/>
          </a:prstGeom>
        </p:spPr>
      </p:pic>
      <p:sp>
        <p:nvSpPr>
          <p:cNvPr id="44" name="Content Placeholder 2048">
            <a:extLst>
              <a:ext uri="{FF2B5EF4-FFF2-40B4-BE49-F238E27FC236}">
                <a16:creationId xmlns:a16="http://schemas.microsoft.com/office/drawing/2014/main" id="{2AF088D6-75B9-4749-9495-B9263621D9FC}"/>
              </a:ext>
            </a:extLst>
          </p:cNvPr>
          <p:cNvSpPr txBox="1">
            <a:spLocks/>
          </p:cNvSpPr>
          <p:nvPr/>
        </p:nvSpPr>
        <p:spPr>
          <a:xfrm>
            <a:off x="155397" y="1544365"/>
            <a:ext cx="2433680" cy="2590160"/>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tx1"/>
              </a:buClr>
              <a:buSzPct val="80000"/>
              <a:buFont typeface="Wingdings" pitchFamily="2" charset="2"/>
              <a:buChar char="v"/>
              <a:defRPr sz="22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1pPr>
            <a:lvl2pPr marL="577850" indent="-228600" algn="l" defTabSz="914400" rtl="0" eaLnBrk="1" latinLnBrk="0" hangingPunct="1">
              <a:spcBef>
                <a:spcPts val="1200"/>
              </a:spcBef>
              <a:buSzPct val="100000"/>
              <a:buFont typeface="Wingdings" pitchFamily="2" charset="2"/>
              <a:buChar char=""/>
              <a:defRPr sz="22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2pPr>
            <a:lvl3pPr marL="806450" indent="-228600" algn="l" defTabSz="914400" rtl="0" eaLnBrk="1" latinLnBrk="0" hangingPunct="1">
              <a:spcBef>
                <a:spcPts val="1200"/>
              </a:spcBef>
              <a:buClr>
                <a:schemeClr val="accent4"/>
              </a:buClr>
              <a:buSzPct val="100000"/>
              <a:buFont typeface="Wingdings" pitchFamily="2" charset="2"/>
              <a:buChar char="w"/>
              <a:defRPr sz="20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3pPr>
            <a:lvl4pPr marL="1035050" indent="-228600" algn="l" defTabSz="914400" rtl="0" eaLnBrk="1" latinLnBrk="0" hangingPunct="1">
              <a:spcBef>
                <a:spcPts val="1200"/>
              </a:spcBef>
              <a:buClr>
                <a:schemeClr val="accent2"/>
              </a:buClr>
              <a:buFont typeface="Wingdings" pitchFamily="2" charset="2"/>
              <a:buChar char=""/>
              <a:defRPr sz="18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4pPr>
            <a:lvl5pPr marL="1263650" indent="-228600" algn="l" defTabSz="914400" rtl="0" eaLnBrk="1" latinLnBrk="0" hangingPunct="1">
              <a:spcBef>
                <a:spcPts val="1200"/>
              </a:spcBef>
              <a:buClr>
                <a:schemeClr val="accent3"/>
              </a:buClr>
              <a:buSzPct val="100000"/>
              <a:buFont typeface="Wingdings" pitchFamily="2" charset="2"/>
              <a:buChar char="w"/>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5pPr>
            <a:lvl6pPr marL="1492250" indent="-228600" algn="l" defTabSz="914400" rtl="0" eaLnBrk="1" latinLnBrk="0" hangingPunct="1">
              <a:spcBef>
                <a:spcPts val="1200"/>
              </a:spcBef>
              <a:buClr>
                <a:schemeClr val="accent5"/>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6pPr>
            <a:lvl7pPr marL="1720850" indent="-228600" algn="l" defTabSz="914400" rtl="0" eaLnBrk="1" latinLnBrk="0" hangingPunct="1">
              <a:spcBef>
                <a:spcPts val="1200"/>
              </a:spcBef>
              <a:buClr>
                <a:schemeClr val="accent6"/>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7pPr>
            <a:lvl8pPr marL="19494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8pPr>
            <a:lvl9pPr marL="21780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9pPr>
          </a:lstStyle>
          <a:p>
            <a:pPr marL="0" indent="0">
              <a:buClr>
                <a:srgbClr val="4C4184"/>
              </a:buClr>
              <a:buFont typeface="Wingdings" pitchFamily="2" charset="2"/>
              <a:buNone/>
            </a:pPr>
            <a:r>
              <a:rPr lang="en-US" altLang="en-US" sz="1400" dirty="0">
                <a:gradFill>
                  <a:gsLst>
                    <a:gs pos="0">
                      <a:srgbClr val="4C4184">
                        <a:alpha val="90000"/>
                      </a:srgbClr>
                    </a:gs>
                    <a:gs pos="100000">
                      <a:srgbClr val="4C4184">
                        <a:lumMod val="75000"/>
                        <a:lumOff val="25000"/>
                        <a:alpha val="90000"/>
                      </a:srgbClr>
                    </a:gs>
                  </a:gsLst>
                  <a:lin ang="5400000" scaled="0"/>
                </a:gradFill>
                <a:latin typeface="Calibri" panose="020F0502020204030204" pitchFamily="34" charset="0"/>
              </a:rPr>
              <a:t>Damage to RC5 coil due to an experimental test error that delayed quench detection and energy extraction at the start of measurements on the second cooldown to look at thermal cycling behavior.</a:t>
            </a:r>
          </a:p>
        </p:txBody>
      </p:sp>
      <p:grpSp>
        <p:nvGrpSpPr>
          <p:cNvPr id="45" name="Group 44">
            <a:extLst>
              <a:ext uri="{FF2B5EF4-FFF2-40B4-BE49-F238E27FC236}">
                <a16:creationId xmlns:a16="http://schemas.microsoft.com/office/drawing/2014/main" id="{CD39D73C-B850-43A7-85E3-B0E1723BB922}"/>
              </a:ext>
            </a:extLst>
          </p:cNvPr>
          <p:cNvGrpSpPr/>
          <p:nvPr/>
        </p:nvGrpSpPr>
        <p:grpSpPr>
          <a:xfrm>
            <a:off x="2822842" y="1838645"/>
            <a:ext cx="3273158" cy="2415213"/>
            <a:chOff x="22108941" y="10020560"/>
            <a:chExt cx="6160281" cy="3409183"/>
          </a:xfrm>
        </p:grpSpPr>
        <p:pic>
          <p:nvPicPr>
            <p:cNvPr id="46" name="Picture 189" descr="C:\Users\ddavis\Documents\Coils\Dipoles\RC Common Coil\RC5\camera pictures\DSC_0151.JPG">
              <a:extLst>
                <a:ext uri="{FF2B5EF4-FFF2-40B4-BE49-F238E27FC236}">
                  <a16:creationId xmlns:a16="http://schemas.microsoft.com/office/drawing/2014/main" id="{90835F1C-ED70-4EC4-A451-64FB5201401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5067"/>
            <a:stretch/>
          </p:blipFill>
          <p:spPr bwMode="auto">
            <a:xfrm>
              <a:off x="22108941" y="10658913"/>
              <a:ext cx="4275309" cy="1845800"/>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Connector 46">
              <a:extLst>
                <a:ext uri="{FF2B5EF4-FFF2-40B4-BE49-F238E27FC236}">
                  <a16:creationId xmlns:a16="http://schemas.microsoft.com/office/drawing/2014/main" id="{8D5B700B-3EFC-4F99-B613-F2CAC5602697}"/>
                </a:ext>
              </a:extLst>
            </p:cNvPr>
            <p:cNvCxnSpPr/>
            <p:nvPr/>
          </p:nvCxnSpPr>
          <p:spPr bwMode="auto">
            <a:xfrm>
              <a:off x="23837447" y="10699750"/>
              <a:ext cx="0" cy="679190"/>
            </a:xfrm>
            <a:prstGeom prst="line">
              <a:avLst/>
            </a:prstGeom>
            <a:noFill/>
            <a:ln w="47625" cap="flat" cmpd="sng" algn="ctr">
              <a:solidFill>
                <a:srgbClr val="4C4184"/>
              </a:solidFill>
              <a:prstDash val="solid"/>
              <a:headEnd type="none" w="med" len="med"/>
              <a:tailEnd type="none" w="med" len="med"/>
            </a:ln>
            <a:effectLst>
              <a:outerShdw blurRad="40000" dist="20000" dir="5400000" rotWithShape="0">
                <a:srgbClr val="000000">
                  <a:alpha val="38000"/>
                </a:srgbClr>
              </a:outerShdw>
            </a:effectLst>
          </p:spPr>
        </p:cxnSp>
        <p:cxnSp>
          <p:nvCxnSpPr>
            <p:cNvPr id="48" name="Straight Connector 47">
              <a:extLst>
                <a:ext uri="{FF2B5EF4-FFF2-40B4-BE49-F238E27FC236}">
                  <a16:creationId xmlns:a16="http://schemas.microsoft.com/office/drawing/2014/main" id="{5114E546-01AE-4101-BD0F-7F97F1576EFB}"/>
                </a:ext>
              </a:extLst>
            </p:cNvPr>
            <p:cNvCxnSpPr>
              <a:cxnSpLocks/>
            </p:cNvCxnSpPr>
            <p:nvPr/>
          </p:nvCxnSpPr>
          <p:spPr bwMode="auto">
            <a:xfrm flipV="1">
              <a:off x="23837448" y="10020560"/>
              <a:ext cx="4275309" cy="679192"/>
            </a:xfrm>
            <a:prstGeom prst="line">
              <a:avLst/>
            </a:prstGeom>
            <a:noFill/>
            <a:ln w="47625" cap="flat" cmpd="sng" algn="ctr">
              <a:solidFill>
                <a:srgbClr val="4C4184"/>
              </a:solidFill>
              <a:prstDash val="solid"/>
              <a:headEnd type="none" w="med" len="med"/>
              <a:tailEnd type="arrow" w="med" len="med"/>
            </a:ln>
            <a:effectLst>
              <a:outerShdw blurRad="40000" dist="20000" dir="5400000" rotWithShape="0">
                <a:srgbClr val="000000">
                  <a:alpha val="38000"/>
                </a:srgbClr>
              </a:outerShdw>
            </a:effectLst>
          </p:spPr>
        </p:cxnSp>
        <p:cxnSp>
          <p:nvCxnSpPr>
            <p:cNvPr id="49" name="Straight Connector 48">
              <a:extLst>
                <a:ext uri="{FF2B5EF4-FFF2-40B4-BE49-F238E27FC236}">
                  <a16:creationId xmlns:a16="http://schemas.microsoft.com/office/drawing/2014/main" id="{C8E156A0-0434-47B6-BF42-44BEA24FED33}"/>
                </a:ext>
              </a:extLst>
            </p:cNvPr>
            <p:cNvCxnSpPr/>
            <p:nvPr/>
          </p:nvCxnSpPr>
          <p:spPr bwMode="auto">
            <a:xfrm>
              <a:off x="24432047" y="10699750"/>
              <a:ext cx="0" cy="679190"/>
            </a:xfrm>
            <a:prstGeom prst="line">
              <a:avLst/>
            </a:prstGeom>
            <a:noFill/>
            <a:ln w="47625" cap="flat" cmpd="sng" algn="ctr">
              <a:solidFill>
                <a:srgbClr val="F79646"/>
              </a:solidFill>
              <a:prstDash val="solid"/>
              <a:headEnd type="none" w="med" len="med"/>
              <a:tailEnd type="none" w="med" len="med"/>
            </a:ln>
            <a:effectLst>
              <a:outerShdw blurRad="40000" dist="20000" dir="5400000" rotWithShape="0">
                <a:srgbClr val="000000">
                  <a:alpha val="38000"/>
                </a:srgbClr>
              </a:outerShdw>
            </a:effectLst>
          </p:spPr>
        </p:cxnSp>
        <p:cxnSp>
          <p:nvCxnSpPr>
            <p:cNvPr id="50" name="Straight Connector 49">
              <a:extLst>
                <a:ext uri="{FF2B5EF4-FFF2-40B4-BE49-F238E27FC236}">
                  <a16:creationId xmlns:a16="http://schemas.microsoft.com/office/drawing/2014/main" id="{4C1A656D-0B59-4FE0-AAC8-D42FC03C6ADE}"/>
                </a:ext>
              </a:extLst>
            </p:cNvPr>
            <p:cNvCxnSpPr>
              <a:cxnSpLocks/>
            </p:cNvCxnSpPr>
            <p:nvPr/>
          </p:nvCxnSpPr>
          <p:spPr bwMode="auto">
            <a:xfrm>
              <a:off x="24432047" y="10740588"/>
              <a:ext cx="3837175" cy="2492868"/>
            </a:xfrm>
            <a:prstGeom prst="line">
              <a:avLst/>
            </a:prstGeom>
            <a:noFill/>
            <a:ln w="47625" cap="flat" cmpd="sng" algn="ctr">
              <a:solidFill>
                <a:srgbClr val="F79646"/>
              </a:solidFill>
              <a:prstDash val="solid"/>
              <a:headEnd type="none" w="med" len="med"/>
              <a:tailEnd type="arrow" w="med" len="med"/>
            </a:ln>
            <a:effectLst>
              <a:outerShdw blurRad="40000" dist="20000" dir="5400000" rotWithShape="0">
                <a:srgbClr val="000000">
                  <a:alpha val="38000"/>
                </a:srgbClr>
              </a:outerShdw>
            </a:effectLst>
          </p:spPr>
        </p:cxnSp>
        <p:cxnSp>
          <p:nvCxnSpPr>
            <p:cNvPr id="51" name="Straight Connector 50">
              <a:extLst>
                <a:ext uri="{FF2B5EF4-FFF2-40B4-BE49-F238E27FC236}">
                  <a16:creationId xmlns:a16="http://schemas.microsoft.com/office/drawing/2014/main" id="{C442CC76-FA5B-4539-B20C-BE56B355D771}"/>
                </a:ext>
              </a:extLst>
            </p:cNvPr>
            <p:cNvCxnSpPr>
              <a:cxnSpLocks/>
            </p:cNvCxnSpPr>
            <p:nvPr/>
          </p:nvCxnSpPr>
          <p:spPr bwMode="auto">
            <a:xfrm>
              <a:off x="24432047" y="11933297"/>
              <a:ext cx="0" cy="679190"/>
            </a:xfrm>
            <a:prstGeom prst="line">
              <a:avLst/>
            </a:prstGeom>
            <a:noFill/>
            <a:ln w="47625" cap="flat" cmpd="sng" algn="ctr">
              <a:solidFill>
                <a:srgbClr val="00B050"/>
              </a:solidFill>
              <a:prstDash val="solid"/>
              <a:headEnd type="none" w="med" len="med"/>
              <a:tailEnd type="none" w="med" len="med"/>
            </a:ln>
            <a:effectLst>
              <a:outerShdw blurRad="40000" dist="20000" dir="5400000" rotWithShape="0">
                <a:srgbClr val="000000">
                  <a:alpha val="38000"/>
                </a:srgbClr>
              </a:outerShdw>
            </a:effectLst>
          </p:spPr>
        </p:cxnSp>
        <p:cxnSp>
          <p:nvCxnSpPr>
            <p:cNvPr id="52" name="Straight Connector 51">
              <a:extLst>
                <a:ext uri="{FF2B5EF4-FFF2-40B4-BE49-F238E27FC236}">
                  <a16:creationId xmlns:a16="http://schemas.microsoft.com/office/drawing/2014/main" id="{BE56D2FE-29DC-4D38-AD75-DA77DF9C7551}"/>
                </a:ext>
              </a:extLst>
            </p:cNvPr>
            <p:cNvCxnSpPr>
              <a:cxnSpLocks/>
            </p:cNvCxnSpPr>
            <p:nvPr/>
          </p:nvCxnSpPr>
          <p:spPr bwMode="auto">
            <a:xfrm flipH="1">
              <a:off x="23393180" y="11974134"/>
              <a:ext cx="1038867" cy="1455609"/>
            </a:xfrm>
            <a:prstGeom prst="line">
              <a:avLst/>
            </a:prstGeom>
            <a:noFill/>
            <a:ln w="47625" cap="flat" cmpd="sng" algn="ctr">
              <a:solidFill>
                <a:srgbClr val="00B050"/>
              </a:solidFill>
              <a:prstDash val="solid"/>
              <a:headEnd type="none" w="med" len="med"/>
              <a:tailEnd type="arrow" w="med" len="med"/>
            </a:ln>
            <a:effectLst>
              <a:outerShdw blurRad="40000" dist="20000" dir="5400000" rotWithShape="0">
                <a:srgbClr val="000000">
                  <a:alpha val="38000"/>
                </a:srgbClr>
              </a:outerShdw>
            </a:effectLst>
          </p:spPr>
        </p:cxnSp>
      </p:grpSp>
      <p:sp>
        <p:nvSpPr>
          <p:cNvPr id="53" name="TextBox 52">
            <a:extLst>
              <a:ext uri="{FF2B5EF4-FFF2-40B4-BE49-F238E27FC236}">
                <a16:creationId xmlns:a16="http://schemas.microsoft.com/office/drawing/2014/main" id="{6BF13DAC-DECC-4193-BEA3-09562D44CCFC}"/>
              </a:ext>
            </a:extLst>
          </p:cNvPr>
          <p:cNvSpPr txBox="1"/>
          <p:nvPr/>
        </p:nvSpPr>
        <p:spPr>
          <a:xfrm>
            <a:off x="2807840" y="4210050"/>
            <a:ext cx="616515" cy="246221"/>
          </a:xfrm>
          <a:prstGeom prst="rect">
            <a:avLst/>
          </a:prstGeom>
          <a:solidFill>
            <a:sysClr val="window" lastClr="FFFFFF">
              <a:alpha val="75000"/>
            </a:sysClr>
          </a:solidFill>
        </p:spPr>
        <p:txBody>
          <a:bodyPr wrap="none" lIns="45720" tIns="0" rIns="45720" bIns="0"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141313"/>
                </a:solidFill>
                <a:effectLst/>
                <a:uLnTx/>
                <a:uFillTx/>
                <a:latin typeface="Times New Roman"/>
                <a:ea typeface="Open Sans" panose="020B0606030504020204" pitchFamily="34" charset="0"/>
                <a:cs typeface="Open Sans" panose="020B0606030504020204" pitchFamily="34" charset="0"/>
              </a:rPr>
              <a:t>L2-T1</a:t>
            </a:r>
          </a:p>
        </p:txBody>
      </p:sp>
      <p:sp>
        <p:nvSpPr>
          <p:cNvPr id="54" name="TextBox 53">
            <a:extLst>
              <a:ext uri="{FF2B5EF4-FFF2-40B4-BE49-F238E27FC236}">
                <a16:creationId xmlns:a16="http://schemas.microsoft.com/office/drawing/2014/main" id="{83C98CBC-866F-4AD2-84D3-0FC218F9B32F}"/>
              </a:ext>
            </a:extLst>
          </p:cNvPr>
          <p:cNvSpPr txBox="1"/>
          <p:nvPr/>
        </p:nvSpPr>
        <p:spPr>
          <a:xfrm>
            <a:off x="4722365" y="6257925"/>
            <a:ext cx="616515" cy="246221"/>
          </a:xfrm>
          <a:prstGeom prst="rect">
            <a:avLst/>
          </a:prstGeom>
          <a:solidFill>
            <a:sysClr val="window" lastClr="FFFFFF">
              <a:alpha val="75000"/>
            </a:sysClr>
          </a:solidFill>
        </p:spPr>
        <p:txBody>
          <a:bodyPr wrap="none" lIns="45720" tIns="0" rIns="45720" bIns="0"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141313"/>
                </a:solidFill>
                <a:effectLst/>
                <a:uLnTx/>
                <a:uFillTx/>
                <a:latin typeface="Times New Roman"/>
                <a:ea typeface="Open Sans" panose="020B0606030504020204" pitchFamily="34" charset="0"/>
                <a:cs typeface="Open Sans" panose="020B0606030504020204" pitchFamily="34" charset="0"/>
              </a:rPr>
              <a:t>L1-T6</a:t>
            </a:r>
          </a:p>
        </p:txBody>
      </p:sp>
      <p:sp>
        <p:nvSpPr>
          <p:cNvPr id="55" name="TextBox 54">
            <a:extLst>
              <a:ext uri="{FF2B5EF4-FFF2-40B4-BE49-F238E27FC236}">
                <a16:creationId xmlns:a16="http://schemas.microsoft.com/office/drawing/2014/main" id="{93433087-2FA4-4B0E-8292-D2FA5F4240A5}"/>
              </a:ext>
            </a:extLst>
          </p:cNvPr>
          <p:cNvSpPr txBox="1"/>
          <p:nvPr/>
        </p:nvSpPr>
        <p:spPr>
          <a:xfrm>
            <a:off x="7161379" y="4210050"/>
            <a:ext cx="616515" cy="246221"/>
          </a:xfrm>
          <a:prstGeom prst="rect">
            <a:avLst/>
          </a:prstGeom>
          <a:solidFill>
            <a:sysClr val="window" lastClr="FFFFFF">
              <a:alpha val="75000"/>
            </a:sysClr>
          </a:solidFill>
        </p:spPr>
        <p:txBody>
          <a:bodyPr wrap="none" lIns="45720" tIns="0" rIns="45720" bIns="0"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141313"/>
                </a:solidFill>
                <a:effectLst/>
                <a:uLnTx/>
                <a:uFillTx/>
                <a:latin typeface="Times New Roman"/>
                <a:ea typeface="Open Sans" panose="020B0606030504020204" pitchFamily="34" charset="0"/>
                <a:cs typeface="Open Sans" panose="020B0606030504020204" pitchFamily="34" charset="0"/>
              </a:rPr>
              <a:t>L2-T1</a:t>
            </a:r>
          </a:p>
        </p:txBody>
      </p:sp>
      <p:sp>
        <p:nvSpPr>
          <p:cNvPr id="56" name="TextBox 55">
            <a:extLst>
              <a:ext uri="{FF2B5EF4-FFF2-40B4-BE49-F238E27FC236}">
                <a16:creationId xmlns:a16="http://schemas.microsoft.com/office/drawing/2014/main" id="{9E023F01-A197-46B4-8AED-8A4E4209DB5A}"/>
              </a:ext>
            </a:extLst>
          </p:cNvPr>
          <p:cNvSpPr txBox="1"/>
          <p:nvPr/>
        </p:nvSpPr>
        <p:spPr>
          <a:xfrm>
            <a:off x="9075904" y="6257925"/>
            <a:ext cx="616515" cy="246221"/>
          </a:xfrm>
          <a:prstGeom prst="rect">
            <a:avLst/>
          </a:prstGeom>
          <a:solidFill>
            <a:sysClr val="window" lastClr="FFFFFF">
              <a:alpha val="75000"/>
            </a:sysClr>
          </a:solidFill>
        </p:spPr>
        <p:txBody>
          <a:bodyPr wrap="none" lIns="45720" tIns="0" rIns="45720" bIns="0"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141313"/>
                </a:solidFill>
                <a:effectLst/>
                <a:uLnTx/>
                <a:uFillTx/>
                <a:latin typeface="Times New Roman"/>
                <a:ea typeface="Open Sans" panose="020B0606030504020204" pitchFamily="34" charset="0"/>
                <a:cs typeface="Open Sans" panose="020B0606030504020204" pitchFamily="34" charset="0"/>
              </a:rPr>
              <a:t>L1-T6</a:t>
            </a:r>
          </a:p>
        </p:txBody>
      </p:sp>
      <p:sp>
        <p:nvSpPr>
          <p:cNvPr id="57" name="TextBox 56">
            <a:extLst>
              <a:ext uri="{FF2B5EF4-FFF2-40B4-BE49-F238E27FC236}">
                <a16:creationId xmlns:a16="http://schemas.microsoft.com/office/drawing/2014/main" id="{9F594DB6-C5CB-419B-8984-A88C5B0770FB}"/>
              </a:ext>
            </a:extLst>
          </p:cNvPr>
          <p:cNvSpPr txBox="1"/>
          <p:nvPr/>
        </p:nvSpPr>
        <p:spPr>
          <a:xfrm>
            <a:off x="7161379" y="1237580"/>
            <a:ext cx="616515" cy="246221"/>
          </a:xfrm>
          <a:prstGeom prst="rect">
            <a:avLst/>
          </a:prstGeom>
          <a:solidFill>
            <a:sysClr val="window" lastClr="FFFFFF">
              <a:alpha val="75000"/>
            </a:sysClr>
          </a:solidFill>
        </p:spPr>
        <p:txBody>
          <a:bodyPr wrap="none" lIns="45720" tIns="0" rIns="45720" bIns="0"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141313"/>
                </a:solidFill>
                <a:effectLst/>
                <a:uLnTx/>
                <a:uFillTx/>
                <a:latin typeface="Times New Roman"/>
                <a:ea typeface="Open Sans" panose="020B0606030504020204" pitchFamily="34" charset="0"/>
                <a:cs typeface="Open Sans" panose="020B0606030504020204" pitchFamily="34" charset="0"/>
              </a:rPr>
              <a:t>L2-T1</a:t>
            </a:r>
          </a:p>
        </p:txBody>
      </p:sp>
      <p:sp>
        <p:nvSpPr>
          <p:cNvPr id="58" name="TextBox 57">
            <a:extLst>
              <a:ext uri="{FF2B5EF4-FFF2-40B4-BE49-F238E27FC236}">
                <a16:creationId xmlns:a16="http://schemas.microsoft.com/office/drawing/2014/main" id="{9C86B3D4-8AAE-4F14-837B-9980DC1EAB5E}"/>
              </a:ext>
            </a:extLst>
          </p:cNvPr>
          <p:cNvSpPr txBox="1"/>
          <p:nvPr/>
        </p:nvSpPr>
        <p:spPr>
          <a:xfrm>
            <a:off x="9888940" y="3285455"/>
            <a:ext cx="616515" cy="246221"/>
          </a:xfrm>
          <a:prstGeom prst="rect">
            <a:avLst/>
          </a:prstGeom>
          <a:solidFill>
            <a:sysClr val="window" lastClr="FFFFFF">
              <a:alpha val="75000"/>
            </a:sysClr>
          </a:solidFill>
        </p:spPr>
        <p:txBody>
          <a:bodyPr wrap="none" lIns="45720" tIns="0" rIns="45720" bIns="0"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141313"/>
                </a:solidFill>
                <a:effectLst/>
                <a:uLnTx/>
                <a:uFillTx/>
                <a:latin typeface="Times New Roman"/>
                <a:ea typeface="Open Sans" panose="020B0606030504020204" pitchFamily="34" charset="0"/>
                <a:cs typeface="Open Sans" panose="020B0606030504020204" pitchFamily="34" charset="0"/>
              </a:rPr>
              <a:t>L1-T6</a:t>
            </a:r>
          </a:p>
        </p:txBody>
      </p:sp>
    </p:spTree>
    <p:extLst>
      <p:ext uri="{BB962C8B-B14F-4D97-AF65-F5344CB8AC3E}">
        <p14:creationId xmlns:p14="http://schemas.microsoft.com/office/powerpoint/2010/main" val="181856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F312D-1212-44D5-BE1B-914EF021940C}"/>
              </a:ext>
            </a:extLst>
          </p:cNvPr>
          <p:cNvSpPr>
            <a:spLocks noGrp="1"/>
          </p:cNvSpPr>
          <p:nvPr>
            <p:ph type="title"/>
          </p:nvPr>
        </p:nvSpPr>
        <p:spPr/>
        <p:txBody>
          <a:bodyPr/>
          <a:lstStyle/>
          <a:p>
            <a:r>
              <a:rPr lang="en-US" sz="3600" dirty="0"/>
              <a:t>RC5: Delayed extraction led to a high MIITs quench</a:t>
            </a:r>
            <a:endParaRPr lang="en-US" dirty="0"/>
          </a:p>
        </p:txBody>
      </p:sp>
      <p:sp>
        <p:nvSpPr>
          <p:cNvPr id="4" name="Slide Number Placeholder 3">
            <a:extLst>
              <a:ext uri="{FF2B5EF4-FFF2-40B4-BE49-F238E27FC236}">
                <a16:creationId xmlns:a16="http://schemas.microsoft.com/office/drawing/2014/main" id="{E1FB3DC6-4D16-4B1F-8B99-E273DA74F1AC}"/>
              </a:ext>
            </a:extLst>
          </p:cNvPr>
          <p:cNvSpPr>
            <a:spLocks noGrp="1"/>
          </p:cNvSpPr>
          <p:nvPr>
            <p:ph type="sldNum" sz="quarter" idx="12"/>
          </p:nvPr>
        </p:nvSpPr>
        <p:spPr/>
        <p:txBody>
          <a:bodyPr/>
          <a:lstStyle/>
          <a:p>
            <a:fld id="{5F4C9F40-B079-4B71-A627-7266DFEA7F03}" type="slidenum">
              <a:rPr lang="en-US" smtClean="0"/>
              <a:t>15</a:t>
            </a:fld>
            <a:endParaRPr lang="en-US" dirty="0"/>
          </a:p>
        </p:txBody>
      </p:sp>
      <mc:AlternateContent xmlns:mc="http://schemas.openxmlformats.org/markup-compatibility/2006" xmlns:a14="http://schemas.microsoft.com/office/drawing/2010/main">
        <mc:Choice Requires="a14">
          <p:sp>
            <p:nvSpPr>
              <p:cNvPr id="17" name="Content Placeholder 1">
                <a:extLst>
                  <a:ext uri="{FF2B5EF4-FFF2-40B4-BE49-F238E27FC236}">
                    <a16:creationId xmlns:a16="http://schemas.microsoft.com/office/drawing/2014/main" id="{FCB62DBD-05AB-41FC-B43A-75FD9D920B42}"/>
                  </a:ext>
                </a:extLst>
              </p:cNvPr>
              <p:cNvSpPr txBox="1">
                <a:spLocks/>
              </p:cNvSpPr>
              <p:nvPr/>
            </p:nvSpPr>
            <p:spPr>
              <a:xfrm>
                <a:off x="303497" y="5386164"/>
                <a:ext cx="7563793" cy="1269498"/>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ts val="2000"/>
                  </a:spcBef>
                  <a:buClr>
                    <a:schemeClr val="tx1"/>
                  </a:buClr>
                  <a:buSzPct val="80000"/>
                  <a:buFont typeface="Wingdings" pitchFamily="2" charset="2"/>
                  <a:buChar char="v"/>
                  <a:defRPr sz="22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1pPr>
                <a:lvl2pPr marL="577850" indent="-228600" algn="l" defTabSz="914400" rtl="0" eaLnBrk="1" latinLnBrk="0" hangingPunct="1">
                  <a:spcBef>
                    <a:spcPts val="1200"/>
                  </a:spcBef>
                  <a:buSzPct val="100000"/>
                  <a:buFont typeface="Wingdings" pitchFamily="2" charset="2"/>
                  <a:buChar char=""/>
                  <a:defRPr sz="22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2pPr>
                <a:lvl3pPr marL="806450" indent="-228600" algn="l" defTabSz="914400" rtl="0" eaLnBrk="1" latinLnBrk="0" hangingPunct="1">
                  <a:spcBef>
                    <a:spcPts val="1200"/>
                  </a:spcBef>
                  <a:buClr>
                    <a:schemeClr val="accent4"/>
                  </a:buClr>
                  <a:buSzPct val="100000"/>
                  <a:buFont typeface="Wingdings" pitchFamily="2" charset="2"/>
                  <a:buChar char="w"/>
                  <a:defRPr sz="20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3pPr>
                <a:lvl4pPr marL="1035050" indent="-228600" algn="l" defTabSz="914400" rtl="0" eaLnBrk="1" latinLnBrk="0" hangingPunct="1">
                  <a:spcBef>
                    <a:spcPts val="1200"/>
                  </a:spcBef>
                  <a:buClr>
                    <a:schemeClr val="accent2"/>
                  </a:buClr>
                  <a:buFont typeface="Wingdings" pitchFamily="2" charset="2"/>
                  <a:buChar char=""/>
                  <a:defRPr sz="18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4pPr>
                <a:lvl5pPr marL="1263650" indent="-228600" algn="l" defTabSz="914400" rtl="0" eaLnBrk="1" latinLnBrk="0" hangingPunct="1">
                  <a:spcBef>
                    <a:spcPts val="1200"/>
                  </a:spcBef>
                  <a:buClr>
                    <a:schemeClr val="accent3"/>
                  </a:buClr>
                  <a:buSzPct val="100000"/>
                  <a:buFont typeface="Wingdings" pitchFamily="2" charset="2"/>
                  <a:buChar char="w"/>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5pPr>
                <a:lvl6pPr marL="1492250" indent="-228600" algn="l" defTabSz="914400" rtl="0" eaLnBrk="1" latinLnBrk="0" hangingPunct="1">
                  <a:spcBef>
                    <a:spcPts val="1200"/>
                  </a:spcBef>
                  <a:buClr>
                    <a:schemeClr val="accent5"/>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6pPr>
                <a:lvl7pPr marL="1720850" indent="-228600" algn="l" defTabSz="914400" rtl="0" eaLnBrk="1" latinLnBrk="0" hangingPunct="1">
                  <a:spcBef>
                    <a:spcPts val="1200"/>
                  </a:spcBef>
                  <a:buClr>
                    <a:schemeClr val="accent6"/>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7pPr>
                <a:lvl8pPr marL="19494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8pPr>
                <a:lvl9pPr marL="21780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9pPr>
              </a:lstStyle>
              <a:p>
                <a:pPr marL="342900" marR="0" lvl="0" indent="-342900" algn="l" defTabSz="914400" rtl="0" eaLnBrk="1" fontAlgn="auto" latinLnBrk="0" hangingPunct="1">
                  <a:lnSpc>
                    <a:spcPct val="100000"/>
                  </a:lnSpc>
                  <a:spcBef>
                    <a:spcPts val="600"/>
                  </a:spcBef>
                  <a:spcAft>
                    <a:spcPts val="0"/>
                  </a:spcAft>
                  <a:buClr>
                    <a:srgbClr val="4C4184"/>
                  </a:buClr>
                  <a:buSzPct val="80000"/>
                  <a:buFont typeface="Wingdings" pitchFamily="2" charset="2"/>
                  <a:buChar char="v"/>
                  <a:tabLst/>
                  <a:defRPr/>
                </a:pPr>
                <a:r>
                  <a:rPr kumimoji="0" lang="en-US" sz="2200" b="0" i="0" u="none" strike="noStrike" kern="1200" cap="none" spc="0" normalizeH="0" baseline="0" noProof="0" dirty="0">
                    <a:ln>
                      <a:noFill/>
                    </a:ln>
                    <a:gradFill>
                      <a:gsLst>
                        <a:gs pos="0">
                          <a:srgbClr val="4C4184">
                            <a:alpha val="90000"/>
                          </a:srgbClr>
                        </a:gs>
                        <a:gs pos="100000">
                          <a:srgbClr val="4C4184">
                            <a:lumMod val="75000"/>
                            <a:lumOff val="25000"/>
                            <a:alpha val="90000"/>
                          </a:srgbClr>
                        </a:gs>
                      </a:gsLst>
                      <a:lin ang="5400000" scaled="0"/>
                    </a:gradFill>
                    <a:effectLst/>
                    <a:uLnTx/>
                    <a:uFillTx/>
                    <a:latin typeface="Calibri" panose="020F0502020204030204" pitchFamily="34" charset="0"/>
                    <a:ea typeface="+mn-ea"/>
                    <a:cs typeface="+mn-cs"/>
                  </a:rPr>
                  <a:t>Detection system did not record a voltage rise.</a:t>
                </a:r>
              </a:p>
              <a:p>
                <a:pPr marL="577850" marR="0" lvl="1" indent="-228600" algn="l" defTabSz="914400" rtl="0" eaLnBrk="1" fontAlgn="auto" latinLnBrk="0" hangingPunct="1">
                  <a:lnSpc>
                    <a:spcPct val="100000"/>
                  </a:lnSpc>
                  <a:spcBef>
                    <a:spcPts val="600"/>
                  </a:spcBef>
                  <a:spcAft>
                    <a:spcPts val="0"/>
                  </a:spcAft>
                  <a:buClrTx/>
                  <a:buSzPct val="100000"/>
                  <a:buFont typeface="Wingdings" pitchFamily="2" charset="2"/>
                  <a:buChar char=""/>
                  <a:tabLst/>
                  <a:defRPr/>
                </a:pPr>
                <a:r>
                  <a:rPr kumimoji="0" lang="en-US" sz="1900" b="0" i="0" u="none" strike="noStrike" kern="1200" cap="none" spc="0" normalizeH="0" baseline="0" noProof="0" dirty="0">
                    <a:ln>
                      <a:noFill/>
                    </a:ln>
                    <a:gradFill>
                      <a:gsLst>
                        <a:gs pos="0">
                          <a:srgbClr val="4C4184">
                            <a:alpha val="90000"/>
                          </a:srgbClr>
                        </a:gs>
                        <a:gs pos="100000">
                          <a:srgbClr val="4C4184">
                            <a:lumMod val="75000"/>
                            <a:lumOff val="25000"/>
                            <a:alpha val="90000"/>
                          </a:srgbClr>
                        </a:gs>
                      </a:gsLst>
                      <a:lin ang="5400000" scaled="0"/>
                    </a:gradFill>
                    <a:effectLst/>
                    <a:uLnTx/>
                    <a:uFillTx/>
                    <a:latin typeface="Calibri" panose="020F0502020204030204" pitchFamily="34" charset="0"/>
                    <a:ea typeface="+mn-ea"/>
                    <a:cs typeface="+mn-cs"/>
                  </a:rPr>
                  <a:t>A voltage spike 150ms after transition began tripped the energy extraction</a:t>
                </a:r>
              </a:p>
              <a:p>
                <a:pPr marL="342900" marR="0" lvl="0" indent="-342900" algn="l" defTabSz="914400" rtl="0" eaLnBrk="1" fontAlgn="auto" latinLnBrk="0" hangingPunct="1">
                  <a:lnSpc>
                    <a:spcPct val="100000"/>
                  </a:lnSpc>
                  <a:spcBef>
                    <a:spcPts val="600"/>
                  </a:spcBef>
                  <a:spcAft>
                    <a:spcPts val="0"/>
                  </a:spcAft>
                  <a:buClr>
                    <a:srgbClr val="4C4184"/>
                  </a:buClr>
                  <a:buSzPct val="80000"/>
                  <a:buFont typeface="Wingdings" pitchFamily="2" charset="2"/>
                  <a:buChar char="v"/>
                  <a:tabLst/>
                  <a:defRPr/>
                </a:pPr>
                <a:r>
                  <a:rPr kumimoji="0" lang="en-US" sz="2200" b="0" i="0" u="none" strike="noStrike" kern="1200" cap="none" spc="0" normalizeH="0" baseline="0" noProof="0" dirty="0">
                    <a:ln>
                      <a:noFill/>
                    </a:ln>
                    <a:gradFill>
                      <a:gsLst>
                        <a:gs pos="0">
                          <a:srgbClr val="4C4184">
                            <a:alpha val="90000"/>
                          </a:srgbClr>
                        </a:gs>
                        <a:gs pos="100000">
                          <a:srgbClr val="4C4184">
                            <a:lumMod val="75000"/>
                            <a:lumOff val="25000"/>
                            <a:alpha val="90000"/>
                          </a:srgbClr>
                        </a:gs>
                      </a:gsLst>
                      <a:lin ang="5400000" scaled="0"/>
                    </a:gradFill>
                    <a:effectLst/>
                    <a:uLnTx/>
                    <a:uFillTx/>
                    <a:latin typeface="Calibri" panose="020F0502020204030204" pitchFamily="34" charset="0"/>
                    <a:ea typeface="+mn-ea"/>
                    <a:cs typeface="+mn-cs"/>
                  </a:rPr>
                  <a:t>Simple sum of 1 kHz data</a:t>
                </a:r>
                <a:r>
                  <a:rPr kumimoji="0" lang="en-US" sz="2200" b="0" i="0" u="none" strike="noStrike" kern="1200" cap="none" spc="0" normalizeH="0" baseline="0" noProof="0" dirty="0">
                    <a:ln>
                      <a:noFill/>
                    </a:ln>
                    <a:gradFill>
                      <a:gsLst>
                        <a:gs pos="0">
                          <a:srgbClr val="4C4184">
                            <a:alpha val="90000"/>
                          </a:srgbClr>
                        </a:gs>
                        <a:gs pos="100000">
                          <a:srgbClr val="4C4184">
                            <a:lumMod val="75000"/>
                            <a:lumOff val="25000"/>
                            <a:alpha val="90000"/>
                          </a:srgbClr>
                        </a:gs>
                      </a:gsLst>
                      <a:lin ang="5400000" scaled="0"/>
                    </a:gradFill>
                    <a:effectLst/>
                    <a:uLnTx/>
                    <a:uFillTx/>
                    <a:latin typeface="Times New Roman"/>
                    <a:ea typeface="+mn-ea"/>
                    <a:cs typeface="+mn-cs"/>
                  </a:rPr>
                  <a:t> </a:t>
                </a:r>
                <a14:m>
                  <m:oMath xmlns:m="http://schemas.openxmlformats.org/officeDocument/2006/math">
                    <m:nary>
                      <m:naryPr>
                        <m:chr m:val="∑"/>
                        <m:ctrlPr>
                          <a:rPr kumimoji="0" lang="en-US" sz="2200" b="0" i="1" u="none" strike="noStrike" kern="1200" cap="none" spc="0" normalizeH="0" baseline="0" noProof="0">
                            <a:ln>
                              <a:noFill/>
                            </a:ln>
                            <a:gradFill>
                              <a:gsLst>
                                <a:gs pos="0">
                                  <a:srgbClr val="4C4184">
                                    <a:alpha val="90000"/>
                                  </a:srgbClr>
                                </a:gs>
                                <a:gs pos="100000">
                                  <a:srgbClr val="4C4184">
                                    <a:lumMod val="75000"/>
                                    <a:lumOff val="25000"/>
                                    <a:alpha val="90000"/>
                                  </a:srgbClr>
                                </a:gs>
                              </a:gsLst>
                              <a:lin ang="5400000" scaled="0"/>
                            </a:gradFill>
                            <a:effectLst/>
                            <a:uLnTx/>
                            <a:uFillTx/>
                            <a:latin typeface="Cambria Math" panose="02040503050406030204" pitchFamily="18" charset="0"/>
                            <a:ea typeface="+mn-ea"/>
                            <a:cs typeface="+mn-cs"/>
                          </a:rPr>
                        </m:ctrlPr>
                      </m:naryPr>
                      <m:sub>
                        <m:r>
                          <m:rPr>
                            <m:brk m:alnAt="23"/>
                          </m:rPr>
                          <a:rPr kumimoji="0" lang="en-US" sz="2200" b="0" i="1" u="none" strike="noStrike" kern="1200" cap="none" spc="0" normalizeH="0" baseline="0" noProof="0">
                            <a:ln>
                              <a:noFill/>
                            </a:ln>
                            <a:gradFill>
                              <a:gsLst>
                                <a:gs pos="0">
                                  <a:srgbClr val="4C4184">
                                    <a:alpha val="90000"/>
                                  </a:srgbClr>
                                </a:gs>
                                <a:gs pos="100000">
                                  <a:srgbClr val="4C4184">
                                    <a:lumMod val="75000"/>
                                    <a:lumOff val="25000"/>
                                    <a:alpha val="90000"/>
                                  </a:srgbClr>
                                </a:gs>
                              </a:gsLst>
                              <a:lin ang="5400000" scaled="0"/>
                            </a:gradFill>
                            <a:effectLst/>
                            <a:uLnTx/>
                            <a:uFillTx/>
                            <a:latin typeface="Cambria Math"/>
                            <a:ea typeface="+mn-ea"/>
                            <a:cs typeface="+mn-cs"/>
                          </a:rPr>
                          <m:t>4</m:t>
                        </m:r>
                        <m:r>
                          <a:rPr kumimoji="0" lang="en-US" sz="2200" b="0" i="1" u="none" strike="noStrike" kern="1200" cap="none" spc="0" normalizeH="0" baseline="0" noProof="0">
                            <a:ln>
                              <a:noFill/>
                            </a:ln>
                            <a:gradFill>
                              <a:gsLst>
                                <a:gs pos="0">
                                  <a:srgbClr val="4C4184">
                                    <a:alpha val="90000"/>
                                  </a:srgbClr>
                                </a:gs>
                                <a:gs pos="100000">
                                  <a:srgbClr val="4C4184">
                                    <a:lumMod val="75000"/>
                                    <a:lumOff val="25000"/>
                                    <a:alpha val="90000"/>
                                  </a:srgbClr>
                                </a:gs>
                              </a:gsLst>
                              <a:lin ang="5400000" scaled="0"/>
                            </a:gradFill>
                            <a:effectLst/>
                            <a:uLnTx/>
                            <a:uFillTx/>
                            <a:latin typeface="Cambria Math"/>
                            <a:ea typeface="+mn-ea"/>
                            <a:cs typeface="+mn-cs"/>
                          </a:rPr>
                          <m:t>79.3 </m:t>
                        </m:r>
                        <m:r>
                          <a:rPr kumimoji="0" lang="en-US" sz="2200" b="0" i="1" u="none" strike="noStrike" kern="1200" cap="none" spc="0" normalizeH="0" baseline="0" noProof="0">
                            <a:ln>
                              <a:noFill/>
                            </a:ln>
                            <a:gradFill>
                              <a:gsLst>
                                <a:gs pos="0">
                                  <a:srgbClr val="4C4184">
                                    <a:alpha val="90000"/>
                                  </a:srgbClr>
                                </a:gs>
                                <a:gs pos="100000">
                                  <a:srgbClr val="4C4184">
                                    <a:lumMod val="75000"/>
                                    <a:lumOff val="25000"/>
                                    <a:alpha val="90000"/>
                                  </a:srgbClr>
                                </a:gs>
                              </a:gsLst>
                              <a:lin ang="5400000" scaled="0"/>
                            </a:gradFill>
                            <a:effectLst/>
                            <a:uLnTx/>
                            <a:uFillTx/>
                            <a:latin typeface="Cambria Math"/>
                            <a:ea typeface="+mn-ea"/>
                            <a:cs typeface="+mn-cs"/>
                          </a:rPr>
                          <m:t>𝑠</m:t>
                        </m:r>
                      </m:sub>
                      <m:sup>
                        <m:r>
                          <a:rPr kumimoji="0" lang="en-US" sz="2200" b="0" i="1" u="none" strike="noStrike" kern="1200" cap="none" spc="0" normalizeH="0" baseline="0" noProof="0">
                            <a:ln>
                              <a:noFill/>
                            </a:ln>
                            <a:gradFill>
                              <a:gsLst>
                                <a:gs pos="0">
                                  <a:srgbClr val="4C4184">
                                    <a:alpha val="90000"/>
                                  </a:srgbClr>
                                </a:gs>
                                <a:gs pos="100000">
                                  <a:srgbClr val="4C4184">
                                    <a:lumMod val="75000"/>
                                    <a:lumOff val="25000"/>
                                    <a:alpha val="90000"/>
                                  </a:srgbClr>
                                </a:gs>
                              </a:gsLst>
                              <a:lin ang="5400000" scaled="0"/>
                            </a:gradFill>
                            <a:effectLst/>
                            <a:uLnTx/>
                            <a:uFillTx/>
                            <a:latin typeface="Cambria Math"/>
                            <a:ea typeface="+mn-ea"/>
                            <a:cs typeface="+mn-cs"/>
                          </a:rPr>
                          <m:t>483 </m:t>
                        </m:r>
                        <m:r>
                          <a:rPr kumimoji="0" lang="en-US" sz="2200" b="0" i="1" u="none" strike="noStrike" kern="1200" cap="none" spc="0" normalizeH="0" baseline="0" noProof="0">
                            <a:ln>
                              <a:noFill/>
                            </a:ln>
                            <a:gradFill>
                              <a:gsLst>
                                <a:gs pos="0">
                                  <a:srgbClr val="4C4184">
                                    <a:alpha val="90000"/>
                                  </a:srgbClr>
                                </a:gs>
                                <a:gs pos="100000">
                                  <a:srgbClr val="4C4184">
                                    <a:lumMod val="75000"/>
                                    <a:lumOff val="25000"/>
                                    <a:alpha val="90000"/>
                                  </a:srgbClr>
                                </a:gs>
                              </a:gsLst>
                              <a:lin ang="5400000" scaled="0"/>
                            </a:gradFill>
                            <a:effectLst/>
                            <a:uLnTx/>
                            <a:uFillTx/>
                            <a:latin typeface="Cambria Math"/>
                            <a:ea typeface="+mn-ea"/>
                            <a:cs typeface="+mn-cs"/>
                          </a:rPr>
                          <m:t>𝑠</m:t>
                        </m:r>
                      </m:sup>
                      <m:e>
                        <m:r>
                          <a:rPr kumimoji="0" lang="en-US" sz="2200" b="0" i="1" u="none" strike="noStrike" kern="1200" cap="none" spc="0" normalizeH="0" baseline="0" noProof="0">
                            <a:ln>
                              <a:noFill/>
                            </a:ln>
                            <a:gradFill>
                              <a:gsLst>
                                <a:gs pos="0">
                                  <a:srgbClr val="4C4184">
                                    <a:alpha val="90000"/>
                                  </a:srgbClr>
                                </a:gs>
                                <a:gs pos="100000">
                                  <a:srgbClr val="4C4184">
                                    <a:lumMod val="75000"/>
                                    <a:lumOff val="25000"/>
                                    <a:alpha val="90000"/>
                                  </a:srgbClr>
                                </a:gs>
                              </a:gsLst>
                              <a:lin ang="5400000" scaled="0"/>
                            </a:gradFill>
                            <a:effectLst/>
                            <a:uLnTx/>
                            <a:uFillTx/>
                            <a:latin typeface="Cambria Math"/>
                            <a:ea typeface="+mn-ea"/>
                            <a:cs typeface="+mn-cs"/>
                          </a:rPr>
                          <m:t>𝐼</m:t>
                        </m:r>
                        <m:r>
                          <a:rPr kumimoji="0" lang="en-US" sz="2200" b="0" i="1" u="none" strike="noStrike" kern="1200" cap="none" spc="0" normalizeH="0" baseline="0" noProof="0">
                            <a:ln>
                              <a:noFill/>
                            </a:ln>
                            <a:gradFill>
                              <a:gsLst>
                                <a:gs pos="0">
                                  <a:srgbClr val="4C4184">
                                    <a:alpha val="90000"/>
                                  </a:srgbClr>
                                </a:gs>
                                <a:gs pos="100000">
                                  <a:srgbClr val="4C4184">
                                    <a:lumMod val="75000"/>
                                    <a:lumOff val="25000"/>
                                    <a:alpha val="90000"/>
                                  </a:srgbClr>
                                </a:gs>
                              </a:gsLst>
                              <a:lin ang="5400000" scaled="0"/>
                            </a:gradFill>
                            <a:effectLst/>
                            <a:uLnTx/>
                            <a:uFillTx/>
                            <a:latin typeface="Cambria Math"/>
                            <a:ea typeface="+mn-ea"/>
                            <a:cs typeface="+mn-cs"/>
                          </a:rPr>
                          <m:t>∗</m:t>
                        </m:r>
                        <m:r>
                          <a:rPr kumimoji="0" lang="en-US" sz="2200" b="0" i="1" u="none" strike="noStrike" kern="1200" cap="none" spc="0" normalizeH="0" baseline="0" noProof="0">
                            <a:ln>
                              <a:noFill/>
                            </a:ln>
                            <a:gradFill>
                              <a:gsLst>
                                <a:gs pos="0">
                                  <a:srgbClr val="4C4184">
                                    <a:alpha val="90000"/>
                                  </a:srgbClr>
                                </a:gs>
                                <a:gs pos="100000">
                                  <a:srgbClr val="4C4184">
                                    <a:lumMod val="75000"/>
                                    <a:lumOff val="25000"/>
                                    <a:alpha val="90000"/>
                                  </a:srgbClr>
                                </a:gs>
                              </a:gsLst>
                              <a:lin ang="5400000" scaled="0"/>
                            </a:gradFill>
                            <a:effectLst/>
                            <a:uLnTx/>
                            <a:uFillTx/>
                            <a:latin typeface="Cambria Math"/>
                            <a:ea typeface="+mn-ea"/>
                            <a:cs typeface="+mn-cs"/>
                          </a:rPr>
                          <m:t>𝐼</m:t>
                        </m:r>
                        <m:r>
                          <a:rPr kumimoji="0" lang="en-US" sz="2200" b="0" i="1" u="none" strike="noStrike" kern="1200" cap="none" spc="0" normalizeH="0" baseline="0" noProof="0">
                            <a:ln>
                              <a:noFill/>
                            </a:ln>
                            <a:gradFill>
                              <a:gsLst>
                                <a:gs pos="0">
                                  <a:srgbClr val="4C4184">
                                    <a:alpha val="90000"/>
                                  </a:srgbClr>
                                </a:gs>
                                <a:gs pos="100000">
                                  <a:srgbClr val="4C4184">
                                    <a:lumMod val="75000"/>
                                    <a:lumOff val="25000"/>
                                    <a:alpha val="90000"/>
                                  </a:srgbClr>
                                </a:gs>
                              </a:gsLst>
                              <a:lin ang="5400000" scaled="0"/>
                            </a:gradFill>
                            <a:effectLst/>
                            <a:uLnTx/>
                            <a:uFillTx/>
                            <a:latin typeface="Cambria Math"/>
                            <a:ea typeface="+mn-ea"/>
                            <a:cs typeface="+mn-cs"/>
                          </a:rPr>
                          <m:t>∗0.001</m:t>
                        </m:r>
                        <m:r>
                          <a:rPr kumimoji="0" lang="en-US" sz="2200" b="0" i="1" u="none" strike="noStrike" kern="1200" cap="none" spc="0" normalizeH="0" baseline="0" noProof="0">
                            <a:ln>
                              <a:noFill/>
                            </a:ln>
                            <a:gradFill>
                              <a:gsLst>
                                <a:gs pos="0">
                                  <a:srgbClr val="4C4184">
                                    <a:alpha val="90000"/>
                                  </a:srgbClr>
                                </a:gs>
                                <a:gs pos="100000">
                                  <a:srgbClr val="4C4184">
                                    <a:lumMod val="75000"/>
                                    <a:lumOff val="25000"/>
                                    <a:alpha val="90000"/>
                                  </a:srgbClr>
                                </a:gs>
                              </a:gsLst>
                              <a:lin ang="5400000" scaled="0"/>
                            </a:gradFill>
                            <a:effectLst/>
                            <a:uLnTx/>
                            <a:uFillTx/>
                            <a:latin typeface="Cambria Math"/>
                            <a:ea typeface="+mn-ea"/>
                            <a:cs typeface="+mn-cs"/>
                          </a:rPr>
                          <m:t>𝑠</m:t>
                        </m:r>
                        <m:r>
                          <a:rPr kumimoji="0" lang="en-US" sz="2200" b="0" i="1" u="none" strike="noStrike" kern="1200" cap="none" spc="0" normalizeH="0" baseline="0" noProof="0">
                            <a:ln>
                              <a:noFill/>
                            </a:ln>
                            <a:gradFill>
                              <a:gsLst>
                                <a:gs pos="0">
                                  <a:srgbClr val="4C4184">
                                    <a:alpha val="90000"/>
                                  </a:srgbClr>
                                </a:gs>
                                <a:gs pos="100000">
                                  <a:srgbClr val="4C4184">
                                    <a:lumMod val="75000"/>
                                    <a:lumOff val="25000"/>
                                    <a:alpha val="90000"/>
                                  </a:srgbClr>
                                </a:gs>
                              </a:gsLst>
                              <a:lin ang="5400000" scaled="0"/>
                            </a:gradFill>
                            <a:effectLst/>
                            <a:uLnTx/>
                            <a:uFillTx/>
                            <a:latin typeface="Cambria Math"/>
                            <a:ea typeface="+mn-ea"/>
                            <a:cs typeface="+mn-cs"/>
                          </a:rPr>
                          <m:t>= </m:t>
                        </m:r>
                      </m:e>
                    </m:nary>
                    <m:r>
                      <a:rPr kumimoji="0" lang="en-US" sz="2200" b="0" i="1" u="none" strike="noStrike" kern="1200" cap="none" spc="0" normalizeH="0" baseline="0" noProof="0">
                        <a:ln>
                          <a:noFill/>
                        </a:ln>
                        <a:gradFill>
                          <a:gsLst>
                            <a:gs pos="0">
                              <a:srgbClr val="4C4184">
                                <a:alpha val="90000"/>
                              </a:srgbClr>
                            </a:gs>
                            <a:gs pos="100000">
                              <a:srgbClr val="4C4184">
                                <a:lumMod val="75000"/>
                                <a:lumOff val="25000"/>
                                <a:alpha val="90000"/>
                              </a:srgbClr>
                            </a:gs>
                          </a:gsLst>
                          <a:lin ang="5400000" scaled="0"/>
                        </a:gradFill>
                        <a:effectLst/>
                        <a:uLnTx/>
                        <a:uFillTx/>
                        <a:latin typeface="Cambria Math"/>
                        <a:ea typeface="+mn-ea"/>
                        <a:cs typeface="+mn-cs"/>
                      </a:rPr>
                      <m:t>9.01 </m:t>
                    </m:r>
                    <m:sSup>
                      <m:sSupPr>
                        <m:ctrlPr>
                          <a:rPr kumimoji="0" lang="en-US" sz="2200" b="0" i="1" u="none" strike="noStrike" kern="1200" cap="none" spc="0" normalizeH="0" baseline="0" noProof="0">
                            <a:ln>
                              <a:noFill/>
                            </a:ln>
                            <a:gradFill>
                              <a:gsLst>
                                <a:gs pos="0">
                                  <a:srgbClr val="4C4184">
                                    <a:alpha val="90000"/>
                                  </a:srgbClr>
                                </a:gs>
                                <a:gs pos="100000">
                                  <a:srgbClr val="4C4184">
                                    <a:lumMod val="75000"/>
                                    <a:lumOff val="25000"/>
                                    <a:alpha val="90000"/>
                                  </a:srgbClr>
                                </a:gs>
                              </a:gsLst>
                              <a:lin ang="5400000" scaled="0"/>
                            </a:gradFill>
                            <a:effectLst/>
                            <a:uLnTx/>
                            <a:uFillTx/>
                            <a:latin typeface="Cambria Math" panose="02040503050406030204" pitchFamily="18" charset="0"/>
                            <a:ea typeface="+mn-ea"/>
                            <a:cs typeface="+mn-cs"/>
                          </a:rPr>
                        </m:ctrlPr>
                      </m:sSupPr>
                      <m:e>
                        <m:r>
                          <a:rPr kumimoji="0" lang="en-US" sz="2200" b="0" i="1" u="none" strike="noStrike" kern="1200" cap="none" spc="0" normalizeH="0" baseline="0" noProof="0">
                            <a:ln>
                              <a:noFill/>
                            </a:ln>
                            <a:gradFill>
                              <a:gsLst>
                                <a:gs pos="0">
                                  <a:srgbClr val="4C4184">
                                    <a:alpha val="90000"/>
                                  </a:srgbClr>
                                </a:gs>
                                <a:gs pos="100000">
                                  <a:srgbClr val="4C4184">
                                    <a:lumMod val="75000"/>
                                    <a:lumOff val="25000"/>
                                    <a:alpha val="90000"/>
                                  </a:srgbClr>
                                </a:gs>
                              </a:gsLst>
                              <a:lin ang="5400000" scaled="0"/>
                            </a:gradFill>
                            <a:effectLst/>
                            <a:uLnTx/>
                            <a:uFillTx/>
                            <a:latin typeface="Cambria Math"/>
                            <a:ea typeface="+mn-ea"/>
                            <a:cs typeface="+mn-cs"/>
                          </a:rPr>
                          <m:t>𝑘𝐴</m:t>
                        </m:r>
                      </m:e>
                      <m:sup>
                        <m:r>
                          <a:rPr kumimoji="0" lang="en-US" sz="2200" b="0" i="1" u="none" strike="noStrike" kern="1200" cap="none" spc="0" normalizeH="0" baseline="0" noProof="0">
                            <a:ln>
                              <a:noFill/>
                            </a:ln>
                            <a:gradFill>
                              <a:gsLst>
                                <a:gs pos="0">
                                  <a:srgbClr val="4C4184">
                                    <a:alpha val="90000"/>
                                  </a:srgbClr>
                                </a:gs>
                                <a:gs pos="100000">
                                  <a:srgbClr val="4C4184">
                                    <a:lumMod val="75000"/>
                                    <a:lumOff val="25000"/>
                                    <a:alpha val="90000"/>
                                  </a:srgbClr>
                                </a:gs>
                              </a:gsLst>
                              <a:lin ang="5400000" scaled="0"/>
                            </a:gradFill>
                            <a:effectLst/>
                            <a:uLnTx/>
                            <a:uFillTx/>
                            <a:latin typeface="Cambria Math"/>
                            <a:ea typeface="+mn-ea"/>
                            <a:cs typeface="+mn-cs"/>
                          </a:rPr>
                          <m:t>2</m:t>
                        </m:r>
                      </m:sup>
                    </m:sSup>
                    <m:r>
                      <a:rPr kumimoji="0" lang="en-US" sz="2200" b="0" i="1" u="none" strike="noStrike" kern="1200" cap="none" spc="0" normalizeH="0" baseline="0" noProof="0">
                        <a:ln>
                          <a:noFill/>
                        </a:ln>
                        <a:gradFill>
                          <a:gsLst>
                            <a:gs pos="0">
                              <a:srgbClr val="4C4184">
                                <a:alpha val="90000"/>
                              </a:srgbClr>
                            </a:gs>
                            <a:gs pos="100000">
                              <a:srgbClr val="4C4184">
                                <a:lumMod val="75000"/>
                                <a:lumOff val="25000"/>
                                <a:alpha val="90000"/>
                              </a:srgbClr>
                            </a:gs>
                          </a:gsLst>
                          <a:lin ang="5400000" scaled="0"/>
                        </a:gradFill>
                        <a:effectLst/>
                        <a:uLnTx/>
                        <a:uFillTx/>
                        <a:latin typeface="Cambria Math"/>
                        <a:ea typeface="+mn-ea"/>
                        <a:cs typeface="+mn-cs"/>
                      </a:rPr>
                      <m:t>𝑠</m:t>
                    </m:r>
                  </m:oMath>
                </a14:m>
                <a:endParaRPr kumimoji="0" lang="en-US" sz="2200" b="0" i="0" u="none" strike="noStrike" kern="1200" cap="none" spc="0" normalizeH="0" baseline="0" noProof="0" dirty="0">
                  <a:ln>
                    <a:noFill/>
                  </a:ln>
                  <a:gradFill>
                    <a:gsLst>
                      <a:gs pos="0">
                        <a:srgbClr val="4C4184">
                          <a:alpha val="90000"/>
                        </a:srgbClr>
                      </a:gs>
                      <a:gs pos="100000">
                        <a:srgbClr val="4C4184">
                          <a:lumMod val="75000"/>
                          <a:lumOff val="25000"/>
                          <a:alpha val="90000"/>
                        </a:srgbClr>
                      </a:gs>
                    </a:gsLst>
                    <a:lin ang="5400000" scaled="0"/>
                  </a:gradFill>
                  <a:effectLst/>
                  <a:uLnTx/>
                  <a:uFillTx/>
                  <a:latin typeface="Times New Roman"/>
                  <a:ea typeface="+mn-ea"/>
                  <a:cs typeface="+mn-cs"/>
                </a:endParaRPr>
              </a:p>
            </p:txBody>
          </p:sp>
        </mc:Choice>
        <mc:Fallback xmlns="">
          <p:sp>
            <p:nvSpPr>
              <p:cNvPr id="17" name="Content Placeholder 1">
                <a:extLst>
                  <a:ext uri="{FF2B5EF4-FFF2-40B4-BE49-F238E27FC236}">
                    <a16:creationId xmlns:a16="http://schemas.microsoft.com/office/drawing/2014/main" id="{FCB62DBD-05AB-41FC-B43A-75FD9D920B42}"/>
                  </a:ext>
                </a:extLst>
              </p:cNvPr>
              <p:cNvSpPr txBox="1">
                <a:spLocks noRot="1" noChangeAspect="1" noMove="1" noResize="1" noEditPoints="1" noAdjustHandles="1" noChangeArrowheads="1" noChangeShapeType="1" noTextEdit="1"/>
              </p:cNvSpPr>
              <p:nvPr/>
            </p:nvSpPr>
            <p:spPr>
              <a:xfrm>
                <a:off x="303497" y="5386164"/>
                <a:ext cx="7563793" cy="1269498"/>
              </a:xfrm>
              <a:prstGeom prst="rect">
                <a:avLst/>
              </a:prstGeom>
              <a:blipFill>
                <a:blip r:embed="rId2"/>
                <a:stretch>
                  <a:fillRect l="-322" t="-1442"/>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2FEB5A7F-EB35-4D28-9C7F-646455A5F3B6}"/>
              </a:ext>
            </a:extLst>
          </p:cNvPr>
          <p:cNvGrpSpPr/>
          <p:nvPr/>
        </p:nvGrpSpPr>
        <p:grpSpPr>
          <a:xfrm>
            <a:off x="1524000" y="960494"/>
            <a:ext cx="5181600" cy="4297306"/>
            <a:chOff x="1143000" y="1280347"/>
            <a:chExt cx="5181600" cy="4297306"/>
          </a:xfrm>
        </p:grpSpPr>
        <p:pic>
          <p:nvPicPr>
            <p:cNvPr id="19" name="Picture 18">
              <a:extLst>
                <a:ext uri="{FF2B5EF4-FFF2-40B4-BE49-F238E27FC236}">
                  <a16:creationId xmlns:a16="http://schemas.microsoft.com/office/drawing/2014/main" id="{B5C47EB9-BA99-4039-A16A-EFAA759BDB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280347"/>
              <a:ext cx="5181600" cy="4297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 name="Group 19">
              <a:extLst>
                <a:ext uri="{FF2B5EF4-FFF2-40B4-BE49-F238E27FC236}">
                  <a16:creationId xmlns:a16="http://schemas.microsoft.com/office/drawing/2014/main" id="{4CC99152-BADD-40D0-B890-182FDBA7FDCD}"/>
                </a:ext>
              </a:extLst>
            </p:cNvPr>
            <p:cNvGrpSpPr/>
            <p:nvPr/>
          </p:nvGrpSpPr>
          <p:grpSpPr>
            <a:xfrm>
              <a:off x="3158253" y="3482181"/>
              <a:ext cx="1423272" cy="473216"/>
              <a:chOff x="838198" y="4238625"/>
              <a:chExt cx="592931" cy="206742"/>
            </a:xfrm>
          </p:grpSpPr>
          <p:sp>
            <p:nvSpPr>
              <p:cNvPr id="21" name="TextBox 20">
                <a:extLst>
                  <a:ext uri="{FF2B5EF4-FFF2-40B4-BE49-F238E27FC236}">
                    <a16:creationId xmlns:a16="http://schemas.microsoft.com/office/drawing/2014/main" id="{5BE973D7-585C-4DAD-8AFB-58AB8100080C}"/>
                  </a:ext>
                </a:extLst>
              </p:cNvPr>
              <p:cNvSpPr txBox="1"/>
              <p:nvPr/>
            </p:nvSpPr>
            <p:spPr>
              <a:xfrm>
                <a:off x="991353" y="4324350"/>
                <a:ext cx="286623" cy="121017"/>
              </a:xfrm>
              <a:prstGeom prst="rect">
                <a:avLst/>
              </a:prstGeom>
              <a:solidFill>
                <a:sysClr val="window" lastClr="FFFFFF">
                  <a:lumMod val="50000"/>
                  <a:alpha val="50000"/>
                </a:sysClr>
              </a:solidFill>
            </p:spPr>
            <p:txBody>
              <a:bodyPr wrap="non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00"/>
                    </a:solidFill>
                    <a:effectLst/>
                    <a:uLnTx/>
                    <a:uFillTx/>
                    <a:ea typeface="Open Sans" panose="020B0606030504020204" pitchFamily="34" charset="0"/>
                    <a:cs typeface="Open Sans" panose="020B0606030504020204" pitchFamily="34" charset="0"/>
                  </a:rPr>
                  <a:t>150 </a:t>
                </a:r>
                <a:r>
                  <a:rPr kumimoji="0" lang="en-US" sz="1200" b="0" i="0" u="none" strike="noStrike" kern="0" cap="none" spc="0" normalizeH="0" baseline="0" noProof="0" dirty="0" err="1">
                    <a:ln>
                      <a:noFill/>
                    </a:ln>
                    <a:solidFill>
                      <a:srgbClr val="FFFF00"/>
                    </a:solidFill>
                    <a:effectLst/>
                    <a:uLnTx/>
                    <a:uFillTx/>
                    <a:ea typeface="Open Sans" panose="020B0606030504020204" pitchFamily="34" charset="0"/>
                    <a:cs typeface="Open Sans" panose="020B0606030504020204" pitchFamily="34" charset="0"/>
                  </a:rPr>
                  <a:t>ms</a:t>
                </a:r>
                <a:endParaRPr kumimoji="0" lang="en-US" sz="1200" b="0" i="0" u="none" strike="noStrike" kern="0" cap="none" spc="0" normalizeH="0" baseline="0" noProof="0" dirty="0">
                  <a:ln>
                    <a:noFill/>
                  </a:ln>
                  <a:solidFill>
                    <a:srgbClr val="FFFF00"/>
                  </a:solidFill>
                  <a:effectLst/>
                  <a:uLnTx/>
                  <a:uFillTx/>
                  <a:ea typeface="Open Sans" panose="020B0606030504020204" pitchFamily="34" charset="0"/>
                  <a:cs typeface="Open Sans" panose="020B0606030504020204" pitchFamily="34" charset="0"/>
                </a:endParaRPr>
              </a:p>
            </p:txBody>
          </p:sp>
          <p:cxnSp>
            <p:nvCxnSpPr>
              <p:cNvPr id="22" name="Straight Arrow Connector 21">
                <a:extLst>
                  <a:ext uri="{FF2B5EF4-FFF2-40B4-BE49-F238E27FC236}">
                    <a16:creationId xmlns:a16="http://schemas.microsoft.com/office/drawing/2014/main" id="{6F92A605-B1E1-4576-B852-C4CC7D5A7819}"/>
                  </a:ext>
                </a:extLst>
              </p:cNvPr>
              <p:cNvCxnSpPr/>
              <p:nvPr/>
            </p:nvCxnSpPr>
            <p:spPr>
              <a:xfrm>
                <a:off x="838198" y="4238625"/>
                <a:ext cx="592931" cy="0"/>
              </a:xfrm>
              <a:prstGeom prst="straightConnector1">
                <a:avLst/>
              </a:prstGeom>
              <a:noFill/>
              <a:ln w="25400" cap="flat" cmpd="sng" algn="ctr">
                <a:solidFill>
                  <a:srgbClr val="FFFF00"/>
                </a:solidFill>
                <a:prstDash val="solid"/>
                <a:headEnd type="arrow"/>
                <a:tailEnd type="arrow"/>
              </a:ln>
              <a:effectLst>
                <a:outerShdw blurRad="40000" dist="20000" dir="5400000" rotWithShape="0">
                  <a:srgbClr val="000000">
                    <a:alpha val="38000"/>
                  </a:srgbClr>
                </a:outerShdw>
              </a:effectLst>
            </p:spPr>
          </p:cxnSp>
        </p:grpSp>
      </p:grpSp>
      <p:pic>
        <p:nvPicPr>
          <p:cNvPr id="23" name="Picture 22">
            <a:extLst>
              <a:ext uri="{FF2B5EF4-FFF2-40B4-BE49-F238E27FC236}">
                <a16:creationId xmlns:a16="http://schemas.microsoft.com/office/drawing/2014/main" id="{5047FD51-0BE7-45C4-B61B-9FF4D90C0A61}"/>
              </a:ext>
            </a:extLst>
          </p:cNvPr>
          <p:cNvPicPr>
            <a:picLocks noChangeAspect="1"/>
          </p:cNvPicPr>
          <p:nvPr/>
        </p:nvPicPr>
        <p:blipFill rotWithShape="1">
          <a:blip r:embed="rId4">
            <a:extLst>
              <a:ext uri="{28A0092B-C50C-407E-A947-70E740481C1C}">
                <a14:useLocalDpi xmlns:a14="http://schemas.microsoft.com/office/drawing/2010/main" val="0"/>
              </a:ext>
            </a:extLst>
          </a:blip>
          <a:srcRect l="49570" r="2989"/>
          <a:stretch/>
        </p:blipFill>
        <p:spPr>
          <a:xfrm>
            <a:off x="6822618" y="1356565"/>
            <a:ext cx="3565117" cy="3548715"/>
          </a:xfrm>
          <a:prstGeom prst="rect">
            <a:avLst/>
          </a:prstGeom>
        </p:spPr>
      </p:pic>
      <p:sp>
        <p:nvSpPr>
          <p:cNvPr id="24" name="TextBox 23">
            <a:extLst>
              <a:ext uri="{FF2B5EF4-FFF2-40B4-BE49-F238E27FC236}">
                <a16:creationId xmlns:a16="http://schemas.microsoft.com/office/drawing/2014/main" id="{1049263E-5B6A-42A7-AAEF-F0D49FDC0EE1}"/>
              </a:ext>
            </a:extLst>
          </p:cNvPr>
          <p:cNvSpPr txBox="1"/>
          <p:nvPr/>
        </p:nvSpPr>
        <p:spPr>
          <a:xfrm>
            <a:off x="6790896" y="1092201"/>
            <a:ext cx="3628558" cy="246221"/>
          </a:xfrm>
          <a:prstGeom prst="rect">
            <a:avLst/>
          </a:prstGeom>
          <a:solidFill>
            <a:srgbClr val="141313">
              <a:alpha val="50000"/>
            </a:srgbClr>
          </a:solidFill>
        </p:spPr>
        <p:txBody>
          <a:bodyPr wrap="none" lIns="45720" tIns="0" rIns="4572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Liquid Nitrogen Performance Before/After</a:t>
            </a:r>
          </a:p>
        </p:txBody>
      </p:sp>
      <p:sp>
        <p:nvSpPr>
          <p:cNvPr id="25" name="TextBox 24">
            <a:extLst>
              <a:ext uri="{FF2B5EF4-FFF2-40B4-BE49-F238E27FC236}">
                <a16:creationId xmlns:a16="http://schemas.microsoft.com/office/drawing/2014/main" id="{F46C5087-9F9E-4B0A-992A-FD6DACA341E3}"/>
              </a:ext>
            </a:extLst>
          </p:cNvPr>
          <p:cNvSpPr txBox="1"/>
          <p:nvPr/>
        </p:nvSpPr>
        <p:spPr>
          <a:xfrm>
            <a:off x="7720734" y="3653375"/>
            <a:ext cx="1066800" cy="492443"/>
          </a:xfrm>
          <a:prstGeom prst="rect">
            <a:avLst/>
          </a:prstGeom>
          <a:solidFill>
            <a:srgbClr val="141313">
              <a:alpha val="75000"/>
            </a:srgbClr>
          </a:solidFill>
        </p:spPr>
        <p:txBody>
          <a:bodyPr wrap="square" lIns="45720" tIns="0" rIns="4572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Localized </a:t>
            </a:r>
            <a:b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br>
            <a: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damage</a:t>
            </a:r>
          </a:p>
        </p:txBody>
      </p:sp>
      <p:grpSp>
        <p:nvGrpSpPr>
          <p:cNvPr id="26" name="Group 25">
            <a:extLst>
              <a:ext uri="{FF2B5EF4-FFF2-40B4-BE49-F238E27FC236}">
                <a16:creationId xmlns:a16="http://schemas.microsoft.com/office/drawing/2014/main" id="{F67381D4-C5D5-4616-867B-8DAB61638F77}"/>
              </a:ext>
            </a:extLst>
          </p:cNvPr>
          <p:cNvGrpSpPr/>
          <p:nvPr/>
        </p:nvGrpSpPr>
        <p:grpSpPr>
          <a:xfrm>
            <a:off x="8449547" y="5386164"/>
            <a:ext cx="3438955" cy="1020070"/>
            <a:chOff x="6078550" y="4341167"/>
            <a:chExt cx="3438955" cy="1020070"/>
          </a:xfrm>
        </p:grpSpPr>
        <p:pic>
          <p:nvPicPr>
            <p:cNvPr id="27" name="Picture 2">
              <a:extLst>
                <a:ext uri="{FF2B5EF4-FFF2-40B4-BE49-F238E27FC236}">
                  <a16:creationId xmlns:a16="http://schemas.microsoft.com/office/drawing/2014/main" id="{50A9710C-5927-4063-9C4B-9215EA32AE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36630" y="4697163"/>
              <a:ext cx="2831170" cy="664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a:extLst>
                <a:ext uri="{FF2B5EF4-FFF2-40B4-BE49-F238E27FC236}">
                  <a16:creationId xmlns:a16="http://schemas.microsoft.com/office/drawing/2014/main" id="{409F439E-24FF-4913-A638-2FD65A406FF1}"/>
                </a:ext>
              </a:extLst>
            </p:cNvPr>
            <p:cNvSpPr txBox="1"/>
            <p:nvPr/>
          </p:nvSpPr>
          <p:spPr>
            <a:xfrm>
              <a:off x="6078550" y="4341167"/>
              <a:ext cx="3438955" cy="461665"/>
            </a:xfrm>
            <a:prstGeom prst="rect">
              <a:avLst/>
            </a:prstGeom>
            <a:noFill/>
          </p:spPr>
          <p:txBody>
            <a:bodyPr wrap="none" rtlCol="0">
              <a:spAutoFit/>
            </a:bodyPr>
            <a:lstStyle/>
            <a:p>
              <a:pPr eaLnBrk="0" fontAlgn="base" hangingPunct="0">
                <a:spcBef>
                  <a:spcPct val="0"/>
                </a:spcBef>
                <a:spcAft>
                  <a:spcPct val="0"/>
                </a:spcAft>
              </a:pPr>
              <a:r>
                <a:rPr lang="en-US" sz="2400" dirty="0">
                  <a:solidFill>
                    <a:srgbClr val="4C4184"/>
                  </a:solidFill>
                  <a:latin typeface="Times New Roman"/>
                  <a:ea typeface="Open Sans" panose="020B0606030504020204" pitchFamily="34" charset="0"/>
                  <a:cs typeface="Open Sans" panose="020B0606030504020204" pitchFamily="34" charset="0"/>
                </a:rPr>
                <a:t>MIITs (Deposited Energy)</a:t>
              </a:r>
              <a:endParaRPr lang="en-US" sz="800" dirty="0">
                <a:solidFill>
                  <a:srgbClr val="4C4184"/>
                </a:solidFill>
                <a:latin typeface="Times New Roman"/>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84665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23E15-5C61-42A3-8223-6B173901911D}"/>
              </a:ext>
            </a:extLst>
          </p:cNvPr>
          <p:cNvSpPr>
            <a:spLocks noGrp="1"/>
          </p:cNvSpPr>
          <p:nvPr>
            <p:ph type="title"/>
          </p:nvPr>
        </p:nvSpPr>
        <p:spPr/>
        <p:txBody>
          <a:bodyPr/>
          <a:lstStyle/>
          <a:p>
            <a:r>
              <a:rPr lang="en-US" dirty="0"/>
              <a:t>Adiabatic Quenched Turn Prediction</a:t>
            </a:r>
          </a:p>
        </p:txBody>
      </p:sp>
      <p:sp>
        <p:nvSpPr>
          <p:cNvPr id="4" name="Slide Number Placeholder 3">
            <a:extLst>
              <a:ext uri="{FF2B5EF4-FFF2-40B4-BE49-F238E27FC236}">
                <a16:creationId xmlns:a16="http://schemas.microsoft.com/office/drawing/2014/main" id="{D4D3021E-82F2-4526-B183-631A6E7A26BD}"/>
              </a:ext>
            </a:extLst>
          </p:cNvPr>
          <p:cNvSpPr>
            <a:spLocks noGrp="1"/>
          </p:cNvSpPr>
          <p:nvPr>
            <p:ph type="sldNum" sz="quarter" idx="12"/>
          </p:nvPr>
        </p:nvSpPr>
        <p:spPr/>
        <p:txBody>
          <a:bodyPr/>
          <a:lstStyle/>
          <a:p>
            <a:fld id="{5F4C9F40-B079-4B71-A627-7266DFEA7F03}" type="slidenum">
              <a:rPr lang="en-US" smtClean="0"/>
              <a:t>16</a:t>
            </a:fld>
            <a:endParaRPr lang="en-US" dirty="0"/>
          </a:p>
        </p:txBody>
      </p:sp>
      <p:sp>
        <p:nvSpPr>
          <p:cNvPr id="5" name="Rectangle 4">
            <a:extLst>
              <a:ext uri="{FF2B5EF4-FFF2-40B4-BE49-F238E27FC236}">
                <a16:creationId xmlns:a16="http://schemas.microsoft.com/office/drawing/2014/main" id="{9C9C8E0C-C9A4-4490-A573-F90F064216BF}"/>
              </a:ext>
            </a:extLst>
          </p:cNvPr>
          <p:cNvSpPr/>
          <p:nvPr/>
        </p:nvSpPr>
        <p:spPr>
          <a:xfrm>
            <a:off x="1524000" y="5941395"/>
            <a:ext cx="9144000" cy="707886"/>
          </a:xfrm>
          <a:prstGeom prst="rect">
            <a:avLst/>
          </a:prstGeom>
        </p:spPr>
        <p:txBody>
          <a:bodyPr wrap="square">
            <a:spAutoFit/>
          </a:bodyPr>
          <a:lstStyle/>
          <a:p>
            <a:pPr algn="ctr" eaLnBrk="0" fontAlgn="base" hangingPunct="0">
              <a:spcBef>
                <a:spcPct val="0"/>
              </a:spcBef>
              <a:spcAft>
                <a:spcPct val="0"/>
              </a:spcAft>
            </a:pPr>
            <a:r>
              <a:rPr lang="en-US" sz="1000" dirty="0">
                <a:solidFill>
                  <a:srgbClr val="4C4184"/>
                </a:solidFill>
                <a:latin typeface="Calibri" panose="020F0502020204030204" pitchFamily="34" charset="0"/>
              </a:rPr>
              <a:t>Calculates the Z-function of a typical Ag-sheathed</a:t>
            </a:r>
          </a:p>
          <a:p>
            <a:pPr algn="ctr" eaLnBrk="0" fontAlgn="base" hangingPunct="0">
              <a:spcBef>
                <a:spcPct val="0"/>
              </a:spcBef>
              <a:spcAft>
                <a:spcPct val="0"/>
              </a:spcAft>
            </a:pPr>
            <a:r>
              <a:rPr lang="en-US" sz="1000" dirty="0">
                <a:solidFill>
                  <a:srgbClr val="4C4184"/>
                </a:solidFill>
                <a:latin typeface="Calibri" panose="020F0502020204030204" pitchFamily="34" charset="0"/>
              </a:rPr>
              <a:t>Bi-2212 round wire with a superconductor area ratio of 21% and a packing density as 100% inside 2212 filaments (50 bar HT OP samples)</a:t>
            </a:r>
          </a:p>
          <a:p>
            <a:pPr algn="ctr" eaLnBrk="0" fontAlgn="base" hangingPunct="0">
              <a:spcBef>
                <a:spcPct val="0"/>
              </a:spcBef>
              <a:spcAft>
                <a:spcPct val="0"/>
              </a:spcAft>
            </a:pPr>
            <a:endParaRPr lang="en-US" sz="1000" dirty="0">
              <a:solidFill>
                <a:srgbClr val="4C4184"/>
              </a:solidFill>
              <a:latin typeface="Calibri" panose="020F0502020204030204" pitchFamily="34" charset="0"/>
            </a:endParaRPr>
          </a:p>
          <a:p>
            <a:pPr algn="ctr" eaLnBrk="0" fontAlgn="base" hangingPunct="0">
              <a:spcBef>
                <a:spcPct val="0"/>
              </a:spcBef>
              <a:spcAft>
                <a:spcPct val="0"/>
              </a:spcAft>
            </a:pPr>
            <a:r>
              <a:rPr lang="en-US" sz="1000" dirty="0">
                <a:solidFill>
                  <a:srgbClr val="4C4184"/>
                </a:solidFill>
                <a:latin typeface="Calibri" panose="020F0502020204030204" pitchFamily="34" charset="0"/>
              </a:rPr>
              <a:t>Current drops linearly from 470 A per strand (7990 A cable) to 265 A  (4505 A cable)</a:t>
            </a:r>
          </a:p>
        </p:txBody>
      </p:sp>
      <p:pic>
        <p:nvPicPr>
          <p:cNvPr id="6" name="Picture 5">
            <a:extLst>
              <a:ext uri="{FF2B5EF4-FFF2-40B4-BE49-F238E27FC236}">
                <a16:creationId xmlns:a16="http://schemas.microsoft.com/office/drawing/2014/main" id="{8FDE99ED-E296-4A95-A11B-F7F683C6BA70}"/>
              </a:ext>
            </a:extLst>
          </p:cNvPr>
          <p:cNvPicPr>
            <a:picLocks noChangeAspect="1"/>
          </p:cNvPicPr>
          <p:nvPr/>
        </p:nvPicPr>
        <p:blipFill>
          <a:blip r:embed="rId2"/>
          <a:stretch>
            <a:fillRect/>
          </a:stretch>
        </p:blipFill>
        <p:spPr>
          <a:xfrm>
            <a:off x="1549786" y="2189095"/>
            <a:ext cx="4753025" cy="3598718"/>
          </a:xfrm>
          <a:prstGeom prst="rect">
            <a:avLst/>
          </a:prstGeom>
        </p:spPr>
      </p:pic>
      <p:grpSp>
        <p:nvGrpSpPr>
          <p:cNvPr id="7" name="Group 6">
            <a:extLst>
              <a:ext uri="{FF2B5EF4-FFF2-40B4-BE49-F238E27FC236}">
                <a16:creationId xmlns:a16="http://schemas.microsoft.com/office/drawing/2014/main" id="{68C5A4AF-0D64-4189-926B-8DAE967AB4C9}"/>
              </a:ext>
            </a:extLst>
          </p:cNvPr>
          <p:cNvGrpSpPr/>
          <p:nvPr/>
        </p:nvGrpSpPr>
        <p:grpSpPr>
          <a:xfrm>
            <a:off x="199378" y="1441763"/>
            <a:ext cx="3472617" cy="1020070"/>
            <a:chOff x="5897044" y="4341167"/>
            <a:chExt cx="3472617" cy="1020070"/>
          </a:xfrm>
        </p:grpSpPr>
        <p:pic>
          <p:nvPicPr>
            <p:cNvPr id="8" name="Picture 2">
              <a:extLst>
                <a:ext uri="{FF2B5EF4-FFF2-40B4-BE49-F238E27FC236}">
                  <a16:creationId xmlns:a16="http://schemas.microsoft.com/office/drawing/2014/main" id="{C32E7B00-F25F-4E77-8467-A4CABD1694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6630" y="4697163"/>
              <a:ext cx="2831170" cy="664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5CDEE576-6CCB-40AE-8A67-905003BB7F93}"/>
                </a:ext>
              </a:extLst>
            </p:cNvPr>
            <p:cNvSpPr txBox="1"/>
            <p:nvPr/>
          </p:nvSpPr>
          <p:spPr>
            <a:xfrm>
              <a:off x="5897044" y="4341167"/>
              <a:ext cx="3472617" cy="461665"/>
            </a:xfrm>
            <a:prstGeom prst="rect">
              <a:avLst/>
            </a:prstGeom>
            <a:noFill/>
          </p:spPr>
          <p:txBody>
            <a:bodyPr wrap="none" rtlCol="0">
              <a:spAutoFit/>
            </a:bodyPr>
            <a:lstStyle/>
            <a:p>
              <a:pPr eaLnBrk="0" fontAlgn="base" hangingPunct="0">
                <a:spcBef>
                  <a:spcPct val="0"/>
                </a:spcBef>
                <a:spcAft>
                  <a:spcPct val="0"/>
                </a:spcAft>
              </a:pPr>
              <a:r>
                <a:rPr lang="en-US" sz="2400" dirty="0">
                  <a:solidFill>
                    <a:srgbClr val="4C4184"/>
                  </a:solidFill>
                  <a:latin typeface="Times New Roman"/>
                  <a:ea typeface="Open Sans" panose="020B0606030504020204" pitchFamily="34" charset="0"/>
                  <a:cs typeface="Open Sans" panose="020B0606030504020204" pitchFamily="34" charset="0"/>
                </a:rPr>
                <a:t>MIITs (Deposited Energy)</a:t>
              </a:r>
              <a:endParaRPr lang="en-US" sz="800" dirty="0">
                <a:solidFill>
                  <a:srgbClr val="4C4184"/>
                </a:solidFill>
                <a:latin typeface="Times New Roman"/>
                <a:ea typeface="Open Sans" panose="020B0606030504020204" pitchFamily="34" charset="0"/>
                <a:cs typeface="Open Sans" panose="020B0606030504020204" pitchFamily="34" charset="0"/>
              </a:endParaRPr>
            </a:p>
          </p:txBody>
        </p:sp>
      </p:grpSp>
      <p:grpSp>
        <p:nvGrpSpPr>
          <p:cNvPr id="10" name="Group 9">
            <a:extLst>
              <a:ext uri="{FF2B5EF4-FFF2-40B4-BE49-F238E27FC236}">
                <a16:creationId xmlns:a16="http://schemas.microsoft.com/office/drawing/2014/main" id="{D6A2A6C3-44EC-4081-82F6-1804F76F3346}"/>
              </a:ext>
            </a:extLst>
          </p:cNvPr>
          <p:cNvGrpSpPr/>
          <p:nvPr/>
        </p:nvGrpSpPr>
        <p:grpSpPr>
          <a:xfrm>
            <a:off x="6259135" y="1905001"/>
            <a:ext cx="4408866" cy="3712545"/>
            <a:chOff x="4735135" y="3182274"/>
            <a:chExt cx="4408866" cy="3712545"/>
          </a:xfrm>
        </p:grpSpPr>
        <p:pic>
          <p:nvPicPr>
            <p:cNvPr id="11" name="Picture 2">
              <a:extLst>
                <a:ext uri="{FF2B5EF4-FFF2-40B4-BE49-F238E27FC236}">
                  <a16:creationId xmlns:a16="http://schemas.microsoft.com/office/drawing/2014/main" id="{F5978A82-1855-4323-8682-977996BC54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5135" y="3182274"/>
              <a:ext cx="4408866" cy="3712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41A3C1B3-2FAA-4FDD-99B9-B96035C8D67C}"/>
                </a:ext>
              </a:extLst>
            </p:cNvPr>
            <p:cNvSpPr txBox="1"/>
            <p:nvPr/>
          </p:nvSpPr>
          <p:spPr>
            <a:xfrm>
              <a:off x="8178663" y="3533594"/>
              <a:ext cx="651780" cy="246221"/>
            </a:xfrm>
            <a:prstGeom prst="rect">
              <a:avLst/>
            </a:prstGeom>
            <a:solidFill>
              <a:schemeClr val="accent3">
                <a:alpha val="50000"/>
              </a:schemeClr>
            </a:solidFill>
          </p:spPr>
          <p:txBody>
            <a:bodyPr wrap="none" lIns="45720" tIns="0" rIns="45720" bIns="0" rtlCol="0">
              <a:spAutoFit/>
            </a:bodyPr>
            <a:lstStyle/>
            <a:p>
              <a:pPr algn="ctr" eaLnBrk="0" fontAlgn="base" hangingPunct="0">
                <a:spcBef>
                  <a:spcPct val="0"/>
                </a:spcBef>
                <a:spcAft>
                  <a:spcPct val="0"/>
                </a:spcAft>
              </a:pPr>
              <a:r>
                <a:rPr lang="en-US" sz="1600" dirty="0">
                  <a:solidFill>
                    <a:srgbClr val="FFFEFD"/>
                  </a:solidFill>
                  <a:latin typeface="Times New Roman"/>
                  <a:ea typeface="Open Sans" panose="020B0606030504020204" pitchFamily="34" charset="0"/>
                  <a:cs typeface="Open Sans" panose="020B0606030504020204" pitchFamily="34" charset="0"/>
                </a:rPr>
                <a:t>200 ºC</a:t>
              </a:r>
            </a:p>
          </p:txBody>
        </p:sp>
      </p:grpSp>
      <p:cxnSp>
        <p:nvCxnSpPr>
          <p:cNvPr id="13" name="Straight Arrow Connector 12">
            <a:extLst>
              <a:ext uri="{FF2B5EF4-FFF2-40B4-BE49-F238E27FC236}">
                <a16:creationId xmlns:a16="http://schemas.microsoft.com/office/drawing/2014/main" id="{036E0191-161B-451A-91D4-996D30AD51C7}"/>
              </a:ext>
            </a:extLst>
          </p:cNvPr>
          <p:cNvCxnSpPr>
            <a:cxnSpLocks/>
          </p:cNvCxnSpPr>
          <p:nvPr/>
        </p:nvCxnSpPr>
        <p:spPr>
          <a:xfrm flipH="1">
            <a:off x="3926298" y="1944518"/>
            <a:ext cx="2535608" cy="1255883"/>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79DDC5D-4F67-4A30-9A5A-75E733FE3CBB}"/>
              </a:ext>
            </a:extLst>
          </p:cNvPr>
          <p:cNvCxnSpPr>
            <a:cxnSpLocks/>
          </p:cNvCxnSpPr>
          <p:nvPr/>
        </p:nvCxnSpPr>
        <p:spPr>
          <a:xfrm>
            <a:off x="7086600" y="1821025"/>
            <a:ext cx="914400" cy="1965956"/>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92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BBA01-2013-40E7-AAEA-329B2DF36445}"/>
              </a:ext>
            </a:extLst>
          </p:cNvPr>
          <p:cNvSpPr>
            <a:spLocks noGrp="1"/>
          </p:cNvSpPr>
          <p:nvPr>
            <p:ph type="title"/>
          </p:nvPr>
        </p:nvSpPr>
        <p:spPr>
          <a:xfrm>
            <a:off x="293298" y="127000"/>
            <a:ext cx="11605404" cy="1097280"/>
          </a:xfrm>
        </p:spPr>
        <p:txBody>
          <a:bodyPr/>
          <a:lstStyle/>
          <a:p>
            <a:r>
              <a:rPr lang="en-US" sz="3600" dirty="0"/>
              <a:t>Localized damage can be simulated with quench propagation and current sharing</a:t>
            </a:r>
            <a:endParaRPr lang="en-US" dirty="0"/>
          </a:p>
        </p:txBody>
      </p:sp>
      <p:sp>
        <p:nvSpPr>
          <p:cNvPr id="4" name="Slide Number Placeholder 3">
            <a:extLst>
              <a:ext uri="{FF2B5EF4-FFF2-40B4-BE49-F238E27FC236}">
                <a16:creationId xmlns:a16="http://schemas.microsoft.com/office/drawing/2014/main" id="{28E4ECC5-A96F-4874-99E9-EACD3D6B92ED}"/>
              </a:ext>
            </a:extLst>
          </p:cNvPr>
          <p:cNvSpPr>
            <a:spLocks noGrp="1"/>
          </p:cNvSpPr>
          <p:nvPr>
            <p:ph type="sldNum" sz="quarter" idx="12"/>
          </p:nvPr>
        </p:nvSpPr>
        <p:spPr/>
        <p:txBody>
          <a:bodyPr/>
          <a:lstStyle/>
          <a:p>
            <a:fld id="{5F4C9F40-B079-4B71-A627-7266DFEA7F03}" type="slidenum">
              <a:rPr lang="en-US" smtClean="0"/>
              <a:t>17</a:t>
            </a:fld>
            <a:endParaRPr lang="en-US" dirty="0"/>
          </a:p>
        </p:txBody>
      </p:sp>
      <p:pic>
        <p:nvPicPr>
          <p:cNvPr id="26" name="Picture 25">
            <a:extLst>
              <a:ext uri="{FF2B5EF4-FFF2-40B4-BE49-F238E27FC236}">
                <a16:creationId xmlns:a16="http://schemas.microsoft.com/office/drawing/2014/main" id="{22FBD145-66B0-422A-8B00-9D4D0B1DD5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53"/>
          <a:stretch/>
        </p:blipFill>
        <p:spPr>
          <a:xfrm>
            <a:off x="2784715" y="2839525"/>
            <a:ext cx="3427607" cy="2743200"/>
          </a:xfrm>
          <a:prstGeom prst="rect">
            <a:avLst/>
          </a:prstGeom>
        </p:spPr>
      </p:pic>
      <p:sp>
        <p:nvSpPr>
          <p:cNvPr id="27" name="TextBox 26">
            <a:extLst>
              <a:ext uri="{FF2B5EF4-FFF2-40B4-BE49-F238E27FC236}">
                <a16:creationId xmlns:a16="http://schemas.microsoft.com/office/drawing/2014/main" id="{8B003B6A-CF1E-4633-88A3-2A4BB8B80E56}"/>
              </a:ext>
            </a:extLst>
          </p:cNvPr>
          <p:cNvSpPr txBox="1"/>
          <p:nvPr/>
        </p:nvSpPr>
        <p:spPr>
          <a:xfrm>
            <a:off x="7305770" y="1708684"/>
            <a:ext cx="2123337" cy="492443"/>
          </a:xfrm>
          <a:prstGeom prst="rect">
            <a:avLst/>
          </a:prstGeom>
          <a:solidFill>
            <a:srgbClr val="141313">
              <a:alpha val="50000"/>
            </a:srgbClr>
          </a:solidFill>
        </p:spPr>
        <p:txBody>
          <a:bodyPr wrap="none" lIns="45720" tIns="0" rIns="4572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With Current Sharing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and Quench Propagation</a:t>
            </a:r>
          </a:p>
        </p:txBody>
      </p:sp>
      <p:sp>
        <p:nvSpPr>
          <p:cNvPr id="28" name="TextBox 27">
            <a:extLst>
              <a:ext uri="{FF2B5EF4-FFF2-40B4-BE49-F238E27FC236}">
                <a16:creationId xmlns:a16="http://schemas.microsoft.com/office/drawing/2014/main" id="{A183ECF1-A555-4462-8DD6-EA86D99DDEA0}"/>
              </a:ext>
            </a:extLst>
          </p:cNvPr>
          <p:cNvSpPr txBox="1"/>
          <p:nvPr/>
        </p:nvSpPr>
        <p:spPr>
          <a:xfrm>
            <a:off x="2801104" y="1708684"/>
            <a:ext cx="1998304" cy="492443"/>
          </a:xfrm>
          <a:prstGeom prst="rect">
            <a:avLst/>
          </a:prstGeom>
          <a:solidFill>
            <a:srgbClr val="141313">
              <a:alpha val="50000"/>
            </a:srgbClr>
          </a:solidFill>
        </p:spPr>
        <p:txBody>
          <a:bodyPr wrap="none" lIns="45720" tIns="0" rIns="4572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No Current Sharing </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or Quench Propagation</a:t>
            </a:r>
          </a:p>
        </p:txBody>
      </p:sp>
      <p:sp>
        <p:nvSpPr>
          <p:cNvPr id="29" name="TextBox 28">
            <a:extLst>
              <a:ext uri="{FF2B5EF4-FFF2-40B4-BE49-F238E27FC236}">
                <a16:creationId xmlns:a16="http://schemas.microsoft.com/office/drawing/2014/main" id="{E1E3F129-B275-40FB-840B-C511E82C997E}"/>
              </a:ext>
            </a:extLst>
          </p:cNvPr>
          <p:cNvSpPr txBox="1"/>
          <p:nvPr/>
        </p:nvSpPr>
        <p:spPr>
          <a:xfrm>
            <a:off x="4984944" y="1008171"/>
            <a:ext cx="2160207" cy="492443"/>
          </a:xfrm>
          <a:prstGeom prst="rect">
            <a:avLst/>
          </a:prstGeom>
          <a:solidFill>
            <a:srgbClr val="141313">
              <a:alpha val="50000"/>
            </a:srgbClr>
          </a:solidFill>
        </p:spPr>
        <p:txBody>
          <a:bodyPr wrap="none" lIns="45720" tIns="0" rIns="4572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RC5 High MIITs Quench</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1 turn quenches at -85ms</a:t>
            </a:r>
          </a:p>
        </p:txBody>
      </p:sp>
      <p:grpSp>
        <p:nvGrpSpPr>
          <p:cNvPr id="30" name="Group 29">
            <a:extLst>
              <a:ext uri="{FF2B5EF4-FFF2-40B4-BE49-F238E27FC236}">
                <a16:creationId xmlns:a16="http://schemas.microsoft.com/office/drawing/2014/main" id="{A749C1AB-804B-47D0-BFAD-6EE5ED5D8055}"/>
              </a:ext>
            </a:extLst>
          </p:cNvPr>
          <p:cNvGrpSpPr/>
          <p:nvPr/>
        </p:nvGrpSpPr>
        <p:grpSpPr>
          <a:xfrm>
            <a:off x="2822478" y="2854592"/>
            <a:ext cx="6607558" cy="3853195"/>
            <a:chOff x="2636561" y="4114800"/>
            <a:chExt cx="6607558" cy="3853195"/>
          </a:xfrm>
        </p:grpSpPr>
        <p:pic>
          <p:nvPicPr>
            <p:cNvPr id="31" name="Picture 30">
              <a:extLst>
                <a:ext uri="{FF2B5EF4-FFF2-40B4-BE49-F238E27FC236}">
                  <a16:creationId xmlns:a16="http://schemas.microsoft.com/office/drawing/2014/main" id="{292A47EF-584E-4EF0-BDD2-EA20B26F2B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848"/>
            <a:stretch/>
          </p:blipFill>
          <p:spPr>
            <a:xfrm>
              <a:off x="5738164" y="4114800"/>
              <a:ext cx="3405836" cy="2743200"/>
            </a:xfrm>
            <a:prstGeom prst="rect">
              <a:avLst/>
            </a:prstGeom>
          </p:spPr>
        </p:pic>
        <p:sp>
          <p:nvSpPr>
            <p:cNvPr id="32" name="TextBox 31">
              <a:extLst>
                <a:ext uri="{FF2B5EF4-FFF2-40B4-BE49-F238E27FC236}">
                  <a16:creationId xmlns:a16="http://schemas.microsoft.com/office/drawing/2014/main" id="{DC04CD4E-DB69-4EAD-B8BC-8B71676036BA}"/>
                </a:ext>
              </a:extLst>
            </p:cNvPr>
            <p:cNvSpPr txBox="1"/>
            <p:nvPr/>
          </p:nvSpPr>
          <p:spPr>
            <a:xfrm>
              <a:off x="7014983" y="7475552"/>
              <a:ext cx="2229136" cy="492443"/>
            </a:xfrm>
            <a:prstGeom prst="rect">
              <a:avLst/>
            </a:prstGeom>
            <a:solidFill>
              <a:srgbClr val="141313">
                <a:alpha val="50000"/>
              </a:srgbClr>
            </a:solidFill>
          </p:spPr>
          <p:txBody>
            <a:bodyPr wrap="none" lIns="45720" tIns="0" rIns="4572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NZPV 3 cm/s</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Initial Quench Spot 1 mm</a:t>
              </a:r>
            </a:p>
          </p:txBody>
        </p:sp>
        <p:sp>
          <p:nvSpPr>
            <p:cNvPr id="33" name="TextBox 32">
              <a:extLst>
                <a:ext uri="{FF2B5EF4-FFF2-40B4-BE49-F238E27FC236}">
                  <a16:creationId xmlns:a16="http://schemas.microsoft.com/office/drawing/2014/main" id="{B82A259C-011B-4D20-8327-3F9786A7AEA0}"/>
                </a:ext>
              </a:extLst>
            </p:cNvPr>
            <p:cNvSpPr txBox="1"/>
            <p:nvPr/>
          </p:nvSpPr>
          <p:spPr>
            <a:xfrm>
              <a:off x="6258968" y="6933460"/>
              <a:ext cx="2783775" cy="246221"/>
            </a:xfrm>
            <a:prstGeom prst="rect">
              <a:avLst/>
            </a:prstGeom>
            <a:solidFill>
              <a:srgbClr val="141313">
                <a:alpha val="50000"/>
              </a:srgbClr>
            </a:solidFill>
          </p:spPr>
          <p:txBody>
            <a:bodyPr wrap="none" lIns="45720" tIns="0" rIns="4572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Lower voltage rise before time 0</a:t>
              </a:r>
            </a:p>
          </p:txBody>
        </p:sp>
        <p:sp>
          <p:nvSpPr>
            <p:cNvPr id="34" name="TextBox 33">
              <a:extLst>
                <a:ext uri="{FF2B5EF4-FFF2-40B4-BE49-F238E27FC236}">
                  <a16:creationId xmlns:a16="http://schemas.microsoft.com/office/drawing/2014/main" id="{67C41836-845D-4E11-AD85-40A6D2748844}"/>
                </a:ext>
              </a:extLst>
            </p:cNvPr>
            <p:cNvSpPr txBox="1"/>
            <p:nvPr/>
          </p:nvSpPr>
          <p:spPr>
            <a:xfrm>
              <a:off x="2636561" y="7463786"/>
              <a:ext cx="1304973" cy="492443"/>
            </a:xfrm>
            <a:prstGeom prst="rect">
              <a:avLst/>
            </a:prstGeom>
            <a:solidFill>
              <a:srgbClr val="141313">
                <a:alpha val="50000"/>
              </a:srgbClr>
            </a:solidFill>
          </p:spPr>
          <p:txBody>
            <a:bodyPr wrap="none" lIns="45720" tIns="0" rIns="4572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Turns Quench </a:t>
              </a:r>
              <a:b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br>
              <a: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All at Once</a:t>
              </a:r>
            </a:p>
          </p:txBody>
        </p:sp>
      </p:grpSp>
      <p:sp>
        <p:nvSpPr>
          <p:cNvPr id="35" name="Slide Number Placeholder 1">
            <a:extLst>
              <a:ext uri="{FF2B5EF4-FFF2-40B4-BE49-F238E27FC236}">
                <a16:creationId xmlns:a16="http://schemas.microsoft.com/office/drawing/2014/main" id="{0C970C3D-2816-42F9-870D-81469CCC4E32}"/>
              </a:ext>
            </a:extLst>
          </p:cNvPr>
          <p:cNvSpPr txBox="1">
            <a:spLocks/>
          </p:cNvSpPr>
          <p:nvPr/>
        </p:nvSpPr>
        <p:spPr>
          <a:xfrm>
            <a:off x="10703859" y="6208059"/>
            <a:ext cx="1398496" cy="685800"/>
          </a:xfrm>
          <a:prstGeom prst="rect">
            <a:avLst/>
          </a:prstGeom>
        </p:spPr>
        <p:txBody>
          <a:bodyPr vert="horz" lIns="91440" tIns="45720" rIns="91440" bIns="0" rtlCol="0" anchor="ctr"/>
          <a:lstStyle>
            <a:defPPr>
              <a:defRPr lang="en-US"/>
            </a:defPPr>
            <a:lvl1pPr marL="0" algn="r" defTabSz="914400" rtl="0" eaLnBrk="1" latinLnBrk="0" hangingPunct="1">
              <a:defRPr sz="2000" b="1" kern="1200">
                <a:solidFill>
                  <a:schemeClr val="tx1">
                    <a:lumMod val="75000"/>
                    <a:lumOff val="25000"/>
                    <a:alpha val="4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4DC1E7E0-B33B-47FC-A764-2AB1B9FDF5E8}" type="slidenum">
              <a:rPr lang="en-US" smtClean="0">
                <a:solidFill>
                  <a:srgbClr val="4C4184">
                    <a:lumMod val="75000"/>
                    <a:lumOff val="25000"/>
                    <a:alpha val="40000"/>
                  </a:srgbClr>
                </a:solidFill>
                <a:latin typeface="Arial"/>
              </a:rPr>
              <a:pPr eaLnBrk="0" fontAlgn="base" hangingPunct="0">
                <a:spcBef>
                  <a:spcPct val="0"/>
                </a:spcBef>
                <a:spcAft>
                  <a:spcPct val="0"/>
                </a:spcAft>
              </a:pPr>
              <a:t>17</a:t>
            </a:fld>
            <a:endParaRPr lang="en-US">
              <a:solidFill>
                <a:srgbClr val="4C4184">
                  <a:lumMod val="75000"/>
                  <a:lumOff val="25000"/>
                  <a:alpha val="40000"/>
                </a:srgbClr>
              </a:solidFill>
              <a:latin typeface="Arial"/>
            </a:endParaRPr>
          </a:p>
        </p:txBody>
      </p:sp>
      <p:grpSp>
        <p:nvGrpSpPr>
          <p:cNvPr id="36" name="Group 35">
            <a:extLst>
              <a:ext uri="{FF2B5EF4-FFF2-40B4-BE49-F238E27FC236}">
                <a16:creationId xmlns:a16="http://schemas.microsoft.com/office/drawing/2014/main" id="{55645B32-8C79-4AAA-9B93-BD080BA38880}"/>
              </a:ext>
            </a:extLst>
          </p:cNvPr>
          <p:cNvGrpSpPr/>
          <p:nvPr/>
        </p:nvGrpSpPr>
        <p:grpSpPr>
          <a:xfrm>
            <a:off x="1552365" y="1548430"/>
            <a:ext cx="1237856" cy="5201985"/>
            <a:chOff x="3132242" y="1548429"/>
            <a:chExt cx="1237856" cy="5201985"/>
          </a:xfrm>
        </p:grpSpPr>
        <p:pic>
          <p:nvPicPr>
            <p:cNvPr id="37" name="Picture 36">
              <a:extLst>
                <a:ext uri="{FF2B5EF4-FFF2-40B4-BE49-F238E27FC236}">
                  <a16:creationId xmlns:a16="http://schemas.microsoft.com/office/drawing/2014/main" id="{DEB68DCE-629A-42E0-825F-370B5C63EC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164" t="22055" r="46681" b="26667"/>
            <a:stretch/>
          </p:blipFill>
          <p:spPr>
            <a:xfrm>
              <a:off x="3132242" y="1548429"/>
              <a:ext cx="1237856" cy="5201985"/>
            </a:xfrm>
            <a:prstGeom prst="rect">
              <a:avLst/>
            </a:prstGeom>
          </p:spPr>
        </p:pic>
        <p:pic>
          <p:nvPicPr>
            <p:cNvPr id="38" name="Picture 37">
              <a:extLst>
                <a:ext uri="{FF2B5EF4-FFF2-40B4-BE49-F238E27FC236}">
                  <a16:creationId xmlns:a16="http://schemas.microsoft.com/office/drawing/2014/main" id="{80A63A8D-C214-4A47-8B72-159677215C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866" t="8823" r="4714" b="12289"/>
            <a:stretch/>
          </p:blipFill>
          <p:spPr>
            <a:xfrm>
              <a:off x="3325758" y="2603368"/>
              <a:ext cx="516664" cy="3246462"/>
            </a:xfrm>
            <a:prstGeom prst="rect">
              <a:avLst/>
            </a:prstGeom>
          </p:spPr>
        </p:pic>
        <p:sp>
          <p:nvSpPr>
            <p:cNvPr id="39" name="Rectangle 38">
              <a:extLst>
                <a:ext uri="{FF2B5EF4-FFF2-40B4-BE49-F238E27FC236}">
                  <a16:creationId xmlns:a16="http://schemas.microsoft.com/office/drawing/2014/main" id="{12BE002D-8A4E-4256-BC24-6773319280A6}"/>
                </a:ext>
              </a:extLst>
            </p:cNvPr>
            <p:cNvSpPr/>
            <p:nvPr/>
          </p:nvSpPr>
          <p:spPr>
            <a:xfrm>
              <a:off x="3203326" y="1708683"/>
              <a:ext cx="1094691" cy="5035017"/>
            </a:xfrm>
            <a:prstGeom prst="rect">
              <a:avLst/>
            </a:prstGeom>
            <a:noFill/>
            <a:ln w="25400" cap="flat" cmpd="sng" algn="ctr">
              <a:solidFill>
                <a:srgbClr val="141313"/>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grpSp>
      <p:grpSp>
        <p:nvGrpSpPr>
          <p:cNvPr id="40" name="Group 39">
            <a:extLst>
              <a:ext uri="{FF2B5EF4-FFF2-40B4-BE49-F238E27FC236}">
                <a16:creationId xmlns:a16="http://schemas.microsoft.com/office/drawing/2014/main" id="{BD216C8A-9A23-48C9-8E4A-995CCAE24E26}"/>
              </a:ext>
            </a:extLst>
          </p:cNvPr>
          <p:cNvGrpSpPr/>
          <p:nvPr/>
        </p:nvGrpSpPr>
        <p:grpSpPr>
          <a:xfrm>
            <a:off x="9501187" y="1671361"/>
            <a:ext cx="1095010" cy="5079528"/>
            <a:chOff x="4784790" y="1671361"/>
            <a:chExt cx="1095010" cy="5079528"/>
          </a:xfrm>
        </p:grpSpPr>
        <p:pic>
          <p:nvPicPr>
            <p:cNvPr id="41" name="Picture 40">
              <a:extLst>
                <a:ext uri="{FF2B5EF4-FFF2-40B4-BE49-F238E27FC236}">
                  <a16:creationId xmlns:a16="http://schemas.microsoft.com/office/drawing/2014/main" id="{5B6C732B-E390-40D4-B17D-C64F1245FE1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5044" t="23448" r="47499" b="26667"/>
            <a:stretch/>
          </p:blipFill>
          <p:spPr>
            <a:xfrm>
              <a:off x="4867754" y="1671361"/>
              <a:ext cx="1012046" cy="5079528"/>
            </a:xfrm>
            <a:prstGeom prst="rect">
              <a:avLst/>
            </a:prstGeom>
          </p:spPr>
        </p:pic>
        <p:pic>
          <p:nvPicPr>
            <p:cNvPr id="42" name="Picture 41">
              <a:extLst>
                <a:ext uri="{FF2B5EF4-FFF2-40B4-BE49-F238E27FC236}">
                  <a16:creationId xmlns:a16="http://schemas.microsoft.com/office/drawing/2014/main" id="{9D7F3FE7-F56E-4DAE-B8E7-5EC38DFA9BF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6153" t="8888" r="4772" b="12222"/>
            <a:stretch/>
          </p:blipFill>
          <p:spPr>
            <a:xfrm>
              <a:off x="5210489" y="2603710"/>
              <a:ext cx="497722" cy="3246120"/>
            </a:xfrm>
            <a:prstGeom prst="rect">
              <a:avLst/>
            </a:prstGeom>
          </p:spPr>
        </p:pic>
        <p:sp>
          <p:nvSpPr>
            <p:cNvPr id="43" name="Rectangle 42">
              <a:extLst>
                <a:ext uri="{FF2B5EF4-FFF2-40B4-BE49-F238E27FC236}">
                  <a16:creationId xmlns:a16="http://schemas.microsoft.com/office/drawing/2014/main" id="{E43DCFDB-E22D-459C-A6FC-77FF7C4C57DE}"/>
                </a:ext>
              </a:extLst>
            </p:cNvPr>
            <p:cNvSpPr/>
            <p:nvPr/>
          </p:nvSpPr>
          <p:spPr>
            <a:xfrm>
              <a:off x="4784790" y="1708683"/>
              <a:ext cx="1094691" cy="5035017"/>
            </a:xfrm>
            <a:prstGeom prst="rect">
              <a:avLst/>
            </a:prstGeom>
            <a:noFill/>
            <a:ln w="25400" cap="flat" cmpd="sng" algn="ctr">
              <a:solidFill>
                <a:srgbClr val="141313"/>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grpSp>
      <p:cxnSp>
        <p:nvCxnSpPr>
          <p:cNvPr id="44" name="Straight Connector 43">
            <a:extLst>
              <a:ext uri="{FF2B5EF4-FFF2-40B4-BE49-F238E27FC236}">
                <a16:creationId xmlns:a16="http://schemas.microsoft.com/office/drawing/2014/main" id="{53BECA0D-7CBD-4268-A2A3-56BEDEAE708B}"/>
              </a:ext>
            </a:extLst>
          </p:cNvPr>
          <p:cNvCxnSpPr/>
          <p:nvPr/>
        </p:nvCxnSpPr>
        <p:spPr>
          <a:xfrm flipV="1">
            <a:off x="3810000" y="3048000"/>
            <a:ext cx="0" cy="2209800"/>
          </a:xfrm>
          <a:prstGeom prst="line">
            <a:avLst/>
          </a:prstGeom>
          <a:noFill/>
          <a:ln w="28575" cap="flat" cmpd="sng" algn="ctr">
            <a:solidFill>
              <a:srgbClr val="3A5DAE">
                <a:shade val="95000"/>
                <a:satMod val="105000"/>
              </a:srgbClr>
            </a:solidFill>
            <a:prstDash val="dash"/>
            <a:headEnd type="none" w="med" len="med"/>
            <a:tailEnd type="none" w="med" len="med"/>
          </a:ln>
          <a:effectLst/>
        </p:spPr>
      </p:cxnSp>
      <p:cxnSp>
        <p:nvCxnSpPr>
          <p:cNvPr id="45" name="Straight Connector 44">
            <a:extLst>
              <a:ext uri="{FF2B5EF4-FFF2-40B4-BE49-F238E27FC236}">
                <a16:creationId xmlns:a16="http://schemas.microsoft.com/office/drawing/2014/main" id="{298B8E4E-15D0-4A2C-8933-1C2284BFE25E}"/>
              </a:ext>
            </a:extLst>
          </p:cNvPr>
          <p:cNvCxnSpPr/>
          <p:nvPr/>
        </p:nvCxnSpPr>
        <p:spPr>
          <a:xfrm flipV="1">
            <a:off x="7200900" y="3048000"/>
            <a:ext cx="0" cy="2209800"/>
          </a:xfrm>
          <a:prstGeom prst="line">
            <a:avLst/>
          </a:prstGeom>
          <a:noFill/>
          <a:ln w="28575" cap="flat" cmpd="sng" algn="ctr">
            <a:solidFill>
              <a:srgbClr val="3A5DAE">
                <a:shade val="95000"/>
                <a:satMod val="105000"/>
              </a:srgbClr>
            </a:solidFill>
            <a:prstDash val="dash"/>
            <a:headEnd type="none" w="med" len="med"/>
            <a:tailEnd type="none" w="med" len="med"/>
          </a:ln>
          <a:effectLst/>
        </p:spPr>
      </p:cxnSp>
      <p:pic>
        <p:nvPicPr>
          <p:cNvPr id="46" name="Content Placeholder 9">
            <a:extLst>
              <a:ext uri="{FF2B5EF4-FFF2-40B4-BE49-F238E27FC236}">
                <a16:creationId xmlns:a16="http://schemas.microsoft.com/office/drawing/2014/main" id="{26965A7C-D6B1-4D11-965B-82C9FE26AEE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r="15973"/>
          <a:stretch/>
        </p:blipFill>
        <p:spPr>
          <a:xfrm flipH="1">
            <a:off x="5341296" y="1678214"/>
            <a:ext cx="1509409" cy="1006744"/>
          </a:xfrm>
          <a:prstGeom prst="rect">
            <a:avLst/>
          </a:prstGeom>
        </p:spPr>
      </p:pic>
    </p:spTree>
    <p:extLst>
      <p:ext uri="{BB962C8B-B14F-4D97-AF65-F5344CB8AC3E}">
        <p14:creationId xmlns:p14="http://schemas.microsoft.com/office/powerpoint/2010/main" val="145859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RC7+RC8 Common Coil as a Quench Test-bed</a:t>
            </a:r>
          </a:p>
        </p:txBody>
      </p:sp>
      <p:pic>
        <p:nvPicPr>
          <p:cNvPr id="16" name="Picture 5">
            <a:extLst>
              <a:ext uri="{FF2B5EF4-FFF2-40B4-BE49-F238E27FC236}">
                <a16:creationId xmlns:a16="http://schemas.microsoft.com/office/drawing/2014/main" id="{292067FA-94CD-478C-850F-543BF11F57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51" r="8610" b="10204"/>
          <a:stretch/>
        </p:blipFill>
        <p:spPr bwMode="auto">
          <a:xfrm>
            <a:off x="6162995" y="1899534"/>
            <a:ext cx="6035453" cy="4252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 name="Group 23">
            <a:extLst>
              <a:ext uri="{FF2B5EF4-FFF2-40B4-BE49-F238E27FC236}">
                <a16:creationId xmlns:a16="http://schemas.microsoft.com/office/drawing/2014/main" id="{AB280907-D643-479D-BC46-E2C9A2CE7F31}"/>
              </a:ext>
            </a:extLst>
          </p:cNvPr>
          <p:cNvGrpSpPr/>
          <p:nvPr/>
        </p:nvGrpSpPr>
        <p:grpSpPr>
          <a:xfrm>
            <a:off x="106581" y="1435505"/>
            <a:ext cx="3514202" cy="2922788"/>
            <a:chOff x="10660" y="1428421"/>
            <a:chExt cx="3726544" cy="3099395"/>
          </a:xfrm>
        </p:grpSpPr>
        <p:pic>
          <p:nvPicPr>
            <p:cNvPr id="22" name="Picture 4">
              <a:extLst>
                <a:ext uri="{FF2B5EF4-FFF2-40B4-BE49-F238E27FC236}">
                  <a16:creationId xmlns:a16="http://schemas.microsoft.com/office/drawing/2014/main" id="{2E531745-8EF2-418A-9A22-F2D46707CC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0" y="1428421"/>
              <a:ext cx="3726544" cy="3099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a:extLst>
                <a:ext uri="{FF2B5EF4-FFF2-40B4-BE49-F238E27FC236}">
                  <a16:creationId xmlns:a16="http://schemas.microsoft.com/office/drawing/2014/main" id="{F0BCDE97-83EA-4101-80DB-A39EFBA95DDE}"/>
                </a:ext>
              </a:extLst>
            </p:cNvPr>
            <p:cNvSpPr txBox="1"/>
            <p:nvPr/>
          </p:nvSpPr>
          <p:spPr>
            <a:xfrm>
              <a:off x="10661" y="4139858"/>
              <a:ext cx="1650887" cy="261099"/>
            </a:xfrm>
            <a:prstGeom prst="rect">
              <a:avLst/>
            </a:prstGeom>
            <a:solidFill>
              <a:srgbClr val="FFFEFD"/>
            </a:solidFill>
          </p:spPr>
          <p:txBody>
            <a:bodyPr wrap="square" lIns="45720" tIns="0" rIns="4572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4B4083"/>
                  </a:solidFill>
                  <a:effectLst/>
                  <a:uLnTx/>
                  <a:uFillTx/>
                  <a:latin typeface="Times New Roman"/>
                  <a:ea typeface="Open Sans" panose="020B0606030504020204" pitchFamily="34" charset="0"/>
                  <a:cs typeface="Open Sans" panose="020B0606030504020204" pitchFamily="34" charset="0"/>
                </a:rPr>
                <a:t>Silver Mid-Tap</a:t>
              </a:r>
            </a:p>
          </p:txBody>
        </p:sp>
      </p:grpSp>
      <p:grpSp>
        <p:nvGrpSpPr>
          <p:cNvPr id="38" name="Group 37">
            <a:extLst>
              <a:ext uri="{FF2B5EF4-FFF2-40B4-BE49-F238E27FC236}">
                <a16:creationId xmlns:a16="http://schemas.microsoft.com/office/drawing/2014/main" id="{E017EAF0-D16F-4CE2-9B1B-49AA24555299}"/>
              </a:ext>
            </a:extLst>
          </p:cNvPr>
          <p:cNvGrpSpPr/>
          <p:nvPr/>
        </p:nvGrpSpPr>
        <p:grpSpPr>
          <a:xfrm>
            <a:off x="2650163" y="4348185"/>
            <a:ext cx="3666301" cy="2374772"/>
            <a:chOff x="285137" y="4143696"/>
            <a:chExt cx="3666301" cy="2374772"/>
          </a:xfrm>
        </p:grpSpPr>
        <p:pic>
          <p:nvPicPr>
            <p:cNvPr id="25" name="Picture 24">
              <a:extLst>
                <a:ext uri="{FF2B5EF4-FFF2-40B4-BE49-F238E27FC236}">
                  <a16:creationId xmlns:a16="http://schemas.microsoft.com/office/drawing/2014/main" id="{A6817C4E-71D8-453B-8CA8-7A1C38E60D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43" r="5523" b="20689"/>
            <a:stretch/>
          </p:blipFill>
          <p:spPr>
            <a:xfrm>
              <a:off x="285137" y="4143696"/>
              <a:ext cx="3666301" cy="2374772"/>
            </a:xfrm>
            <a:prstGeom prst="rect">
              <a:avLst/>
            </a:prstGeom>
          </p:spPr>
        </p:pic>
        <p:sp>
          <p:nvSpPr>
            <p:cNvPr id="26" name="TextBox 25">
              <a:extLst>
                <a:ext uri="{FF2B5EF4-FFF2-40B4-BE49-F238E27FC236}">
                  <a16:creationId xmlns:a16="http://schemas.microsoft.com/office/drawing/2014/main" id="{F1C62737-5A53-4076-97B6-B00783DBD3F3}"/>
                </a:ext>
              </a:extLst>
            </p:cNvPr>
            <p:cNvSpPr txBox="1"/>
            <p:nvPr/>
          </p:nvSpPr>
          <p:spPr>
            <a:xfrm>
              <a:off x="812622" y="4151000"/>
              <a:ext cx="2794355" cy="400110"/>
            </a:xfrm>
            <a:prstGeom prst="rect">
              <a:avLst/>
            </a:prstGeom>
            <a:solidFill>
              <a:srgbClr val="141313">
                <a:alpha val="75000"/>
              </a:srgbClr>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Common Coil RC7+RC8</a:t>
              </a:r>
            </a:p>
          </p:txBody>
        </p:sp>
        <p:sp>
          <p:nvSpPr>
            <p:cNvPr id="27" name="TextBox 26">
              <a:extLst>
                <a:ext uri="{FF2B5EF4-FFF2-40B4-BE49-F238E27FC236}">
                  <a16:creationId xmlns:a16="http://schemas.microsoft.com/office/drawing/2014/main" id="{7024BEE9-D8A7-4C64-8447-5EEC9001C56D}"/>
                </a:ext>
              </a:extLst>
            </p:cNvPr>
            <p:cNvSpPr txBox="1"/>
            <p:nvPr/>
          </p:nvSpPr>
          <p:spPr>
            <a:xfrm>
              <a:off x="1836348" y="4745838"/>
              <a:ext cx="753732" cy="307777"/>
            </a:xfrm>
            <a:prstGeom prst="rect">
              <a:avLst/>
            </a:prstGeom>
            <a:noFill/>
          </p:spPr>
          <p:txBody>
            <a:bodyPr wrap="square" rtlCol="0">
              <a:spAutoFit/>
            </a:bodyPr>
            <a:lstStyle/>
            <a:p>
              <a:pPr eaLnBrk="0" fontAlgn="base" hangingPunct="0">
                <a:spcBef>
                  <a:spcPct val="0"/>
                </a:spcBef>
                <a:spcAft>
                  <a:spcPct val="0"/>
                </a:spcAft>
              </a:pPr>
              <a:r>
                <a:rPr lang="en-US" sz="1400" dirty="0">
                  <a:solidFill>
                    <a:srgbClr val="FFFEFD"/>
                  </a:solidFill>
                  <a:latin typeface="Times New Roman"/>
                  <a:ea typeface="Open Sans" panose="020B0606030504020204" pitchFamily="34" charset="0"/>
                  <a:cs typeface="Open Sans" panose="020B0606030504020204" pitchFamily="34" charset="0"/>
                </a:rPr>
                <a:t>Bladder</a:t>
              </a:r>
            </a:p>
          </p:txBody>
        </p:sp>
        <p:cxnSp>
          <p:nvCxnSpPr>
            <p:cNvPr id="28" name="Straight Arrow Connector 27">
              <a:extLst>
                <a:ext uri="{FF2B5EF4-FFF2-40B4-BE49-F238E27FC236}">
                  <a16:creationId xmlns:a16="http://schemas.microsoft.com/office/drawing/2014/main" id="{98F1B7F7-302C-4855-B0D5-8F6616D05E78}"/>
                </a:ext>
              </a:extLst>
            </p:cNvPr>
            <p:cNvCxnSpPr>
              <a:cxnSpLocks/>
              <a:stCxn id="27" idx="2"/>
            </p:cNvCxnSpPr>
            <p:nvPr/>
          </p:nvCxnSpPr>
          <p:spPr>
            <a:xfrm flipH="1">
              <a:off x="1790700" y="5053615"/>
              <a:ext cx="422514" cy="59410"/>
            </a:xfrm>
            <a:prstGeom prst="straightConnector1">
              <a:avLst/>
            </a:prstGeom>
            <a:noFill/>
            <a:ln w="19050" cap="flat" cmpd="sng" algn="ctr">
              <a:solidFill>
                <a:srgbClr val="FFFEFD"/>
              </a:solidFill>
              <a:prstDash val="solid"/>
              <a:headEnd type="none" w="med" len="med"/>
              <a:tailEnd type="arrow" w="med" len="med"/>
            </a:ln>
            <a:effectLst/>
          </p:spPr>
        </p:cxnSp>
        <p:sp>
          <p:nvSpPr>
            <p:cNvPr id="29" name="TextBox 28">
              <a:extLst>
                <a:ext uri="{FF2B5EF4-FFF2-40B4-BE49-F238E27FC236}">
                  <a16:creationId xmlns:a16="http://schemas.microsoft.com/office/drawing/2014/main" id="{A6C48122-64DB-45C8-9304-04B7B85D0960}"/>
                </a:ext>
              </a:extLst>
            </p:cNvPr>
            <p:cNvSpPr txBox="1"/>
            <p:nvPr/>
          </p:nvSpPr>
          <p:spPr>
            <a:xfrm>
              <a:off x="1071403" y="4596981"/>
              <a:ext cx="484428" cy="307777"/>
            </a:xfrm>
            <a:prstGeom prst="rect">
              <a:avLst/>
            </a:prstGeom>
            <a:noFill/>
          </p:spPr>
          <p:txBody>
            <a:bodyPr wrap="square" rtlCol="0">
              <a:spAutoFit/>
            </a:bodyPr>
            <a:lstStyle/>
            <a:p>
              <a:pPr eaLnBrk="0" fontAlgn="base" hangingPunct="0">
                <a:spcBef>
                  <a:spcPct val="0"/>
                </a:spcBef>
                <a:spcAft>
                  <a:spcPct val="0"/>
                </a:spcAft>
              </a:pPr>
              <a:r>
                <a:rPr lang="en-US" sz="1400" dirty="0">
                  <a:solidFill>
                    <a:srgbClr val="FFFEFD"/>
                  </a:solidFill>
                  <a:latin typeface="Times New Roman"/>
                  <a:ea typeface="Open Sans" panose="020B0606030504020204" pitchFamily="34" charset="0"/>
                  <a:cs typeface="Open Sans" panose="020B0606030504020204" pitchFamily="34" charset="0"/>
                </a:rPr>
                <a:t>Key</a:t>
              </a:r>
            </a:p>
          </p:txBody>
        </p:sp>
        <p:cxnSp>
          <p:nvCxnSpPr>
            <p:cNvPr id="30" name="Straight Arrow Connector 29">
              <a:extLst>
                <a:ext uri="{FF2B5EF4-FFF2-40B4-BE49-F238E27FC236}">
                  <a16:creationId xmlns:a16="http://schemas.microsoft.com/office/drawing/2014/main" id="{7AC9CDB3-7905-4570-ABBF-E5ADB459AF6E}"/>
                </a:ext>
              </a:extLst>
            </p:cNvPr>
            <p:cNvCxnSpPr>
              <a:cxnSpLocks/>
            </p:cNvCxnSpPr>
            <p:nvPr/>
          </p:nvCxnSpPr>
          <p:spPr>
            <a:xfrm>
              <a:off x="1307276" y="4904758"/>
              <a:ext cx="104721" cy="186446"/>
            </a:xfrm>
            <a:prstGeom prst="straightConnector1">
              <a:avLst/>
            </a:prstGeom>
            <a:noFill/>
            <a:ln w="19050" cap="flat" cmpd="sng" algn="ctr">
              <a:solidFill>
                <a:srgbClr val="FFFEFD"/>
              </a:solidFill>
              <a:prstDash val="solid"/>
              <a:headEnd type="none" w="med" len="med"/>
              <a:tailEnd type="arrow" w="med" len="med"/>
            </a:ln>
            <a:effectLst/>
          </p:spPr>
        </p:cxnSp>
        <p:sp>
          <p:nvSpPr>
            <p:cNvPr id="31" name="TextBox 30">
              <a:extLst>
                <a:ext uri="{FF2B5EF4-FFF2-40B4-BE49-F238E27FC236}">
                  <a16:creationId xmlns:a16="http://schemas.microsoft.com/office/drawing/2014/main" id="{DF4DA872-004E-40E6-8142-9B70BE177986}"/>
                </a:ext>
              </a:extLst>
            </p:cNvPr>
            <p:cNvSpPr txBox="1"/>
            <p:nvPr/>
          </p:nvSpPr>
          <p:spPr>
            <a:xfrm>
              <a:off x="316743" y="4765218"/>
              <a:ext cx="534121" cy="307777"/>
            </a:xfrm>
            <a:prstGeom prst="rect">
              <a:avLst/>
            </a:prstGeom>
            <a:solidFill>
              <a:srgbClr val="141313">
                <a:alpha val="50000"/>
              </a:srgbClr>
            </a:solid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Joint</a:t>
              </a:r>
            </a:p>
          </p:txBody>
        </p:sp>
        <p:cxnSp>
          <p:nvCxnSpPr>
            <p:cNvPr id="32" name="Straight Arrow Connector 31">
              <a:extLst>
                <a:ext uri="{FF2B5EF4-FFF2-40B4-BE49-F238E27FC236}">
                  <a16:creationId xmlns:a16="http://schemas.microsoft.com/office/drawing/2014/main" id="{CC612C5C-94F2-4A72-928F-84E6646FC994}"/>
                </a:ext>
              </a:extLst>
            </p:cNvPr>
            <p:cNvCxnSpPr>
              <a:cxnSpLocks/>
              <a:stCxn id="31" idx="2"/>
            </p:cNvCxnSpPr>
            <p:nvPr/>
          </p:nvCxnSpPr>
          <p:spPr>
            <a:xfrm>
              <a:off x="583804" y="5072995"/>
              <a:ext cx="228818" cy="592985"/>
            </a:xfrm>
            <a:prstGeom prst="straightConnector1">
              <a:avLst/>
            </a:prstGeom>
            <a:noFill/>
            <a:ln w="19050" cap="flat" cmpd="sng" algn="ctr">
              <a:solidFill>
                <a:srgbClr val="FFFEFD"/>
              </a:solidFill>
              <a:prstDash val="solid"/>
              <a:headEnd type="none" w="med" len="med"/>
              <a:tailEnd type="arrow" w="med" len="med"/>
            </a:ln>
            <a:effectLst/>
          </p:spPr>
        </p:cxnSp>
        <p:sp>
          <p:nvSpPr>
            <p:cNvPr id="33" name="TextBox 32">
              <a:extLst>
                <a:ext uri="{FF2B5EF4-FFF2-40B4-BE49-F238E27FC236}">
                  <a16:creationId xmlns:a16="http://schemas.microsoft.com/office/drawing/2014/main" id="{5B9BA170-DC19-4356-9F64-9C04AB251A40}"/>
                </a:ext>
              </a:extLst>
            </p:cNvPr>
            <p:cNvSpPr txBox="1"/>
            <p:nvPr/>
          </p:nvSpPr>
          <p:spPr>
            <a:xfrm>
              <a:off x="3128883" y="5806991"/>
              <a:ext cx="753732" cy="523220"/>
            </a:xfrm>
            <a:prstGeom prst="rect">
              <a:avLst/>
            </a:prstGeom>
            <a:noFill/>
          </p:spPr>
          <p:txBody>
            <a:bodyPr wrap="square" rtlCol="0">
              <a:spAutoFit/>
            </a:bodyPr>
            <a:lstStyle/>
            <a:p>
              <a:pPr eaLnBrk="0" fontAlgn="base" hangingPunct="0">
                <a:spcBef>
                  <a:spcPct val="0"/>
                </a:spcBef>
                <a:spcAft>
                  <a:spcPct val="0"/>
                </a:spcAft>
              </a:pPr>
              <a:r>
                <a:rPr lang="en-US" sz="1400" dirty="0">
                  <a:solidFill>
                    <a:srgbClr val="FFFEFD"/>
                  </a:solidFill>
                  <a:latin typeface="Times New Roman"/>
                  <a:ea typeface="Open Sans" panose="020B0606030504020204" pitchFamily="34" charset="0"/>
                  <a:cs typeface="Open Sans" panose="020B0606030504020204" pitchFamily="34" charset="0"/>
                </a:rPr>
                <a:t>Strain</a:t>
              </a:r>
            </a:p>
            <a:p>
              <a:pPr eaLnBrk="0" fontAlgn="base" hangingPunct="0">
                <a:spcBef>
                  <a:spcPct val="0"/>
                </a:spcBef>
                <a:spcAft>
                  <a:spcPct val="0"/>
                </a:spcAft>
              </a:pPr>
              <a:r>
                <a:rPr lang="en-US" sz="1400" dirty="0">
                  <a:solidFill>
                    <a:srgbClr val="FFFEFD"/>
                  </a:solidFill>
                  <a:latin typeface="Times New Roman"/>
                  <a:ea typeface="Open Sans" panose="020B0606030504020204" pitchFamily="34" charset="0"/>
                  <a:cs typeface="Open Sans" panose="020B0606030504020204" pitchFamily="34" charset="0"/>
                </a:rPr>
                <a:t>Gauges</a:t>
              </a:r>
            </a:p>
          </p:txBody>
        </p:sp>
        <p:cxnSp>
          <p:nvCxnSpPr>
            <p:cNvPr id="34" name="Straight Arrow Connector 33">
              <a:extLst>
                <a:ext uri="{FF2B5EF4-FFF2-40B4-BE49-F238E27FC236}">
                  <a16:creationId xmlns:a16="http://schemas.microsoft.com/office/drawing/2014/main" id="{348F6724-F1C8-401F-A2CA-19A0A528791D}"/>
                </a:ext>
              </a:extLst>
            </p:cNvPr>
            <p:cNvCxnSpPr>
              <a:cxnSpLocks/>
              <a:stCxn id="33" idx="0"/>
            </p:cNvCxnSpPr>
            <p:nvPr/>
          </p:nvCxnSpPr>
          <p:spPr>
            <a:xfrm flipH="1" flipV="1">
              <a:off x="3347257" y="4831211"/>
              <a:ext cx="158492" cy="975780"/>
            </a:xfrm>
            <a:prstGeom prst="straightConnector1">
              <a:avLst/>
            </a:prstGeom>
            <a:noFill/>
            <a:ln w="19050" cap="flat" cmpd="sng" algn="ctr">
              <a:solidFill>
                <a:srgbClr val="FFFEFD"/>
              </a:solidFill>
              <a:prstDash val="solid"/>
              <a:headEnd type="none" w="med" len="med"/>
              <a:tailEnd type="arrow" w="med" len="med"/>
            </a:ln>
            <a:effectLst/>
          </p:spPr>
        </p:cxnSp>
        <p:cxnSp>
          <p:nvCxnSpPr>
            <p:cNvPr id="35" name="Straight Arrow Connector 34">
              <a:extLst>
                <a:ext uri="{FF2B5EF4-FFF2-40B4-BE49-F238E27FC236}">
                  <a16:creationId xmlns:a16="http://schemas.microsoft.com/office/drawing/2014/main" id="{7B62E4A0-88CB-4ECE-9932-B42B97C54144}"/>
                </a:ext>
              </a:extLst>
            </p:cNvPr>
            <p:cNvCxnSpPr>
              <a:cxnSpLocks/>
              <a:stCxn id="33" idx="0"/>
            </p:cNvCxnSpPr>
            <p:nvPr/>
          </p:nvCxnSpPr>
          <p:spPr>
            <a:xfrm flipH="1" flipV="1">
              <a:off x="3477819" y="5319101"/>
              <a:ext cx="27930" cy="487890"/>
            </a:xfrm>
            <a:prstGeom prst="straightConnector1">
              <a:avLst/>
            </a:prstGeom>
            <a:noFill/>
            <a:ln w="19050" cap="flat" cmpd="sng" algn="ctr">
              <a:solidFill>
                <a:srgbClr val="FFFEFD"/>
              </a:solidFill>
              <a:prstDash val="solid"/>
              <a:headEnd type="none" w="med" len="med"/>
              <a:tailEnd type="arrow" w="med" len="med"/>
            </a:ln>
            <a:effectLst/>
          </p:spPr>
        </p:cxnSp>
      </p:grpSp>
      <p:sp>
        <p:nvSpPr>
          <p:cNvPr id="41" name="Arrow: Bent 40">
            <a:extLst>
              <a:ext uri="{FF2B5EF4-FFF2-40B4-BE49-F238E27FC236}">
                <a16:creationId xmlns:a16="http://schemas.microsoft.com/office/drawing/2014/main" id="{698894EB-B887-4D13-A98A-BB4FEACB3C57}"/>
              </a:ext>
            </a:extLst>
          </p:cNvPr>
          <p:cNvSpPr/>
          <p:nvPr/>
        </p:nvSpPr>
        <p:spPr>
          <a:xfrm flipV="1">
            <a:off x="1699905" y="4355489"/>
            <a:ext cx="913504" cy="1620602"/>
          </a:xfrm>
          <a:prstGeom prst="bentArrow">
            <a:avLst>
              <a:gd name="adj1" fmla="val 25000"/>
              <a:gd name="adj2" fmla="val 24598"/>
              <a:gd name="adj3" fmla="val 25000"/>
              <a:gd name="adj4" fmla="val 4375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36" name="Picture 8">
            <a:extLst>
              <a:ext uri="{FF2B5EF4-FFF2-40B4-BE49-F238E27FC236}">
                <a16:creationId xmlns:a16="http://schemas.microsoft.com/office/drawing/2014/main" id="{DA96BA3A-589E-4972-82EB-D07EF9988CB4}"/>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44960" y="342338"/>
            <a:ext cx="960901" cy="60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1F9600DD-76E5-4CB9-AABD-B40BD6B8EFF8}"/>
              </a:ext>
            </a:extLst>
          </p:cNvPr>
          <p:cNvSpPr>
            <a:spLocks noGrp="1"/>
          </p:cNvSpPr>
          <p:nvPr>
            <p:ph type="sldNum" sz="quarter" idx="12"/>
          </p:nvPr>
        </p:nvSpPr>
        <p:spPr/>
        <p:txBody>
          <a:bodyPr/>
          <a:lstStyle/>
          <a:p>
            <a:fld id="{5F4C9F40-B079-4B71-A627-7266DFEA7F03}" type="slidenum">
              <a:rPr lang="en-US" smtClean="0"/>
              <a:t>18</a:t>
            </a:fld>
            <a:endParaRPr lang="en-US" dirty="0"/>
          </a:p>
        </p:txBody>
      </p:sp>
      <p:pic>
        <p:nvPicPr>
          <p:cNvPr id="37" name="Picture 36">
            <a:extLst>
              <a:ext uri="{FF2B5EF4-FFF2-40B4-BE49-F238E27FC236}">
                <a16:creationId xmlns:a16="http://schemas.microsoft.com/office/drawing/2014/main" id="{CB69430C-BB39-48E8-88C9-1F764C6D52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852" t="14267" r="21481" b="21111"/>
          <a:stretch/>
        </p:blipFill>
        <p:spPr>
          <a:xfrm rot="5400000">
            <a:off x="3990963" y="1674901"/>
            <a:ext cx="1675418" cy="2547512"/>
          </a:xfrm>
          <a:prstGeom prst="rect">
            <a:avLst/>
          </a:prstGeom>
        </p:spPr>
      </p:pic>
      <p:sp>
        <p:nvSpPr>
          <p:cNvPr id="39" name="TextBox 38">
            <a:extLst>
              <a:ext uri="{FF2B5EF4-FFF2-40B4-BE49-F238E27FC236}">
                <a16:creationId xmlns:a16="http://schemas.microsoft.com/office/drawing/2014/main" id="{C97BBBA1-227F-4456-AACC-F9818E7ABE6D}"/>
              </a:ext>
            </a:extLst>
          </p:cNvPr>
          <p:cNvSpPr txBox="1"/>
          <p:nvPr/>
        </p:nvSpPr>
        <p:spPr>
          <a:xfrm>
            <a:off x="3738383" y="1786098"/>
            <a:ext cx="2069926" cy="307777"/>
          </a:xfrm>
          <a:prstGeom prst="rect">
            <a:avLst/>
          </a:prstGeom>
          <a:noFill/>
        </p:spPr>
        <p:txBody>
          <a:bodyPr wrap="none" rtlCol="0">
            <a:spAutoFit/>
          </a:bodyPr>
          <a:lstStyle/>
          <a:p>
            <a:pPr marR="0" lvl="0" indent="0" eaLnBrk="0" fontAlgn="base" hangingPunct="0">
              <a:lnSpc>
                <a:spcPct val="100000"/>
              </a:lnSpc>
              <a:spcBef>
                <a:spcPct val="0"/>
              </a:spcBef>
              <a:spcAft>
                <a:spcPct val="0"/>
              </a:spcAft>
              <a:buClrTx/>
              <a:buSzTx/>
              <a:buFontTx/>
              <a:buNone/>
              <a:tabLst/>
              <a:defRPr/>
            </a:pPr>
            <a:r>
              <a:rPr lang="en-US" sz="1400" dirty="0">
                <a:solidFill>
                  <a:srgbClr val="595565"/>
                </a:solidFill>
                <a:latin typeface="Calibri" panose="020F0502020204030204" pitchFamily="34" charset="0"/>
              </a:rPr>
              <a:t>Double Pancake Windings</a:t>
            </a:r>
          </a:p>
        </p:txBody>
      </p:sp>
    </p:spTree>
    <p:extLst>
      <p:ext uri="{BB962C8B-B14F-4D97-AF65-F5344CB8AC3E}">
        <p14:creationId xmlns:p14="http://schemas.microsoft.com/office/powerpoint/2010/main" val="282410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85CDDE9-3FF9-4F57-AA73-A2BC72CE59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46013"/>
            <a:ext cx="2743200" cy="4134929"/>
          </a:xfrm>
          <a:prstGeom prst="rect">
            <a:avLst/>
          </a:prstGeom>
        </p:spPr>
      </p:pic>
      <p:sp>
        <p:nvSpPr>
          <p:cNvPr id="2" name="Title 1"/>
          <p:cNvSpPr>
            <a:spLocks noGrp="1"/>
          </p:cNvSpPr>
          <p:nvPr>
            <p:ph type="title"/>
          </p:nvPr>
        </p:nvSpPr>
        <p:spPr/>
        <p:txBody>
          <a:bodyPr/>
          <a:lstStyle/>
          <a:p>
            <a:pPr algn="ctr"/>
            <a:r>
              <a:rPr lang="en-US" dirty="0"/>
              <a:t>Completion of a High Current CLIQ System at LBL</a:t>
            </a:r>
          </a:p>
        </p:txBody>
      </p:sp>
      <p:sp>
        <p:nvSpPr>
          <p:cNvPr id="3" name="Content Placeholder 2"/>
          <p:cNvSpPr>
            <a:spLocks noGrp="1"/>
          </p:cNvSpPr>
          <p:nvPr>
            <p:ph idx="1"/>
          </p:nvPr>
        </p:nvSpPr>
        <p:spPr>
          <a:xfrm>
            <a:off x="2628900" y="4965700"/>
            <a:ext cx="6312681" cy="1615242"/>
          </a:xfrm>
        </p:spPr>
        <p:txBody>
          <a:bodyPr>
            <a:normAutofit/>
          </a:bodyPr>
          <a:lstStyle/>
          <a:p>
            <a:pPr fontAlgn="auto">
              <a:spcBef>
                <a:spcPts val="600"/>
              </a:spcBef>
              <a:spcAft>
                <a:spcPts val="0"/>
              </a:spcAft>
            </a:pPr>
            <a:r>
              <a:rPr lang="en-US" sz="2000" dirty="0">
                <a:cs typeface="Arial" panose="020B0604020202020204" pitchFamily="34" charset="0"/>
              </a:rPr>
              <a:t>IGBT control of parallel capacitor bank triggering</a:t>
            </a:r>
          </a:p>
          <a:p>
            <a:pPr fontAlgn="auto">
              <a:spcBef>
                <a:spcPts val="600"/>
              </a:spcBef>
              <a:spcAft>
                <a:spcPts val="0"/>
              </a:spcAft>
            </a:pPr>
            <a:r>
              <a:rPr lang="en-US" sz="2000" dirty="0">
                <a:cs typeface="Arial" panose="020B0604020202020204" pitchFamily="34" charset="0"/>
              </a:rPr>
              <a:t>System completed and validated on a room temperature resistor and then RC7+RC8 in liquid nitrogen</a:t>
            </a:r>
          </a:p>
        </p:txBody>
      </p:sp>
      <p:sp>
        <p:nvSpPr>
          <p:cNvPr id="6" name="Content Placeholder 4">
            <a:extLst>
              <a:ext uri="{FF2B5EF4-FFF2-40B4-BE49-F238E27FC236}">
                <a16:creationId xmlns:a16="http://schemas.microsoft.com/office/drawing/2014/main" id="{D0FAAE4A-33D2-4C1D-814D-81B840B3F67C}"/>
              </a:ext>
            </a:extLst>
          </p:cNvPr>
          <p:cNvSpPr txBox="1">
            <a:spLocks/>
          </p:cNvSpPr>
          <p:nvPr/>
        </p:nvSpPr>
        <p:spPr>
          <a:xfrm>
            <a:off x="8941581" y="10269081"/>
            <a:ext cx="1676400" cy="38929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buClr>
              <a:buSzPct val="80000"/>
              <a:buFont typeface="Wingdings" pitchFamily="2" charset="2"/>
              <a:buChar char="v"/>
              <a:defRPr sz="22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1pPr>
            <a:lvl2pPr marL="577850" indent="-228600" algn="l" defTabSz="914400" rtl="0" eaLnBrk="1" latinLnBrk="0" hangingPunct="1">
              <a:spcBef>
                <a:spcPts val="1200"/>
              </a:spcBef>
              <a:buSzPct val="100000"/>
              <a:buFont typeface="Wingdings" pitchFamily="2" charset="2"/>
              <a:buChar char=""/>
              <a:defRPr sz="22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2pPr>
            <a:lvl3pPr marL="806450" indent="-228600" algn="l" defTabSz="914400" rtl="0" eaLnBrk="1" latinLnBrk="0" hangingPunct="1">
              <a:spcBef>
                <a:spcPts val="1200"/>
              </a:spcBef>
              <a:buClr>
                <a:schemeClr val="accent4"/>
              </a:buClr>
              <a:buSzPct val="100000"/>
              <a:buFont typeface="Wingdings" pitchFamily="2" charset="2"/>
              <a:buChar char="w"/>
              <a:defRPr sz="20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3pPr>
            <a:lvl4pPr marL="1035050" indent="-228600" algn="l" defTabSz="914400" rtl="0" eaLnBrk="1" latinLnBrk="0" hangingPunct="1">
              <a:spcBef>
                <a:spcPts val="1200"/>
              </a:spcBef>
              <a:buClr>
                <a:schemeClr val="accent2"/>
              </a:buClr>
              <a:buFont typeface="Wingdings" pitchFamily="2" charset="2"/>
              <a:buChar char=""/>
              <a:defRPr sz="18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4pPr>
            <a:lvl5pPr marL="1263650" indent="-228600" algn="l" defTabSz="914400" rtl="0" eaLnBrk="1" latinLnBrk="0" hangingPunct="1">
              <a:spcBef>
                <a:spcPts val="1200"/>
              </a:spcBef>
              <a:buClr>
                <a:schemeClr val="accent3"/>
              </a:buClr>
              <a:buSzPct val="100000"/>
              <a:buFont typeface="Wingdings" pitchFamily="2" charset="2"/>
              <a:buChar char="w"/>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5pPr>
            <a:lvl6pPr marL="1492250" indent="-228600" algn="l" defTabSz="914400" rtl="0" eaLnBrk="1" latinLnBrk="0" hangingPunct="1">
              <a:spcBef>
                <a:spcPts val="1200"/>
              </a:spcBef>
              <a:buClr>
                <a:schemeClr val="accent5"/>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6pPr>
            <a:lvl7pPr marL="1720850" indent="-228600" algn="l" defTabSz="914400" rtl="0" eaLnBrk="1" latinLnBrk="0" hangingPunct="1">
              <a:spcBef>
                <a:spcPts val="1200"/>
              </a:spcBef>
              <a:buClr>
                <a:schemeClr val="accent6"/>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7pPr>
            <a:lvl8pPr marL="19494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8pPr>
            <a:lvl9pPr marL="21780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9pPr>
          </a:lstStyle>
          <a:p>
            <a:pPr marL="0" marR="0" lvl="0" indent="0" algn="l" defTabSz="914400" rtl="0" eaLnBrk="1" fontAlgn="auto" latinLnBrk="0" hangingPunct="1">
              <a:lnSpc>
                <a:spcPct val="100000"/>
              </a:lnSpc>
              <a:spcBef>
                <a:spcPts val="2000"/>
              </a:spcBef>
              <a:spcAft>
                <a:spcPts val="0"/>
              </a:spcAft>
              <a:buClr>
                <a:prstClr val="white"/>
              </a:buClr>
              <a:buSzPct val="80000"/>
              <a:buFont typeface="Wingdings" pitchFamily="2" charset="2"/>
              <a:buNone/>
              <a:tabLst/>
              <a:defRPr/>
            </a:pPr>
            <a:r>
              <a:rPr kumimoji="0" lang="en-US" sz="1400" b="0" i="0" u="none" strike="noStrike" kern="1200" cap="none" spc="0" normalizeH="0" baseline="0" noProof="0" dirty="0">
                <a:ln>
                  <a:noFill/>
                </a:ln>
                <a:gradFill>
                  <a:gsLst>
                    <a:gs pos="0">
                      <a:prstClr val="white">
                        <a:alpha val="90000"/>
                      </a:prstClr>
                    </a:gs>
                    <a:gs pos="100000">
                      <a:prstClr val="white">
                        <a:lumMod val="75000"/>
                        <a:lumOff val="25000"/>
                        <a:alpha val="90000"/>
                      </a:prstClr>
                    </a:gs>
                  </a:gsLst>
                  <a:lin ang="5400000" scaled="0"/>
                </a:gradFill>
                <a:effectLst/>
                <a:uLnTx/>
                <a:uFillTx/>
                <a:latin typeface="Open Sans"/>
                <a:ea typeface="+mn-ea"/>
                <a:cs typeface="+mn-cs"/>
              </a:rPr>
              <a:t>Capacitor Bank</a:t>
            </a:r>
          </a:p>
        </p:txBody>
      </p:sp>
      <p:pic>
        <p:nvPicPr>
          <p:cNvPr id="16" name="Picture 15">
            <a:extLst>
              <a:ext uri="{FF2B5EF4-FFF2-40B4-BE49-F238E27FC236}">
                <a16:creationId xmlns:a16="http://schemas.microsoft.com/office/drawing/2014/main" id="{AD6DF320-A3B3-475E-B005-CD0B45BFB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804126" y="3174685"/>
            <a:ext cx="3544837" cy="2658628"/>
          </a:xfrm>
          <a:prstGeom prst="rect">
            <a:avLst/>
          </a:prstGeom>
          <a:ln w="38100">
            <a:solidFill>
              <a:schemeClr val="accent3"/>
            </a:solidFill>
          </a:ln>
        </p:spPr>
      </p:pic>
      <p:pic>
        <p:nvPicPr>
          <p:cNvPr id="40" name="Picture 8">
            <a:extLst>
              <a:ext uri="{FF2B5EF4-FFF2-40B4-BE49-F238E27FC236}">
                <a16:creationId xmlns:a16="http://schemas.microsoft.com/office/drawing/2014/main" id="{3B68EEAB-5FC2-4D9B-9D10-C79C6FC22797}"/>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44960" y="342338"/>
            <a:ext cx="960901" cy="60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FBB44050-9DFA-49E1-8EAE-D0E873279742}"/>
              </a:ext>
            </a:extLst>
          </p:cNvPr>
          <p:cNvSpPr>
            <a:spLocks noGrp="1"/>
          </p:cNvSpPr>
          <p:nvPr>
            <p:ph type="sldNum" sz="quarter" idx="12"/>
          </p:nvPr>
        </p:nvSpPr>
        <p:spPr>
          <a:xfrm>
            <a:off x="10576544" y="6655661"/>
            <a:ext cx="523875" cy="18288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F4C9F40-B079-4B71-A627-7266DFEA7F03}" type="slidenum">
              <a:rPr kumimoji="0" lang="en-US" sz="1200" b="0" i="0" u="none" strike="noStrike" kern="1200" cap="none" spc="0" normalizeH="0" baseline="0" noProof="0" smtClean="0">
                <a:ln>
                  <a:noFill/>
                </a:ln>
                <a:solidFill>
                  <a:prstClr val="white"/>
                </a:solidFill>
                <a:effectLst/>
                <a:uLnTx/>
                <a:uFillTx/>
                <a:latin typeface="Calibri" panose="020F050202020403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nvGrpSpPr>
          <p:cNvPr id="4" name="Group 3">
            <a:extLst>
              <a:ext uri="{FF2B5EF4-FFF2-40B4-BE49-F238E27FC236}">
                <a16:creationId xmlns:a16="http://schemas.microsoft.com/office/drawing/2014/main" id="{8A8E8D3F-B705-413F-90E1-5A8129285F06}"/>
              </a:ext>
            </a:extLst>
          </p:cNvPr>
          <p:cNvGrpSpPr/>
          <p:nvPr/>
        </p:nvGrpSpPr>
        <p:grpSpPr>
          <a:xfrm>
            <a:off x="-2484633" y="7525529"/>
            <a:ext cx="17121280" cy="2743552"/>
            <a:chOff x="18078254" y="11082519"/>
            <a:chExt cx="17121280" cy="2743552"/>
          </a:xfrm>
        </p:grpSpPr>
        <p:sp>
          <p:nvSpPr>
            <p:cNvPr id="38" name="Rectangle 37">
              <a:extLst>
                <a:ext uri="{FF2B5EF4-FFF2-40B4-BE49-F238E27FC236}">
                  <a16:creationId xmlns:a16="http://schemas.microsoft.com/office/drawing/2014/main" id="{B65E7DA3-876D-4747-BD10-86B322BB082D}"/>
                </a:ext>
              </a:extLst>
            </p:cNvPr>
            <p:cNvSpPr/>
            <p:nvPr/>
          </p:nvSpPr>
          <p:spPr>
            <a:xfrm>
              <a:off x="18078254" y="11082519"/>
              <a:ext cx="17121280" cy="2743552"/>
            </a:xfrm>
            <a:prstGeom prst="rect">
              <a:avLst/>
            </a:prstGeom>
            <a:solidFill>
              <a:srgbClr val="463B88"/>
            </a:solidFill>
            <a:ln w="9525" cap="flat" cmpd="sng" algn="ctr">
              <a:noFill/>
              <a:prstDash val="solid"/>
            </a:ln>
            <a:effectLst/>
          </p:spPr>
          <p:txBody>
            <a:bodyPr rtlCol="0" anchor="ctr"/>
            <a:lstStyle/>
            <a:p>
              <a:pPr marL="0" marR="0" lvl="0" indent="0" algn="ctr" defTabSz="2560320" rtl="0" eaLnBrk="1" fontAlgn="auto" latinLnBrk="0" hangingPunct="1">
                <a:lnSpc>
                  <a:spcPct val="100000"/>
                </a:lnSpc>
                <a:spcBef>
                  <a:spcPts val="0"/>
                </a:spcBef>
                <a:spcAft>
                  <a:spcPts val="0"/>
                </a:spcAft>
                <a:buClrTx/>
                <a:buSzTx/>
                <a:buFontTx/>
                <a:buNone/>
                <a:tabLst/>
                <a:defRPr/>
              </a:pPr>
              <a:endParaRPr kumimoji="0" lang="en-US" sz="10100" b="0" i="0" u="none" strike="noStrike" kern="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E64D1BAF-83A0-4551-B6B8-AEEB7E3AD11B}"/>
                </a:ext>
              </a:extLst>
            </p:cNvPr>
            <p:cNvSpPr/>
            <p:nvPr/>
          </p:nvSpPr>
          <p:spPr>
            <a:xfrm>
              <a:off x="18256006" y="11280776"/>
              <a:ext cx="16765777" cy="70788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a:ea typeface="+mn-ea"/>
                  <a:cs typeface="+mn-cs"/>
                </a:rPr>
                <a:t>CLIQ:    </a:t>
              </a:r>
              <a:r>
                <a:rPr kumimoji="0" lang="en-US" sz="3200" b="0" i="0" u="none" strike="noStrike" kern="1200" cap="none" spc="0" normalizeH="0" baseline="0" noProof="0" dirty="0">
                  <a:ln>
                    <a:noFill/>
                  </a:ln>
                  <a:solidFill>
                    <a:prstClr val="white"/>
                  </a:solidFill>
                  <a:effectLst/>
                  <a:uLnTx/>
                  <a:uFillTx/>
                  <a:latin typeface="Times New Roman"/>
                  <a:ea typeface="+mn-ea"/>
                  <a:cs typeface="+mn-cs"/>
                </a:rPr>
                <a:t>Charged C   </a:t>
              </a:r>
              <a:r>
                <a:rPr kumimoji="0" lang="en-US" sz="4000" b="0" i="0" u="none" strike="noStrike" kern="1200" cap="none" spc="0" normalizeH="0" baseline="0" noProof="0" dirty="0">
                  <a:ln>
                    <a:noFill/>
                  </a:ln>
                  <a:solidFill>
                    <a:prstClr val="white"/>
                  </a:solidFill>
                  <a:effectLst/>
                  <a:uLnTx/>
                  <a:uFillTx/>
                  <a:latin typeface="Times New Roman"/>
                  <a:ea typeface="+mn-ea"/>
                  <a:cs typeface="+mn-cs"/>
                </a:rPr>
                <a:t>→</a:t>
              </a:r>
              <a:r>
                <a:rPr kumimoji="0" lang="en-US" sz="3200" b="0" i="0" u="none" strike="noStrike" kern="1200" cap="none" spc="0" normalizeH="0" baseline="0" noProof="0" dirty="0">
                  <a:ln>
                    <a:noFill/>
                  </a:ln>
                  <a:solidFill>
                    <a:prstClr val="white"/>
                  </a:solidFill>
                  <a:effectLst/>
                  <a:uLnTx/>
                  <a:uFillTx/>
                  <a:latin typeface="Times New Roman"/>
                  <a:ea typeface="+mn-ea"/>
                  <a:cs typeface="+mn-cs"/>
                </a:rPr>
                <a:t>  RLC Oscillation   </a:t>
              </a:r>
              <a:r>
                <a:rPr kumimoji="0" lang="en-US" sz="4000" b="0" i="0" u="none" strike="noStrike" kern="1200" cap="none" spc="0" normalizeH="0" baseline="0" noProof="0" dirty="0">
                  <a:ln>
                    <a:noFill/>
                  </a:ln>
                  <a:solidFill>
                    <a:prstClr val="white"/>
                  </a:solidFill>
                  <a:effectLst/>
                  <a:uLnTx/>
                  <a:uFillTx/>
                  <a:latin typeface="Times New Roman"/>
                  <a:ea typeface="+mn-ea"/>
                  <a:cs typeface="+mn-cs"/>
                </a:rPr>
                <a:t>→</a:t>
              </a:r>
              <a:r>
                <a:rPr kumimoji="0" lang="en-US" sz="3200" b="0" i="0" u="none" strike="noStrike" kern="1200" cap="none" spc="0" normalizeH="0" baseline="0" noProof="0" dirty="0">
                  <a:ln>
                    <a:noFill/>
                  </a:ln>
                  <a:solidFill>
                    <a:prstClr val="white"/>
                  </a:solidFill>
                  <a:effectLst/>
                  <a:uLnTx/>
                  <a:uFillTx/>
                  <a:latin typeface="Times New Roman"/>
                  <a:ea typeface="+mn-ea"/>
                  <a:cs typeface="+mn-cs"/>
                </a:rPr>
                <a:t>  dB/dt   </a:t>
              </a:r>
              <a:r>
                <a:rPr kumimoji="0" lang="en-US" sz="4000" b="0" i="0" u="none" strike="noStrike" kern="1200" cap="none" spc="0" normalizeH="0" baseline="0" noProof="0" dirty="0">
                  <a:ln>
                    <a:noFill/>
                  </a:ln>
                  <a:solidFill>
                    <a:prstClr val="white"/>
                  </a:solidFill>
                  <a:effectLst/>
                  <a:uLnTx/>
                  <a:uFillTx/>
                  <a:latin typeface="Times New Roman"/>
                  <a:ea typeface="+mn-ea"/>
                  <a:cs typeface="+mn-cs"/>
                </a:rPr>
                <a:t>→</a:t>
              </a:r>
              <a:r>
                <a:rPr kumimoji="0" lang="en-US" sz="3600" b="0" i="0" u="none" strike="noStrike" kern="1200" cap="none" spc="0" normalizeH="0" baseline="0" noProof="0" dirty="0">
                  <a:ln>
                    <a:noFill/>
                  </a:ln>
                  <a:solidFill>
                    <a:prstClr val="white"/>
                  </a:solidFill>
                  <a:effectLst/>
                  <a:uLnTx/>
                  <a:uFillTx/>
                  <a:latin typeface="Times New Roman"/>
                  <a:ea typeface="+mn-ea"/>
                  <a:cs typeface="+mn-cs"/>
                </a:rPr>
                <a:t> </a:t>
              </a:r>
              <a:r>
                <a:rPr kumimoji="0" lang="en-US" sz="3200" b="0" i="0" u="none" strike="noStrike" kern="1200" cap="none" spc="0" normalizeH="0" baseline="0" noProof="0" dirty="0">
                  <a:ln>
                    <a:noFill/>
                  </a:ln>
                  <a:solidFill>
                    <a:prstClr val="white"/>
                  </a:solidFill>
                  <a:effectLst/>
                  <a:uLnTx/>
                  <a:uFillTx/>
                  <a:latin typeface="Times New Roman"/>
                  <a:ea typeface="+mn-ea"/>
                  <a:cs typeface="+mn-cs"/>
                </a:rPr>
                <a:t> Heat (Current Sharing)   </a:t>
              </a:r>
              <a:r>
                <a:rPr kumimoji="0" lang="en-US" sz="4000" b="0" i="0" u="none" strike="noStrike" kern="1200" cap="none" spc="0" normalizeH="0" baseline="0" noProof="0" dirty="0">
                  <a:ln>
                    <a:noFill/>
                  </a:ln>
                  <a:solidFill>
                    <a:prstClr val="white"/>
                  </a:solidFill>
                  <a:effectLst/>
                  <a:uLnTx/>
                  <a:uFillTx/>
                  <a:latin typeface="Times New Roman"/>
                  <a:ea typeface="+mn-ea"/>
                  <a:cs typeface="+mn-cs"/>
                </a:rPr>
                <a:t>→</a:t>
              </a:r>
              <a:r>
                <a:rPr kumimoji="0" lang="en-US" sz="3200" b="0" i="0" u="none" strike="noStrike" kern="1200" cap="none" spc="0" normalizeH="0" baseline="0" noProof="0" dirty="0">
                  <a:ln>
                    <a:noFill/>
                  </a:ln>
                  <a:solidFill>
                    <a:prstClr val="white"/>
                  </a:solidFill>
                  <a:effectLst/>
                  <a:uLnTx/>
                  <a:uFillTx/>
                  <a:latin typeface="Times New Roman"/>
                  <a:ea typeface="+mn-ea"/>
                  <a:cs typeface="+mn-cs"/>
                </a:rPr>
                <a:t>  Quench</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6F8643FE-9AA3-4578-ADDB-7D8E1F45A52D}"/>
                    </a:ext>
                  </a:extLst>
                </p:cNvPr>
                <p:cNvSpPr txBox="1"/>
                <p:nvPr/>
              </p:nvSpPr>
              <p:spPr>
                <a:xfrm>
                  <a:off x="18219024" y="12451457"/>
                  <a:ext cx="2350452" cy="1060483"/>
                </a:xfrm>
                <a:prstGeom prst="rect">
                  <a:avLst/>
                </a:prstGeom>
                <a:noFill/>
                <a:ln w="38100">
                  <a:solidFill>
                    <a:srgbClr val="00B050"/>
                  </a:solidFill>
                  <a:prstDash val="lgDash"/>
                </a:ln>
              </p:spPr>
              <p:txBody>
                <a:bodyPr wrap="none" lIns="91440" tIns="45720" rIns="0" bIns="9144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𝐸</m:t>
                            </m:r>
                          </m:e>
                          <m:sub>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0</m:t>
                            </m:r>
                          </m:sub>
                        </m:sSub>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
                          <m:fPr>
                            <m:ctrlP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1</m:t>
                            </m:r>
                          </m:num>
                          <m:den>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m:t>
                            </m:r>
                          </m:den>
                        </m:f>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𝐶</m:t>
                        </m:r>
                        <m:sSup>
                          <m:sSupPr>
                            <m:ctrlP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pPr>
                          <m:e>
                            <m:sSub>
                              <m:sSubPr>
                                <m:ctrlP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𝑈</m:t>
                                </m:r>
                              </m:e>
                              <m:sub>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0</m:t>
                                </m:r>
                              </m:sub>
                            </m:sSub>
                          </m:e>
                          <m:sup>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2</m:t>
                            </m:r>
                          </m:sup>
                        </m:sSup>
                      </m:oMath>
                    </m:oMathPara>
                  </a14:m>
                  <a:endParaRPr kumimoji="0" lang="en-US" sz="3200" b="0" i="0" u="none" strike="noStrike" kern="1200" cap="none" spc="0" normalizeH="0" baseline="0" noProof="0" dirty="0">
                    <a:ln>
                      <a:noFill/>
                    </a:ln>
                    <a:solidFill>
                      <a:prstClr val="white"/>
                    </a:solidFill>
                    <a:effectLst/>
                    <a:uLnTx/>
                    <a:uFillTx/>
                    <a:latin typeface="Times New Roman"/>
                    <a:ea typeface="Open Sans" panose="020B0606030504020204" pitchFamily="34" charset="0"/>
                    <a:cs typeface="Open Sans" panose="020B0606030504020204" pitchFamily="34" charset="0"/>
                  </a:endParaRPr>
                </a:p>
              </p:txBody>
            </p:sp>
          </mc:Choice>
          <mc:Fallback xmlns="">
            <p:sp>
              <p:nvSpPr>
                <p:cNvPr id="41" name="TextBox 40">
                  <a:extLst>
                    <a:ext uri="{FF2B5EF4-FFF2-40B4-BE49-F238E27FC236}">
                      <a16:creationId xmlns:a16="http://schemas.microsoft.com/office/drawing/2014/main" id="{6F8643FE-9AA3-4578-ADDB-7D8E1F45A52D}"/>
                    </a:ext>
                  </a:extLst>
                </p:cNvPr>
                <p:cNvSpPr txBox="1">
                  <a:spLocks noRot="1" noChangeAspect="1" noMove="1" noResize="1" noEditPoints="1" noAdjustHandles="1" noChangeArrowheads="1" noChangeShapeType="1" noTextEdit="1"/>
                </p:cNvSpPr>
                <p:nvPr/>
              </p:nvSpPr>
              <p:spPr>
                <a:xfrm>
                  <a:off x="18219024" y="12451457"/>
                  <a:ext cx="2350452" cy="1060483"/>
                </a:xfrm>
                <a:prstGeom prst="rect">
                  <a:avLst/>
                </a:prstGeom>
                <a:blipFill>
                  <a:blip r:embed="rId6"/>
                  <a:stretch>
                    <a:fillRect/>
                  </a:stretch>
                </a:blipFill>
                <a:ln w="38100">
                  <a:solidFill>
                    <a:srgbClr val="00B050"/>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F16B80A-FE5B-4468-A8F9-A9C49A2B6407}"/>
                    </a:ext>
                  </a:extLst>
                </p:cNvPr>
                <p:cNvSpPr txBox="1"/>
                <p:nvPr/>
              </p:nvSpPr>
              <p:spPr>
                <a:xfrm>
                  <a:off x="20702883" y="12275929"/>
                  <a:ext cx="4199739" cy="1365374"/>
                </a:xfrm>
                <a:prstGeom prst="rect">
                  <a:avLst/>
                </a:prstGeom>
                <a:noFill/>
                <a:ln w="38100">
                  <a:solidFill>
                    <a:srgbClr val="00B0F0"/>
                  </a:solidFill>
                  <a:prstDash val="lgDash"/>
                </a:ln>
              </p:spPr>
              <p:txBody>
                <a:bodyPr wrap="none" lIns="91440" tIns="0" rIns="0" bIns="9144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𝐼</m:t>
                            </m:r>
                          </m:e>
                          <m:sub>
                            <m: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𝐶𝐿𝐼𝑄</m:t>
                            </m:r>
                          </m:sub>
                        </m:sSub>
                        <m: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𝑈</m:t>
                            </m:r>
                          </m:e>
                          <m:sub>
                            <m: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0</m:t>
                            </m:r>
                          </m:sub>
                        </m:sSub>
                        <m:rad>
                          <m:radPr>
                            <m:degHide m:val="on"/>
                            <m:ctrlP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radPr>
                          <m:deg/>
                          <m:e>
                            <m:f>
                              <m:fPr>
                                <m:ctrlP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Pr>
                              <m:num>
                                <m: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𝐶</m:t>
                                </m:r>
                              </m:num>
                              <m:den>
                                <m:sSub>
                                  <m:sSubPr>
                                    <m:ctrlP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𝐿</m:t>
                                    </m:r>
                                  </m:e>
                                  <m:sub>
                                    <m: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𝑒𝑓𝑓</m:t>
                                    </m:r>
                                  </m:sub>
                                </m:sSub>
                              </m:den>
                            </m:f>
                          </m:e>
                        </m:rad>
                        <m:func>
                          <m:funcPr>
                            <m:ctrlP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funcPr>
                          <m:fName>
                            <m:r>
                              <m:rPr>
                                <m:sty m:val="p"/>
                              </m:rPr>
                              <a:rPr kumimoji="0" lang="en-US" sz="2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sin</m:t>
                            </m:r>
                          </m:fName>
                          <m:e>
                            <m:d>
                              <m:dPr>
                                <m:ctrlP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ctrlPr>
                              </m:dPr>
                              <m:e>
                                <m: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𝜔</m:t>
                                </m:r>
                                <m:r>
                                  <a:rPr kumimoji="0" lang="en-US"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𝑡</m:t>
                                </m:r>
                              </m:e>
                            </m:d>
                          </m:e>
                        </m:func>
                      </m:oMath>
                    </m:oMathPara>
                  </a14:m>
                  <a:endParaRPr kumimoji="0" lang="en-US" sz="2800" b="0" i="0" u="none" strike="noStrike" kern="1200" cap="none" spc="0" normalizeH="0" baseline="0" noProof="0" dirty="0">
                    <a:ln>
                      <a:noFill/>
                    </a:ln>
                    <a:solidFill>
                      <a:prstClr val="white"/>
                    </a:solidFill>
                    <a:effectLst/>
                    <a:uLnTx/>
                    <a:uFillTx/>
                    <a:latin typeface="Times New Roman"/>
                    <a:ea typeface="Open Sans" panose="020B0606030504020204" pitchFamily="34" charset="0"/>
                    <a:cs typeface="Open Sans" panose="020B0606030504020204" pitchFamily="34" charset="0"/>
                  </a:endParaRPr>
                </a:p>
              </p:txBody>
            </p:sp>
          </mc:Choice>
          <mc:Fallback xmlns="">
            <p:sp>
              <p:nvSpPr>
                <p:cNvPr id="42" name="TextBox 41">
                  <a:extLst>
                    <a:ext uri="{FF2B5EF4-FFF2-40B4-BE49-F238E27FC236}">
                      <a16:creationId xmlns:a16="http://schemas.microsoft.com/office/drawing/2014/main" id="{4F16B80A-FE5B-4468-A8F9-A9C49A2B6407}"/>
                    </a:ext>
                  </a:extLst>
                </p:cNvPr>
                <p:cNvSpPr txBox="1">
                  <a:spLocks noRot="1" noChangeAspect="1" noMove="1" noResize="1" noEditPoints="1" noAdjustHandles="1" noChangeArrowheads="1" noChangeShapeType="1" noTextEdit="1"/>
                </p:cNvSpPr>
                <p:nvPr/>
              </p:nvSpPr>
              <p:spPr>
                <a:xfrm>
                  <a:off x="20702883" y="12275929"/>
                  <a:ext cx="4199739" cy="1365374"/>
                </a:xfrm>
                <a:prstGeom prst="rect">
                  <a:avLst/>
                </a:prstGeom>
                <a:blipFill>
                  <a:blip r:embed="rId7"/>
                  <a:stretch>
                    <a:fillRect/>
                  </a:stretch>
                </a:blipFill>
                <a:ln w="38100">
                  <a:solidFill>
                    <a:srgbClr val="00B0F0"/>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7852AE61-C521-4123-9F4B-75CB00192397}"/>
                    </a:ext>
                  </a:extLst>
                </p:cNvPr>
                <p:cNvSpPr txBox="1"/>
                <p:nvPr/>
              </p:nvSpPr>
              <p:spPr>
                <a:xfrm>
                  <a:off x="25036028" y="12440269"/>
                  <a:ext cx="4451154" cy="1082861"/>
                </a:xfrm>
                <a:prstGeom prst="rect">
                  <a:avLst/>
                </a:prstGeom>
                <a:noFill/>
                <a:ln w="38100">
                  <a:solidFill>
                    <a:srgbClr val="F79646"/>
                  </a:solidFill>
                  <a:prstDash val="lgDash"/>
                </a:ln>
              </p:spPr>
              <p:txBody>
                <a:bodyPr wrap="none" lIns="91440" tIns="45720" rIns="0" bIns="9144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fPr>
                          <m:num>
                            <m: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𝑑𝐵</m:t>
                            </m:r>
                          </m:num>
                          <m:den>
                            <m: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𝑑𝑡</m:t>
                            </m:r>
                          </m:den>
                        </m:f>
                        <m: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f>
                          <m:fPr>
                            <m:ctrlP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fPr>
                          <m:num>
                            <m: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𝑑</m:t>
                            </m:r>
                            <m:sSub>
                              <m:sSubPr>
                                <m:ctrlP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𝐼</m:t>
                                </m:r>
                              </m:e>
                              <m:sub>
                                <m: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𝐶𝐿𝐼𝑄</m:t>
                                </m:r>
                              </m:sub>
                            </m:sSub>
                          </m:num>
                          <m:den>
                            <m: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𝑑𝑡</m:t>
                            </m:r>
                          </m:den>
                        </m:f>
                        <m: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 </m:t>
                        </m:r>
                        <m:d>
                          <m:dPr>
                            <m:begChr m:val="["/>
                            <m:endChr m:val="]"/>
                            <m:ctrlP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dPr>
                          <m:e>
                            <m: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1−</m:t>
                            </m:r>
                            <m:sSup>
                              <m:sSupPr>
                                <m:ctrlP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sSupPr>
                              <m:e>
                                <m: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𝑒</m:t>
                                </m:r>
                              </m:e>
                              <m:sup>
                                <m:d>
                                  <m:dPr>
                                    <m:ctrlP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dPr>
                                  <m:e>
                                    <m: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 </m:t>
                                    </m:r>
                                    <m:f>
                                      <m:fPr>
                                        <m:ctrlP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fPr>
                                      <m:num>
                                        <m: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𝑡</m:t>
                                        </m:r>
                                      </m:num>
                                      <m:den>
                                        <m:r>
                                          <a:rPr kumimoji="0" lang="en-US" sz="3200" b="0" i="1" u="none" strike="noStrike" kern="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𝜏</m:t>
                                        </m:r>
                                      </m:den>
                                    </m:f>
                                  </m:e>
                                </m:d>
                              </m:sup>
                            </m:sSup>
                          </m:e>
                        </m:d>
                      </m:oMath>
                    </m:oMathPara>
                  </a14:m>
                  <a:endParaRPr kumimoji="0" lang="en-US" sz="3200" b="0" i="0" u="none" strike="noStrike" kern="0" cap="none" spc="0" normalizeH="0" baseline="0" noProof="0" dirty="0">
                    <a:ln>
                      <a:noFill/>
                    </a:ln>
                    <a:solidFill>
                      <a:prstClr val="white"/>
                    </a:solidFill>
                    <a:effectLst/>
                    <a:uLnTx/>
                    <a:uFillTx/>
                    <a:latin typeface="Times New Roman"/>
                    <a:ea typeface="Open Sans" panose="020B0606030504020204" pitchFamily="34" charset="0"/>
                    <a:cs typeface="Open Sans" panose="020B0606030504020204" pitchFamily="34" charset="0"/>
                  </a:endParaRPr>
                </a:p>
              </p:txBody>
            </p:sp>
          </mc:Choice>
          <mc:Fallback xmlns="">
            <p:sp>
              <p:nvSpPr>
                <p:cNvPr id="43" name="TextBox 42">
                  <a:extLst>
                    <a:ext uri="{FF2B5EF4-FFF2-40B4-BE49-F238E27FC236}">
                      <a16:creationId xmlns:a16="http://schemas.microsoft.com/office/drawing/2014/main" id="{7852AE61-C521-4123-9F4B-75CB00192397}"/>
                    </a:ext>
                  </a:extLst>
                </p:cNvPr>
                <p:cNvSpPr txBox="1">
                  <a:spLocks noRot="1" noChangeAspect="1" noMove="1" noResize="1" noEditPoints="1" noAdjustHandles="1" noChangeArrowheads="1" noChangeShapeType="1" noTextEdit="1"/>
                </p:cNvSpPr>
                <p:nvPr/>
              </p:nvSpPr>
              <p:spPr>
                <a:xfrm>
                  <a:off x="25036028" y="12440269"/>
                  <a:ext cx="4451154" cy="1082861"/>
                </a:xfrm>
                <a:prstGeom prst="rect">
                  <a:avLst/>
                </a:prstGeom>
                <a:blipFill>
                  <a:blip r:embed="rId8"/>
                  <a:stretch>
                    <a:fillRect/>
                  </a:stretch>
                </a:blipFill>
                <a:ln w="38100">
                  <a:solidFill>
                    <a:srgbClr val="F79646"/>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19585EBE-C2A6-4575-8809-89FCD0A03D59}"/>
                    </a:ext>
                  </a:extLst>
                </p:cNvPr>
                <p:cNvSpPr txBox="1"/>
                <p:nvPr/>
              </p:nvSpPr>
              <p:spPr>
                <a:xfrm>
                  <a:off x="29634441" y="12315908"/>
                  <a:ext cx="2619307" cy="1285416"/>
                </a:xfrm>
                <a:prstGeom prst="rect">
                  <a:avLst/>
                </a:prstGeom>
                <a:noFill/>
                <a:ln w="38100">
                  <a:solidFill>
                    <a:srgbClr val="FF0000"/>
                  </a:solidFill>
                  <a:prstDash val="lgDash"/>
                </a:ln>
              </p:spPr>
              <p:txBody>
                <a:bodyPr wrap="none" lIns="91440" tIns="0" rIns="0" bIns="9144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fPr>
                          <m:num>
                            <m:sSub>
                              <m:sSubPr>
                                <m:ctrlP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𝑃</m:t>
                                </m:r>
                              </m:e>
                              <m:sub>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𝐼𝐹𝐶𝐿</m:t>
                                </m:r>
                              </m:sub>
                            </m:sSub>
                          </m:num>
                          <m:den>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𝑣𝑜𝑙</m:t>
                            </m:r>
                          </m:den>
                        </m:f>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sSup>
                          <m:sSupPr>
                            <m:ctrlP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sSupPr>
                          <m:e>
                            <m:d>
                              <m:dPr>
                                <m:begChr m:val="["/>
                                <m:endChr m:val="]"/>
                                <m:ctrlP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dPr>
                              <m:e>
                                <m:f>
                                  <m:fPr>
                                    <m:ctrlP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fPr>
                                  <m:num>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𝑑𝐵</m:t>
                                    </m:r>
                                  </m:num>
                                  <m:den>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𝑑𝑡</m:t>
                                    </m:r>
                                  </m:den>
                                </m:f>
                              </m:e>
                            </m:d>
                          </m:e>
                          <m:sup>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2</m:t>
                            </m:r>
                          </m:sup>
                        </m:sSup>
                      </m:oMath>
                    </m:oMathPara>
                  </a14:m>
                  <a:endParaRPr kumimoji="0" lang="en-US" sz="3200" b="0" i="0" u="none" strike="noStrike" kern="1200" cap="none" spc="0" normalizeH="0" baseline="0" noProof="0" dirty="0">
                    <a:ln>
                      <a:noFill/>
                    </a:ln>
                    <a:solidFill>
                      <a:prstClr val="white"/>
                    </a:solidFill>
                    <a:effectLst/>
                    <a:uLnTx/>
                    <a:uFillTx/>
                    <a:latin typeface="Times New Roman"/>
                    <a:ea typeface="Open Sans" panose="020B0606030504020204" pitchFamily="34" charset="0"/>
                    <a:cs typeface="Open Sans" panose="020B0606030504020204" pitchFamily="34" charset="0"/>
                  </a:endParaRPr>
                </a:p>
              </p:txBody>
            </p:sp>
          </mc:Choice>
          <mc:Fallback xmlns="">
            <p:sp>
              <p:nvSpPr>
                <p:cNvPr id="44" name="TextBox 43">
                  <a:extLst>
                    <a:ext uri="{FF2B5EF4-FFF2-40B4-BE49-F238E27FC236}">
                      <a16:creationId xmlns:a16="http://schemas.microsoft.com/office/drawing/2014/main" id="{19585EBE-C2A6-4575-8809-89FCD0A03D59}"/>
                    </a:ext>
                  </a:extLst>
                </p:cNvPr>
                <p:cNvSpPr txBox="1">
                  <a:spLocks noRot="1" noChangeAspect="1" noMove="1" noResize="1" noEditPoints="1" noAdjustHandles="1" noChangeArrowheads="1" noChangeShapeType="1" noTextEdit="1"/>
                </p:cNvSpPr>
                <p:nvPr/>
              </p:nvSpPr>
              <p:spPr>
                <a:xfrm>
                  <a:off x="29634441" y="12315908"/>
                  <a:ext cx="2619307" cy="1285416"/>
                </a:xfrm>
                <a:prstGeom prst="rect">
                  <a:avLst/>
                </a:prstGeom>
                <a:blipFill>
                  <a:blip r:embed="rId9"/>
                  <a:stretch>
                    <a:fillRect/>
                  </a:stretch>
                </a:blipFill>
                <a:ln w="38100">
                  <a:solidFill>
                    <a:srgbClr val="FF0000"/>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D777490-7D31-4817-848F-D1B56B5353FD}"/>
                    </a:ext>
                  </a:extLst>
                </p:cNvPr>
                <p:cNvSpPr txBox="1"/>
                <p:nvPr/>
              </p:nvSpPr>
              <p:spPr>
                <a:xfrm>
                  <a:off x="32401005" y="12315908"/>
                  <a:ext cx="2625591" cy="584775"/>
                </a:xfrm>
                <a:prstGeom prst="rect">
                  <a:avLst/>
                </a:prstGeom>
                <a:noFill/>
                <a:ln w="38100">
                  <a:solidFill>
                    <a:srgbClr val="FFFF00"/>
                  </a:solidFill>
                  <a:prstDash val="lgDash"/>
                </a:ln>
              </p:spPr>
              <p:txBody>
                <a:bodyPr wrap="none" lIns="91440" tIns="0" rIns="0" bIns="9144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
                      </m:oMathParaPr>
                      <m:oMath xmlns:m="http://schemas.openxmlformats.org/officeDocument/2006/math">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𝑇</m:t>
                        </m:r>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&gt;</m:t>
                        </m:r>
                        <m:sSub>
                          <m:sSubPr>
                            <m:ctrlP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𝑇</m:t>
                            </m:r>
                          </m:e>
                          <m:sub>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𝐶𝑆</m:t>
                            </m:r>
                          </m:sub>
                        </m:sSub>
                        <m:d>
                          <m:dPr>
                            <m:ctrlP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dPr>
                          <m:e>
                            <m:sSub>
                              <m:sSubPr>
                                <m:ctrlP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𝑇</m:t>
                                </m:r>
                              </m:e>
                              <m:sub>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𝐶</m:t>
                                </m:r>
                              </m:sub>
                            </m:sSub>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𝐼</m:t>
                            </m:r>
                          </m:e>
                        </m:d>
                      </m:oMath>
                    </m:oMathPara>
                  </a14:m>
                  <a:endParaRPr kumimoji="0" lang="en-US" sz="3200" b="0" i="0" u="none" strike="noStrike" kern="1200" cap="none" spc="0" normalizeH="0" baseline="0" noProof="0" dirty="0">
                    <a:ln>
                      <a:noFill/>
                    </a:ln>
                    <a:solidFill>
                      <a:prstClr val="white"/>
                    </a:solidFill>
                    <a:effectLst/>
                    <a:uLnTx/>
                    <a:uFillTx/>
                    <a:latin typeface="Times New Roman"/>
                    <a:ea typeface="Open Sans" panose="020B0606030504020204" pitchFamily="34" charset="0"/>
                    <a:cs typeface="Open Sans" panose="020B0606030504020204" pitchFamily="34" charset="0"/>
                  </a:endParaRPr>
                </a:p>
              </p:txBody>
            </p:sp>
          </mc:Choice>
          <mc:Fallback xmlns="">
            <p:sp>
              <p:nvSpPr>
                <p:cNvPr id="45" name="TextBox 44">
                  <a:extLst>
                    <a:ext uri="{FF2B5EF4-FFF2-40B4-BE49-F238E27FC236}">
                      <a16:creationId xmlns:a16="http://schemas.microsoft.com/office/drawing/2014/main" id="{0D777490-7D31-4817-848F-D1B56B5353FD}"/>
                    </a:ext>
                  </a:extLst>
                </p:cNvPr>
                <p:cNvSpPr txBox="1">
                  <a:spLocks noRot="1" noChangeAspect="1" noMove="1" noResize="1" noEditPoints="1" noAdjustHandles="1" noChangeArrowheads="1" noChangeShapeType="1" noTextEdit="1"/>
                </p:cNvSpPr>
                <p:nvPr/>
              </p:nvSpPr>
              <p:spPr>
                <a:xfrm>
                  <a:off x="32401005" y="12315908"/>
                  <a:ext cx="2625591" cy="584775"/>
                </a:xfrm>
                <a:prstGeom prst="rect">
                  <a:avLst/>
                </a:prstGeom>
                <a:blipFill>
                  <a:blip r:embed="rId10"/>
                  <a:stretch>
                    <a:fillRect/>
                  </a:stretch>
                </a:blipFill>
                <a:ln w="38100">
                  <a:solidFill>
                    <a:srgbClr val="FFFF00"/>
                  </a:solidFill>
                  <a:prstDash val="lg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C63018A-BD7A-48B6-8591-4794B5CD537E}"/>
                    </a:ext>
                  </a:extLst>
                </p:cNvPr>
                <p:cNvSpPr txBox="1"/>
                <p:nvPr/>
              </p:nvSpPr>
              <p:spPr>
                <a:xfrm>
                  <a:off x="32707307" y="12976538"/>
                  <a:ext cx="2319289" cy="624786"/>
                </a:xfrm>
                <a:prstGeom prst="rect">
                  <a:avLst/>
                </a:prstGeom>
                <a:noFill/>
                <a:ln w="38100">
                  <a:solidFill>
                    <a:srgbClr val="FFFF00"/>
                  </a:solidFill>
                  <a:prstDash val="lgDash"/>
                </a:ln>
              </p:spPr>
              <p:txBody>
                <a:bodyPr wrap="none" lIns="91440" tIns="0" rIns="0" bIns="9144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𝜌</m:t>
                            </m:r>
                          </m:e>
                          <m:sub>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𝑤𝑖𝑟𝑒</m:t>
                            </m:r>
                          </m:sub>
                        </m:sSub>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sSub>
                          <m:sSubPr>
                            <m:ctrlP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sSubPr>
                          <m:e>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𝜌</m:t>
                            </m:r>
                          </m:e>
                          <m:sub>
                            <m:r>
                              <a:rPr kumimoji="0" lang="en-US" sz="32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𝐴𝑔</m:t>
                            </m:r>
                          </m:sub>
                        </m:sSub>
                      </m:oMath>
                    </m:oMathPara>
                  </a14:m>
                  <a:endParaRPr kumimoji="0" lang="en-US" sz="3200" b="0" i="0" u="none" strike="noStrike" kern="1200" cap="none" spc="0" normalizeH="0" baseline="0" noProof="0" dirty="0">
                    <a:ln>
                      <a:noFill/>
                    </a:ln>
                    <a:solidFill>
                      <a:prstClr val="white"/>
                    </a:solidFill>
                    <a:effectLst/>
                    <a:uLnTx/>
                    <a:uFillTx/>
                    <a:latin typeface="Times New Roman"/>
                    <a:ea typeface="Open Sans" panose="020B0606030504020204" pitchFamily="34" charset="0"/>
                    <a:cs typeface="Open Sans" panose="020B0606030504020204" pitchFamily="34" charset="0"/>
                  </a:endParaRPr>
                </a:p>
              </p:txBody>
            </p:sp>
          </mc:Choice>
          <mc:Fallback xmlns="">
            <p:sp>
              <p:nvSpPr>
                <p:cNvPr id="46" name="TextBox 45">
                  <a:extLst>
                    <a:ext uri="{FF2B5EF4-FFF2-40B4-BE49-F238E27FC236}">
                      <a16:creationId xmlns:a16="http://schemas.microsoft.com/office/drawing/2014/main" id="{9C63018A-BD7A-48B6-8591-4794B5CD537E}"/>
                    </a:ext>
                  </a:extLst>
                </p:cNvPr>
                <p:cNvSpPr txBox="1">
                  <a:spLocks noRot="1" noChangeAspect="1" noMove="1" noResize="1" noEditPoints="1" noAdjustHandles="1" noChangeArrowheads="1" noChangeShapeType="1" noTextEdit="1"/>
                </p:cNvSpPr>
                <p:nvPr/>
              </p:nvSpPr>
              <p:spPr>
                <a:xfrm>
                  <a:off x="32707307" y="12976538"/>
                  <a:ext cx="2319289" cy="624786"/>
                </a:xfrm>
                <a:prstGeom prst="rect">
                  <a:avLst/>
                </a:prstGeom>
                <a:blipFill>
                  <a:blip r:embed="rId11"/>
                  <a:stretch>
                    <a:fillRect/>
                  </a:stretch>
                </a:blipFill>
                <a:ln w="38100">
                  <a:solidFill>
                    <a:srgbClr val="FFFF00"/>
                  </a:solidFill>
                  <a:prstDash val="lgDash"/>
                </a:ln>
              </p:spPr>
              <p:txBody>
                <a:bodyPr/>
                <a:lstStyle/>
                <a:p>
                  <a:r>
                    <a:rPr lang="en-US">
                      <a:noFill/>
                    </a:rPr>
                    <a:t> </a:t>
                  </a:r>
                </a:p>
              </p:txBody>
            </p:sp>
          </mc:Fallback>
        </mc:AlternateContent>
        <p:sp>
          <p:nvSpPr>
            <p:cNvPr id="47" name="Rectangle 46">
              <a:extLst>
                <a:ext uri="{FF2B5EF4-FFF2-40B4-BE49-F238E27FC236}">
                  <a16:creationId xmlns:a16="http://schemas.microsoft.com/office/drawing/2014/main" id="{EFB58ABC-C79F-4CF7-9E8F-617992957749}"/>
                </a:ext>
              </a:extLst>
            </p:cNvPr>
            <p:cNvSpPr/>
            <p:nvPr/>
          </p:nvSpPr>
          <p:spPr>
            <a:xfrm>
              <a:off x="19796638" y="11353071"/>
              <a:ext cx="2022190" cy="632245"/>
            </a:xfrm>
            <a:prstGeom prst="rect">
              <a:avLst/>
            </a:prstGeom>
            <a:noFill/>
            <a:ln w="38100" cap="flat" cmpd="sng" algn="ctr">
              <a:solidFill>
                <a:srgbClr val="00B050"/>
              </a:solidFill>
              <a:prstDash val="lgDash"/>
            </a:ln>
            <a:effectLst>
              <a:outerShdw blurRad="40000" dist="23000" dir="5400000" rotWithShape="0">
                <a:srgbClr val="000000">
                  <a:alpha val="35000"/>
                </a:srgbClr>
              </a:outerShdw>
            </a:effectLst>
          </p:spPr>
          <p:txBody>
            <a:bodyPr rtlCol="0" anchor="ctr"/>
            <a:lstStyle/>
            <a:p>
              <a:pPr marL="0" marR="0" lvl="0" indent="0" algn="ctr" defTabSz="2560320" rtl="0" eaLnBrk="1" fontAlgn="auto" latinLnBrk="0" hangingPunct="1">
                <a:lnSpc>
                  <a:spcPct val="100000"/>
                </a:lnSpc>
                <a:spcBef>
                  <a:spcPts val="0"/>
                </a:spcBef>
                <a:spcAft>
                  <a:spcPts val="0"/>
                </a:spcAft>
                <a:buClrTx/>
                <a:buSzTx/>
                <a:buFontTx/>
                <a:buNone/>
                <a:tabLst/>
                <a:defRPr/>
              </a:pPr>
              <a:endParaRPr kumimoji="0" lang="en-US" sz="10100" b="0" i="0" u="none" strike="noStrike" kern="0" cap="none" spc="0" normalizeH="0" baseline="0" noProof="0">
                <a:ln>
                  <a:noFill/>
                </a:ln>
                <a:solidFill>
                  <a:prstClr val="white"/>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0628D1E9-109F-454B-A6B6-0C78A28034BA}"/>
                </a:ext>
              </a:extLst>
            </p:cNvPr>
            <p:cNvSpPr/>
            <p:nvPr/>
          </p:nvSpPr>
          <p:spPr>
            <a:xfrm>
              <a:off x="22586979" y="11353071"/>
              <a:ext cx="2886682" cy="632245"/>
            </a:xfrm>
            <a:prstGeom prst="rect">
              <a:avLst/>
            </a:prstGeom>
            <a:noFill/>
            <a:ln w="38100" cap="flat" cmpd="sng" algn="ctr">
              <a:solidFill>
                <a:srgbClr val="00B0F0"/>
              </a:solidFill>
              <a:prstDash val="lgDash"/>
            </a:ln>
            <a:effectLst>
              <a:outerShdw blurRad="40000" dist="23000" dir="5400000" rotWithShape="0">
                <a:srgbClr val="000000">
                  <a:alpha val="35000"/>
                </a:srgbClr>
              </a:outerShdw>
            </a:effectLst>
          </p:spPr>
          <p:txBody>
            <a:bodyPr rtlCol="0" anchor="ctr"/>
            <a:lstStyle/>
            <a:p>
              <a:pPr marL="0" marR="0" lvl="0" indent="0" algn="ctr" defTabSz="2560320" rtl="0" eaLnBrk="1" fontAlgn="auto" latinLnBrk="0" hangingPunct="1">
                <a:lnSpc>
                  <a:spcPct val="100000"/>
                </a:lnSpc>
                <a:spcBef>
                  <a:spcPts val="0"/>
                </a:spcBef>
                <a:spcAft>
                  <a:spcPts val="0"/>
                </a:spcAft>
                <a:buClrTx/>
                <a:buSzTx/>
                <a:buFontTx/>
                <a:buNone/>
                <a:tabLst/>
                <a:defRPr/>
              </a:pPr>
              <a:endParaRPr kumimoji="0" lang="en-US" sz="10100" b="0" i="0" u="none" strike="noStrike" kern="0" cap="none" spc="0" normalizeH="0" baseline="0" noProof="0">
                <a:ln>
                  <a:noFill/>
                </a:ln>
                <a:solidFill>
                  <a:prstClr val="white"/>
                </a:solidFill>
                <a:effectLst/>
                <a:uLnTx/>
                <a:uFillTx/>
                <a:latin typeface="Calibri"/>
                <a:ea typeface="+mn-ea"/>
                <a:cs typeface="+mn-cs"/>
              </a:endParaRPr>
            </a:p>
          </p:txBody>
        </p:sp>
        <p:sp>
          <p:nvSpPr>
            <p:cNvPr id="49" name="Rectangle 48">
              <a:extLst>
                <a:ext uri="{FF2B5EF4-FFF2-40B4-BE49-F238E27FC236}">
                  <a16:creationId xmlns:a16="http://schemas.microsoft.com/office/drawing/2014/main" id="{16957648-57EC-48CC-9B9E-E31D27F8688F}"/>
                </a:ext>
              </a:extLst>
            </p:cNvPr>
            <p:cNvSpPr/>
            <p:nvPr/>
          </p:nvSpPr>
          <p:spPr>
            <a:xfrm>
              <a:off x="26266140" y="11353071"/>
              <a:ext cx="1158240" cy="632245"/>
            </a:xfrm>
            <a:prstGeom prst="rect">
              <a:avLst/>
            </a:prstGeom>
            <a:noFill/>
            <a:ln w="38100" cap="flat" cmpd="sng" algn="ctr">
              <a:solidFill>
                <a:srgbClr val="F79646"/>
              </a:solidFill>
              <a:prstDash val="lgDash"/>
            </a:ln>
            <a:effectLst>
              <a:outerShdw blurRad="40000" dist="23000" dir="5400000" rotWithShape="0">
                <a:srgbClr val="000000">
                  <a:alpha val="35000"/>
                </a:srgbClr>
              </a:outerShdw>
            </a:effectLst>
          </p:spPr>
          <p:txBody>
            <a:bodyPr rtlCol="0" anchor="ctr"/>
            <a:lstStyle/>
            <a:p>
              <a:pPr marL="0" marR="0" lvl="0" indent="0" algn="ctr" defTabSz="2560320" rtl="0" eaLnBrk="1" fontAlgn="auto" latinLnBrk="0" hangingPunct="1">
                <a:lnSpc>
                  <a:spcPct val="100000"/>
                </a:lnSpc>
                <a:spcBef>
                  <a:spcPts val="0"/>
                </a:spcBef>
                <a:spcAft>
                  <a:spcPts val="0"/>
                </a:spcAft>
                <a:buClrTx/>
                <a:buSzTx/>
                <a:buFontTx/>
                <a:buNone/>
                <a:tabLst/>
                <a:defRPr/>
              </a:pPr>
              <a:endParaRPr kumimoji="0" lang="en-US" sz="10100" b="0" i="0" u="none" strike="noStrike" kern="0" cap="none" spc="0" normalizeH="0" baseline="0" noProof="0">
                <a:ln>
                  <a:noFill/>
                </a:ln>
                <a:solidFill>
                  <a:prstClr val="white"/>
                </a:solidFill>
                <a:effectLst/>
                <a:uLnTx/>
                <a:uFillTx/>
                <a:latin typeface="Calibri"/>
                <a:ea typeface="+mn-ea"/>
                <a:cs typeface="+mn-cs"/>
              </a:endParaRPr>
            </a:p>
          </p:txBody>
        </p:sp>
        <p:sp>
          <p:nvSpPr>
            <p:cNvPr id="50" name="Rectangle 49">
              <a:extLst>
                <a:ext uri="{FF2B5EF4-FFF2-40B4-BE49-F238E27FC236}">
                  <a16:creationId xmlns:a16="http://schemas.microsoft.com/office/drawing/2014/main" id="{10C1EC51-D032-4F9D-80FC-9AE58C3C8504}"/>
                </a:ext>
              </a:extLst>
            </p:cNvPr>
            <p:cNvSpPr/>
            <p:nvPr/>
          </p:nvSpPr>
          <p:spPr>
            <a:xfrm>
              <a:off x="28209239" y="11353071"/>
              <a:ext cx="3974499" cy="632245"/>
            </a:xfrm>
            <a:prstGeom prst="rect">
              <a:avLst/>
            </a:prstGeom>
            <a:noFill/>
            <a:ln w="38100" cap="flat" cmpd="sng" algn="ctr">
              <a:solidFill>
                <a:srgbClr val="FF0000"/>
              </a:solidFill>
              <a:prstDash val="lgDash"/>
            </a:ln>
            <a:effectLst>
              <a:outerShdw blurRad="40000" dist="23000" dir="5400000" rotWithShape="0">
                <a:srgbClr val="000000">
                  <a:alpha val="35000"/>
                </a:srgbClr>
              </a:outerShdw>
            </a:effectLst>
          </p:spPr>
          <p:txBody>
            <a:bodyPr rtlCol="0" anchor="ctr"/>
            <a:lstStyle/>
            <a:p>
              <a:pPr marL="0" marR="0" lvl="0" indent="0" algn="ctr" defTabSz="2560320" rtl="0" eaLnBrk="1" fontAlgn="auto" latinLnBrk="0" hangingPunct="1">
                <a:lnSpc>
                  <a:spcPct val="100000"/>
                </a:lnSpc>
                <a:spcBef>
                  <a:spcPts val="0"/>
                </a:spcBef>
                <a:spcAft>
                  <a:spcPts val="0"/>
                </a:spcAft>
                <a:buClrTx/>
                <a:buSzTx/>
                <a:buFontTx/>
                <a:buNone/>
                <a:tabLst/>
                <a:defRPr/>
              </a:pPr>
              <a:endParaRPr kumimoji="0" lang="en-US" sz="10100" b="0" i="0" u="none" strike="noStrike" kern="0" cap="none" spc="0" normalizeH="0" baseline="0" noProof="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B3D61884-A62D-4470-9956-E4107FF3F574}"/>
                </a:ext>
              </a:extLst>
            </p:cNvPr>
            <p:cNvSpPr/>
            <p:nvPr/>
          </p:nvSpPr>
          <p:spPr>
            <a:xfrm>
              <a:off x="32979359" y="11353071"/>
              <a:ext cx="1500867" cy="632245"/>
            </a:xfrm>
            <a:prstGeom prst="rect">
              <a:avLst/>
            </a:prstGeom>
            <a:noFill/>
            <a:ln w="38100" cap="flat" cmpd="sng" algn="ctr">
              <a:solidFill>
                <a:srgbClr val="FFFF00"/>
              </a:solidFill>
              <a:prstDash val="lgDash"/>
            </a:ln>
            <a:effectLst>
              <a:outerShdw blurRad="40000" dist="23000" dir="5400000" rotWithShape="0">
                <a:srgbClr val="000000">
                  <a:alpha val="35000"/>
                </a:srgbClr>
              </a:outerShdw>
            </a:effectLst>
          </p:spPr>
          <p:txBody>
            <a:bodyPr rtlCol="0" anchor="ctr"/>
            <a:lstStyle/>
            <a:p>
              <a:pPr marL="0" marR="0" lvl="0" indent="0" algn="ctr" defTabSz="2560320" rtl="0" eaLnBrk="1" fontAlgn="auto" latinLnBrk="0" hangingPunct="1">
                <a:lnSpc>
                  <a:spcPct val="100000"/>
                </a:lnSpc>
                <a:spcBef>
                  <a:spcPts val="0"/>
                </a:spcBef>
                <a:spcAft>
                  <a:spcPts val="0"/>
                </a:spcAft>
                <a:buClrTx/>
                <a:buSzTx/>
                <a:buFontTx/>
                <a:buNone/>
                <a:tabLst/>
                <a:defRPr/>
              </a:pPr>
              <a:endParaRPr kumimoji="0" lang="en-US" sz="10100" b="0" i="0" u="none" strike="noStrike" kern="0" cap="none" spc="0" normalizeH="0" baseline="0" noProof="0">
                <a:ln>
                  <a:noFill/>
                </a:ln>
                <a:solidFill>
                  <a:prstClr val="white"/>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15A7D0AD-4BCA-4BB2-8B00-2D1188E62941}"/>
              </a:ext>
            </a:extLst>
          </p:cNvPr>
          <p:cNvPicPr>
            <a:picLocks noChangeAspect="1"/>
          </p:cNvPicPr>
          <p:nvPr/>
        </p:nvPicPr>
        <p:blipFill>
          <a:blip r:embed="rId12"/>
          <a:stretch>
            <a:fillRect/>
          </a:stretch>
        </p:blipFill>
        <p:spPr>
          <a:xfrm>
            <a:off x="1796316" y="1145870"/>
            <a:ext cx="8559382" cy="1371696"/>
          </a:xfrm>
          <a:prstGeom prst="rect">
            <a:avLst/>
          </a:prstGeom>
        </p:spPr>
      </p:pic>
      <p:pic>
        <p:nvPicPr>
          <p:cNvPr id="64" name="Picture 63">
            <a:extLst>
              <a:ext uri="{FF2B5EF4-FFF2-40B4-BE49-F238E27FC236}">
                <a16:creationId xmlns:a16="http://schemas.microsoft.com/office/drawing/2014/main" id="{6BC9126E-D674-4042-ACE9-CE30CFB70D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45118" y="2731580"/>
            <a:ext cx="2560418" cy="1920314"/>
          </a:xfrm>
          <a:prstGeom prst="rect">
            <a:avLst/>
          </a:prstGeom>
          <a:ln w="38100">
            <a:solidFill>
              <a:schemeClr val="accent3"/>
            </a:solidFill>
          </a:ln>
        </p:spPr>
      </p:pic>
      <p:sp>
        <p:nvSpPr>
          <p:cNvPr id="65" name="TextBox 64">
            <a:extLst>
              <a:ext uri="{FF2B5EF4-FFF2-40B4-BE49-F238E27FC236}">
                <a16:creationId xmlns:a16="http://schemas.microsoft.com/office/drawing/2014/main" id="{6F0D7356-99A4-40EC-8202-267580C1A4C8}"/>
              </a:ext>
            </a:extLst>
          </p:cNvPr>
          <p:cNvSpPr txBox="1"/>
          <p:nvPr/>
        </p:nvSpPr>
        <p:spPr>
          <a:xfrm>
            <a:off x="7280214" y="3907107"/>
            <a:ext cx="931922" cy="492443"/>
          </a:xfrm>
          <a:prstGeom prst="rect">
            <a:avLst/>
          </a:prstGeom>
          <a:solidFill>
            <a:schemeClr val="accent3">
              <a:alpha val="50000"/>
            </a:schemeClr>
          </a:solidFill>
        </p:spPr>
        <p:txBody>
          <a:bodyPr wrap="none" lIns="45720" tIns="0" rIns="4572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EFD"/>
                </a:solidFill>
                <a:effectLst/>
                <a:uLnTx/>
                <a:uFillTx/>
                <a:latin typeface="Calibri" panose="020F0502020204030204" pitchFamily="34" charset="0"/>
                <a:ea typeface="Open Sans" panose="020B0606030504020204" pitchFamily="34" charset="0"/>
                <a:cs typeface="Open Sans" panose="020B0606030504020204" pitchFamily="34" charset="0"/>
              </a:rPr>
              <a:t>Capacitor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EFD"/>
                </a:solidFill>
                <a:effectLst/>
                <a:uLnTx/>
                <a:uFillTx/>
                <a:latin typeface="Calibri" panose="020F0502020204030204" pitchFamily="34" charset="0"/>
                <a:ea typeface="Open Sans" panose="020B0606030504020204" pitchFamily="34" charset="0"/>
                <a:cs typeface="Open Sans" panose="020B0606030504020204" pitchFamily="34" charset="0"/>
              </a:rPr>
              <a:t>Bank</a:t>
            </a:r>
          </a:p>
        </p:txBody>
      </p:sp>
      <p:sp>
        <p:nvSpPr>
          <p:cNvPr id="66" name="TextBox 65">
            <a:extLst>
              <a:ext uri="{FF2B5EF4-FFF2-40B4-BE49-F238E27FC236}">
                <a16:creationId xmlns:a16="http://schemas.microsoft.com/office/drawing/2014/main" id="{06F30CB6-FAE7-42F5-8192-CAF9C44B3B68}"/>
              </a:ext>
            </a:extLst>
          </p:cNvPr>
          <p:cNvSpPr txBox="1"/>
          <p:nvPr/>
        </p:nvSpPr>
        <p:spPr>
          <a:xfrm>
            <a:off x="9877397" y="3907107"/>
            <a:ext cx="1152110" cy="492443"/>
          </a:xfrm>
          <a:prstGeom prst="rect">
            <a:avLst/>
          </a:prstGeom>
          <a:solidFill>
            <a:schemeClr val="accent3">
              <a:alpha val="50000"/>
            </a:schemeClr>
          </a:solidFill>
        </p:spPr>
        <p:txBody>
          <a:bodyPr wrap="none" lIns="45720" tIns="0" rIns="4572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EFD"/>
                </a:solidFill>
                <a:effectLst/>
                <a:uLnTx/>
                <a:uFillTx/>
                <a:latin typeface="Calibri" panose="020F0502020204030204" pitchFamily="34" charset="0"/>
                <a:ea typeface="Open Sans" panose="020B0606030504020204" pitchFamily="34" charset="0"/>
                <a:cs typeface="Open Sans" panose="020B0606030504020204" pitchFamily="34" charset="0"/>
              </a:rPr>
              <a:t>High Current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EFD"/>
                </a:solidFill>
                <a:effectLst/>
                <a:uLnTx/>
                <a:uFillTx/>
                <a:latin typeface="Calibri" panose="020F0502020204030204" pitchFamily="34" charset="0"/>
                <a:ea typeface="Open Sans" panose="020B0606030504020204" pitchFamily="34" charset="0"/>
                <a:cs typeface="Open Sans" panose="020B0606030504020204" pitchFamily="34" charset="0"/>
              </a:rPr>
              <a:t>CLIQ Unit</a:t>
            </a:r>
          </a:p>
        </p:txBody>
      </p:sp>
      <p:pic>
        <p:nvPicPr>
          <p:cNvPr id="8" name="Picture 7">
            <a:extLst>
              <a:ext uri="{FF2B5EF4-FFF2-40B4-BE49-F238E27FC236}">
                <a16:creationId xmlns:a16="http://schemas.microsoft.com/office/drawing/2014/main" id="{19019F80-9E54-40F8-A290-86E9A5DAED3D}"/>
              </a:ext>
            </a:extLst>
          </p:cNvPr>
          <p:cNvPicPr>
            <a:picLocks noChangeAspect="1"/>
          </p:cNvPicPr>
          <p:nvPr/>
        </p:nvPicPr>
        <p:blipFill rotWithShape="1">
          <a:blip r:embed="rId14"/>
          <a:srcRect b="15077"/>
          <a:stretch/>
        </p:blipFill>
        <p:spPr>
          <a:xfrm>
            <a:off x="2869418" y="3126110"/>
            <a:ext cx="2163678" cy="1371696"/>
          </a:xfrm>
          <a:prstGeom prst="rect">
            <a:avLst/>
          </a:prstGeom>
        </p:spPr>
      </p:pic>
      <p:sp>
        <p:nvSpPr>
          <p:cNvPr id="83" name="TextBox 82">
            <a:extLst>
              <a:ext uri="{FF2B5EF4-FFF2-40B4-BE49-F238E27FC236}">
                <a16:creationId xmlns:a16="http://schemas.microsoft.com/office/drawing/2014/main" id="{22AA7ABB-9470-4716-B1E5-2391658AFF76}"/>
              </a:ext>
            </a:extLst>
          </p:cNvPr>
          <p:cNvSpPr txBox="1"/>
          <p:nvPr/>
        </p:nvSpPr>
        <p:spPr>
          <a:xfrm>
            <a:off x="4254029" y="4147313"/>
            <a:ext cx="480260" cy="246221"/>
          </a:xfrm>
          <a:prstGeom prst="rect">
            <a:avLst/>
          </a:prstGeom>
          <a:solidFill>
            <a:schemeClr val="accent3">
              <a:alpha val="50000"/>
            </a:schemeClr>
          </a:solidFill>
        </p:spPr>
        <p:txBody>
          <a:bodyPr wrap="none" lIns="45720" tIns="0" rIns="4572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EFD"/>
                </a:solidFill>
                <a:effectLst/>
                <a:uLnTx/>
                <a:uFillTx/>
                <a:latin typeface="Calibri" panose="020F0502020204030204" pitchFamily="34" charset="0"/>
                <a:ea typeface="Open Sans" panose="020B0606030504020204" pitchFamily="34" charset="0"/>
                <a:cs typeface="Open Sans" panose="020B0606030504020204" pitchFamily="34" charset="0"/>
              </a:rPr>
              <a:t>IGBT</a:t>
            </a:r>
          </a:p>
        </p:txBody>
      </p:sp>
      <p:sp>
        <p:nvSpPr>
          <p:cNvPr id="29" name="Slide Number Placeholder 2">
            <a:extLst>
              <a:ext uri="{FF2B5EF4-FFF2-40B4-BE49-F238E27FC236}">
                <a16:creationId xmlns:a16="http://schemas.microsoft.com/office/drawing/2014/main" id="{6CFF732D-6E8B-4B55-9EEE-DD105DC52458}"/>
              </a:ext>
            </a:extLst>
          </p:cNvPr>
          <p:cNvSpPr txBox="1">
            <a:spLocks/>
          </p:cNvSpPr>
          <p:nvPr/>
        </p:nvSpPr>
        <p:spPr>
          <a:xfrm>
            <a:off x="2022166" y="6589257"/>
            <a:ext cx="8107682" cy="29227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CLIQ System Design and Assembly: Marcos Turqueti, Jordan Taylor, and </a:t>
            </a:r>
            <a:r>
              <a:rPr kumimoji="0" lang="en-US" sz="12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Patricius</a:t>
            </a: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(Rick) Bloemhard </a:t>
            </a:r>
          </a:p>
        </p:txBody>
      </p:sp>
    </p:spTree>
    <p:extLst>
      <p:ext uri="{BB962C8B-B14F-4D97-AF65-F5344CB8AC3E}">
        <p14:creationId xmlns:p14="http://schemas.microsoft.com/office/powerpoint/2010/main" val="219571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23C9E-F49B-479A-86FC-52BEB2155FEB}"/>
              </a:ext>
            </a:extLst>
          </p:cNvPr>
          <p:cNvSpPr>
            <a:spLocks noGrp="1"/>
          </p:cNvSpPr>
          <p:nvPr>
            <p:ph type="title"/>
          </p:nvPr>
        </p:nvSpPr>
        <p:spPr/>
        <p:txBody>
          <a:bodyPr/>
          <a:lstStyle/>
          <a:p>
            <a:r>
              <a:rPr lang="en-US" dirty="0"/>
              <a:t>Contents</a:t>
            </a:r>
          </a:p>
        </p:txBody>
      </p:sp>
      <p:sp>
        <p:nvSpPr>
          <p:cNvPr id="3" name="Content Placeholder 2">
            <a:extLst>
              <a:ext uri="{FF2B5EF4-FFF2-40B4-BE49-F238E27FC236}">
                <a16:creationId xmlns:a16="http://schemas.microsoft.com/office/drawing/2014/main" id="{2A32917A-A262-4694-8630-12A63D1B5F20}"/>
              </a:ext>
            </a:extLst>
          </p:cNvPr>
          <p:cNvSpPr>
            <a:spLocks noGrp="1"/>
          </p:cNvSpPr>
          <p:nvPr>
            <p:ph idx="1"/>
          </p:nvPr>
        </p:nvSpPr>
        <p:spPr/>
        <p:txBody>
          <a:bodyPr/>
          <a:lstStyle/>
          <a:p>
            <a:r>
              <a:rPr lang="en-US" dirty="0"/>
              <a:t>What is STEAM?</a:t>
            </a:r>
          </a:p>
          <a:p>
            <a:pPr lvl="1"/>
            <a:r>
              <a:rPr lang="en-US" dirty="0"/>
              <a:t>My thoughts on its use</a:t>
            </a:r>
          </a:p>
          <a:p>
            <a:pPr lvl="1"/>
            <a:r>
              <a:rPr lang="en-US" dirty="0"/>
              <a:t>What tools are in the network?</a:t>
            </a:r>
          </a:p>
          <a:p>
            <a:r>
              <a:rPr lang="en-US" dirty="0"/>
              <a:t>What is LEDET?</a:t>
            </a:r>
          </a:p>
          <a:p>
            <a:pPr lvl="1"/>
            <a:r>
              <a:rPr lang="en-US" dirty="0"/>
              <a:t>What’s new in LEDET?</a:t>
            </a:r>
          </a:p>
          <a:p>
            <a:r>
              <a:rPr lang="en-US" dirty="0"/>
              <a:t>Applications of LEDET to Bi-2212, CLIQ, and solenoids/dipoles.</a:t>
            </a:r>
          </a:p>
          <a:p>
            <a:pPr lvl="1"/>
            <a:r>
              <a:rPr lang="en-US" dirty="0"/>
              <a:t>i.e. examples from my PhD work</a:t>
            </a:r>
          </a:p>
          <a:p>
            <a:pPr lvl="1"/>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483EC616-0AB1-4AD6-9674-FD98D5CF7405}"/>
              </a:ext>
            </a:extLst>
          </p:cNvPr>
          <p:cNvSpPr>
            <a:spLocks noGrp="1"/>
          </p:cNvSpPr>
          <p:nvPr>
            <p:ph type="sldNum" sz="quarter" idx="12"/>
          </p:nvPr>
        </p:nvSpPr>
        <p:spPr/>
        <p:txBody>
          <a:bodyPr/>
          <a:lstStyle/>
          <a:p>
            <a:fld id="{5F4C9F40-B079-4B71-A627-7266DFEA7F03}" type="slidenum">
              <a:rPr lang="en-US" smtClean="0"/>
              <a:t>2</a:t>
            </a:fld>
            <a:endParaRPr lang="en-US" dirty="0"/>
          </a:p>
        </p:txBody>
      </p:sp>
    </p:spTree>
    <p:extLst>
      <p:ext uri="{BB962C8B-B14F-4D97-AF65-F5344CB8AC3E}">
        <p14:creationId xmlns:p14="http://schemas.microsoft.com/office/powerpoint/2010/main" val="90016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227AE-0757-46D2-8A45-F4CED7CBE86C}"/>
              </a:ext>
            </a:extLst>
          </p:cNvPr>
          <p:cNvSpPr>
            <a:spLocks noGrp="1"/>
          </p:cNvSpPr>
          <p:nvPr>
            <p:ph type="title"/>
          </p:nvPr>
        </p:nvSpPr>
        <p:spPr>
          <a:xfrm>
            <a:off x="-41304" y="156818"/>
            <a:ext cx="10566400" cy="877253"/>
          </a:xfrm>
        </p:spPr>
        <p:txBody>
          <a:bodyPr>
            <a:normAutofit fontScale="90000"/>
          </a:bodyPr>
          <a:lstStyle/>
          <a:p>
            <a:r>
              <a:rPr lang="en-US" dirty="0"/>
              <a:t>LBL-CLIQ Demonstration on RC7n8 Common Coil Dipole at 77 K</a:t>
            </a:r>
          </a:p>
        </p:txBody>
      </p:sp>
      <p:sp>
        <p:nvSpPr>
          <p:cNvPr id="4" name="Slide Number Placeholder 3">
            <a:extLst>
              <a:ext uri="{FF2B5EF4-FFF2-40B4-BE49-F238E27FC236}">
                <a16:creationId xmlns:a16="http://schemas.microsoft.com/office/drawing/2014/main" id="{05CC176B-5BB1-4276-A327-1031C996CF60}"/>
              </a:ext>
            </a:extLst>
          </p:cNvPr>
          <p:cNvSpPr>
            <a:spLocks noGrp="1"/>
          </p:cNvSpPr>
          <p:nvPr>
            <p:ph type="sldNum" sz="quarter" idx="12"/>
          </p:nvPr>
        </p:nvSpPr>
        <p:spPr/>
        <p:txBody>
          <a:bodyPr/>
          <a:lstStyle/>
          <a:p>
            <a:fld id="{5F4C9F40-B079-4B71-A627-7266DFEA7F03}" type="slidenum">
              <a:rPr lang="en-US" smtClean="0"/>
              <a:t>20</a:t>
            </a:fld>
            <a:endParaRPr lang="en-US" dirty="0"/>
          </a:p>
        </p:txBody>
      </p:sp>
      <p:pic>
        <p:nvPicPr>
          <p:cNvPr id="7" name="Picture 6">
            <a:extLst>
              <a:ext uri="{FF2B5EF4-FFF2-40B4-BE49-F238E27FC236}">
                <a16:creationId xmlns:a16="http://schemas.microsoft.com/office/drawing/2014/main" id="{8524A942-018E-4268-862F-611F3B0B35BC}"/>
              </a:ext>
            </a:extLst>
          </p:cNvPr>
          <p:cNvPicPr>
            <a:picLocks noChangeAspect="1"/>
          </p:cNvPicPr>
          <p:nvPr/>
        </p:nvPicPr>
        <p:blipFill>
          <a:blip r:embed="rId2"/>
          <a:stretch>
            <a:fillRect/>
          </a:stretch>
        </p:blipFill>
        <p:spPr>
          <a:xfrm>
            <a:off x="0" y="2160296"/>
            <a:ext cx="12192000" cy="3224504"/>
          </a:xfrm>
          <a:prstGeom prst="rect">
            <a:avLst/>
          </a:prstGeom>
        </p:spPr>
      </p:pic>
      <p:sp>
        <p:nvSpPr>
          <p:cNvPr id="6" name="Content Placeholder 2">
            <a:extLst>
              <a:ext uri="{FF2B5EF4-FFF2-40B4-BE49-F238E27FC236}">
                <a16:creationId xmlns:a16="http://schemas.microsoft.com/office/drawing/2014/main" id="{84B65DDE-4C0E-4EF0-9E39-4A5B46CA86B8}"/>
              </a:ext>
            </a:extLst>
          </p:cNvPr>
          <p:cNvSpPr txBox="1">
            <a:spLocks/>
          </p:cNvSpPr>
          <p:nvPr/>
        </p:nvSpPr>
        <p:spPr>
          <a:xfrm>
            <a:off x="0" y="5334000"/>
            <a:ext cx="12192000" cy="1240000"/>
          </a:xfrm>
          <a:prstGeom prst="rect">
            <a:avLst/>
          </a:prstGeom>
        </p:spPr>
        <p:txBody>
          <a:bodyPr vert="horz" lIns="91440" tIns="45720" rIns="91440" bIns="45720" rtlCol="0">
            <a:normAutofit fontScale="70000" lnSpcReduction="20000"/>
          </a:bodyPr>
          <a:lst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bg1"/>
                </a:solidFill>
                <a:latin typeface="Calibri" panose="020F0502020204030204" pitchFamily="34" charset="0"/>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bg1"/>
                </a:solidFill>
                <a:latin typeface="Calibri" panose="020F0502020204030204" pitchFamily="34" charset="0"/>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bg1"/>
                </a:solidFill>
                <a:latin typeface="Calibri" panose="020F0502020204030204" pitchFamily="34" charset="0"/>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bg1"/>
                </a:solidFill>
                <a:latin typeface="Calibri" panose="020F0502020204030204" pitchFamily="34" charset="0"/>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bg1"/>
                </a:solidFill>
                <a:latin typeface="Calibri" panose="020F0502020204030204" pitchFamily="34" charset="0"/>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r>
              <a:rPr lang="en-US" sz="2400" dirty="0"/>
              <a:t>First CLIQ testing of a Bi-2212 dipole. Ready for liquid helium quench testing.</a:t>
            </a:r>
          </a:p>
          <a:p>
            <a:r>
              <a:rPr lang="en-US" sz="2400" dirty="0"/>
              <a:t>LEDET simulation matches reasonably with measurement.</a:t>
            </a:r>
          </a:p>
          <a:p>
            <a:pPr lvl="1"/>
            <a:r>
              <a:rPr lang="en-US" sz="2200" dirty="0"/>
              <a:t>Rapid decay due to dynamic inductance replicated</a:t>
            </a:r>
          </a:p>
          <a:p>
            <a:endParaRPr lang="en-US" sz="2400" dirty="0"/>
          </a:p>
          <a:p>
            <a:pPr lvl="3"/>
            <a:endParaRPr lang="en-US" sz="1800" dirty="0"/>
          </a:p>
          <a:p>
            <a:endParaRPr lang="en-US" sz="2400" dirty="0"/>
          </a:p>
        </p:txBody>
      </p:sp>
      <p:pic>
        <p:nvPicPr>
          <p:cNvPr id="8" name="Picture 7">
            <a:extLst>
              <a:ext uri="{FF2B5EF4-FFF2-40B4-BE49-F238E27FC236}">
                <a16:creationId xmlns:a16="http://schemas.microsoft.com/office/drawing/2014/main" id="{77FC269D-5C2C-495C-8201-FC2C022B6340}"/>
              </a:ext>
            </a:extLst>
          </p:cNvPr>
          <p:cNvPicPr>
            <a:picLocks noChangeAspect="1"/>
          </p:cNvPicPr>
          <p:nvPr/>
        </p:nvPicPr>
        <p:blipFill>
          <a:blip r:embed="rId3"/>
          <a:stretch>
            <a:fillRect/>
          </a:stretch>
        </p:blipFill>
        <p:spPr>
          <a:xfrm>
            <a:off x="2857500" y="944786"/>
            <a:ext cx="6477000" cy="1037982"/>
          </a:xfrm>
          <a:prstGeom prst="rect">
            <a:avLst/>
          </a:prstGeom>
        </p:spPr>
      </p:pic>
      <p:pic>
        <p:nvPicPr>
          <p:cNvPr id="11" name="Picture 10">
            <a:extLst>
              <a:ext uri="{FF2B5EF4-FFF2-40B4-BE49-F238E27FC236}">
                <a16:creationId xmlns:a16="http://schemas.microsoft.com/office/drawing/2014/main" id="{481AF66C-7589-4AE7-B045-834124C707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261112" y="344470"/>
            <a:ext cx="2111879" cy="1583910"/>
          </a:xfrm>
          <a:prstGeom prst="rect">
            <a:avLst/>
          </a:prstGeom>
          <a:ln w="38100">
            <a:solidFill>
              <a:schemeClr val="accent3"/>
            </a:solidFill>
          </a:ln>
        </p:spPr>
      </p:pic>
      <p:sp>
        <p:nvSpPr>
          <p:cNvPr id="12" name="TextBox 11">
            <a:extLst>
              <a:ext uri="{FF2B5EF4-FFF2-40B4-BE49-F238E27FC236}">
                <a16:creationId xmlns:a16="http://schemas.microsoft.com/office/drawing/2014/main" id="{F27DFA81-6680-4B63-8640-FABD6BD44CE3}"/>
              </a:ext>
            </a:extLst>
          </p:cNvPr>
          <p:cNvSpPr txBox="1"/>
          <p:nvPr/>
        </p:nvSpPr>
        <p:spPr>
          <a:xfrm>
            <a:off x="10740996" y="1312796"/>
            <a:ext cx="1152110" cy="492443"/>
          </a:xfrm>
          <a:prstGeom prst="rect">
            <a:avLst/>
          </a:prstGeom>
          <a:solidFill>
            <a:schemeClr val="accent3">
              <a:alpha val="50000"/>
            </a:schemeClr>
          </a:solidFill>
        </p:spPr>
        <p:txBody>
          <a:bodyPr wrap="none" lIns="45720" tIns="0" rIns="45720" bIns="0" rtlCol="0">
            <a:spAutoFit/>
          </a:bodyPr>
          <a:lstStyle/>
          <a:p>
            <a:pPr algn="ctr"/>
            <a:r>
              <a:rPr lang="en-US" sz="1600" dirty="0">
                <a:solidFill>
                  <a:schemeClr val="accent5"/>
                </a:solidFill>
                <a:latin typeface="Calibri" panose="020F0502020204030204" pitchFamily="34" charset="0"/>
                <a:ea typeface="Open Sans" panose="020B0606030504020204" pitchFamily="34" charset="0"/>
                <a:cs typeface="Open Sans" panose="020B0606030504020204" pitchFamily="34" charset="0"/>
              </a:rPr>
              <a:t>High Current</a:t>
            </a:r>
          </a:p>
          <a:p>
            <a:pPr algn="ctr"/>
            <a:r>
              <a:rPr lang="en-US" sz="1600" dirty="0">
                <a:solidFill>
                  <a:schemeClr val="accent5"/>
                </a:solidFill>
                <a:latin typeface="Calibri" panose="020F0502020204030204" pitchFamily="34" charset="0"/>
                <a:ea typeface="Open Sans" panose="020B0606030504020204" pitchFamily="34" charset="0"/>
                <a:cs typeface="Open Sans" panose="020B0606030504020204" pitchFamily="34" charset="0"/>
              </a:rPr>
              <a:t>CLIQ Unit</a:t>
            </a:r>
          </a:p>
        </p:txBody>
      </p:sp>
      <p:sp>
        <p:nvSpPr>
          <p:cNvPr id="3" name="TextBox 2">
            <a:extLst>
              <a:ext uri="{FF2B5EF4-FFF2-40B4-BE49-F238E27FC236}">
                <a16:creationId xmlns:a16="http://schemas.microsoft.com/office/drawing/2014/main" id="{F89818D9-09A9-4DF3-A971-BCB268436DA5}"/>
              </a:ext>
            </a:extLst>
          </p:cNvPr>
          <p:cNvSpPr txBox="1"/>
          <p:nvPr/>
        </p:nvSpPr>
        <p:spPr>
          <a:xfrm>
            <a:off x="7228026" y="5948127"/>
            <a:ext cx="4212948" cy="369332"/>
          </a:xfrm>
          <a:prstGeom prst="rect">
            <a:avLst/>
          </a:prstGeom>
          <a:noFill/>
        </p:spPr>
        <p:txBody>
          <a:bodyPr wrap="none" rtlCol="0">
            <a:spAutoFit/>
          </a:bodyPr>
          <a:lstStyle/>
          <a:p>
            <a:r>
              <a:rPr lang="en-US" dirty="0">
                <a:solidFill>
                  <a:srgbClr val="00B050"/>
                </a:solidFill>
              </a:rPr>
              <a:t>Further Testing Planned for May 2020</a:t>
            </a:r>
          </a:p>
        </p:txBody>
      </p:sp>
    </p:spTree>
    <p:extLst>
      <p:ext uri="{BB962C8B-B14F-4D97-AF65-F5344CB8AC3E}">
        <p14:creationId xmlns:p14="http://schemas.microsoft.com/office/powerpoint/2010/main" val="245896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Controlling CLIQ Heat Deposition with Mid-Taps: </a:t>
            </a:r>
            <a:br>
              <a:rPr lang="en-US" sz="3200" dirty="0"/>
            </a:br>
            <a:r>
              <a:rPr lang="en-US" sz="3200" dirty="0"/>
              <a:t>Coil Field and Quench Margin</a:t>
            </a:r>
          </a:p>
        </p:txBody>
      </p:sp>
      <p:pic>
        <p:nvPicPr>
          <p:cNvPr id="44" name="Picture 43">
            <a:extLst>
              <a:ext uri="{FF2B5EF4-FFF2-40B4-BE49-F238E27FC236}">
                <a16:creationId xmlns:a16="http://schemas.microsoft.com/office/drawing/2014/main" id="{E4DC6B2B-AFFC-4BCA-B945-5E7EFC8C5F1A}"/>
              </a:ext>
            </a:extLst>
          </p:cNvPr>
          <p:cNvPicPr>
            <a:picLocks noChangeAspect="1"/>
          </p:cNvPicPr>
          <p:nvPr/>
        </p:nvPicPr>
        <p:blipFill rotWithShape="1">
          <a:blip r:embed="rId3">
            <a:extLst>
              <a:ext uri="{28A0092B-C50C-407E-A947-70E740481C1C}">
                <a14:useLocalDpi xmlns:a14="http://schemas.microsoft.com/office/drawing/2010/main" val="0"/>
              </a:ext>
            </a:extLst>
          </a:blip>
          <a:srcRect l="21075" r="27746"/>
          <a:stretch/>
        </p:blipFill>
        <p:spPr>
          <a:xfrm>
            <a:off x="7878870" y="1695303"/>
            <a:ext cx="2324892" cy="4855656"/>
          </a:xfrm>
          <a:prstGeom prst="rect">
            <a:avLst/>
          </a:prstGeom>
        </p:spPr>
      </p:pic>
      <p:pic>
        <p:nvPicPr>
          <p:cNvPr id="45" name="Picture 44">
            <a:extLst>
              <a:ext uri="{FF2B5EF4-FFF2-40B4-BE49-F238E27FC236}">
                <a16:creationId xmlns:a16="http://schemas.microsoft.com/office/drawing/2014/main" id="{6AB7F103-1590-49E9-8CA8-72FD49F2E5C4}"/>
              </a:ext>
            </a:extLst>
          </p:cNvPr>
          <p:cNvPicPr>
            <a:picLocks noChangeAspect="1"/>
          </p:cNvPicPr>
          <p:nvPr/>
        </p:nvPicPr>
        <p:blipFill rotWithShape="1">
          <a:blip r:embed="rId4">
            <a:extLst>
              <a:ext uri="{28A0092B-C50C-407E-A947-70E740481C1C}">
                <a14:useLocalDpi xmlns:a14="http://schemas.microsoft.com/office/drawing/2010/main" val="0"/>
              </a:ext>
            </a:extLst>
          </a:blip>
          <a:srcRect t="17407"/>
          <a:stretch/>
        </p:blipFill>
        <p:spPr>
          <a:xfrm>
            <a:off x="408693" y="1502570"/>
            <a:ext cx="5313541" cy="2634560"/>
          </a:xfrm>
          <a:prstGeom prst="rect">
            <a:avLst/>
          </a:prstGeom>
        </p:spPr>
      </p:pic>
      <p:pic>
        <p:nvPicPr>
          <p:cNvPr id="46" name="Picture 5" descr="C:\LEDET_GiveAwayPackage_v1_01\LEDET\RC7n8\Output\Simulation Results\IFCL\RC7n8_2D_PeakIFCLpV_2083.tif">
            <a:extLst>
              <a:ext uri="{FF2B5EF4-FFF2-40B4-BE49-F238E27FC236}">
                <a16:creationId xmlns:a16="http://schemas.microsoft.com/office/drawing/2014/main" id="{DB5BDA32-D467-464A-A32B-5380DE3B30D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9128" t="61006" r="45766" b="28565"/>
          <a:stretch/>
        </p:blipFill>
        <p:spPr bwMode="auto">
          <a:xfrm flipV="1">
            <a:off x="685777" y="4571736"/>
            <a:ext cx="2894205" cy="14986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LEDET_GiveAwayPackage_v1_01\LEDET\RC7n8\Output\Simulation Results\IFCL\RC7n8_2D_PeakIFCLpV_583.tif">
            <a:extLst>
              <a:ext uri="{FF2B5EF4-FFF2-40B4-BE49-F238E27FC236}">
                <a16:creationId xmlns:a16="http://schemas.microsoft.com/office/drawing/2014/main" id="{265075AB-3549-4341-9791-082D61F0055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828" t="61068" r="46505" b="28375"/>
          <a:stretch/>
        </p:blipFill>
        <p:spPr bwMode="auto">
          <a:xfrm flipV="1">
            <a:off x="3343911" y="4571736"/>
            <a:ext cx="2701081" cy="1458259"/>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7E95A9CE-A86F-461D-9BB4-518E0B109F0E}"/>
              </a:ext>
            </a:extLst>
          </p:cNvPr>
          <p:cNvSpPr txBox="1"/>
          <p:nvPr/>
        </p:nvSpPr>
        <p:spPr>
          <a:xfrm>
            <a:off x="1128304" y="6083967"/>
            <a:ext cx="1788567" cy="246221"/>
          </a:xfrm>
          <a:prstGeom prst="rect">
            <a:avLst/>
          </a:prstGeom>
          <a:solidFill>
            <a:srgbClr val="141313">
              <a:alpha val="50000"/>
            </a:srgbClr>
          </a:solidFill>
        </p:spPr>
        <p:txBody>
          <a:bodyPr wrap="none" lIns="45720" tIns="0" rIns="4572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Mid-Tap to Mid-Tap</a:t>
            </a:r>
          </a:p>
        </p:txBody>
      </p:sp>
      <p:sp>
        <p:nvSpPr>
          <p:cNvPr id="49" name="TextBox 48">
            <a:extLst>
              <a:ext uri="{FF2B5EF4-FFF2-40B4-BE49-F238E27FC236}">
                <a16:creationId xmlns:a16="http://schemas.microsoft.com/office/drawing/2014/main" id="{ECC81459-DECF-42B7-A900-58AE2CEF4677}"/>
              </a:ext>
            </a:extLst>
          </p:cNvPr>
          <p:cNvSpPr txBox="1"/>
          <p:nvPr/>
        </p:nvSpPr>
        <p:spPr>
          <a:xfrm>
            <a:off x="3669061" y="6083967"/>
            <a:ext cx="2286460" cy="246221"/>
          </a:xfrm>
          <a:prstGeom prst="rect">
            <a:avLst/>
          </a:prstGeom>
          <a:solidFill>
            <a:srgbClr val="141313">
              <a:alpha val="50000"/>
            </a:srgbClr>
          </a:solidFill>
        </p:spPr>
        <p:txBody>
          <a:bodyPr wrap="none" lIns="45720" tIns="0" rIns="4572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EFD"/>
                </a:solidFill>
                <a:effectLst/>
                <a:uLnTx/>
                <a:uFillTx/>
                <a:latin typeface="Times New Roman"/>
                <a:ea typeface="Open Sans" panose="020B0606030504020204" pitchFamily="34" charset="0"/>
                <a:cs typeface="Open Sans" panose="020B0606030504020204" pitchFamily="34" charset="0"/>
              </a:rPr>
              <a:t>Joint to Negative Terminal</a:t>
            </a:r>
          </a:p>
        </p:txBody>
      </p:sp>
      <p:sp>
        <p:nvSpPr>
          <p:cNvPr id="50" name="Rectangle 49">
            <a:extLst>
              <a:ext uri="{FF2B5EF4-FFF2-40B4-BE49-F238E27FC236}">
                <a16:creationId xmlns:a16="http://schemas.microsoft.com/office/drawing/2014/main" id="{5AFA1D6B-8CCE-4B9E-BEAD-4966C912C71B}"/>
              </a:ext>
            </a:extLst>
          </p:cNvPr>
          <p:cNvSpPr/>
          <p:nvPr/>
        </p:nvSpPr>
        <p:spPr>
          <a:xfrm>
            <a:off x="211349" y="4281877"/>
            <a:ext cx="3237045" cy="2209799"/>
          </a:xfrm>
          <a:prstGeom prst="rect">
            <a:avLst/>
          </a:prstGeom>
          <a:noFill/>
          <a:ln w="25400" cap="flat" cmpd="sng" algn="ctr">
            <a:solidFill>
              <a:srgbClr val="00206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51" name="Rectangle 50">
            <a:extLst>
              <a:ext uri="{FF2B5EF4-FFF2-40B4-BE49-F238E27FC236}">
                <a16:creationId xmlns:a16="http://schemas.microsoft.com/office/drawing/2014/main" id="{4CE075EC-0534-43E5-89B4-5EFB6FBB0E7C}"/>
              </a:ext>
            </a:extLst>
          </p:cNvPr>
          <p:cNvSpPr/>
          <p:nvPr/>
        </p:nvSpPr>
        <p:spPr>
          <a:xfrm>
            <a:off x="3445350" y="4281877"/>
            <a:ext cx="3310681" cy="2209799"/>
          </a:xfrm>
          <a:prstGeom prst="rect">
            <a:avLst/>
          </a:prstGeom>
          <a:noFill/>
          <a:ln w="25400" cap="flat" cmpd="sng" algn="ctr">
            <a:solidFill>
              <a:srgbClr val="002060"/>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pic>
        <p:nvPicPr>
          <p:cNvPr id="52" name="Picture 5" descr="C:\LEDET_GiveAwayPackage_v1_01\LEDET\RC7n8\Output\Simulation Results\IFCL\RC7n8_2D_PeakIFCLpV_2083.tif">
            <a:extLst>
              <a:ext uri="{FF2B5EF4-FFF2-40B4-BE49-F238E27FC236}">
                <a16:creationId xmlns:a16="http://schemas.microsoft.com/office/drawing/2014/main" id="{5AD43020-13EE-4921-B2F8-917784DA269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3444" t="10296" b="14148"/>
          <a:stretch/>
        </p:blipFill>
        <p:spPr bwMode="auto">
          <a:xfrm>
            <a:off x="244133" y="4420747"/>
            <a:ext cx="582383" cy="199339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 descr="C:\LEDET_GiveAwayPackage_v1_01\LEDET\RC7n8\Output\Simulation Results\IFCL\RC7n8_2D_PeakIFCLpV_583.tif">
            <a:extLst>
              <a:ext uri="{FF2B5EF4-FFF2-40B4-BE49-F238E27FC236}">
                <a16:creationId xmlns:a16="http://schemas.microsoft.com/office/drawing/2014/main" id="{0F413BE3-8B56-4A03-B312-AAD06E6C861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3889" t="10423" r="2000" b="13128"/>
          <a:stretch/>
        </p:blipFill>
        <p:spPr bwMode="auto">
          <a:xfrm>
            <a:off x="6164220" y="4420747"/>
            <a:ext cx="490372" cy="1992489"/>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Arrow Connector 54">
            <a:extLst>
              <a:ext uri="{FF2B5EF4-FFF2-40B4-BE49-F238E27FC236}">
                <a16:creationId xmlns:a16="http://schemas.microsoft.com/office/drawing/2014/main" id="{43A6EFE1-CE0C-47B1-BD76-735C2AC05B07}"/>
              </a:ext>
            </a:extLst>
          </p:cNvPr>
          <p:cNvCxnSpPr>
            <a:stCxn id="48" idx="0"/>
          </p:cNvCxnSpPr>
          <p:nvPr/>
        </p:nvCxnSpPr>
        <p:spPr>
          <a:xfrm flipH="1" flipV="1">
            <a:off x="1258948" y="5906279"/>
            <a:ext cx="763640" cy="177688"/>
          </a:xfrm>
          <a:prstGeom prst="straightConnector1">
            <a:avLst/>
          </a:prstGeom>
          <a:noFill/>
          <a:ln w="28575" cap="flat" cmpd="sng" algn="ctr">
            <a:solidFill>
              <a:srgbClr val="3A5DAE">
                <a:shade val="95000"/>
                <a:satMod val="105000"/>
              </a:srgbClr>
            </a:solidFill>
            <a:prstDash val="solid"/>
            <a:headEnd type="none" w="med" len="med"/>
            <a:tailEnd type="triangle"/>
          </a:ln>
          <a:effectLst/>
        </p:spPr>
      </p:cxnSp>
      <p:cxnSp>
        <p:nvCxnSpPr>
          <p:cNvPr id="56" name="Straight Arrow Connector 55">
            <a:extLst>
              <a:ext uri="{FF2B5EF4-FFF2-40B4-BE49-F238E27FC236}">
                <a16:creationId xmlns:a16="http://schemas.microsoft.com/office/drawing/2014/main" id="{C2F31963-D68E-4198-9B5F-B8EAE833A6F8}"/>
              </a:ext>
            </a:extLst>
          </p:cNvPr>
          <p:cNvCxnSpPr>
            <a:cxnSpLocks/>
            <a:stCxn id="48" idx="0"/>
          </p:cNvCxnSpPr>
          <p:nvPr/>
        </p:nvCxnSpPr>
        <p:spPr>
          <a:xfrm flipV="1">
            <a:off x="2022588" y="5903885"/>
            <a:ext cx="828581" cy="180082"/>
          </a:xfrm>
          <a:prstGeom prst="straightConnector1">
            <a:avLst/>
          </a:prstGeom>
          <a:noFill/>
          <a:ln w="28575" cap="flat" cmpd="sng" algn="ctr">
            <a:solidFill>
              <a:srgbClr val="3A5DAE">
                <a:shade val="95000"/>
                <a:satMod val="105000"/>
              </a:srgbClr>
            </a:solidFill>
            <a:prstDash val="solid"/>
            <a:headEnd type="none" w="med" len="med"/>
            <a:tailEnd type="triangle"/>
          </a:ln>
          <a:effectLst/>
        </p:spPr>
      </p:cxnSp>
      <p:cxnSp>
        <p:nvCxnSpPr>
          <p:cNvPr id="57" name="Straight Arrow Connector 56">
            <a:extLst>
              <a:ext uri="{FF2B5EF4-FFF2-40B4-BE49-F238E27FC236}">
                <a16:creationId xmlns:a16="http://schemas.microsoft.com/office/drawing/2014/main" id="{3A451E8D-0F4D-4C20-A8A2-DD59369081E8}"/>
              </a:ext>
            </a:extLst>
          </p:cNvPr>
          <p:cNvCxnSpPr>
            <a:cxnSpLocks/>
            <a:stCxn id="49" idx="0"/>
          </p:cNvCxnSpPr>
          <p:nvPr/>
        </p:nvCxnSpPr>
        <p:spPr>
          <a:xfrm flipH="1" flipV="1">
            <a:off x="3535635" y="5903885"/>
            <a:ext cx="1276656" cy="180082"/>
          </a:xfrm>
          <a:prstGeom prst="straightConnector1">
            <a:avLst/>
          </a:prstGeom>
          <a:noFill/>
          <a:ln w="28575" cap="flat" cmpd="sng" algn="ctr">
            <a:solidFill>
              <a:srgbClr val="3A5DAE">
                <a:shade val="95000"/>
                <a:satMod val="105000"/>
              </a:srgbClr>
            </a:solidFill>
            <a:prstDash val="solid"/>
            <a:headEnd type="none" w="med" len="med"/>
            <a:tailEnd type="triangle"/>
          </a:ln>
          <a:effectLst/>
        </p:spPr>
      </p:cxnSp>
      <p:cxnSp>
        <p:nvCxnSpPr>
          <p:cNvPr id="79" name="Straight Arrow Connector 78">
            <a:extLst>
              <a:ext uri="{FF2B5EF4-FFF2-40B4-BE49-F238E27FC236}">
                <a16:creationId xmlns:a16="http://schemas.microsoft.com/office/drawing/2014/main" id="{A49CE666-3E78-43B3-9EC0-426019818AE8}"/>
              </a:ext>
            </a:extLst>
          </p:cNvPr>
          <p:cNvCxnSpPr>
            <a:cxnSpLocks/>
            <a:stCxn id="49" idx="0"/>
          </p:cNvCxnSpPr>
          <p:nvPr/>
        </p:nvCxnSpPr>
        <p:spPr>
          <a:xfrm flipH="1" flipV="1">
            <a:off x="4583895" y="5856519"/>
            <a:ext cx="228396" cy="227448"/>
          </a:xfrm>
          <a:prstGeom prst="straightConnector1">
            <a:avLst/>
          </a:prstGeom>
          <a:noFill/>
          <a:ln w="28575" cap="flat" cmpd="sng" algn="ctr">
            <a:solidFill>
              <a:srgbClr val="3A5DAE">
                <a:shade val="95000"/>
                <a:satMod val="105000"/>
              </a:srgbClr>
            </a:solidFill>
            <a:prstDash val="solid"/>
            <a:headEnd type="none" w="med" len="med"/>
            <a:tailEnd type="triangle"/>
          </a:ln>
          <a:effectLst/>
        </p:spPr>
      </p:cxnSp>
      <p:cxnSp>
        <p:nvCxnSpPr>
          <p:cNvPr id="80" name="Straight Arrow Connector 79">
            <a:extLst>
              <a:ext uri="{FF2B5EF4-FFF2-40B4-BE49-F238E27FC236}">
                <a16:creationId xmlns:a16="http://schemas.microsoft.com/office/drawing/2014/main" id="{B41D4694-FE49-4F46-9EC0-117B76FFBEF0}"/>
              </a:ext>
            </a:extLst>
          </p:cNvPr>
          <p:cNvCxnSpPr>
            <a:cxnSpLocks/>
          </p:cNvCxnSpPr>
          <p:nvPr/>
        </p:nvCxnSpPr>
        <p:spPr>
          <a:xfrm>
            <a:off x="4295687" y="3200400"/>
            <a:ext cx="1266913" cy="2133600"/>
          </a:xfrm>
          <a:prstGeom prst="straightConnector1">
            <a:avLst/>
          </a:prstGeom>
          <a:noFill/>
          <a:ln w="38100" cap="flat" cmpd="sng" algn="ctr">
            <a:solidFill>
              <a:srgbClr val="F79646"/>
            </a:solidFill>
            <a:prstDash val="solid"/>
            <a:headEnd type="none" w="med" len="med"/>
            <a:tailEnd type="arrow" w="med" len="med"/>
          </a:ln>
          <a:effectLst/>
        </p:spPr>
      </p:cxnSp>
      <p:cxnSp>
        <p:nvCxnSpPr>
          <p:cNvPr id="81" name="Straight Arrow Connector 80">
            <a:extLst>
              <a:ext uri="{FF2B5EF4-FFF2-40B4-BE49-F238E27FC236}">
                <a16:creationId xmlns:a16="http://schemas.microsoft.com/office/drawing/2014/main" id="{6793B0BC-A1DE-4EC7-8516-52FFB097CEAB}"/>
              </a:ext>
            </a:extLst>
          </p:cNvPr>
          <p:cNvCxnSpPr>
            <a:cxnSpLocks/>
          </p:cNvCxnSpPr>
          <p:nvPr/>
        </p:nvCxnSpPr>
        <p:spPr>
          <a:xfrm flipH="1">
            <a:off x="2962959" y="3198147"/>
            <a:ext cx="1317458" cy="2209799"/>
          </a:xfrm>
          <a:prstGeom prst="straightConnector1">
            <a:avLst/>
          </a:prstGeom>
          <a:noFill/>
          <a:ln w="38100" cap="flat" cmpd="sng" algn="ctr">
            <a:solidFill>
              <a:srgbClr val="F79646"/>
            </a:solidFill>
            <a:prstDash val="solid"/>
            <a:headEnd type="none" w="med" len="med"/>
            <a:tailEnd type="arrow" w="med" len="med"/>
          </a:ln>
          <a:effectLst/>
        </p:spPr>
      </p:cxnSp>
      <p:sp>
        <p:nvSpPr>
          <p:cNvPr id="82" name="Oval 81">
            <a:extLst>
              <a:ext uri="{FF2B5EF4-FFF2-40B4-BE49-F238E27FC236}">
                <a16:creationId xmlns:a16="http://schemas.microsoft.com/office/drawing/2014/main" id="{D48D8673-A98F-4F10-BAD3-8514CEF0B762}"/>
              </a:ext>
            </a:extLst>
          </p:cNvPr>
          <p:cNvSpPr/>
          <p:nvPr/>
        </p:nvSpPr>
        <p:spPr>
          <a:xfrm>
            <a:off x="4136053" y="2409437"/>
            <a:ext cx="435947" cy="790963"/>
          </a:xfrm>
          <a:prstGeom prst="ellipse">
            <a:avLst/>
          </a:prstGeom>
          <a:noFill/>
          <a:ln w="25400" cap="flat" cmpd="sng" algn="ctr">
            <a:solidFill>
              <a:srgbClr val="F79646"/>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83" name="Oval 82">
            <a:extLst>
              <a:ext uri="{FF2B5EF4-FFF2-40B4-BE49-F238E27FC236}">
                <a16:creationId xmlns:a16="http://schemas.microsoft.com/office/drawing/2014/main" id="{2891B218-B0DA-4AD0-8A0F-1F2132348CAF}"/>
              </a:ext>
            </a:extLst>
          </p:cNvPr>
          <p:cNvSpPr/>
          <p:nvPr/>
        </p:nvSpPr>
        <p:spPr>
          <a:xfrm>
            <a:off x="228863" y="4967677"/>
            <a:ext cx="435947" cy="609600"/>
          </a:xfrm>
          <a:prstGeom prst="ellipse">
            <a:avLst/>
          </a:prstGeom>
          <a:noFill/>
          <a:ln w="25400" cap="flat" cmpd="sng" algn="ctr">
            <a:solidFill>
              <a:srgbClr val="E31837"/>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F6D066A4-43E2-4736-B6B9-3F133FFEE95D}"/>
              </a:ext>
            </a:extLst>
          </p:cNvPr>
          <p:cNvSpPr txBox="1"/>
          <p:nvPr/>
        </p:nvSpPr>
        <p:spPr>
          <a:xfrm>
            <a:off x="901416" y="1401118"/>
            <a:ext cx="667683" cy="461665"/>
          </a:xfrm>
          <a:prstGeom prst="rect">
            <a:avLst/>
          </a:prstGeom>
          <a:noFill/>
        </p:spPr>
        <p:txBody>
          <a:bodyPr wrap="none" rtlCol="0">
            <a:spAutoFit/>
          </a:bodyPr>
          <a:lstStyle/>
          <a:p>
            <a:r>
              <a:rPr lang="en-US" sz="2400" dirty="0">
                <a:solidFill>
                  <a:schemeClr val="bg1"/>
                </a:solidFill>
                <a:latin typeface="Calibri" panose="020F0502020204030204" pitchFamily="34" charset="0"/>
                <a:cs typeface="Arial" panose="020B0604020202020204" pitchFamily="34" charset="0"/>
              </a:rPr>
              <a:t>RC7</a:t>
            </a:r>
          </a:p>
        </p:txBody>
      </p:sp>
      <p:sp>
        <p:nvSpPr>
          <p:cNvPr id="84" name="TextBox 83">
            <a:extLst>
              <a:ext uri="{FF2B5EF4-FFF2-40B4-BE49-F238E27FC236}">
                <a16:creationId xmlns:a16="http://schemas.microsoft.com/office/drawing/2014/main" id="{4C11D685-95D0-4970-9552-31B84ABDE01E}"/>
              </a:ext>
            </a:extLst>
          </p:cNvPr>
          <p:cNvSpPr txBox="1"/>
          <p:nvPr/>
        </p:nvSpPr>
        <p:spPr>
          <a:xfrm>
            <a:off x="3311825" y="1401118"/>
            <a:ext cx="667683" cy="461665"/>
          </a:xfrm>
          <a:prstGeom prst="rect">
            <a:avLst/>
          </a:prstGeom>
          <a:noFill/>
        </p:spPr>
        <p:txBody>
          <a:bodyPr wrap="none" rtlCol="0">
            <a:spAutoFit/>
          </a:bodyPr>
          <a:lstStyle/>
          <a:p>
            <a:r>
              <a:rPr lang="en-US" sz="2400" dirty="0">
                <a:solidFill>
                  <a:schemeClr val="bg1"/>
                </a:solidFill>
                <a:latin typeface="Calibri" panose="020F0502020204030204" pitchFamily="34" charset="0"/>
                <a:cs typeface="Arial" panose="020B0604020202020204" pitchFamily="34" charset="0"/>
              </a:rPr>
              <a:t>RC8</a:t>
            </a:r>
          </a:p>
        </p:txBody>
      </p:sp>
      <p:sp>
        <p:nvSpPr>
          <p:cNvPr id="7" name="Rectangle: Rounded Corners 6">
            <a:extLst>
              <a:ext uri="{FF2B5EF4-FFF2-40B4-BE49-F238E27FC236}">
                <a16:creationId xmlns:a16="http://schemas.microsoft.com/office/drawing/2014/main" id="{AE2CA4AB-5D60-4C4C-94E0-C3001F8EA4E2}"/>
              </a:ext>
            </a:extLst>
          </p:cNvPr>
          <p:cNvSpPr/>
          <p:nvPr/>
        </p:nvSpPr>
        <p:spPr>
          <a:xfrm>
            <a:off x="7878871" y="2117761"/>
            <a:ext cx="2324891" cy="1474755"/>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5B60826-B8F0-4567-9CB9-6799134C5F88}"/>
              </a:ext>
            </a:extLst>
          </p:cNvPr>
          <p:cNvCxnSpPr>
            <a:cxnSpLocks/>
            <a:stCxn id="7" idx="1"/>
          </p:cNvCxnSpPr>
          <p:nvPr/>
        </p:nvCxnSpPr>
        <p:spPr>
          <a:xfrm flipH="1">
            <a:off x="6771301" y="2855139"/>
            <a:ext cx="1107570" cy="1426738"/>
          </a:xfrm>
          <a:prstGeom prst="straightConnector1">
            <a:avLst/>
          </a:prstGeom>
          <a:ln w="571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85" name="Picture 84">
            <a:extLst>
              <a:ext uri="{FF2B5EF4-FFF2-40B4-BE49-F238E27FC236}">
                <a16:creationId xmlns:a16="http://schemas.microsoft.com/office/drawing/2014/main" id="{B93C203A-D5B9-4FA4-B6A9-73F1FFD27CB4}"/>
              </a:ext>
            </a:extLst>
          </p:cNvPr>
          <p:cNvPicPr>
            <a:picLocks noChangeAspect="1"/>
          </p:cNvPicPr>
          <p:nvPr/>
        </p:nvPicPr>
        <p:blipFill rotWithShape="1">
          <a:blip r:embed="rId3">
            <a:extLst>
              <a:ext uri="{28A0092B-C50C-407E-A947-70E740481C1C}">
                <a14:useLocalDpi xmlns:a14="http://schemas.microsoft.com/office/drawing/2010/main" val="0"/>
              </a:ext>
            </a:extLst>
          </a:blip>
          <a:srcRect l="1" t="7613" r="79441" b="9740"/>
          <a:stretch/>
        </p:blipFill>
        <p:spPr>
          <a:xfrm>
            <a:off x="10678222" y="1645754"/>
            <a:ext cx="1093525" cy="4699046"/>
          </a:xfrm>
          <a:prstGeom prst="rect">
            <a:avLst/>
          </a:prstGeom>
        </p:spPr>
      </p:pic>
      <p:cxnSp>
        <p:nvCxnSpPr>
          <p:cNvPr id="86" name="Straight Arrow Connector 85">
            <a:extLst>
              <a:ext uri="{FF2B5EF4-FFF2-40B4-BE49-F238E27FC236}">
                <a16:creationId xmlns:a16="http://schemas.microsoft.com/office/drawing/2014/main" id="{5E4867CC-4FA9-4E5D-9CCE-1016C244F159}"/>
              </a:ext>
            </a:extLst>
          </p:cNvPr>
          <p:cNvCxnSpPr>
            <a:cxnSpLocks/>
            <a:stCxn id="7" idx="1"/>
            <a:endCxn id="45" idx="3"/>
          </p:cNvCxnSpPr>
          <p:nvPr/>
        </p:nvCxnSpPr>
        <p:spPr>
          <a:xfrm flipH="1" flipV="1">
            <a:off x="5722234" y="2819850"/>
            <a:ext cx="2156637" cy="35289"/>
          </a:xfrm>
          <a:prstGeom prst="straightConnector1">
            <a:avLst/>
          </a:prstGeom>
          <a:ln w="571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7" name="Oval 86">
            <a:extLst>
              <a:ext uri="{FF2B5EF4-FFF2-40B4-BE49-F238E27FC236}">
                <a16:creationId xmlns:a16="http://schemas.microsoft.com/office/drawing/2014/main" id="{1C16F9E7-E260-4079-874E-46E403EB3B15}"/>
              </a:ext>
            </a:extLst>
          </p:cNvPr>
          <p:cNvSpPr/>
          <p:nvPr/>
        </p:nvSpPr>
        <p:spPr>
          <a:xfrm>
            <a:off x="6102200" y="4317367"/>
            <a:ext cx="435947" cy="609600"/>
          </a:xfrm>
          <a:prstGeom prst="ellipse">
            <a:avLst/>
          </a:prstGeom>
          <a:noFill/>
          <a:ln w="25400" cap="flat" cmpd="sng" algn="ctr">
            <a:solidFill>
              <a:srgbClr val="E31837"/>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3" name="Slide Number Placeholder 2">
            <a:extLst>
              <a:ext uri="{FF2B5EF4-FFF2-40B4-BE49-F238E27FC236}">
                <a16:creationId xmlns:a16="http://schemas.microsoft.com/office/drawing/2014/main" id="{6E85DF3E-65A1-4232-8852-9DBF4E6C1CB7}"/>
              </a:ext>
            </a:extLst>
          </p:cNvPr>
          <p:cNvSpPr>
            <a:spLocks noGrp="1"/>
          </p:cNvSpPr>
          <p:nvPr>
            <p:ph type="sldNum" sz="quarter" idx="12"/>
          </p:nvPr>
        </p:nvSpPr>
        <p:spPr/>
        <p:txBody>
          <a:bodyPr/>
          <a:lstStyle/>
          <a:p>
            <a:fld id="{5F4C9F40-B079-4B71-A627-7266DFEA7F03}" type="slidenum">
              <a:rPr lang="en-US" smtClean="0"/>
              <a:t>21</a:t>
            </a:fld>
            <a:endParaRPr lang="en-US" dirty="0"/>
          </a:p>
        </p:txBody>
      </p:sp>
    </p:spTree>
    <p:extLst>
      <p:ext uri="{BB962C8B-B14F-4D97-AF65-F5344CB8AC3E}">
        <p14:creationId xmlns:p14="http://schemas.microsoft.com/office/powerpoint/2010/main" val="746500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Where the margin is matters: </a:t>
            </a:r>
            <a:br>
              <a:rPr lang="en-US" sz="3200" dirty="0"/>
            </a:br>
            <a:r>
              <a:rPr lang="en-US" sz="3200" dirty="0"/>
              <a:t>Quench Margin Ranges, Geometry and Field</a:t>
            </a:r>
          </a:p>
        </p:txBody>
      </p:sp>
      <p:pic>
        <p:nvPicPr>
          <p:cNvPr id="226" name="Picture 3">
            <a:extLst>
              <a:ext uri="{FF2B5EF4-FFF2-40B4-BE49-F238E27FC236}">
                <a16:creationId xmlns:a16="http://schemas.microsoft.com/office/drawing/2014/main" id="{BE3FCB71-D82B-4EF7-8E40-0C5A9CADBBC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0175"/>
          <a:stretch/>
        </p:blipFill>
        <p:spPr bwMode="auto">
          <a:xfrm>
            <a:off x="1605724" y="2336078"/>
            <a:ext cx="2919690" cy="1867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7" name="Picture 8">
            <a:extLst>
              <a:ext uri="{FF2B5EF4-FFF2-40B4-BE49-F238E27FC236}">
                <a16:creationId xmlns:a16="http://schemas.microsoft.com/office/drawing/2014/main" id="{493583A7-D6A8-4609-9607-2F55468046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1359" y="2453114"/>
            <a:ext cx="2469428" cy="384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8" name="Picture 5">
            <a:extLst>
              <a:ext uri="{FF2B5EF4-FFF2-40B4-BE49-F238E27FC236}">
                <a16:creationId xmlns:a16="http://schemas.microsoft.com/office/drawing/2014/main" id="{0C5C328D-371D-457D-8F5A-18359D8DD6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9787" y="2453114"/>
            <a:ext cx="2469428" cy="384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9" name="TextBox 228">
            <a:extLst>
              <a:ext uri="{FF2B5EF4-FFF2-40B4-BE49-F238E27FC236}">
                <a16:creationId xmlns:a16="http://schemas.microsoft.com/office/drawing/2014/main" id="{8FEB93E6-31A4-4ADE-82FA-A08F046A2FAC}"/>
              </a:ext>
            </a:extLst>
          </p:cNvPr>
          <p:cNvSpPr txBox="1"/>
          <p:nvPr/>
        </p:nvSpPr>
        <p:spPr>
          <a:xfrm>
            <a:off x="0" y="1163232"/>
            <a:ext cx="12192000" cy="461665"/>
          </a:xfrm>
          <a:prstGeom prst="rect">
            <a:avLst/>
          </a:prstGeom>
          <a:solidFill>
            <a:schemeClr val="tx1"/>
          </a:solidFill>
        </p:spPr>
        <p:txBody>
          <a:bodyPr wrap="square" rtlCol="0">
            <a:spAutoFit/>
          </a:bodyPr>
          <a:lstStyle/>
          <a:p>
            <a:pPr algn="ctr" eaLnBrk="0" fontAlgn="base" hangingPunct="0">
              <a:spcBef>
                <a:spcPct val="0"/>
              </a:spcBef>
              <a:spcAft>
                <a:spcPct val="0"/>
              </a:spcAft>
            </a:pPr>
            <a:r>
              <a:rPr lang="en-US" sz="2400" dirty="0" err="1">
                <a:solidFill>
                  <a:schemeClr val="accent6"/>
                </a:solidFill>
                <a:latin typeface="Times New Roman"/>
                <a:ea typeface="Open Sans" panose="020B0606030504020204" pitchFamily="34" charset="0"/>
                <a:cs typeface="Open Sans" panose="020B0606030504020204" pitchFamily="34" charset="0"/>
              </a:rPr>
              <a:t>e</a:t>
            </a:r>
            <a:r>
              <a:rPr lang="en-US" sz="2400" baseline="-25000" dirty="0" err="1">
                <a:solidFill>
                  <a:schemeClr val="accent6"/>
                </a:solidFill>
                <a:latin typeface="Times New Roman"/>
                <a:ea typeface="Open Sans" panose="020B0606030504020204" pitchFamily="34" charset="0"/>
                <a:cs typeface="Open Sans" panose="020B0606030504020204" pitchFamily="34" charset="0"/>
              </a:rPr>
              <a:t>cs</a:t>
            </a:r>
            <a:r>
              <a:rPr lang="en-US" sz="2400" dirty="0">
                <a:solidFill>
                  <a:schemeClr val="accent6"/>
                </a:solidFill>
                <a:latin typeface="Times New Roman"/>
                <a:ea typeface="Open Sans" panose="020B0606030504020204" pitchFamily="34" charset="0"/>
                <a:cs typeface="Open Sans" panose="020B0606030504020204" pitchFamily="34" charset="0"/>
              </a:rPr>
              <a:t> [J/cm</a:t>
            </a:r>
            <a:r>
              <a:rPr lang="en-US" sz="2400" baseline="30000" dirty="0">
                <a:solidFill>
                  <a:schemeClr val="accent6"/>
                </a:solidFill>
                <a:latin typeface="Times New Roman"/>
                <a:ea typeface="Open Sans" panose="020B0606030504020204" pitchFamily="34" charset="0"/>
                <a:cs typeface="Open Sans" panose="020B0606030504020204" pitchFamily="34" charset="0"/>
              </a:rPr>
              <a:t>3</a:t>
            </a:r>
            <a:r>
              <a:rPr lang="en-US" sz="2400" dirty="0">
                <a:solidFill>
                  <a:schemeClr val="accent6"/>
                </a:solidFill>
                <a:latin typeface="Times New Roman"/>
                <a:ea typeface="Open Sans" panose="020B0606030504020204" pitchFamily="34" charset="0"/>
                <a:cs typeface="Open Sans" panose="020B0606030504020204" pitchFamily="34" charset="0"/>
              </a:rPr>
              <a:t>] energy density margin to current sharing at I/</a:t>
            </a:r>
            <a:r>
              <a:rPr lang="en-US" sz="2400" dirty="0" err="1">
                <a:solidFill>
                  <a:schemeClr val="accent6"/>
                </a:solidFill>
                <a:latin typeface="Times New Roman"/>
                <a:ea typeface="Open Sans" panose="020B0606030504020204" pitchFamily="34" charset="0"/>
                <a:cs typeface="Open Sans" panose="020B0606030504020204" pitchFamily="34" charset="0"/>
              </a:rPr>
              <a:t>Ic</a:t>
            </a:r>
            <a:r>
              <a:rPr lang="en-US" sz="2400" dirty="0">
                <a:solidFill>
                  <a:schemeClr val="accent6"/>
                </a:solidFill>
                <a:latin typeface="Times New Roman"/>
                <a:ea typeface="Open Sans" panose="020B0606030504020204" pitchFamily="34" charset="0"/>
                <a:cs typeface="Open Sans" panose="020B0606030504020204" pitchFamily="34" charset="0"/>
              </a:rPr>
              <a:t>=0.75 </a:t>
            </a:r>
            <a:endParaRPr lang="en-US" sz="2400" baseline="-25000" dirty="0">
              <a:solidFill>
                <a:schemeClr val="accent6"/>
              </a:solidFill>
              <a:latin typeface="Times New Roman"/>
              <a:ea typeface="Open Sans" panose="020B0606030504020204" pitchFamily="34" charset="0"/>
              <a:cs typeface="Open Sans" panose="020B0606030504020204" pitchFamily="34" charset="0"/>
            </a:endParaRPr>
          </a:p>
        </p:txBody>
      </p:sp>
      <p:pic>
        <p:nvPicPr>
          <p:cNvPr id="230" name="Picture 229">
            <a:extLst>
              <a:ext uri="{FF2B5EF4-FFF2-40B4-BE49-F238E27FC236}">
                <a16:creationId xmlns:a16="http://schemas.microsoft.com/office/drawing/2014/main" id="{224C25AF-95BA-47D4-AE36-15C75912288C}"/>
              </a:ext>
            </a:extLst>
          </p:cNvPr>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b="3131"/>
          <a:stretch/>
        </p:blipFill>
        <p:spPr bwMode="auto">
          <a:xfrm>
            <a:off x="10045079" y="17277"/>
            <a:ext cx="2146921" cy="1905000"/>
          </a:xfrm>
          <a:prstGeom prst="rect">
            <a:avLst/>
          </a:prstGeom>
          <a:solidFill>
            <a:sysClr val="window" lastClr="FFFFFF"/>
          </a:solidFill>
          <a:ln>
            <a:noFill/>
          </a:ln>
          <a:effectLst/>
          <a:extLst>
            <a:ext uri="{53640926-AAD7-44D8-BBD7-CCE9431645EC}">
              <a14:shadowObscured xmlns:a14="http://schemas.microsoft.com/office/drawing/2010/main"/>
            </a:ext>
          </a:extLst>
        </p:spPr>
      </p:pic>
      <p:sp>
        <p:nvSpPr>
          <p:cNvPr id="231" name="TextBox 230">
            <a:extLst>
              <a:ext uri="{FF2B5EF4-FFF2-40B4-BE49-F238E27FC236}">
                <a16:creationId xmlns:a16="http://schemas.microsoft.com/office/drawing/2014/main" id="{57578E44-8C1C-4EA9-8A9B-3E73AC333422}"/>
              </a:ext>
            </a:extLst>
          </p:cNvPr>
          <p:cNvSpPr txBox="1"/>
          <p:nvPr/>
        </p:nvSpPr>
        <p:spPr>
          <a:xfrm>
            <a:off x="11279619" y="2983875"/>
            <a:ext cx="492358" cy="369332"/>
          </a:xfrm>
          <a:prstGeom prst="rect">
            <a:avLst/>
          </a:prstGeom>
          <a:solidFill>
            <a:sysClr val="window" lastClr="FFFFFF"/>
          </a:solid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err="1">
                <a:ln>
                  <a:noFill/>
                </a:ln>
                <a:solidFill>
                  <a:srgbClr val="4C4184"/>
                </a:solidFill>
                <a:effectLst/>
                <a:uLnTx/>
                <a:uFillTx/>
                <a:ea typeface="Open Sans" panose="020B0606030504020204" pitchFamily="34" charset="0"/>
                <a:cs typeface="Open Sans" panose="020B0606030504020204" pitchFamily="34" charset="0"/>
              </a:rPr>
              <a:t>e</a:t>
            </a:r>
            <a:r>
              <a:rPr kumimoji="0" lang="en-US" sz="1200" b="0" i="0" u="none" strike="noStrike" kern="0" cap="none" spc="0" normalizeH="0" baseline="-25000" noProof="0" dirty="0" err="1">
                <a:ln>
                  <a:noFill/>
                </a:ln>
                <a:solidFill>
                  <a:srgbClr val="4C4184"/>
                </a:solidFill>
                <a:effectLst/>
                <a:uLnTx/>
                <a:uFillTx/>
                <a:ea typeface="Open Sans" panose="020B0606030504020204" pitchFamily="34" charset="0"/>
                <a:cs typeface="Open Sans" panose="020B0606030504020204" pitchFamily="34" charset="0"/>
              </a:rPr>
              <a:t>CS</a:t>
            </a:r>
            <a:endParaRPr kumimoji="0" lang="en-US" sz="1200" b="0" i="0" u="none" strike="noStrike" kern="0" cap="none" spc="0" normalizeH="0" baseline="-25000" noProof="0" dirty="0">
              <a:ln>
                <a:noFill/>
              </a:ln>
              <a:solidFill>
                <a:srgbClr val="4C4184"/>
              </a:solidFill>
              <a:effectLst/>
              <a:uLnTx/>
              <a:uFillTx/>
              <a:ea typeface="Open Sans" panose="020B0606030504020204" pitchFamily="34" charset="0"/>
              <a:cs typeface="Open Sans" panose="020B0606030504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4C4184"/>
                </a:solidFill>
                <a:effectLst/>
                <a:uLnTx/>
                <a:uFillTx/>
                <a:ea typeface="Open Sans" panose="020B0606030504020204" pitchFamily="34" charset="0"/>
                <a:cs typeface="Open Sans" panose="020B0606030504020204" pitchFamily="34" charset="0"/>
              </a:rPr>
              <a:t>[J/cm</a:t>
            </a:r>
            <a:r>
              <a:rPr kumimoji="0" lang="en-US" sz="1200" b="0" i="0" u="none" strike="noStrike" kern="0" cap="none" spc="0" normalizeH="0" baseline="30000" noProof="0" dirty="0">
                <a:ln>
                  <a:noFill/>
                </a:ln>
                <a:solidFill>
                  <a:srgbClr val="4C4184"/>
                </a:solidFill>
                <a:effectLst/>
                <a:uLnTx/>
                <a:uFillTx/>
                <a:ea typeface="Open Sans" panose="020B0606030504020204" pitchFamily="34" charset="0"/>
                <a:cs typeface="Open Sans" panose="020B0606030504020204" pitchFamily="34" charset="0"/>
              </a:rPr>
              <a:t>3</a:t>
            </a:r>
            <a:r>
              <a:rPr kumimoji="0" lang="en-US" sz="1200" b="0" i="0" u="none" strike="noStrike" kern="0" cap="none" spc="0" normalizeH="0" baseline="0" noProof="0" dirty="0">
                <a:ln>
                  <a:noFill/>
                </a:ln>
                <a:solidFill>
                  <a:srgbClr val="4C4184"/>
                </a:solidFill>
                <a:effectLst/>
                <a:uLnTx/>
                <a:uFillTx/>
                <a:ea typeface="Open Sans" panose="020B0606030504020204" pitchFamily="34" charset="0"/>
                <a:cs typeface="Open Sans" panose="020B0606030504020204" pitchFamily="34" charset="0"/>
              </a:rPr>
              <a:t>]</a:t>
            </a:r>
          </a:p>
        </p:txBody>
      </p:sp>
      <p:sp>
        <p:nvSpPr>
          <p:cNvPr id="232" name="TextBox 231">
            <a:extLst>
              <a:ext uri="{FF2B5EF4-FFF2-40B4-BE49-F238E27FC236}">
                <a16:creationId xmlns:a16="http://schemas.microsoft.com/office/drawing/2014/main" id="{EB6401CB-0F9F-4FF4-9E3A-28E517946052}"/>
              </a:ext>
            </a:extLst>
          </p:cNvPr>
          <p:cNvSpPr txBox="1"/>
          <p:nvPr/>
        </p:nvSpPr>
        <p:spPr>
          <a:xfrm>
            <a:off x="8521176" y="3098749"/>
            <a:ext cx="492358" cy="369332"/>
          </a:xfrm>
          <a:prstGeom prst="rect">
            <a:avLst/>
          </a:prstGeom>
          <a:solidFill>
            <a:sysClr val="window" lastClr="FFFFFF"/>
          </a:solid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err="1">
                <a:ln>
                  <a:noFill/>
                </a:ln>
                <a:solidFill>
                  <a:srgbClr val="4C4184"/>
                </a:solidFill>
                <a:effectLst/>
                <a:uLnTx/>
                <a:uFillTx/>
                <a:ea typeface="Open Sans" panose="020B0606030504020204" pitchFamily="34" charset="0"/>
                <a:cs typeface="Open Sans" panose="020B0606030504020204" pitchFamily="34" charset="0"/>
              </a:rPr>
              <a:t>e</a:t>
            </a:r>
            <a:r>
              <a:rPr kumimoji="0" lang="en-US" sz="1200" b="0" i="0" u="none" strike="noStrike" kern="0" cap="none" spc="0" normalizeH="0" baseline="-25000" noProof="0" dirty="0" err="1">
                <a:ln>
                  <a:noFill/>
                </a:ln>
                <a:solidFill>
                  <a:srgbClr val="4C4184"/>
                </a:solidFill>
                <a:effectLst/>
                <a:uLnTx/>
                <a:uFillTx/>
                <a:ea typeface="Open Sans" panose="020B0606030504020204" pitchFamily="34" charset="0"/>
                <a:cs typeface="Open Sans" panose="020B0606030504020204" pitchFamily="34" charset="0"/>
              </a:rPr>
              <a:t>CS</a:t>
            </a:r>
            <a:endParaRPr kumimoji="0" lang="en-US" sz="1200" b="0" i="0" u="none" strike="noStrike" kern="0" cap="none" spc="0" normalizeH="0" baseline="-25000" noProof="0" dirty="0">
              <a:ln>
                <a:noFill/>
              </a:ln>
              <a:solidFill>
                <a:srgbClr val="4C4184"/>
              </a:solidFill>
              <a:effectLst/>
              <a:uLnTx/>
              <a:uFillTx/>
              <a:ea typeface="Open Sans" panose="020B0606030504020204" pitchFamily="34" charset="0"/>
              <a:cs typeface="Open Sans" panose="020B0606030504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4C4184"/>
                </a:solidFill>
                <a:effectLst/>
                <a:uLnTx/>
                <a:uFillTx/>
                <a:ea typeface="Open Sans" panose="020B0606030504020204" pitchFamily="34" charset="0"/>
                <a:cs typeface="Open Sans" panose="020B0606030504020204" pitchFamily="34" charset="0"/>
              </a:rPr>
              <a:t>[J/cm</a:t>
            </a:r>
            <a:r>
              <a:rPr kumimoji="0" lang="en-US" sz="1200" b="0" i="0" u="none" strike="noStrike" kern="0" cap="none" spc="0" normalizeH="0" baseline="30000" noProof="0" dirty="0">
                <a:ln>
                  <a:noFill/>
                </a:ln>
                <a:solidFill>
                  <a:srgbClr val="4C4184"/>
                </a:solidFill>
                <a:effectLst/>
                <a:uLnTx/>
                <a:uFillTx/>
                <a:ea typeface="Open Sans" panose="020B0606030504020204" pitchFamily="34" charset="0"/>
                <a:cs typeface="Open Sans" panose="020B0606030504020204" pitchFamily="34" charset="0"/>
              </a:rPr>
              <a:t>3</a:t>
            </a:r>
            <a:r>
              <a:rPr kumimoji="0" lang="en-US" sz="1200" b="0" i="0" u="none" strike="noStrike" kern="0" cap="none" spc="0" normalizeH="0" baseline="0" noProof="0" dirty="0">
                <a:ln>
                  <a:noFill/>
                </a:ln>
                <a:solidFill>
                  <a:srgbClr val="4C4184"/>
                </a:solidFill>
                <a:effectLst/>
                <a:uLnTx/>
                <a:uFillTx/>
                <a:ea typeface="Open Sans" panose="020B0606030504020204" pitchFamily="34" charset="0"/>
                <a:cs typeface="Open Sans" panose="020B0606030504020204" pitchFamily="34" charset="0"/>
              </a:rPr>
              <a:t>]</a:t>
            </a:r>
          </a:p>
        </p:txBody>
      </p:sp>
      <p:sp>
        <p:nvSpPr>
          <p:cNvPr id="233" name="TextBox 232">
            <a:extLst>
              <a:ext uri="{FF2B5EF4-FFF2-40B4-BE49-F238E27FC236}">
                <a16:creationId xmlns:a16="http://schemas.microsoft.com/office/drawing/2014/main" id="{7A9D9069-4668-4925-B357-3E73FB17C90D}"/>
              </a:ext>
            </a:extLst>
          </p:cNvPr>
          <p:cNvSpPr txBox="1"/>
          <p:nvPr/>
        </p:nvSpPr>
        <p:spPr>
          <a:xfrm>
            <a:off x="5273336" y="1793406"/>
            <a:ext cx="492358" cy="369332"/>
          </a:xfrm>
          <a:prstGeom prst="rect">
            <a:avLst/>
          </a:prstGeom>
          <a:solidFill>
            <a:sysClr val="window" lastClr="FFFFFF"/>
          </a:solid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err="1">
                <a:ln>
                  <a:noFill/>
                </a:ln>
                <a:solidFill>
                  <a:srgbClr val="4C4184"/>
                </a:solidFill>
                <a:effectLst/>
                <a:uLnTx/>
                <a:uFillTx/>
                <a:ea typeface="Open Sans" panose="020B0606030504020204" pitchFamily="34" charset="0"/>
                <a:cs typeface="Open Sans" panose="020B0606030504020204" pitchFamily="34" charset="0"/>
              </a:rPr>
              <a:t>e</a:t>
            </a:r>
            <a:r>
              <a:rPr kumimoji="0" lang="en-US" sz="1200" b="0" i="0" u="none" strike="noStrike" kern="0" cap="none" spc="0" normalizeH="0" baseline="-25000" noProof="0" dirty="0" err="1">
                <a:ln>
                  <a:noFill/>
                </a:ln>
                <a:solidFill>
                  <a:srgbClr val="4C4184"/>
                </a:solidFill>
                <a:effectLst/>
                <a:uLnTx/>
                <a:uFillTx/>
                <a:ea typeface="Open Sans" panose="020B0606030504020204" pitchFamily="34" charset="0"/>
                <a:cs typeface="Open Sans" panose="020B0606030504020204" pitchFamily="34" charset="0"/>
              </a:rPr>
              <a:t>CS</a:t>
            </a:r>
            <a:endParaRPr kumimoji="0" lang="en-US" sz="1200" b="0" i="0" u="none" strike="noStrike" kern="0" cap="none" spc="0" normalizeH="0" baseline="-25000" noProof="0" dirty="0">
              <a:ln>
                <a:noFill/>
              </a:ln>
              <a:solidFill>
                <a:srgbClr val="4C4184"/>
              </a:solidFill>
              <a:effectLst/>
              <a:uLnTx/>
              <a:uFillTx/>
              <a:ea typeface="Open Sans" panose="020B0606030504020204" pitchFamily="34" charset="0"/>
              <a:cs typeface="Open Sans" panose="020B0606030504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4C4184"/>
                </a:solidFill>
                <a:effectLst/>
                <a:uLnTx/>
                <a:uFillTx/>
                <a:ea typeface="Open Sans" panose="020B0606030504020204" pitchFamily="34" charset="0"/>
                <a:cs typeface="Open Sans" panose="020B0606030504020204" pitchFamily="34" charset="0"/>
              </a:rPr>
              <a:t>[J/cm</a:t>
            </a:r>
            <a:r>
              <a:rPr kumimoji="0" lang="en-US" sz="1200" b="0" i="0" u="none" strike="noStrike" kern="0" cap="none" spc="0" normalizeH="0" baseline="30000" noProof="0" dirty="0">
                <a:ln>
                  <a:noFill/>
                </a:ln>
                <a:solidFill>
                  <a:srgbClr val="4C4184"/>
                </a:solidFill>
                <a:effectLst/>
                <a:uLnTx/>
                <a:uFillTx/>
                <a:ea typeface="Open Sans" panose="020B0606030504020204" pitchFamily="34" charset="0"/>
                <a:cs typeface="Open Sans" panose="020B0606030504020204" pitchFamily="34" charset="0"/>
              </a:rPr>
              <a:t>3</a:t>
            </a:r>
            <a:r>
              <a:rPr kumimoji="0" lang="en-US" sz="1200" b="0" i="0" u="none" strike="noStrike" kern="0" cap="none" spc="0" normalizeH="0" baseline="0" noProof="0" dirty="0">
                <a:ln>
                  <a:noFill/>
                </a:ln>
                <a:solidFill>
                  <a:srgbClr val="4C4184"/>
                </a:solidFill>
                <a:effectLst/>
                <a:uLnTx/>
                <a:uFillTx/>
                <a:ea typeface="Open Sans" panose="020B0606030504020204" pitchFamily="34" charset="0"/>
                <a:cs typeface="Open Sans" panose="020B0606030504020204" pitchFamily="34" charset="0"/>
              </a:rPr>
              <a:t>]</a:t>
            </a:r>
          </a:p>
        </p:txBody>
      </p:sp>
      <p:sp>
        <p:nvSpPr>
          <p:cNvPr id="234" name="TextBox 233">
            <a:extLst>
              <a:ext uri="{FF2B5EF4-FFF2-40B4-BE49-F238E27FC236}">
                <a16:creationId xmlns:a16="http://schemas.microsoft.com/office/drawing/2014/main" id="{3C75AB5A-D039-4683-934B-50C7A977B9B3}"/>
              </a:ext>
            </a:extLst>
          </p:cNvPr>
          <p:cNvSpPr txBox="1"/>
          <p:nvPr/>
        </p:nvSpPr>
        <p:spPr>
          <a:xfrm>
            <a:off x="5273336" y="4305092"/>
            <a:ext cx="492358" cy="369332"/>
          </a:xfrm>
          <a:prstGeom prst="rect">
            <a:avLst/>
          </a:prstGeom>
          <a:solidFill>
            <a:sysClr val="window" lastClr="FFFFFF"/>
          </a:solidFill>
        </p:spPr>
        <p:txBody>
          <a:bodyPr wrap="square" lIns="0" tIns="0" rIns="0" bIns="0"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err="1">
                <a:ln>
                  <a:noFill/>
                </a:ln>
                <a:solidFill>
                  <a:srgbClr val="4C4184"/>
                </a:solidFill>
                <a:effectLst/>
                <a:uLnTx/>
                <a:uFillTx/>
                <a:ea typeface="Open Sans" panose="020B0606030504020204" pitchFamily="34" charset="0"/>
                <a:cs typeface="Open Sans" panose="020B0606030504020204" pitchFamily="34" charset="0"/>
              </a:rPr>
              <a:t>e</a:t>
            </a:r>
            <a:r>
              <a:rPr kumimoji="0" lang="en-US" sz="1200" b="0" i="0" u="none" strike="noStrike" kern="0" cap="none" spc="0" normalizeH="0" baseline="-25000" noProof="0" dirty="0" err="1">
                <a:ln>
                  <a:noFill/>
                </a:ln>
                <a:solidFill>
                  <a:srgbClr val="4C4184"/>
                </a:solidFill>
                <a:effectLst/>
                <a:uLnTx/>
                <a:uFillTx/>
                <a:ea typeface="Open Sans" panose="020B0606030504020204" pitchFamily="34" charset="0"/>
                <a:cs typeface="Open Sans" panose="020B0606030504020204" pitchFamily="34" charset="0"/>
              </a:rPr>
              <a:t>CS</a:t>
            </a:r>
            <a:endParaRPr kumimoji="0" lang="en-US" sz="1200" b="0" i="0" u="none" strike="noStrike" kern="0" cap="none" spc="0" normalizeH="0" baseline="-25000" noProof="0" dirty="0">
              <a:ln>
                <a:noFill/>
              </a:ln>
              <a:solidFill>
                <a:srgbClr val="4C4184"/>
              </a:solidFill>
              <a:effectLst/>
              <a:uLnTx/>
              <a:uFillTx/>
              <a:ea typeface="Open Sans" panose="020B0606030504020204" pitchFamily="34" charset="0"/>
              <a:cs typeface="Open Sans" panose="020B0606030504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4C4184"/>
                </a:solidFill>
                <a:effectLst/>
                <a:uLnTx/>
                <a:uFillTx/>
                <a:ea typeface="Open Sans" panose="020B0606030504020204" pitchFamily="34" charset="0"/>
                <a:cs typeface="Open Sans" panose="020B0606030504020204" pitchFamily="34" charset="0"/>
              </a:rPr>
              <a:t>[J/cm</a:t>
            </a:r>
            <a:r>
              <a:rPr kumimoji="0" lang="en-US" sz="1200" b="0" i="0" u="none" strike="noStrike" kern="0" cap="none" spc="0" normalizeH="0" baseline="30000" noProof="0" dirty="0">
                <a:ln>
                  <a:noFill/>
                </a:ln>
                <a:solidFill>
                  <a:srgbClr val="4C4184"/>
                </a:solidFill>
                <a:effectLst/>
                <a:uLnTx/>
                <a:uFillTx/>
                <a:ea typeface="Open Sans" panose="020B0606030504020204" pitchFamily="34" charset="0"/>
                <a:cs typeface="Open Sans" panose="020B0606030504020204" pitchFamily="34" charset="0"/>
              </a:rPr>
              <a:t>3</a:t>
            </a:r>
            <a:r>
              <a:rPr kumimoji="0" lang="en-US" sz="1200" b="0" i="0" u="none" strike="noStrike" kern="0" cap="none" spc="0" normalizeH="0" baseline="0" noProof="0" dirty="0">
                <a:ln>
                  <a:noFill/>
                </a:ln>
                <a:solidFill>
                  <a:srgbClr val="4C4184"/>
                </a:solidFill>
                <a:effectLst/>
                <a:uLnTx/>
                <a:uFillTx/>
                <a:ea typeface="Open Sans" panose="020B0606030504020204" pitchFamily="34" charset="0"/>
                <a:cs typeface="Open Sans" panose="020B0606030504020204" pitchFamily="34" charset="0"/>
              </a:rPr>
              <a:t>]</a:t>
            </a:r>
          </a:p>
        </p:txBody>
      </p:sp>
      <p:sp>
        <p:nvSpPr>
          <p:cNvPr id="235" name="TextBox 234">
            <a:extLst>
              <a:ext uri="{FF2B5EF4-FFF2-40B4-BE49-F238E27FC236}">
                <a16:creationId xmlns:a16="http://schemas.microsoft.com/office/drawing/2014/main" id="{25FC4B1D-C8FF-4D1B-8B78-283C2266F742}"/>
              </a:ext>
            </a:extLst>
          </p:cNvPr>
          <p:cNvSpPr txBox="1"/>
          <p:nvPr/>
        </p:nvSpPr>
        <p:spPr>
          <a:xfrm>
            <a:off x="8796501" y="6209915"/>
            <a:ext cx="3095784" cy="461665"/>
          </a:xfrm>
          <a:prstGeom prst="rect">
            <a:avLst/>
          </a:prstGeom>
          <a:noFill/>
        </p:spPr>
        <p:txBody>
          <a:bodyPr wrap="none" rtlCol="0">
            <a:spAutoFit/>
          </a:bodyPr>
          <a:lstStyle/>
          <a:p>
            <a:pPr eaLnBrk="0" fontAlgn="base" hangingPunct="0">
              <a:spcBef>
                <a:spcPct val="0"/>
              </a:spcBef>
              <a:spcAft>
                <a:spcPct val="0"/>
              </a:spcAft>
            </a:pPr>
            <a:r>
              <a:rPr lang="en-US" sz="2400" dirty="0">
                <a:solidFill>
                  <a:srgbClr val="4C4184"/>
                </a:solidFill>
                <a:latin typeface="Times New Roman"/>
                <a:ea typeface="Open Sans" panose="020B0606030504020204" pitchFamily="34" charset="0"/>
                <a:cs typeface="Open Sans" panose="020B0606030504020204" pitchFamily="34" charset="0"/>
              </a:rPr>
              <a:t>w/ 7.829 T Background</a:t>
            </a:r>
          </a:p>
        </p:txBody>
      </p:sp>
      <p:sp>
        <p:nvSpPr>
          <p:cNvPr id="236" name="TextBox 235">
            <a:extLst>
              <a:ext uri="{FF2B5EF4-FFF2-40B4-BE49-F238E27FC236}">
                <a16:creationId xmlns:a16="http://schemas.microsoft.com/office/drawing/2014/main" id="{C01C2BFD-2F26-47F8-A33F-3271F91DD37E}"/>
              </a:ext>
            </a:extLst>
          </p:cNvPr>
          <p:cNvSpPr txBox="1"/>
          <p:nvPr/>
        </p:nvSpPr>
        <p:spPr>
          <a:xfrm>
            <a:off x="136284" y="2868480"/>
            <a:ext cx="851515" cy="461665"/>
          </a:xfrm>
          <a:prstGeom prst="rect">
            <a:avLst/>
          </a:prstGeom>
          <a:noFill/>
        </p:spPr>
        <p:txBody>
          <a:bodyPr wrap="none" rtlCol="0">
            <a:spAutoFit/>
          </a:bodyPr>
          <a:lstStyle/>
          <a:p>
            <a:pPr eaLnBrk="0" fontAlgn="base" hangingPunct="0">
              <a:spcBef>
                <a:spcPct val="0"/>
              </a:spcBef>
              <a:spcAft>
                <a:spcPct val="0"/>
              </a:spcAft>
            </a:pPr>
            <a:r>
              <a:rPr lang="en-US" sz="2400" dirty="0">
                <a:solidFill>
                  <a:srgbClr val="4C4184"/>
                </a:solidFill>
                <a:latin typeface="Times New Roman"/>
                <a:ea typeface="Open Sans" panose="020B0606030504020204" pitchFamily="34" charset="0"/>
                <a:cs typeface="Open Sans" panose="020B0606030504020204" pitchFamily="34" charset="0"/>
              </a:rPr>
              <a:t>RC-6</a:t>
            </a:r>
          </a:p>
        </p:txBody>
      </p:sp>
      <p:sp>
        <p:nvSpPr>
          <p:cNvPr id="238" name="TextBox 237">
            <a:extLst>
              <a:ext uri="{FF2B5EF4-FFF2-40B4-BE49-F238E27FC236}">
                <a16:creationId xmlns:a16="http://schemas.microsoft.com/office/drawing/2014/main" id="{02335DF1-0C5E-4180-A5AE-DB7A3AD3A975}"/>
              </a:ext>
            </a:extLst>
          </p:cNvPr>
          <p:cNvSpPr txBox="1"/>
          <p:nvPr/>
        </p:nvSpPr>
        <p:spPr>
          <a:xfrm>
            <a:off x="6716308" y="6209915"/>
            <a:ext cx="1388522" cy="461665"/>
          </a:xfrm>
          <a:prstGeom prst="rect">
            <a:avLst/>
          </a:prstGeom>
          <a:noFill/>
        </p:spPr>
        <p:txBody>
          <a:bodyPr wrap="none" rtlCol="0">
            <a:spAutoFit/>
          </a:bodyPr>
          <a:lstStyle/>
          <a:p>
            <a:pPr eaLnBrk="0" fontAlgn="base" hangingPunct="0">
              <a:spcBef>
                <a:spcPct val="0"/>
              </a:spcBef>
              <a:spcAft>
                <a:spcPct val="0"/>
              </a:spcAft>
            </a:pPr>
            <a:r>
              <a:rPr lang="en-US" sz="2400" dirty="0">
                <a:solidFill>
                  <a:srgbClr val="4C4184"/>
                </a:solidFill>
                <a:latin typeface="Times New Roman"/>
                <a:ea typeface="Open Sans" panose="020B0606030504020204" pitchFamily="34" charset="0"/>
                <a:cs typeface="Open Sans" panose="020B0606030504020204" pitchFamily="34" charset="0"/>
              </a:rPr>
              <a:t>Self Field</a:t>
            </a:r>
          </a:p>
        </p:txBody>
      </p:sp>
      <p:sp>
        <p:nvSpPr>
          <p:cNvPr id="239" name="TextBox 238">
            <a:extLst>
              <a:ext uri="{FF2B5EF4-FFF2-40B4-BE49-F238E27FC236}">
                <a16:creationId xmlns:a16="http://schemas.microsoft.com/office/drawing/2014/main" id="{26C332B3-08E5-41AD-BD13-A0CE5D2C72A9}"/>
              </a:ext>
            </a:extLst>
          </p:cNvPr>
          <p:cNvSpPr txBox="1"/>
          <p:nvPr/>
        </p:nvSpPr>
        <p:spPr>
          <a:xfrm>
            <a:off x="1808876" y="6390606"/>
            <a:ext cx="2422458" cy="461665"/>
          </a:xfrm>
          <a:prstGeom prst="rect">
            <a:avLst/>
          </a:prstGeom>
          <a:solidFill>
            <a:schemeClr val="tx1"/>
          </a:solidFill>
        </p:spPr>
        <p:txBody>
          <a:bodyPr wrap="none" rtlCol="0">
            <a:spAutoFit/>
          </a:bodyPr>
          <a:lstStyle/>
          <a:p>
            <a:pPr eaLnBrk="0" fontAlgn="base" hangingPunct="0">
              <a:spcBef>
                <a:spcPct val="0"/>
              </a:spcBef>
              <a:spcAft>
                <a:spcPct val="0"/>
              </a:spcAft>
            </a:pPr>
            <a:r>
              <a:rPr lang="en-US" sz="2400" dirty="0">
                <a:solidFill>
                  <a:srgbClr val="4C4184"/>
                </a:solidFill>
                <a:latin typeface="Times New Roman"/>
                <a:ea typeface="Open Sans" panose="020B0606030504020204" pitchFamily="34" charset="0"/>
                <a:cs typeface="Open Sans" panose="020B0606030504020204" pitchFamily="34" charset="0"/>
              </a:rPr>
              <a:t>w/ Iron Saturation</a:t>
            </a:r>
          </a:p>
        </p:txBody>
      </p:sp>
      <p:sp>
        <p:nvSpPr>
          <p:cNvPr id="240" name="TextBox 239">
            <a:extLst>
              <a:ext uri="{FF2B5EF4-FFF2-40B4-BE49-F238E27FC236}">
                <a16:creationId xmlns:a16="http://schemas.microsoft.com/office/drawing/2014/main" id="{A6150B96-F82F-457F-A7BD-DA75A9FC72BB}"/>
              </a:ext>
            </a:extLst>
          </p:cNvPr>
          <p:cNvSpPr txBox="1"/>
          <p:nvPr/>
        </p:nvSpPr>
        <p:spPr>
          <a:xfrm>
            <a:off x="97812" y="4860045"/>
            <a:ext cx="928459" cy="1200329"/>
          </a:xfrm>
          <a:prstGeom prst="rect">
            <a:avLst/>
          </a:prstGeom>
          <a:noFill/>
        </p:spPr>
        <p:txBody>
          <a:bodyPr wrap="none" rtlCol="0">
            <a:spAutoFit/>
          </a:bodyPr>
          <a:lstStyle/>
          <a:p>
            <a:pPr algn="ctr" eaLnBrk="0" fontAlgn="base" hangingPunct="0">
              <a:spcBef>
                <a:spcPct val="0"/>
              </a:spcBef>
              <a:spcAft>
                <a:spcPct val="0"/>
              </a:spcAft>
            </a:pPr>
            <a:r>
              <a:rPr lang="en-US" sz="2400" dirty="0">
                <a:solidFill>
                  <a:srgbClr val="4C4184"/>
                </a:solidFill>
                <a:latin typeface="Times New Roman"/>
                <a:ea typeface="Open Sans" panose="020B0606030504020204" pitchFamily="34" charset="0"/>
                <a:cs typeface="Open Sans" panose="020B0606030504020204" pitchFamily="34" charset="0"/>
              </a:rPr>
              <a:t>RC-7 </a:t>
            </a:r>
            <a:br>
              <a:rPr lang="en-US" sz="2400" dirty="0">
                <a:solidFill>
                  <a:srgbClr val="4C4184"/>
                </a:solidFill>
                <a:latin typeface="Times New Roman"/>
                <a:ea typeface="Open Sans" panose="020B0606030504020204" pitchFamily="34" charset="0"/>
                <a:cs typeface="Open Sans" panose="020B0606030504020204" pitchFamily="34" charset="0"/>
              </a:rPr>
            </a:br>
            <a:r>
              <a:rPr lang="en-US" sz="2400" dirty="0">
                <a:solidFill>
                  <a:srgbClr val="4C4184"/>
                </a:solidFill>
                <a:latin typeface="Times New Roman"/>
                <a:ea typeface="Open Sans" panose="020B0606030504020204" pitchFamily="34" charset="0"/>
                <a:cs typeface="Open Sans" panose="020B0606030504020204" pitchFamily="34" charset="0"/>
              </a:rPr>
              <a:t>&amp;</a:t>
            </a:r>
          </a:p>
          <a:p>
            <a:pPr algn="ctr" eaLnBrk="0" fontAlgn="base" hangingPunct="0">
              <a:spcBef>
                <a:spcPct val="0"/>
              </a:spcBef>
              <a:spcAft>
                <a:spcPct val="0"/>
              </a:spcAft>
            </a:pPr>
            <a:r>
              <a:rPr lang="en-US" sz="2400" dirty="0">
                <a:solidFill>
                  <a:srgbClr val="4C4184"/>
                </a:solidFill>
                <a:latin typeface="Times New Roman"/>
                <a:ea typeface="Open Sans" panose="020B0606030504020204" pitchFamily="34" charset="0"/>
                <a:cs typeface="Open Sans" panose="020B0606030504020204" pitchFamily="34" charset="0"/>
              </a:rPr>
              <a:t>RC-8</a:t>
            </a:r>
          </a:p>
        </p:txBody>
      </p:sp>
      <p:sp>
        <p:nvSpPr>
          <p:cNvPr id="241" name="TextBox 240">
            <a:extLst>
              <a:ext uri="{FF2B5EF4-FFF2-40B4-BE49-F238E27FC236}">
                <a16:creationId xmlns:a16="http://schemas.microsoft.com/office/drawing/2014/main" id="{C750D30C-E89A-496E-9CD0-C2C1D66CC0BC}"/>
              </a:ext>
            </a:extLst>
          </p:cNvPr>
          <p:cNvSpPr txBox="1"/>
          <p:nvPr/>
        </p:nvSpPr>
        <p:spPr>
          <a:xfrm>
            <a:off x="1573859" y="1752869"/>
            <a:ext cx="2873544" cy="461665"/>
          </a:xfrm>
          <a:prstGeom prst="rect">
            <a:avLst/>
          </a:prstGeom>
          <a:noFill/>
        </p:spPr>
        <p:txBody>
          <a:bodyPr wrap="none" rtlCol="0">
            <a:spAutoFit/>
          </a:bodyPr>
          <a:lstStyle/>
          <a:p>
            <a:pPr eaLnBrk="0" fontAlgn="base" hangingPunct="0">
              <a:spcBef>
                <a:spcPct val="0"/>
              </a:spcBef>
              <a:spcAft>
                <a:spcPct val="0"/>
              </a:spcAft>
            </a:pPr>
            <a:r>
              <a:rPr lang="en-US" sz="2400" u="sng" dirty="0">
                <a:solidFill>
                  <a:srgbClr val="4C4184"/>
                </a:solidFill>
                <a:latin typeface="Times New Roman"/>
                <a:ea typeface="Open Sans" panose="020B0606030504020204" pitchFamily="34" charset="0"/>
                <a:cs typeface="Open Sans" panose="020B0606030504020204" pitchFamily="34" charset="0"/>
              </a:rPr>
              <a:t>Sub-scale Accelerator</a:t>
            </a:r>
          </a:p>
        </p:txBody>
      </p:sp>
      <p:sp>
        <p:nvSpPr>
          <p:cNvPr id="242" name="TextBox 241">
            <a:extLst>
              <a:ext uri="{FF2B5EF4-FFF2-40B4-BE49-F238E27FC236}">
                <a16:creationId xmlns:a16="http://schemas.microsoft.com/office/drawing/2014/main" id="{1E9D33ED-1E2A-478D-82C4-355D0A053FA8}"/>
              </a:ext>
            </a:extLst>
          </p:cNvPr>
          <p:cNvSpPr txBox="1"/>
          <p:nvPr/>
        </p:nvSpPr>
        <p:spPr>
          <a:xfrm>
            <a:off x="7355239" y="1893749"/>
            <a:ext cx="3773790" cy="461665"/>
          </a:xfrm>
          <a:prstGeom prst="rect">
            <a:avLst/>
          </a:prstGeom>
          <a:noFill/>
        </p:spPr>
        <p:txBody>
          <a:bodyPr wrap="none" rtlCol="0">
            <a:spAutoFit/>
          </a:bodyPr>
          <a:lstStyle/>
          <a:p>
            <a:pPr eaLnBrk="0" fontAlgn="base" hangingPunct="0">
              <a:spcBef>
                <a:spcPct val="0"/>
              </a:spcBef>
              <a:spcAft>
                <a:spcPct val="0"/>
              </a:spcAft>
            </a:pPr>
            <a:r>
              <a:rPr lang="en-US" sz="2400" u="sng" dirty="0">
                <a:solidFill>
                  <a:srgbClr val="4C4184"/>
                </a:solidFill>
                <a:latin typeface="Times New Roman"/>
                <a:ea typeface="Open Sans" panose="020B0606030504020204" pitchFamily="34" charset="0"/>
                <a:cs typeface="Open Sans" panose="020B0606030504020204" pitchFamily="34" charset="0"/>
              </a:rPr>
              <a:t>High Field Solenoid  (Pup-4)</a:t>
            </a:r>
          </a:p>
        </p:txBody>
      </p:sp>
      <p:sp>
        <p:nvSpPr>
          <p:cNvPr id="243" name="Rectangle 242">
            <a:extLst>
              <a:ext uri="{FF2B5EF4-FFF2-40B4-BE49-F238E27FC236}">
                <a16:creationId xmlns:a16="http://schemas.microsoft.com/office/drawing/2014/main" id="{D70E87D2-BBE8-48BE-8DDA-967D6B2BDCF4}"/>
              </a:ext>
            </a:extLst>
          </p:cNvPr>
          <p:cNvSpPr/>
          <p:nvPr/>
        </p:nvSpPr>
        <p:spPr>
          <a:xfrm>
            <a:off x="1586674" y="2307503"/>
            <a:ext cx="1422583" cy="292100"/>
          </a:xfrm>
          <a:prstGeom prst="rect">
            <a:avLst/>
          </a:prstGeom>
          <a:noFill/>
          <a:ln w="25400" cap="flat" cmpd="sng" algn="ctr">
            <a:solidFill>
              <a:srgbClr val="141313"/>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44" name="Oval 243">
            <a:extLst>
              <a:ext uri="{FF2B5EF4-FFF2-40B4-BE49-F238E27FC236}">
                <a16:creationId xmlns:a16="http://schemas.microsoft.com/office/drawing/2014/main" id="{F57DA355-6BF3-4154-8BD8-90327259971F}"/>
              </a:ext>
            </a:extLst>
          </p:cNvPr>
          <p:cNvSpPr/>
          <p:nvPr/>
        </p:nvSpPr>
        <p:spPr>
          <a:xfrm>
            <a:off x="7818973" y="3937636"/>
            <a:ext cx="370901" cy="801477"/>
          </a:xfrm>
          <a:prstGeom prst="ellipse">
            <a:avLst/>
          </a:prstGeom>
          <a:noFill/>
          <a:ln w="25400" cap="flat" cmpd="sng" algn="ctr">
            <a:solidFill>
              <a:srgbClr val="E31837"/>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pic>
        <p:nvPicPr>
          <p:cNvPr id="245" name="Picture 3">
            <a:extLst>
              <a:ext uri="{FF2B5EF4-FFF2-40B4-BE49-F238E27FC236}">
                <a16:creationId xmlns:a16="http://schemas.microsoft.com/office/drawing/2014/main" id="{95A9F1D4-4D1D-4B37-9E4A-00A272D621D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984" t="6898" r="3671" b="7977"/>
          <a:stretch/>
        </p:blipFill>
        <p:spPr bwMode="auto">
          <a:xfrm>
            <a:off x="5206891" y="2162738"/>
            <a:ext cx="756155" cy="2141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 name="Picture 2">
            <a:extLst>
              <a:ext uri="{FF2B5EF4-FFF2-40B4-BE49-F238E27FC236}">
                <a16:creationId xmlns:a16="http://schemas.microsoft.com/office/drawing/2014/main" id="{79FE1EAE-A7C8-4B6F-B410-0B85BDB06BE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9966" t="7846" r="6396" b="9609"/>
          <a:stretch/>
        </p:blipFill>
        <p:spPr bwMode="auto">
          <a:xfrm>
            <a:off x="5230611" y="4696481"/>
            <a:ext cx="758952" cy="204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7" name="Picture 8">
            <a:extLst>
              <a:ext uri="{FF2B5EF4-FFF2-40B4-BE49-F238E27FC236}">
                <a16:creationId xmlns:a16="http://schemas.microsoft.com/office/drawing/2014/main" id="{6D9A717D-B1A5-4495-8045-79183C116A5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990" t="32944" r="1723" b="33816"/>
          <a:stretch/>
        </p:blipFill>
        <p:spPr bwMode="auto">
          <a:xfrm>
            <a:off x="8409152" y="3542581"/>
            <a:ext cx="607375" cy="1927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8" name="Picture 5">
            <a:extLst>
              <a:ext uri="{FF2B5EF4-FFF2-40B4-BE49-F238E27FC236}">
                <a16:creationId xmlns:a16="http://schemas.microsoft.com/office/drawing/2014/main" id="{3D537D70-7918-4CAC-96C1-7DFF35839DF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1363" t="33180" r="1712" b="33817"/>
          <a:stretch/>
        </p:blipFill>
        <p:spPr bwMode="auto">
          <a:xfrm>
            <a:off x="11130895" y="3396750"/>
            <a:ext cx="758952" cy="230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49" name="Straight Connector 248">
            <a:extLst>
              <a:ext uri="{FF2B5EF4-FFF2-40B4-BE49-F238E27FC236}">
                <a16:creationId xmlns:a16="http://schemas.microsoft.com/office/drawing/2014/main" id="{59390C99-60EB-427D-BFCF-2FBB9438978A}"/>
              </a:ext>
            </a:extLst>
          </p:cNvPr>
          <p:cNvCxnSpPr>
            <a:cxnSpLocks/>
          </p:cNvCxnSpPr>
          <p:nvPr/>
        </p:nvCxnSpPr>
        <p:spPr>
          <a:xfrm>
            <a:off x="6096000" y="1868672"/>
            <a:ext cx="0" cy="4914396"/>
          </a:xfrm>
          <a:prstGeom prst="line">
            <a:avLst/>
          </a:prstGeom>
          <a:noFill/>
          <a:ln w="38100" cap="flat" cmpd="sng" algn="ctr">
            <a:solidFill>
              <a:srgbClr val="F79646"/>
            </a:solidFill>
            <a:prstDash val="solid"/>
          </a:ln>
          <a:effectLst>
            <a:outerShdw blurRad="40000" dist="23000" dir="5400000" rotWithShape="0">
              <a:srgbClr val="000000">
                <a:alpha val="35000"/>
              </a:srgbClr>
            </a:outerShdw>
          </a:effectLst>
        </p:spPr>
      </p:cxnSp>
      <p:sp>
        <p:nvSpPr>
          <p:cNvPr id="274" name="Rectangle 273">
            <a:extLst>
              <a:ext uri="{FF2B5EF4-FFF2-40B4-BE49-F238E27FC236}">
                <a16:creationId xmlns:a16="http://schemas.microsoft.com/office/drawing/2014/main" id="{6737F4E2-2069-4625-82C6-79EE182FFCC0}"/>
              </a:ext>
            </a:extLst>
          </p:cNvPr>
          <p:cNvSpPr/>
          <p:nvPr/>
        </p:nvSpPr>
        <p:spPr>
          <a:xfrm>
            <a:off x="1586674" y="2627543"/>
            <a:ext cx="1422583" cy="292100"/>
          </a:xfrm>
          <a:prstGeom prst="rect">
            <a:avLst/>
          </a:prstGeom>
          <a:noFill/>
          <a:ln w="25400" cap="flat" cmpd="sng" algn="ctr">
            <a:solidFill>
              <a:srgbClr val="141313"/>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75" name="Rectangle 274">
            <a:extLst>
              <a:ext uri="{FF2B5EF4-FFF2-40B4-BE49-F238E27FC236}">
                <a16:creationId xmlns:a16="http://schemas.microsoft.com/office/drawing/2014/main" id="{6FC53952-428D-47A6-A578-D46DF7AC888D}"/>
              </a:ext>
            </a:extLst>
          </p:cNvPr>
          <p:cNvSpPr/>
          <p:nvPr/>
        </p:nvSpPr>
        <p:spPr>
          <a:xfrm>
            <a:off x="1586674" y="2939963"/>
            <a:ext cx="1422583" cy="292100"/>
          </a:xfrm>
          <a:prstGeom prst="rect">
            <a:avLst/>
          </a:prstGeom>
          <a:noFill/>
          <a:ln w="25400" cap="flat" cmpd="sng" algn="ctr">
            <a:solidFill>
              <a:srgbClr val="141313"/>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76" name="Rectangle 275">
            <a:extLst>
              <a:ext uri="{FF2B5EF4-FFF2-40B4-BE49-F238E27FC236}">
                <a16:creationId xmlns:a16="http://schemas.microsoft.com/office/drawing/2014/main" id="{8FE1480B-DA45-422E-B9A3-2BFBD0AF93C7}"/>
              </a:ext>
            </a:extLst>
          </p:cNvPr>
          <p:cNvSpPr/>
          <p:nvPr/>
        </p:nvSpPr>
        <p:spPr>
          <a:xfrm>
            <a:off x="1586674" y="3260003"/>
            <a:ext cx="1422583" cy="292100"/>
          </a:xfrm>
          <a:prstGeom prst="rect">
            <a:avLst/>
          </a:prstGeom>
          <a:noFill/>
          <a:ln w="25400" cap="flat" cmpd="sng" algn="ctr">
            <a:solidFill>
              <a:srgbClr val="141313"/>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77" name="Rectangle 276">
            <a:extLst>
              <a:ext uri="{FF2B5EF4-FFF2-40B4-BE49-F238E27FC236}">
                <a16:creationId xmlns:a16="http://schemas.microsoft.com/office/drawing/2014/main" id="{3A849213-4248-406B-BAB1-8E47D08A7166}"/>
              </a:ext>
            </a:extLst>
          </p:cNvPr>
          <p:cNvSpPr/>
          <p:nvPr/>
        </p:nvSpPr>
        <p:spPr>
          <a:xfrm>
            <a:off x="1586674" y="3564803"/>
            <a:ext cx="1422583" cy="292100"/>
          </a:xfrm>
          <a:prstGeom prst="rect">
            <a:avLst/>
          </a:prstGeom>
          <a:noFill/>
          <a:ln w="25400" cap="flat" cmpd="sng" algn="ctr">
            <a:solidFill>
              <a:srgbClr val="141313"/>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78" name="Rectangle 277">
            <a:extLst>
              <a:ext uri="{FF2B5EF4-FFF2-40B4-BE49-F238E27FC236}">
                <a16:creationId xmlns:a16="http://schemas.microsoft.com/office/drawing/2014/main" id="{5D8676BE-37DA-4BAB-A53D-03BAC9616D64}"/>
              </a:ext>
            </a:extLst>
          </p:cNvPr>
          <p:cNvSpPr/>
          <p:nvPr/>
        </p:nvSpPr>
        <p:spPr>
          <a:xfrm>
            <a:off x="1586674" y="3884843"/>
            <a:ext cx="1422583" cy="292100"/>
          </a:xfrm>
          <a:prstGeom prst="rect">
            <a:avLst/>
          </a:prstGeom>
          <a:noFill/>
          <a:ln w="25400" cap="flat" cmpd="sng" algn="ctr">
            <a:solidFill>
              <a:srgbClr val="141313"/>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79" name="Rectangle 278">
            <a:extLst>
              <a:ext uri="{FF2B5EF4-FFF2-40B4-BE49-F238E27FC236}">
                <a16:creationId xmlns:a16="http://schemas.microsoft.com/office/drawing/2014/main" id="{7B024E18-DF42-4F29-9D57-A862E1C09EA3}"/>
              </a:ext>
            </a:extLst>
          </p:cNvPr>
          <p:cNvSpPr/>
          <p:nvPr/>
        </p:nvSpPr>
        <p:spPr>
          <a:xfrm>
            <a:off x="3064954" y="2307503"/>
            <a:ext cx="1422583" cy="292100"/>
          </a:xfrm>
          <a:prstGeom prst="rect">
            <a:avLst/>
          </a:prstGeom>
          <a:noFill/>
          <a:ln w="25400" cap="flat" cmpd="sng" algn="ctr">
            <a:solidFill>
              <a:srgbClr val="141313"/>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80" name="Rectangle 279">
            <a:extLst>
              <a:ext uri="{FF2B5EF4-FFF2-40B4-BE49-F238E27FC236}">
                <a16:creationId xmlns:a16="http://schemas.microsoft.com/office/drawing/2014/main" id="{DDD5DD39-E92F-4B93-AB71-A08EDB349144}"/>
              </a:ext>
            </a:extLst>
          </p:cNvPr>
          <p:cNvSpPr/>
          <p:nvPr/>
        </p:nvSpPr>
        <p:spPr>
          <a:xfrm>
            <a:off x="3064954" y="2627543"/>
            <a:ext cx="1422583" cy="292100"/>
          </a:xfrm>
          <a:prstGeom prst="rect">
            <a:avLst/>
          </a:prstGeom>
          <a:noFill/>
          <a:ln w="25400" cap="flat" cmpd="sng" algn="ctr">
            <a:solidFill>
              <a:srgbClr val="141313"/>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81" name="Rectangle 280">
            <a:extLst>
              <a:ext uri="{FF2B5EF4-FFF2-40B4-BE49-F238E27FC236}">
                <a16:creationId xmlns:a16="http://schemas.microsoft.com/office/drawing/2014/main" id="{24F40FAE-74DE-4076-9ED6-1F964BB47BBE}"/>
              </a:ext>
            </a:extLst>
          </p:cNvPr>
          <p:cNvSpPr/>
          <p:nvPr/>
        </p:nvSpPr>
        <p:spPr>
          <a:xfrm>
            <a:off x="3064954" y="2939963"/>
            <a:ext cx="1422583" cy="292100"/>
          </a:xfrm>
          <a:prstGeom prst="rect">
            <a:avLst/>
          </a:prstGeom>
          <a:noFill/>
          <a:ln w="25400" cap="flat" cmpd="sng" algn="ctr">
            <a:solidFill>
              <a:srgbClr val="141313"/>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82" name="Rectangle 281">
            <a:extLst>
              <a:ext uri="{FF2B5EF4-FFF2-40B4-BE49-F238E27FC236}">
                <a16:creationId xmlns:a16="http://schemas.microsoft.com/office/drawing/2014/main" id="{8BD0B897-8ED2-4F35-BF1E-4E748C30944A}"/>
              </a:ext>
            </a:extLst>
          </p:cNvPr>
          <p:cNvSpPr/>
          <p:nvPr/>
        </p:nvSpPr>
        <p:spPr>
          <a:xfrm>
            <a:off x="3064954" y="3260003"/>
            <a:ext cx="1422583" cy="292100"/>
          </a:xfrm>
          <a:prstGeom prst="rect">
            <a:avLst/>
          </a:prstGeom>
          <a:noFill/>
          <a:ln w="25400" cap="flat" cmpd="sng" algn="ctr">
            <a:solidFill>
              <a:srgbClr val="141313"/>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83" name="Rectangle 282">
            <a:extLst>
              <a:ext uri="{FF2B5EF4-FFF2-40B4-BE49-F238E27FC236}">
                <a16:creationId xmlns:a16="http://schemas.microsoft.com/office/drawing/2014/main" id="{5652E4AE-EEE4-4FBA-9A3D-77BCE15A4EEE}"/>
              </a:ext>
            </a:extLst>
          </p:cNvPr>
          <p:cNvSpPr/>
          <p:nvPr/>
        </p:nvSpPr>
        <p:spPr>
          <a:xfrm>
            <a:off x="3064954" y="3564803"/>
            <a:ext cx="1422583" cy="292100"/>
          </a:xfrm>
          <a:prstGeom prst="rect">
            <a:avLst/>
          </a:prstGeom>
          <a:noFill/>
          <a:ln w="25400" cap="flat" cmpd="sng" algn="ctr">
            <a:solidFill>
              <a:srgbClr val="141313"/>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84" name="Rectangle 283">
            <a:extLst>
              <a:ext uri="{FF2B5EF4-FFF2-40B4-BE49-F238E27FC236}">
                <a16:creationId xmlns:a16="http://schemas.microsoft.com/office/drawing/2014/main" id="{C5687956-3A03-4907-B0D0-ED9922C71DF9}"/>
              </a:ext>
            </a:extLst>
          </p:cNvPr>
          <p:cNvSpPr/>
          <p:nvPr/>
        </p:nvSpPr>
        <p:spPr>
          <a:xfrm>
            <a:off x="3064954" y="3884843"/>
            <a:ext cx="1422583" cy="292100"/>
          </a:xfrm>
          <a:prstGeom prst="rect">
            <a:avLst/>
          </a:prstGeom>
          <a:noFill/>
          <a:ln w="25400" cap="flat" cmpd="sng" algn="ctr">
            <a:solidFill>
              <a:srgbClr val="141313"/>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285" name="Oval 284">
            <a:extLst>
              <a:ext uri="{FF2B5EF4-FFF2-40B4-BE49-F238E27FC236}">
                <a16:creationId xmlns:a16="http://schemas.microsoft.com/office/drawing/2014/main" id="{E6F39CC2-3EC2-4BE7-8775-1809BF0E98C1}"/>
              </a:ext>
            </a:extLst>
          </p:cNvPr>
          <p:cNvSpPr/>
          <p:nvPr/>
        </p:nvSpPr>
        <p:spPr>
          <a:xfrm>
            <a:off x="2605870" y="2770418"/>
            <a:ext cx="851514" cy="505662"/>
          </a:xfrm>
          <a:prstGeom prst="ellipse">
            <a:avLst/>
          </a:prstGeom>
          <a:noFill/>
          <a:ln w="25400" cap="flat" cmpd="sng" algn="ctr">
            <a:solidFill>
              <a:srgbClr val="E31837"/>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310" name="Oval 309">
            <a:extLst>
              <a:ext uri="{FF2B5EF4-FFF2-40B4-BE49-F238E27FC236}">
                <a16:creationId xmlns:a16="http://schemas.microsoft.com/office/drawing/2014/main" id="{7F510422-C70E-48A3-AD64-06496E3FD3C2}"/>
              </a:ext>
            </a:extLst>
          </p:cNvPr>
          <p:cNvSpPr/>
          <p:nvPr/>
        </p:nvSpPr>
        <p:spPr>
          <a:xfrm>
            <a:off x="11533090" y="3396750"/>
            <a:ext cx="370901" cy="297116"/>
          </a:xfrm>
          <a:prstGeom prst="ellipse">
            <a:avLst/>
          </a:prstGeom>
          <a:noFill/>
          <a:ln w="25400" cap="flat" cmpd="sng" algn="ctr">
            <a:solidFill>
              <a:srgbClr val="E31837"/>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sp>
        <p:nvSpPr>
          <p:cNvPr id="311" name="Oval 310">
            <a:extLst>
              <a:ext uri="{FF2B5EF4-FFF2-40B4-BE49-F238E27FC236}">
                <a16:creationId xmlns:a16="http://schemas.microsoft.com/office/drawing/2014/main" id="{078922D4-1A01-44B5-B81E-6A063927C23D}"/>
              </a:ext>
            </a:extLst>
          </p:cNvPr>
          <p:cNvSpPr/>
          <p:nvPr/>
        </p:nvSpPr>
        <p:spPr>
          <a:xfrm>
            <a:off x="10804354" y="2401963"/>
            <a:ext cx="370901" cy="3891631"/>
          </a:xfrm>
          <a:prstGeom prst="ellipse">
            <a:avLst/>
          </a:prstGeom>
          <a:noFill/>
          <a:ln w="25400" cap="flat" cmpd="sng" algn="ctr">
            <a:solidFill>
              <a:srgbClr val="E31837"/>
            </a:solid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pic>
        <p:nvPicPr>
          <p:cNvPr id="5" name="Picture 4">
            <a:extLst>
              <a:ext uri="{FF2B5EF4-FFF2-40B4-BE49-F238E27FC236}">
                <a16:creationId xmlns:a16="http://schemas.microsoft.com/office/drawing/2014/main" id="{65899614-9D64-4DD4-8DB1-732D07BA60DE}"/>
              </a:ext>
            </a:extLst>
          </p:cNvPr>
          <p:cNvPicPr>
            <a:picLocks noChangeAspect="1"/>
          </p:cNvPicPr>
          <p:nvPr/>
        </p:nvPicPr>
        <p:blipFill rotWithShape="1">
          <a:blip r:embed="rId8"/>
          <a:srcRect r="20775"/>
          <a:stretch/>
        </p:blipFill>
        <p:spPr>
          <a:xfrm>
            <a:off x="1087960" y="4278689"/>
            <a:ext cx="3937097" cy="2211413"/>
          </a:xfrm>
          <a:prstGeom prst="rect">
            <a:avLst/>
          </a:prstGeom>
        </p:spPr>
      </p:pic>
      <p:sp>
        <p:nvSpPr>
          <p:cNvPr id="3" name="Slide Number Placeholder 2">
            <a:extLst>
              <a:ext uri="{FF2B5EF4-FFF2-40B4-BE49-F238E27FC236}">
                <a16:creationId xmlns:a16="http://schemas.microsoft.com/office/drawing/2014/main" id="{0B8CC776-0ED9-4433-BB91-8C4037E49C7A}"/>
              </a:ext>
            </a:extLst>
          </p:cNvPr>
          <p:cNvSpPr>
            <a:spLocks noGrp="1"/>
          </p:cNvSpPr>
          <p:nvPr>
            <p:ph type="sldNum" sz="quarter" idx="12"/>
          </p:nvPr>
        </p:nvSpPr>
        <p:spPr/>
        <p:txBody>
          <a:bodyPr/>
          <a:lstStyle/>
          <a:p>
            <a:fld id="{5F4C9F40-B079-4B71-A627-7266DFEA7F03}" type="slidenum">
              <a:rPr lang="en-US" smtClean="0"/>
              <a:t>22</a:t>
            </a:fld>
            <a:endParaRPr lang="en-US" dirty="0"/>
          </a:p>
        </p:txBody>
      </p:sp>
    </p:spTree>
    <p:extLst>
      <p:ext uri="{BB962C8B-B14F-4D97-AF65-F5344CB8AC3E}">
        <p14:creationId xmlns:p14="http://schemas.microsoft.com/office/powerpoint/2010/main" val="3486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FE24E21-7311-4A1D-BE17-850AD4710F7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3409061"/>
            <a:ext cx="4429123" cy="3126530"/>
          </a:xfrm>
          <a:prstGeom prst="rect">
            <a:avLst/>
          </a:prstGeom>
        </p:spPr>
      </p:pic>
      <p:pic>
        <p:nvPicPr>
          <p:cNvPr id="18" name="Picture 17">
            <a:extLst>
              <a:ext uri="{FF2B5EF4-FFF2-40B4-BE49-F238E27FC236}">
                <a16:creationId xmlns:a16="http://schemas.microsoft.com/office/drawing/2014/main" id="{E7511C23-7710-4EB6-9267-73973BF4378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6201" y="1547648"/>
            <a:ext cx="2239963" cy="1824673"/>
          </a:xfrm>
          <a:prstGeom prst="rect">
            <a:avLst/>
          </a:prstGeom>
        </p:spPr>
      </p:pic>
      <p:pic>
        <p:nvPicPr>
          <p:cNvPr id="19" name="Picture 18">
            <a:extLst>
              <a:ext uri="{FF2B5EF4-FFF2-40B4-BE49-F238E27FC236}">
                <a16:creationId xmlns:a16="http://schemas.microsoft.com/office/drawing/2014/main" id="{FEA5505D-3A1A-47B2-97B6-B456DB6B5E6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200593" y="1459558"/>
            <a:ext cx="2709670" cy="1912763"/>
          </a:xfrm>
          <a:prstGeom prst="rect">
            <a:avLst/>
          </a:prstGeom>
        </p:spPr>
      </p:pic>
      <p:sp>
        <p:nvSpPr>
          <p:cNvPr id="2" name="Title 1">
            <a:extLst>
              <a:ext uri="{FF2B5EF4-FFF2-40B4-BE49-F238E27FC236}">
                <a16:creationId xmlns:a16="http://schemas.microsoft.com/office/drawing/2014/main" id="{695977A8-CC4B-4904-B3A9-6C54E6E3131F}"/>
              </a:ext>
            </a:extLst>
          </p:cNvPr>
          <p:cNvSpPr>
            <a:spLocks noGrp="1"/>
          </p:cNvSpPr>
          <p:nvPr>
            <p:ph type="title"/>
          </p:nvPr>
        </p:nvSpPr>
        <p:spPr/>
        <p:txBody>
          <a:bodyPr/>
          <a:lstStyle/>
          <a:p>
            <a:r>
              <a:rPr lang="en-US" dirty="0"/>
              <a:t>Quick to implement HTS behavior models</a:t>
            </a:r>
          </a:p>
        </p:txBody>
      </p:sp>
      <p:pic>
        <p:nvPicPr>
          <p:cNvPr id="6" name="Content Placeholder 5" descr="A close up of text on a white background&#10;&#10;Description automatically generated">
            <a:extLst>
              <a:ext uri="{FF2B5EF4-FFF2-40B4-BE49-F238E27FC236}">
                <a16:creationId xmlns:a16="http://schemas.microsoft.com/office/drawing/2014/main" id="{9837D8FC-48AF-46D3-940B-5989A3B0B9F7}"/>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8812186" y="1398375"/>
            <a:ext cx="3334715" cy="2500492"/>
          </a:xfrm>
        </p:spPr>
      </p:pic>
      <p:sp>
        <p:nvSpPr>
          <p:cNvPr id="4" name="Slide Number Placeholder 3">
            <a:extLst>
              <a:ext uri="{FF2B5EF4-FFF2-40B4-BE49-F238E27FC236}">
                <a16:creationId xmlns:a16="http://schemas.microsoft.com/office/drawing/2014/main" id="{6B484F60-BCCC-46BD-90A2-9CBBFB90DAF1}"/>
              </a:ext>
            </a:extLst>
          </p:cNvPr>
          <p:cNvSpPr>
            <a:spLocks noGrp="1"/>
          </p:cNvSpPr>
          <p:nvPr>
            <p:ph type="sldNum" sz="quarter" idx="12"/>
          </p:nvPr>
        </p:nvSpPr>
        <p:spPr>
          <a:xfrm>
            <a:off x="7473293" y="6262326"/>
            <a:ext cx="523875" cy="182880"/>
          </a:xfrm>
        </p:spPr>
        <p:txBody>
          <a:bodyPr/>
          <a:lstStyle/>
          <a:p>
            <a:fld id="{5F4C9F40-B079-4B71-A627-7266DFEA7F03}" type="slidenum">
              <a:rPr lang="en-US" smtClean="0"/>
              <a:t>23</a:t>
            </a:fld>
            <a:endParaRPr lang="en-US" dirty="0"/>
          </a:p>
        </p:txBody>
      </p:sp>
      <p:sp>
        <p:nvSpPr>
          <p:cNvPr id="15" name="Content Placeholder 1">
            <a:extLst>
              <a:ext uri="{FF2B5EF4-FFF2-40B4-BE49-F238E27FC236}">
                <a16:creationId xmlns:a16="http://schemas.microsoft.com/office/drawing/2014/main" id="{44E751BE-A8DB-489A-AB40-1857E9523E93}"/>
              </a:ext>
            </a:extLst>
          </p:cNvPr>
          <p:cNvSpPr txBox="1">
            <a:spLocks/>
          </p:cNvSpPr>
          <p:nvPr/>
        </p:nvSpPr>
        <p:spPr>
          <a:xfrm>
            <a:off x="4957289" y="1547648"/>
            <a:ext cx="2743200" cy="4362319"/>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tx1"/>
              </a:buClr>
              <a:buSzPct val="80000"/>
              <a:buFont typeface="Wingdings" pitchFamily="2" charset="2"/>
              <a:buChar char="v"/>
              <a:defRPr sz="22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1pPr>
            <a:lvl2pPr marL="577850" indent="-228600" algn="l" defTabSz="914400" rtl="0" eaLnBrk="1" latinLnBrk="0" hangingPunct="1">
              <a:spcBef>
                <a:spcPts val="1200"/>
              </a:spcBef>
              <a:buSzPct val="100000"/>
              <a:buFont typeface="Wingdings" pitchFamily="2" charset="2"/>
              <a:buChar char=""/>
              <a:defRPr sz="22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2pPr>
            <a:lvl3pPr marL="806450" indent="-228600" algn="l" defTabSz="914400" rtl="0" eaLnBrk="1" latinLnBrk="0" hangingPunct="1">
              <a:spcBef>
                <a:spcPts val="1200"/>
              </a:spcBef>
              <a:buClr>
                <a:schemeClr val="accent4"/>
              </a:buClr>
              <a:buSzPct val="100000"/>
              <a:buFont typeface="Wingdings" pitchFamily="2" charset="2"/>
              <a:buChar char="w"/>
              <a:defRPr sz="20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3pPr>
            <a:lvl4pPr marL="1035050" indent="-228600" algn="l" defTabSz="914400" rtl="0" eaLnBrk="1" latinLnBrk="0" hangingPunct="1">
              <a:spcBef>
                <a:spcPts val="1200"/>
              </a:spcBef>
              <a:buClr>
                <a:schemeClr val="accent2"/>
              </a:buClr>
              <a:buFont typeface="Wingdings" pitchFamily="2" charset="2"/>
              <a:buChar char=""/>
              <a:defRPr sz="18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4pPr>
            <a:lvl5pPr marL="1263650" indent="-228600" algn="l" defTabSz="914400" rtl="0" eaLnBrk="1" latinLnBrk="0" hangingPunct="1">
              <a:spcBef>
                <a:spcPts val="1200"/>
              </a:spcBef>
              <a:buClr>
                <a:schemeClr val="accent3"/>
              </a:buClr>
              <a:buSzPct val="100000"/>
              <a:buFont typeface="Wingdings" pitchFamily="2" charset="2"/>
              <a:buChar char="w"/>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5pPr>
            <a:lvl6pPr marL="1492250" indent="-228600" algn="l" defTabSz="914400" rtl="0" eaLnBrk="1" latinLnBrk="0" hangingPunct="1">
              <a:spcBef>
                <a:spcPts val="1200"/>
              </a:spcBef>
              <a:buClr>
                <a:schemeClr val="accent5"/>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6pPr>
            <a:lvl7pPr marL="1720850" indent="-228600" algn="l" defTabSz="914400" rtl="0" eaLnBrk="1" latinLnBrk="0" hangingPunct="1">
              <a:spcBef>
                <a:spcPts val="1200"/>
              </a:spcBef>
              <a:buClr>
                <a:schemeClr val="accent6"/>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7pPr>
            <a:lvl8pPr marL="19494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8pPr>
            <a:lvl9pPr marL="21780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9pPr>
          </a:lstStyle>
          <a:p>
            <a:pPr marL="0" indent="0">
              <a:buFont typeface="Wingdings" pitchFamily="2" charset="2"/>
              <a:buNone/>
            </a:pPr>
            <a:r>
              <a:rPr lang="en-US">
                <a:latin typeface="Calibri" panose="020F0502020204030204" pitchFamily="34" charset="0"/>
              </a:rPr>
              <a:t>Voltage balance</a:t>
            </a:r>
            <a:endParaRPr lang="en-US" dirty="0">
              <a:latin typeface="Calibri" panose="020F0502020204030204" pitchFamily="34" charset="0"/>
            </a:endParaRPr>
          </a:p>
        </p:txBody>
      </p:sp>
      <p:pic>
        <p:nvPicPr>
          <p:cNvPr id="16" name="Picture 2" descr="C:\Users\ddavis\Documents\Calculations\Matlab Scripts\ER edits\BSCCO2212_Jiang_Wesche_fCurrerntStabilizer_nmin1_10e3_limIc.png">
            <a:extLst>
              <a:ext uri="{FF2B5EF4-FFF2-40B4-BE49-F238E27FC236}">
                <a16:creationId xmlns:a16="http://schemas.microsoft.com/office/drawing/2014/main" id="{468A6B1D-8A6C-4178-82A2-EF7058B9298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6080" y="3499469"/>
            <a:ext cx="3962400" cy="29651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a:extLst>
              <a:ext uri="{FF2B5EF4-FFF2-40B4-BE49-F238E27FC236}">
                <a16:creationId xmlns:a16="http://schemas.microsoft.com/office/drawing/2014/main" id="{28CB5DFD-65D8-4D3C-8BA6-A681A1F33B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6604" y="1758070"/>
            <a:ext cx="2743200" cy="1781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a:extLst>
              <a:ext uri="{FF2B5EF4-FFF2-40B4-BE49-F238E27FC236}">
                <a16:creationId xmlns:a16="http://schemas.microsoft.com/office/drawing/2014/main" id="{84AF01EE-B32C-4C62-A8C7-C5CA395AB554}"/>
              </a:ext>
            </a:extLst>
          </p:cNvPr>
          <p:cNvSpPr txBox="1"/>
          <p:nvPr/>
        </p:nvSpPr>
        <p:spPr>
          <a:xfrm>
            <a:off x="1524000" y="997893"/>
            <a:ext cx="7067640" cy="461665"/>
          </a:xfrm>
          <a:prstGeom prst="rect">
            <a:avLst/>
          </a:prstGeom>
          <a:noFill/>
        </p:spPr>
        <p:txBody>
          <a:bodyPr wrap="none" rtlCol="0">
            <a:spAutoFit/>
          </a:bodyPr>
          <a:lstStyle/>
          <a:p>
            <a:pPr eaLnBrk="0" fontAlgn="base" hangingPunct="0">
              <a:spcBef>
                <a:spcPct val="0"/>
              </a:spcBef>
              <a:spcAft>
                <a:spcPct val="0"/>
              </a:spcAft>
            </a:pPr>
            <a:r>
              <a:rPr lang="en-US" sz="2400" dirty="0">
                <a:solidFill>
                  <a:srgbClr val="4C4184"/>
                </a:solidFill>
                <a:latin typeface="Calibri" panose="020F0502020204030204" pitchFamily="34" charset="0"/>
                <a:ea typeface="Open Sans" panose="020B0606030504020204" pitchFamily="34" charset="0"/>
                <a:cs typeface="Open Sans" panose="020B0606030504020204" pitchFamily="34" charset="0"/>
              </a:rPr>
              <a:t>Show LEDET changes to smooth transition of resistance</a:t>
            </a:r>
          </a:p>
        </p:txBody>
      </p:sp>
      <p:sp>
        <p:nvSpPr>
          <p:cNvPr id="21" name="TextBox 20">
            <a:extLst>
              <a:ext uri="{FF2B5EF4-FFF2-40B4-BE49-F238E27FC236}">
                <a16:creationId xmlns:a16="http://schemas.microsoft.com/office/drawing/2014/main" id="{E7F11947-1E27-4C87-A391-D699212075B0}"/>
              </a:ext>
            </a:extLst>
          </p:cNvPr>
          <p:cNvSpPr txBox="1"/>
          <p:nvPr/>
        </p:nvSpPr>
        <p:spPr>
          <a:xfrm>
            <a:off x="5339808" y="3723188"/>
            <a:ext cx="1979997" cy="830997"/>
          </a:xfrm>
          <a:prstGeom prst="rect">
            <a:avLst/>
          </a:prstGeom>
          <a:noFill/>
        </p:spPr>
        <p:txBody>
          <a:bodyPr wrap="square" rtlCol="0">
            <a:spAutoFit/>
          </a:bodyPr>
          <a:lstStyle/>
          <a:p>
            <a:pPr eaLnBrk="0" fontAlgn="base" hangingPunct="0">
              <a:spcBef>
                <a:spcPct val="0"/>
              </a:spcBef>
              <a:spcAft>
                <a:spcPct val="0"/>
              </a:spcAft>
            </a:pPr>
            <a:r>
              <a:rPr lang="en-US" sz="1200" dirty="0">
                <a:solidFill>
                  <a:prstClr val="white"/>
                </a:solidFill>
                <a:latin typeface="Times New Roman"/>
                <a:ea typeface="Open Sans" panose="020B0606030504020204" pitchFamily="34" charset="0"/>
                <a:cs typeface="Open Sans" panose="020B0606030504020204" pitchFamily="34" charset="0"/>
              </a:rPr>
              <a:t>J = 660 A/mm</a:t>
            </a:r>
            <a:r>
              <a:rPr lang="en-US" sz="1200" baseline="30000" dirty="0">
                <a:solidFill>
                  <a:prstClr val="white"/>
                </a:solidFill>
                <a:latin typeface="Times New Roman"/>
                <a:ea typeface="Open Sans" panose="020B0606030504020204" pitchFamily="34" charset="0"/>
                <a:cs typeface="Open Sans" panose="020B0606030504020204" pitchFamily="34" charset="0"/>
              </a:rPr>
              <a:t>2</a:t>
            </a:r>
          </a:p>
          <a:p>
            <a:pPr eaLnBrk="0" fontAlgn="base" hangingPunct="0">
              <a:spcBef>
                <a:spcPct val="0"/>
              </a:spcBef>
              <a:spcAft>
                <a:spcPct val="0"/>
              </a:spcAft>
            </a:pPr>
            <a:r>
              <a:rPr lang="en-US" sz="1200" dirty="0">
                <a:solidFill>
                  <a:prstClr val="white"/>
                </a:solidFill>
                <a:latin typeface="Times New Roman"/>
                <a:ea typeface="Open Sans" panose="020B0606030504020204" pitchFamily="34" charset="0"/>
                <a:cs typeface="Open Sans" panose="020B0606030504020204" pitchFamily="34" charset="0"/>
              </a:rPr>
              <a:t>0.8 mm wire</a:t>
            </a:r>
          </a:p>
          <a:p>
            <a:pPr eaLnBrk="0" fontAlgn="base" hangingPunct="0">
              <a:spcBef>
                <a:spcPct val="0"/>
              </a:spcBef>
              <a:spcAft>
                <a:spcPct val="0"/>
              </a:spcAft>
            </a:pPr>
            <a:r>
              <a:rPr lang="en-US" sz="1200" dirty="0">
                <a:solidFill>
                  <a:prstClr val="white"/>
                </a:solidFill>
                <a:latin typeface="Times New Roman"/>
                <a:ea typeface="Open Sans" panose="020B0606030504020204" pitchFamily="34" charset="0"/>
                <a:cs typeface="Open Sans" panose="020B0606030504020204" pitchFamily="34" charset="0"/>
              </a:rPr>
              <a:t>J</a:t>
            </a:r>
            <a:r>
              <a:rPr lang="en-US" sz="1200" baseline="-25000" dirty="0">
                <a:solidFill>
                  <a:prstClr val="white"/>
                </a:solidFill>
                <a:latin typeface="Times New Roman"/>
                <a:ea typeface="Open Sans" panose="020B0606030504020204" pitchFamily="34" charset="0"/>
                <a:cs typeface="Open Sans" panose="020B0606030504020204" pitchFamily="34" charset="0"/>
              </a:rPr>
              <a:t>E</a:t>
            </a:r>
            <a:r>
              <a:rPr lang="en-US" sz="1200" dirty="0">
                <a:solidFill>
                  <a:prstClr val="white"/>
                </a:solidFill>
                <a:latin typeface="Times New Roman"/>
                <a:ea typeface="Open Sans" panose="020B0606030504020204" pitchFamily="34" charset="0"/>
                <a:cs typeface="Open Sans" panose="020B0606030504020204" pitchFamily="34" charset="0"/>
              </a:rPr>
              <a:t>(4.2K, 5T)= 511 A/mm</a:t>
            </a:r>
            <a:r>
              <a:rPr lang="en-US" sz="1200" baseline="30000" dirty="0">
                <a:solidFill>
                  <a:prstClr val="white"/>
                </a:solidFill>
                <a:latin typeface="Times New Roman"/>
                <a:ea typeface="Open Sans" panose="020B0606030504020204" pitchFamily="34" charset="0"/>
                <a:cs typeface="Open Sans" panose="020B0606030504020204" pitchFamily="34" charset="0"/>
              </a:rPr>
              <a:t>2</a:t>
            </a:r>
          </a:p>
          <a:p>
            <a:pPr eaLnBrk="0" fontAlgn="base" hangingPunct="0">
              <a:spcBef>
                <a:spcPct val="0"/>
              </a:spcBef>
              <a:spcAft>
                <a:spcPct val="0"/>
              </a:spcAft>
            </a:pPr>
            <a:endParaRPr lang="en-US" sz="1200" dirty="0">
              <a:solidFill>
                <a:prstClr val="white"/>
              </a:solidFill>
              <a:latin typeface="Times New Roman"/>
              <a:ea typeface="Open Sans" panose="020B0606030504020204" pitchFamily="34" charset="0"/>
              <a:cs typeface="Open Sans" panose="020B0606030504020204" pitchFamily="34" charset="0"/>
            </a:endParaRPr>
          </a:p>
        </p:txBody>
      </p:sp>
      <p:sp>
        <p:nvSpPr>
          <p:cNvPr id="22" name="Slide Number Placeholder 5">
            <a:extLst>
              <a:ext uri="{FF2B5EF4-FFF2-40B4-BE49-F238E27FC236}">
                <a16:creationId xmlns:a16="http://schemas.microsoft.com/office/drawing/2014/main" id="{790EFFD5-59A8-4B7A-BE70-E12BFF48CA99}"/>
              </a:ext>
            </a:extLst>
          </p:cNvPr>
          <p:cNvSpPr txBox="1">
            <a:spLocks/>
          </p:cNvSpPr>
          <p:nvPr/>
        </p:nvSpPr>
        <p:spPr>
          <a:xfrm>
            <a:off x="10703859" y="6208059"/>
            <a:ext cx="1398496" cy="685800"/>
          </a:xfrm>
          <a:prstGeom prst="rect">
            <a:avLst/>
          </a:prstGeom>
        </p:spPr>
        <p:txBody>
          <a:bodyPr vert="horz" lIns="91440" tIns="45720" rIns="91440" bIns="0" rtlCol="0" anchor="ctr"/>
          <a:lstStyle>
            <a:defPPr>
              <a:defRPr lang="en-US"/>
            </a:defPPr>
            <a:lvl1pPr marL="0" algn="r" defTabSz="914400" rtl="0" eaLnBrk="1" latinLnBrk="0" hangingPunct="1">
              <a:defRPr sz="2000" b="1" kern="1200">
                <a:solidFill>
                  <a:schemeClr val="tx1">
                    <a:lumMod val="75000"/>
                    <a:lumOff val="25000"/>
                    <a:alpha val="4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fontAlgn="base" hangingPunct="0">
              <a:spcBef>
                <a:spcPct val="0"/>
              </a:spcBef>
              <a:spcAft>
                <a:spcPct val="0"/>
              </a:spcAft>
            </a:pPr>
            <a:fld id="{4DC1E7E0-B33B-47FC-A764-2AB1B9FDF5E8}" type="slidenum">
              <a:rPr lang="en-US" smtClean="0">
                <a:solidFill>
                  <a:srgbClr val="4C4184">
                    <a:lumMod val="75000"/>
                    <a:lumOff val="25000"/>
                    <a:alpha val="40000"/>
                  </a:srgbClr>
                </a:solidFill>
                <a:latin typeface="Arial"/>
              </a:rPr>
              <a:pPr eaLnBrk="0" fontAlgn="base" hangingPunct="0">
                <a:spcBef>
                  <a:spcPct val="0"/>
                </a:spcBef>
                <a:spcAft>
                  <a:spcPct val="0"/>
                </a:spcAft>
              </a:pPr>
              <a:t>23</a:t>
            </a:fld>
            <a:endParaRPr lang="en-US">
              <a:solidFill>
                <a:srgbClr val="4C4184">
                  <a:lumMod val="75000"/>
                  <a:lumOff val="25000"/>
                  <a:alpha val="40000"/>
                </a:srgbClr>
              </a:solidFill>
              <a:latin typeface="Arial"/>
            </a:endParaRPr>
          </a:p>
        </p:txBody>
      </p:sp>
      <p:pic>
        <p:nvPicPr>
          <p:cNvPr id="8" name="Picture 7" descr="A close up of a map&#10;&#10;Description automatically generated">
            <a:extLst>
              <a:ext uri="{FF2B5EF4-FFF2-40B4-BE49-F238E27FC236}">
                <a16:creationId xmlns:a16="http://schemas.microsoft.com/office/drawing/2014/main" id="{9BB02D95-6605-448B-A8BB-78283D279D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8655" y="4433526"/>
            <a:ext cx="2437471" cy="1828800"/>
          </a:xfrm>
          <a:prstGeom prst="rect">
            <a:avLst/>
          </a:prstGeom>
        </p:spPr>
      </p:pic>
      <p:pic>
        <p:nvPicPr>
          <p:cNvPr id="10" name="Picture 9" descr="A close up of a map&#10;&#10;Description automatically generated">
            <a:extLst>
              <a:ext uri="{FF2B5EF4-FFF2-40B4-BE49-F238E27FC236}">
                <a16:creationId xmlns:a16="http://schemas.microsoft.com/office/drawing/2014/main" id="{8A419A13-2E59-40DF-A036-AA9D5B8D42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65298" y="4433526"/>
            <a:ext cx="2437471" cy="1828800"/>
          </a:xfrm>
          <a:prstGeom prst="rect">
            <a:avLst/>
          </a:prstGeom>
        </p:spPr>
      </p:pic>
      <p:sp>
        <p:nvSpPr>
          <p:cNvPr id="11" name="TextBox 10">
            <a:extLst>
              <a:ext uri="{FF2B5EF4-FFF2-40B4-BE49-F238E27FC236}">
                <a16:creationId xmlns:a16="http://schemas.microsoft.com/office/drawing/2014/main" id="{C8A8A6F4-EE23-4C22-8A92-4216892C58BF}"/>
              </a:ext>
            </a:extLst>
          </p:cNvPr>
          <p:cNvSpPr txBox="1"/>
          <p:nvPr/>
        </p:nvSpPr>
        <p:spPr>
          <a:xfrm>
            <a:off x="8688911" y="4110167"/>
            <a:ext cx="845103" cy="369332"/>
          </a:xfrm>
          <a:prstGeom prst="rect">
            <a:avLst/>
          </a:prstGeom>
          <a:noFill/>
        </p:spPr>
        <p:txBody>
          <a:bodyPr wrap="none" rtlCol="0">
            <a:spAutoFit/>
          </a:bodyPr>
          <a:lstStyle/>
          <a:p>
            <a:r>
              <a:rPr lang="en-US" dirty="0">
                <a:solidFill>
                  <a:schemeClr val="accent3"/>
                </a:solidFill>
              </a:rPr>
              <a:t>W/out</a:t>
            </a:r>
          </a:p>
        </p:txBody>
      </p:sp>
      <p:sp>
        <p:nvSpPr>
          <p:cNvPr id="23" name="TextBox 22">
            <a:extLst>
              <a:ext uri="{FF2B5EF4-FFF2-40B4-BE49-F238E27FC236}">
                <a16:creationId xmlns:a16="http://schemas.microsoft.com/office/drawing/2014/main" id="{CDCAA04E-9C8C-4AAD-8DE2-D31AA45119BB}"/>
              </a:ext>
            </a:extLst>
          </p:cNvPr>
          <p:cNvSpPr txBox="1"/>
          <p:nvPr/>
        </p:nvSpPr>
        <p:spPr>
          <a:xfrm>
            <a:off x="10281307" y="4110167"/>
            <a:ext cx="678391" cy="369332"/>
          </a:xfrm>
          <a:prstGeom prst="rect">
            <a:avLst/>
          </a:prstGeom>
          <a:noFill/>
        </p:spPr>
        <p:txBody>
          <a:bodyPr wrap="none" rtlCol="0">
            <a:spAutoFit/>
          </a:bodyPr>
          <a:lstStyle/>
          <a:p>
            <a:r>
              <a:rPr lang="en-US" dirty="0">
                <a:solidFill>
                  <a:schemeClr val="accent3"/>
                </a:solidFill>
              </a:rPr>
              <a:t>With</a:t>
            </a:r>
          </a:p>
        </p:txBody>
      </p:sp>
      <p:sp>
        <p:nvSpPr>
          <p:cNvPr id="24" name="TextBox 23">
            <a:extLst>
              <a:ext uri="{FF2B5EF4-FFF2-40B4-BE49-F238E27FC236}">
                <a16:creationId xmlns:a16="http://schemas.microsoft.com/office/drawing/2014/main" id="{81A73344-FF90-4D35-B0FD-36E4E3205BBC}"/>
              </a:ext>
            </a:extLst>
          </p:cNvPr>
          <p:cNvSpPr txBox="1"/>
          <p:nvPr/>
        </p:nvSpPr>
        <p:spPr>
          <a:xfrm>
            <a:off x="9575122" y="1066248"/>
            <a:ext cx="2182008" cy="369332"/>
          </a:xfrm>
          <a:prstGeom prst="rect">
            <a:avLst/>
          </a:prstGeom>
          <a:noFill/>
        </p:spPr>
        <p:txBody>
          <a:bodyPr wrap="none" rtlCol="0">
            <a:spAutoFit/>
          </a:bodyPr>
          <a:lstStyle/>
          <a:p>
            <a:r>
              <a:rPr lang="en-US" dirty="0">
                <a:solidFill>
                  <a:schemeClr val="accent3"/>
                </a:solidFill>
              </a:rPr>
              <a:t>Random Examples</a:t>
            </a:r>
          </a:p>
        </p:txBody>
      </p:sp>
    </p:spTree>
    <p:extLst>
      <p:ext uri="{BB962C8B-B14F-4D97-AF65-F5344CB8AC3E}">
        <p14:creationId xmlns:p14="http://schemas.microsoft.com/office/powerpoint/2010/main" val="222184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6651115-56C3-4B0B-AA83-DEB158048CD0}"/>
              </a:ext>
            </a:extLst>
          </p:cNvPr>
          <p:cNvSpPr>
            <a:spLocks noGrp="1"/>
          </p:cNvSpPr>
          <p:nvPr>
            <p:ph type="ctrTitle"/>
          </p:nvPr>
        </p:nvSpPr>
        <p:spPr>
          <a:xfrm>
            <a:off x="628650" y="2420562"/>
            <a:ext cx="10972800" cy="1263534"/>
          </a:xfrm>
        </p:spPr>
        <p:txBody>
          <a:bodyPr>
            <a:normAutofit/>
          </a:bodyPr>
          <a:lstStyle/>
          <a:p>
            <a:pPr algn="ctr"/>
            <a:r>
              <a:rPr lang="en-US" sz="6000" dirty="0">
                <a:solidFill>
                  <a:srgbClr val="7D60A0"/>
                </a:solidFill>
              </a:rPr>
              <a:t>Thank You For Your Attention!</a:t>
            </a:r>
            <a:endParaRPr lang="en-US" dirty="0"/>
          </a:p>
        </p:txBody>
      </p:sp>
      <p:sp>
        <p:nvSpPr>
          <p:cNvPr id="2" name="Slide Number Placeholder 1">
            <a:extLst>
              <a:ext uri="{FF2B5EF4-FFF2-40B4-BE49-F238E27FC236}">
                <a16:creationId xmlns:a16="http://schemas.microsoft.com/office/drawing/2014/main" id="{760B81B9-950D-46C5-8F79-CD86A96BD9B8}"/>
              </a:ext>
            </a:extLst>
          </p:cNvPr>
          <p:cNvSpPr>
            <a:spLocks noGrp="1"/>
          </p:cNvSpPr>
          <p:nvPr>
            <p:ph type="sldNum" sz="quarter" idx="4294967295"/>
          </p:nvPr>
        </p:nvSpPr>
        <p:spPr>
          <a:xfrm>
            <a:off x="11668125" y="6656388"/>
            <a:ext cx="523875" cy="182562"/>
          </a:xfrm>
        </p:spPr>
        <p:txBody>
          <a:bodyPr/>
          <a:lstStyle/>
          <a:p>
            <a:fld id="{5F4C9F40-B079-4B71-A627-7266DFEA7F03}" type="slidenum">
              <a:rPr lang="en-US" smtClean="0"/>
              <a:t>24</a:t>
            </a:fld>
            <a:endParaRPr lang="en-US" dirty="0"/>
          </a:p>
        </p:txBody>
      </p:sp>
      <p:pic>
        <p:nvPicPr>
          <p:cNvPr id="6" name="Picture 4" descr="C:\Users\ddavis\AppData\Local\Microsoft\Windows\Temporary Internet Files\Content.Outlook\VF2GD7KI\NSF High Resolution Logo.png">
            <a:extLst>
              <a:ext uri="{FF2B5EF4-FFF2-40B4-BE49-F238E27FC236}">
                <a16:creationId xmlns:a16="http://schemas.microsoft.com/office/drawing/2014/main" id="{164A5E9A-7971-4FB8-8D27-16AC3ACCAC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7268" y="314987"/>
            <a:ext cx="818231" cy="8229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upload.wikimedia.org/wikipedia/commons/f/f1/Florida_state_seal.png">
            <a:extLst>
              <a:ext uri="{FF2B5EF4-FFF2-40B4-BE49-F238E27FC236}">
                <a16:creationId xmlns:a16="http://schemas.microsoft.com/office/drawing/2014/main" id="{3BE64D68-3909-4BDE-BA59-3F51D8E4D1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5499" y="58615"/>
            <a:ext cx="731519" cy="7315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www.gradschoolshopper.com/web_bin/gradschoolfeatures/logoimgs_all/269.jpg">
            <a:extLst>
              <a:ext uri="{FF2B5EF4-FFF2-40B4-BE49-F238E27FC236}">
                <a16:creationId xmlns:a16="http://schemas.microsoft.com/office/drawing/2014/main" id="{47F34712-8B76-4609-8211-15EF51F44F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32240" y="832569"/>
            <a:ext cx="73152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69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DAD2FA-4BCA-43B1-9DB4-36D2E202B253}"/>
              </a:ext>
            </a:extLst>
          </p:cNvPr>
          <p:cNvSpPr>
            <a:spLocks noGrp="1"/>
          </p:cNvSpPr>
          <p:nvPr>
            <p:ph type="title"/>
          </p:nvPr>
        </p:nvSpPr>
        <p:spPr/>
        <p:txBody>
          <a:bodyPr/>
          <a:lstStyle/>
          <a:p>
            <a:r>
              <a:rPr lang="en-US" dirty="0"/>
              <a:t>STEAM</a:t>
            </a:r>
          </a:p>
        </p:txBody>
      </p:sp>
      <p:sp>
        <p:nvSpPr>
          <p:cNvPr id="6" name="Text Placeholder 5">
            <a:extLst>
              <a:ext uri="{FF2B5EF4-FFF2-40B4-BE49-F238E27FC236}">
                <a16:creationId xmlns:a16="http://schemas.microsoft.com/office/drawing/2014/main" id="{EE203DC7-5FE4-4942-8244-CE616B74EB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5CF012-2230-4505-BFF6-0D63FB05EE09}"/>
              </a:ext>
            </a:extLst>
          </p:cNvPr>
          <p:cNvSpPr>
            <a:spLocks noGrp="1"/>
          </p:cNvSpPr>
          <p:nvPr>
            <p:ph type="sldNum" sz="quarter" idx="12"/>
          </p:nvPr>
        </p:nvSpPr>
        <p:spPr/>
        <p:txBody>
          <a:bodyPr/>
          <a:lstStyle/>
          <a:p>
            <a:fld id="{5F4C9F40-B079-4B71-A627-7266DFEA7F03}" type="slidenum">
              <a:rPr lang="en-US" smtClean="0"/>
              <a:t>3</a:t>
            </a:fld>
            <a:endParaRPr lang="en-US" dirty="0"/>
          </a:p>
        </p:txBody>
      </p:sp>
    </p:spTree>
    <p:extLst>
      <p:ext uri="{BB962C8B-B14F-4D97-AF65-F5344CB8AC3E}">
        <p14:creationId xmlns:p14="http://schemas.microsoft.com/office/powerpoint/2010/main" val="754703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FA34C6-C167-4DA7-A5FE-31EC2BF97D31}"/>
              </a:ext>
            </a:extLst>
          </p:cNvPr>
          <p:cNvSpPr>
            <a:spLocks noGrp="1"/>
          </p:cNvSpPr>
          <p:nvPr>
            <p:ph type="title"/>
          </p:nvPr>
        </p:nvSpPr>
        <p:spPr/>
        <p:txBody>
          <a:bodyPr/>
          <a:lstStyle/>
          <a:p>
            <a:r>
              <a:rPr lang="en-US" dirty="0"/>
              <a:t>Simulation of Transient Effects in Accelerator Magnets (STEAM)</a:t>
            </a:r>
          </a:p>
        </p:txBody>
      </p:sp>
      <p:pic>
        <p:nvPicPr>
          <p:cNvPr id="12" name="Content Placeholder 11" descr="A screenshot of a cell phone&#10;&#10;Description automatically generated">
            <a:extLst>
              <a:ext uri="{FF2B5EF4-FFF2-40B4-BE49-F238E27FC236}">
                <a16:creationId xmlns:a16="http://schemas.microsoft.com/office/drawing/2014/main" id="{E3818E66-A3BA-4589-85D4-CCCBDBC303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965" y="1832560"/>
            <a:ext cx="4798067" cy="3782776"/>
          </a:xfrm>
        </p:spPr>
      </p:pic>
      <p:sp>
        <p:nvSpPr>
          <p:cNvPr id="4" name="Slide Number Placeholder 3">
            <a:extLst>
              <a:ext uri="{FF2B5EF4-FFF2-40B4-BE49-F238E27FC236}">
                <a16:creationId xmlns:a16="http://schemas.microsoft.com/office/drawing/2014/main" id="{DE20307F-13D6-41A0-8D8F-2D003B38E97F}"/>
              </a:ext>
            </a:extLst>
          </p:cNvPr>
          <p:cNvSpPr>
            <a:spLocks noGrp="1"/>
          </p:cNvSpPr>
          <p:nvPr>
            <p:ph type="sldNum" sz="quarter" idx="12"/>
          </p:nvPr>
        </p:nvSpPr>
        <p:spPr/>
        <p:txBody>
          <a:bodyPr/>
          <a:lstStyle/>
          <a:p>
            <a:fld id="{156B38F0-4F8A-408B-95BD-ED16FACE6E05}" type="slidenum">
              <a:rPr lang="en-US" smtClean="0"/>
              <a:pPr/>
              <a:t>4</a:t>
            </a:fld>
            <a:endParaRPr lang="en-US"/>
          </a:p>
        </p:txBody>
      </p:sp>
      <p:sp>
        <p:nvSpPr>
          <p:cNvPr id="7" name="Rectangle 6">
            <a:extLst>
              <a:ext uri="{FF2B5EF4-FFF2-40B4-BE49-F238E27FC236}">
                <a16:creationId xmlns:a16="http://schemas.microsoft.com/office/drawing/2014/main" id="{0FFFA87B-FE05-4758-B652-8EC0F66BEC00}"/>
              </a:ext>
            </a:extLst>
          </p:cNvPr>
          <p:cNvSpPr/>
          <p:nvPr/>
        </p:nvSpPr>
        <p:spPr>
          <a:xfrm>
            <a:off x="0" y="1346233"/>
            <a:ext cx="12192000" cy="369332"/>
          </a:xfrm>
          <a:prstGeom prst="rect">
            <a:avLst/>
          </a:prstGeom>
        </p:spPr>
        <p:txBody>
          <a:bodyPr wrap="square">
            <a:spAutoFit/>
          </a:bodyPr>
          <a:lstStyle/>
          <a:p>
            <a:r>
              <a:rPr lang="en-US" dirty="0">
                <a:latin typeface="Calibri" panose="020F0502020204030204" pitchFamily="34" charset="0"/>
                <a:hlinkClick r:id="rId4"/>
              </a:rPr>
              <a:t>https://espace.cern.ch/steam/_layouts/15/start.aspx#/</a:t>
            </a:r>
            <a:endParaRPr lang="en-US" dirty="0">
              <a:latin typeface="Calibri" panose="020F0502020204030204" pitchFamily="34" charset="0"/>
            </a:endParaRPr>
          </a:p>
        </p:txBody>
      </p:sp>
      <p:sp>
        <p:nvSpPr>
          <p:cNvPr id="13" name="Content Placeholder 2">
            <a:extLst>
              <a:ext uri="{FF2B5EF4-FFF2-40B4-BE49-F238E27FC236}">
                <a16:creationId xmlns:a16="http://schemas.microsoft.com/office/drawing/2014/main" id="{F3C99CE3-2E58-4029-9A98-E872E2844D94}"/>
              </a:ext>
            </a:extLst>
          </p:cNvPr>
          <p:cNvSpPr txBox="1">
            <a:spLocks/>
          </p:cNvSpPr>
          <p:nvPr/>
        </p:nvSpPr>
        <p:spPr>
          <a:xfrm>
            <a:off x="5604095" y="1656907"/>
            <a:ext cx="6210677" cy="3546181"/>
          </a:xfrm>
          <a:prstGeom prst="rect">
            <a:avLst/>
          </a:prstGeom>
        </p:spPr>
        <p:txBody>
          <a:bodyPr vert="horz" lIns="91440" tIns="45720" rIns="91440" bIns="45720" rtlCol="0">
            <a:normAutofit fontScale="55000" lnSpcReduction="20000"/>
          </a:bodyPr>
          <a:lst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bg1"/>
                </a:solidFill>
                <a:latin typeface="Calibri" panose="020F0502020204030204" pitchFamily="34" charset="0"/>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bg1"/>
                </a:solidFill>
                <a:latin typeface="Calibri" panose="020F0502020204030204" pitchFamily="34" charset="0"/>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bg1"/>
                </a:solidFill>
                <a:latin typeface="Calibri" panose="020F0502020204030204" pitchFamily="34" charset="0"/>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bg1"/>
                </a:solidFill>
                <a:latin typeface="Calibri" panose="020F0502020204030204" pitchFamily="34" charset="0"/>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bg1"/>
                </a:solidFill>
                <a:latin typeface="Calibri" panose="020F0502020204030204" pitchFamily="34" charset="0"/>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r>
              <a:rPr lang="en-US" dirty="0"/>
              <a:t>CO-SIM: Needed when individual tools can’t handle, or are inefficient, for a particular physics or scaling</a:t>
            </a:r>
          </a:p>
          <a:p>
            <a:pPr lvl="1"/>
            <a:r>
              <a:rPr lang="en-US" dirty="0"/>
              <a:t>i.e. CLIQ in a novel circuit, mechanics during a heater protected quench</a:t>
            </a:r>
          </a:p>
          <a:p>
            <a:pPr lvl="1"/>
            <a:r>
              <a:rPr lang="en-US" dirty="0"/>
              <a:t>Alternative would be something like multi-physics FEM, but solving times grow very quickly for these, especially if 3D geometry</a:t>
            </a:r>
          </a:p>
          <a:p>
            <a:pPr lvl="1"/>
            <a:r>
              <a:rPr lang="en-US" dirty="0"/>
              <a:t>Co-simulation seems best for large scale or long term efforts that will be exploring many aspects of a magnet</a:t>
            </a:r>
          </a:p>
          <a:p>
            <a:pPr lvl="1"/>
            <a:r>
              <a:rPr lang="en-US" dirty="0"/>
              <a:t>Individual tools can be used stand-alone (i.e. LEDET, BBQ) for “standard” magnet schemes</a:t>
            </a:r>
          </a:p>
          <a:p>
            <a:r>
              <a:rPr lang="en-US" dirty="0"/>
              <a:t>Setup is front-end heavy</a:t>
            </a:r>
          </a:p>
          <a:p>
            <a:r>
              <a:rPr lang="en-US" dirty="0"/>
              <a:t>Requires synchronized variable use</a:t>
            </a:r>
          </a:p>
          <a:p>
            <a:r>
              <a:rPr lang="en-US" dirty="0"/>
              <a:t>Once built, cases can be batch-run easily and new tool adapters are under development</a:t>
            </a:r>
          </a:p>
        </p:txBody>
      </p:sp>
      <p:sp>
        <p:nvSpPr>
          <p:cNvPr id="15" name="Rectangle 14">
            <a:extLst>
              <a:ext uri="{FF2B5EF4-FFF2-40B4-BE49-F238E27FC236}">
                <a16:creationId xmlns:a16="http://schemas.microsoft.com/office/drawing/2014/main" id="{F255D889-ED8B-4ED8-BBF7-8367A11E5E9D}"/>
              </a:ext>
            </a:extLst>
          </p:cNvPr>
          <p:cNvSpPr/>
          <p:nvPr/>
        </p:nvSpPr>
        <p:spPr>
          <a:xfrm>
            <a:off x="0" y="5732331"/>
            <a:ext cx="12192000" cy="830997"/>
          </a:xfrm>
          <a:prstGeom prst="rect">
            <a:avLst/>
          </a:prstGeom>
        </p:spPr>
        <p:txBody>
          <a:bodyPr wrap="square">
            <a:spAutoFit/>
          </a:bodyPr>
          <a:lstStyle/>
          <a:p>
            <a:r>
              <a:rPr lang="en-US" sz="1600" dirty="0">
                <a:solidFill>
                  <a:schemeClr val="accent3"/>
                </a:solidFill>
              </a:rPr>
              <a:t>L. </a:t>
            </a:r>
            <a:r>
              <a:rPr lang="en-US" sz="1600" dirty="0" err="1">
                <a:solidFill>
                  <a:schemeClr val="accent3"/>
                </a:solidFill>
              </a:rPr>
              <a:t>Bortot</a:t>
            </a:r>
            <a:r>
              <a:rPr lang="en-US" sz="1600" dirty="0">
                <a:solidFill>
                  <a:schemeClr val="accent3"/>
                </a:solidFill>
              </a:rPr>
              <a:t>, B. </a:t>
            </a:r>
            <a:r>
              <a:rPr lang="en-US" sz="1600" dirty="0" err="1">
                <a:solidFill>
                  <a:schemeClr val="accent3"/>
                </a:solidFill>
              </a:rPr>
              <a:t>Auchmann</a:t>
            </a:r>
            <a:r>
              <a:rPr lang="en-US" sz="1600" dirty="0">
                <a:solidFill>
                  <a:schemeClr val="accent3"/>
                </a:solidFill>
              </a:rPr>
              <a:t>, I. Cortes Garcia, A. Fernandez Navarro, M. </a:t>
            </a:r>
            <a:r>
              <a:rPr lang="en-US" sz="1600" dirty="0" err="1">
                <a:solidFill>
                  <a:schemeClr val="accent3"/>
                </a:solidFill>
              </a:rPr>
              <a:t>Maciejewski</a:t>
            </a:r>
            <a:r>
              <a:rPr lang="en-US" sz="1600" dirty="0">
                <a:solidFill>
                  <a:schemeClr val="accent3"/>
                </a:solidFill>
              </a:rPr>
              <a:t>, </a:t>
            </a:r>
            <a:r>
              <a:rPr lang="en-US" sz="1600" dirty="0" err="1">
                <a:solidFill>
                  <a:schemeClr val="accent3"/>
                </a:solidFill>
              </a:rPr>
              <a:t>M.Mentink</a:t>
            </a:r>
            <a:r>
              <a:rPr lang="en-US" sz="1600" dirty="0">
                <a:solidFill>
                  <a:schemeClr val="accent3"/>
                </a:solidFill>
              </a:rPr>
              <a:t>, M. </a:t>
            </a:r>
            <a:r>
              <a:rPr lang="en-US" sz="1600" dirty="0" err="1">
                <a:solidFill>
                  <a:schemeClr val="accent3"/>
                </a:solidFill>
              </a:rPr>
              <a:t>Prioli</a:t>
            </a:r>
            <a:r>
              <a:rPr lang="en-US" sz="1600" dirty="0">
                <a:solidFill>
                  <a:schemeClr val="accent3"/>
                </a:solidFill>
              </a:rPr>
              <a:t>, S. </a:t>
            </a:r>
            <a:r>
              <a:rPr lang="en-US" sz="1600" dirty="0" err="1">
                <a:solidFill>
                  <a:schemeClr val="accent3"/>
                </a:solidFill>
              </a:rPr>
              <a:t>Schöps</a:t>
            </a:r>
            <a:r>
              <a:rPr lang="en-US" sz="1600" dirty="0">
                <a:solidFill>
                  <a:schemeClr val="accent3"/>
                </a:solidFill>
              </a:rPr>
              <a:t>, A. Verweij, "STEAM: A co-simulation framework for modelling superconducting accelerator magnet circuits", accepted for publication in IEEE Transactions on Applied Superconductivity.</a:t>
            </a:r>
          </a:p>
        </p:txBody>
      </p:sp>
    </p:spTree>
    <p:extLst>
      <p:ext uri="{BB962C8B-B14F-4D97-AF65-F5344CB8AC3E}">
        <p14:creationId xmlns:p14="http://schemas.microsoft.com/office/powerpoint/2010/main" val="335822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05B2-8FFD-4F54-B1C2-57C148628C39}"/>
              </a:ext>
            </a:extLst>
          </p:cNvPr>
          <p:cNvSpPr>
            <a:spLocks noGrp="1"/>
          </p:cNvSpPr>
          <p:nvPr>
            <p:ph type="title"/>
          </p:nvPr>
        </p:nvSpPr>
        <p:spPr/>
        <p:txBody>
          <a:bodyPr/>
          <a:lstStyle/>
          <a:p>
            <a:r>
              <a:rPr lang="en-US" dirty="0"/>
              <a:t>Tool Summary</a:t>
            </a:r>
          </a:p>
        </p:txBody>
      </p:sp>
      <p:sp>
        <p:nvSpPr>
          <p:cNvPr id="3" name="Content Placeholder 2">
            <a:extLst>
              <a:ext uri="{FF2B5EF4-FFF2-40B4-BE49-F238E27FC236}">
                <a16:creationId xmlns:a16="http://schemas.microsoft.com/office/drawing/2014/main" id="{6495360B-7984-4FFD-8707-F1DE05292858}"/>
              </a:ext>
            </a:extLst>
          </p:cNvPr>
          <p:cNvSpPr>
            <a:spLocks noGrp="1"/>
          </p:cNvSpPr>
          <p:nvPr>
            <p:ph idx="1"/>
          </p:nvPr>
        </p:nvSpPr>
        <p:spPr/>
        <p:txBody>
          <a:bodyPr>
            <a:normAutofit lnSpcReduction="10000"/>
          </a:bodyPr>
          <a:lstStyle/>
          <a:p>
            <a:r>
              <a:rPr lang="en-US" dirty="0">
                <a:solidFill>
                  <a:schemeClr val="accent6"/>
                </a:solidFill>
              </a:rPr>
              <a:t>LEDET: </a:t>
            </a:r>
            <a:r>
              <a:rPr lang="en-US" dirty="0"/>
              <a:t>Quench thermal and electrical transient solution for CLIQ, quench heaters, and simple energy extraction (dump resistor)</a:t>
            </a:r>
          </a:p>
          <a:p>
            <a:r>
              <a:rPr lang="en-US" dirty="0"/>
              <a:t>SIGMA: generates COMSOL portions of quench transient simulations</a:t>
            </a:r>
          </a:p>
          <a:p>
            <a:r>
              <a:rPr lang="en-US" dirty="0"/>
              <a:t>BBQ: conductor level quench transient analysis for finer levels of thermal detail</a:t>
            </a:r>
          </a:p>
          <a:p>
            <a:r>
              <a:rPr lang="en-US" dirty="0" err="1"/>
              <a:t>ProteCCT</a:t>
            </a:r>
            <a:r>
              <a:rPr lang="en-US" dirty="0"/>
              <a:t>: CCT quench transient simulation utilizing an adjusted cos-theta model and a stand-alone inductance tool</a:t>
            </a:r>
          </a:p>
          <a:p>
            <a:r>
              <a:rPr lang="en-US" dirty="0"/>
              <a:t>COSIM: This is the tool for controlling multi-tool simulations</a:t>
            </a:r>
          </a:p>
          <a:p>
            <a:pPr lvl="1"/>
            <a:r>
              <a:rPr lang="en-US" dirty="0"/>
              <a:t>Currently supports: QLASA, </a:t>
            </a:r>
            <a:r>
              <a:rPr lang="en-US" dirty="0" err="1"/>
              <a:t>LEDET,comsol</a:t>
            </a:r>
            <a:r>
              <a:rPr lang="en-US" dirty="0"/>
              <a:t>, PSPICE, LTSPICE</a:t>
            </a:r>
          </a:p>
          <a:p>
            <a:r>
              <a:rPr lang="en-US" dirty="0"/>
              <a:t>Forthcoming (SING): automated SPICE circuit model generator</a:t>
            </a:r>
          </a:p>
          <a:p>
            <a:pPr lvl="1"/>
            <a:endParaRPr lang="en-US" dirty="0"/>
          </a:p>
        </p:txBody>
      </p:sp>
      <p:sp>
        <p:nvSpPr>
          <p:cNvPr id="4" name="Slide Number Placeholder 3">
            <a:extLst>
              <a:ext uri="{FF2B5EF4-FFF2-40B4-BE49-F238E27FC236}">
                <a16:creationId xmlns:a16="http://schemas.microsoft.com/office/drawing/2014/main" id="{257A1DBD-EBCD-4C9C-86D5-C9598371250D}"/>
              </a:ext>
            </a:extLst>
          </p:cNvPr>
          <p:cNvSpPr>
            <a:spLocks noGrp="1"/>
          </p:cNvSpPr>
          <p:nvPr>
            <p:ph type="sldNum" sz="quarter" idx="12"/>
          </p:nvPr>
        </p:nvSpPr>
        <p:spPr/>
        <p:txBody>
          <a:bodyPr/>
          <a:lstStyle/>
          <a:p>
            <a:fld id="{5F4C9F40-B079-4B71-A627-7266DFEA7F03}" type="slidenum">
              <a:rPr lang="en-US" smtClean="0"/>
              <a:t>5</a:t>
            </a:fld>
            <a:endParaRPr lang="en-US" dirty="0"/>
          </a:p>
        </p:txBody>
      </p:sp>
    </p:spTree>
    <p:extLst>
      <p:ext uri="{BB962C8B-B14F-4D97-AF65-F5344CB8AC3E}">
        <p14:creationId xmlns:p14="http://schemas.microsoft.com/office/powerpoint/2010/main" val="340305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488B2-71CA-43CC-B8E7-14848E4E37F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793569-30D2-4F08-8AF2-CBD0DB68CA0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F131BE7-8738-4A3B-8D73-0BE9C45DEB42}"/>
              </a:ext>
            </a:extLst>
          </p:cNvPr>
          <p:cNvSpPr>
            <a:spLocks noGrp="1"/>
          </p:cNvSpPr>
          <p:nvPr>
            <p:ph type="sldNum" sz="quarter" idx="12"/>
          </p:nvPr>
        </p:nvSpPr>
        <p:spPr/>
        <p:txBody>
          <a:bodyPr/>
          <a:lstStyle/>
          <a:p>
            <a:fld id="{5F4C9F40-B079-4B71-A627-7266DFEA7F03}" type="slidenum">
              <a:rPr lang="en-US" smtClean="0"/>
              <a:t>6</a:t>
            </a:fld>
            <a:endParaRPr lang="en-US" dirty="0"/>
          </a:p>
        </p:txBody>
      </p:sp>
      <p:pic>
        <p:nvPicPr>
          <p:cNvPr id="5" name="Picture 4">
            <a:extLst>
              <a:ext uri="{FF2B5EF4-FFF2-40B4-BE49-F238E27FC236}">
                <a16:creationId xmlns:a16="http://schemas.microsoft.com/office/drawing/2014/main" id="{828F1AE5-707C-4C90-8A05-DC340026F584}"/>
              </a:ext>
            </a:extLst>
          </p:cNvPr>
          <p:cNvPicPr>
            <a:picLocks noChangeAspect="1"/>
          </p:cNvPicPr>
          <p:nvPr/>
        </p:nvPicPr>
        <p:blipFill>
          <a:blip r:embed="rId2"/>
          <a:stretch>
            <a:fillRect/>
          </a:stretch>
        </p:blipFill>
        <p:spPr>
          <a:xfrm>
            <a:off x="0" y="105091"/>
            <a:ext cx="12192000" cy="6067109"/>
          </a:xfrm>
          <a:prstGeom prst="rect">
            <a:avLst/>
          </a:prstGeom>
        </p:spPr>
      </p:pic>
      <p:sp>
        <p:nvSpPr>
          <p:cNvPr id="6" name="Rectangle 5">
            <a:extLst>
              <a:ext uri="{FF2B5EF4-FFF2-40B4-BE49-F238E27FC236}">
                <a16:creationId xmlns:a16="http://schemas.microsoft.com/office/drawing/2014/main" id="{B4199F36-65BA-4F99-88A3-60DC3C743C6C}"/>
              </a:ext>
            </a:extLst>
          </p:cNvPr>
          <p:cNvSpPr/>
          <p:nvPr/>
        </p:nvSpPr>
        <p:spPr>
          <a:xfrm>
            <a:off x="4229100" y="6172200"/>
            <a:ext cx="8686800" cy="369332"/>
          </a:xfrm>
          <a:prstGeom prst="rect">
            <a:avLst/>
          </a:prstGeom>
        </p:spPr>
        <p:txBody>
          <a:bodyPr wrap="square">
            <a:spAutoFit/>
          </a:bodyPr>
          <a:lstStyle/>
          <a:p>
            <a:r>
              <a:rPr lang="en-US" dirty="0">
                <a:hlinkClick r:id="rId3"/>
              </a:rPr>
              <a:t>https://espace.cern.ch/steam/_layouts/15/start.aspx#/COSIM/Home.aspx</a:t>
            </a:r>
            <a:endParaRPr lang="en-US" dirty="0"/>
          </a:p>
        </p:txBody>
      </p:sp>
      <p:sp>
        <p:nvSpPr>
          <p:cNvPr id="7" name="TextBox 6">
            <a:extLst>
              <a:ext uri="{FF2B5EF4-FFF2-40B4-BE49-F238E27FC236}">
                <a16:creationId xmlns:a16="http://schemas.microsoft.com/office/drawing/2014/main" id="{BBE6E92B-2984-42AD-8C67-63C79B05FB1D}"/>
              </a:ext>
            </a:extLst>
          </p:cNvPr>
          <p:cNvSpPr txBox="1"/>
          <p:nvPr/>
        </p:nvSpPr>
        <p:spPr>
          <a:xfrm>
            <a:off x="1066800" y="4276725"/>
            <a:ext cx="2081211" cy="369332"/>
          </a:xfrm>
          <a:prstGeom prst="rect">
            <a:avLst/>
          </a:prstGeom>
          <a:solidFill>
            <a:schemeClr val="tx1"/>
          </a:solidFill>
        </p:spPr>
        <p:txBody>
          <a:bodyPr wrap="none" rtlCol="0">
            <a:spAutoFit/>
          </a:bodyPr>
          <a:lstStyle/>
          <a:p>
            <a:r>
              <a:rPr lang="en-US" dirty="0">
                <a:solidFill>
                  <a:schemeClr val="accent3"/>
                </a:solidFill>
              </a:rPr>
              <a:t>CO-SIM available?</a:t>
            </a:r>
          </a:p>
        </p:txBody>
      </p:sp>
      <p:sp>
        <p:nvSpPr>
          <p:cNvPr id="8" name="Rectangle 7">
            <a:extLst>
              <a:ext uri="{FF2B5EF4-FFF2-40B4-BE49-F238E27FC236}">
                <a16:creationId xmlns:a16="http://schemas.microsoft.com/office/drawing/2014/main" id="{6475FB8C-6296-45BE-97EC-C67CC62341F8}"/>
              </a:ext>
            </a:extLst>
          </p:cNvPr>
          <p:cNvSpPr/>
          <p:nvPr/>
        </p:nvSpPr>
        <p:spPr>
          <a:xfrm>
            <a:off x="3486150" y="4305300"/>
            <a:ext cx="6048375" cy="295275"/>
          </a:xfrm>
          <a:prstGeom prst="rect">
            <a:avLst/>
          </a:prstGeom>
          <a:noFill/>
          <a:ln>
            <a:solidFill>
              <a:srgbClr val="FF0000"/>
            </a:solidFill>
          </a:ln>
        </p:spPr>
        <p:txBody>
          <a:bodyPr rtlCol="0" anchor="ctr">
            <a:spAutoFit/>
          </a:bodyPr>
          <a:lstStyle/>
          <a:p>
            <a:pPr algn="r"/>
            <a:endParaRPr lang="en-US" dirty="0">
              <a:solidFill>
                <a:schemeClr val="accent3"/>
              </a:solidFill>
            </a:endParaRPr>
          </a:p>
        </p:txBody>
      </p:sp>
      <p:sp>
        <p:nvSpPr>
          <p:cNvPr id="10" name="Rectangle 9">
            <a:extLst>
              <a:ext uri="{FF2B5EF4-FFF2-40B4-BE49-F238E27FC236}">
                <a16:creationId xmlns:a16="http://schemas.microsoft.com/office/drawing/2014/main" id="{970AB904-13D8-452E-88D4-3B358ACBA599}"/>
              </a:ext>
            </a:extLst>
          </p:cNvPr>
          <p:cNvSpPr/>
          <p:nvPr/>
        </p:nvSpPr>
        <p:spPr>
          <a:xfrm>
            <a:off x="3409950" y="1536065"/>
            <a:ext cx="8715375" cy="454660"/>
          </a:xfrm>
          <a:prstGeom prst="rect">
            <a:avLst/>
          </a:prstGeom>
          <a:noFill/>
          <a:ln>
            <a:solidFill>
              <a:srgbClr val="FF0000"/>
            </a:solidFill>
          </a:ln>
        </p:spPr>
        <p:txBody>
          <a:bodyPr rtlCol="0" anchor="ctr">
            <a:spAutoFit/>
          </a:bodyPr>
          <a:lstStyle/>
          <a:p>
            <a:pPr algn="r"/>
            <a:endParaRPr lang="en-US" dirty="0">
              <a:solidFill>
                <a:schemeClr val="accent3"/>
              </a:solidFill>
            </a:endParaRPr>
          </a:p>
        </p:txBody>
      </p:sp>
    </p:spTree>
    <p:extLst>
      <p:ext uri="{BB962C8B-B14F-4D97-AF65-F5344CB8AC3E}">
        <p14:creationId xmlns:p14="http://schemas.microsoft.com/office/powerpoint/2010/main" val="223876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F17EC-FC2D-44FD-ABFE-5AB600DD7D3C}"/>
              </a:ext>
            </a:extLst>
          </p:cNvPr>
          <p:cNvSpPr>
            <a:spLocks noGrp="1"/>
          </p:cNvSpPr>
          <p:nvPr>
            <p:ph type="title"/>
          </p:nvPr>
        </p:nvSpPr>
        <p:spPr/>
        <p:txBody>
          <a:bodyPr/>
          <a:lstStyle/>
          <a:p>
            <a:r>
              <a:rPr lang="en-US" dirty="0"/>
              <a:t>LEDET</a:t>
            </a:r>
          </a:p>
        </p:txBody>
      </p:sp>
      <p:sp>
        <p:nvSpPr>
          <p:cNvPr id="3" name="Text Placeholder 2">
            <a:extLst>
              <a:ext uri="{FF2B5EF4-FFF2-40B4-BE49-F238E27FC236}">
                <a16:creationId xmlns:a16="http://schemas.microsoft.com/office/drawing/2014/main" id="{B46E196A-A1B8-491D-86A9-2032792E43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688D9D-AFB4-4DD8-8E6D-D34D391D9D21}"/>
              </a:ext>
            </a:extLst>
          </p:cNvPr>
          <p:cNvSpPr>
            <a:spLocks noGrp="1"/>
          </p:cNvSpPr>
          <p:nvPr>
            <p:ph type="sldNum" sz="quarter" idx="12"/>
          </p:nvPr>
        </p:nvSpPr>
        <p:spPr/>
        <p:txBody>
          <a:bodyPr/>
          <a:lstStyle/>
          <a:p>
            <a:fld id="{156B38F0-4F8A-408B-95BD-ED16FACE6E05}" type="slidenum">
              <a:rPr lang="en-US" smtClean="0"/>
              <a:pPr/>
              <a:t>7</a:t>
            </a:fld>
            <a:endParaRPr lang="en-US"/>
          </a:p>
        </p:txBody>
      </p:sp>
    </p:spTree>
    <p:extLst>
      <p:ext uri="{BB962C8B-B14F-4D97-AF65-F5344CB8AC3E}">
        <p14:creationId xmlns:p14="http://schemas.microsoft.com/office/powerpoint/2010/main" val="1228078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734F-6B78-44F2-BBAE-443FFA3829FD}"/>
              </a:ext>
            </a:extLst>
          </p:cNvPr>
          <p:cNvSpPr>
            <a:spLocks noGrp="1"/>
          </p:cNvSpPr>
          <p:nvPr>
            <p:ph type="title"/>
          </p:nvPr>
        </p:nvSpPr>
        <p:spPr/>
        <p:txBody>
          <a:bodyPr/>
          <a:lstStyle/>
          <a:p>
            <a:r>
              <a:rPr lang="en-US" dirty="0"/>
              <a:t>Lumped-Element Dynamic Electro-Thermal </a:t>
            </a:r>
          </a:p>
        </p:txBody>
      </p:sp>
      <p:sp>
        <p:nvSpPr>
          <p:cNvPr id="4" name="Slide Number Placeholder 3">
            <a:extLst>
              <a:ext uri="{FF2B5EF4-FFF2-40B4-BE49-F238E27FC236}">
                <a16:creationId xmlns:a16="http://schemas.microsoft.com/office/drawing/2014/main" id="{7DB81B68-4059-4B5C-BF31-06101D0D1E6C}"/>
              </a:ext>
            </a:extLst>
          </p:cNvPr>
          <p:cNvSpPr>
            <a:spLocks noGrp="1"/>
          </p:cNvSpPr>
          <p:nvPr>
            <p:ph type="sldNum" sz="quarter" idx="12"/>
          </p:nvPr>
        </p:nvSpPr>
        <p:spPr/>
        <p:txBody>
          <a:bodyPr/>
          <a:lstStyle/>
          <a:p>
            <a:fld id="{5F4C9F40-B079-4B71-A627-7266DFEA7F03}" type="slidenum">
              <a:rPr lang="en-US" smtClean="0"/>
              <a:t>8</a:t>
            </a:fld>
            <a:endParaRPr lang="en-US" dirty="0"/>
          </a:p>
        </p:txBody>
      </p:sp>
      <p:sp>
        <p:nvSpPr>
          <p:cNvPr id="7" name="Content Placeholder 6">
            <a:extLst>
              <a:ext uri="{FF2B5EF4-FFF2-40B4-BE49-F238E27FC236}">
                <a16:creationId xmlns:a16="http://schemas.microsoft.com/office/drawing/2014/main" id="{583008BE-742E-4677-9432-703B4F4B2465}"/>
              </a:ext>
            </a:extLst>
          </p:cNvPr>
          <p:cNvSpPr txBox="1">
            <a:spLocks/>
          </p:cNvSpPr>
          <p:nvPr/>
        </p:nvSpPr>
        <p:spPr>
          <a:xfrm>
            <a:off x="673871" y="1759767"/>
            <a:ext cx="4473164" cy="4678363"/>
          </a:xfrm>
          <a:prstGeom prst="rect">
            <a:avLst/>
          </a:prstGeom>
        </p:spPr>
        <p:txBody>
          <a:bodyPr vert="horz" lIns="91440" tIns="45720" rIns="91440" bIns="45720" rtlCol="0">
            <a:normAutofit/>
          </a:bodyPr>
          <a:lstStyle>
            <a:lvl1pPr marL="274320" indent="-274320" algn="l" defTabSz="914400" rtl="0" eaLnBrk="1" latinLnBrk="0" hangingPunct="1">
              <a:spcBef>
                <a:spcPts val="2200"/>
              </a:spcBef>
              <a:buClr>
                <a:schemeClr val="tx1">
                  <a:lumMod val="65000"/>
                </a:schemeClr>
              </a:buClr>
              <a:buFont typeface="Arial" pitchFamily="34" charset="0"/>
              <a:buChar char="•"/>
              <a:defRPr sz="2200" kern="1200">
                <a:solidFill>
                  <a:schemeClr val="bg1"/>
                </a:solidFill>
                <a:latin typeface="Calibri" panose="020F0502020204030204" pitchFamily="34" charset="0"/>
                <a:ea typeface="+mn-ea"/>
                <a:cs typeface="+mn-cs"/>
              </a:defRPr>
            </a:lvl1pPr>
            <a:lvl2pPr marL="594360" indent="-274320" algn="l" defTabSz="914400" rtl="0" eaLnBrk="1" latinLnBrk="0" hangingPunct="1">
              <a:spcBef>
                <a:spcPts val="1600"/>
              </a:spcBef>
              <a:buClr>
                <a:schemeClr val="tx1">
                  <a:lumMod val="65000"/>
                </a:schemeClr>
              </a:buClr>
              <a:buFont typeface="Arial" pitchFamily="34" charset="0"/>
              <a:buChar char="•"/>
              <a:defRPr sz="2000" kern="1200">
                <a:solidFill>
                  <a:schemeClr val="bg1"/>
                </a:solidFill>
                <a:latin typeface="Calibri" panose="020F0502020204030204" pitchFamily="34" charset="0"/>
                <a:ea typeface="+mn-ea"/>
                <a:cs typeface="+mn-cs"/>
              </a:defRPr>
            </a:lvl2pPr>
            <a:lvl3pPr marL="868680" indent="-228600" algn="l" defTabSz="914400" rtl="0" eaLnBrk="1" latinLnBrk="0" hangingPunct="1">
              <a:spcBef>
                <a:spcPts val="1200"/>
              </a:spcBef>
              <a:buClr>
                <a:schemeClr val="tx1">
                  <a:lumMod val="65000"/>
                </a:schemeClr>
              </a:buClr>
              <a:buFont typeface="Arial" pitchFamily="34" charset="0"/>
              <a:buChar char="•"/>
              <a:defRPr sz="1800" kern="1200">
                <a:solidFill>
                  <a:schemeClr val="bg1"/>
                </a:solidFill>
                <a:latin typeface="Calibri" panose="020F0502020204030204" pitchFamily="34" charset="0"/>
                <a:ea typeface="+mn-ea"/>
                <a:cs typeface="+mn-cs"/>
              </a:defRPr>
            </a:lvl3pPr>
            <a:lvl4pPr marL="1188720" indent="-228600" algn="l" defTabSz="914400" rtl="0" eaLnBrk="1" latinLnBrk="0" hangingPunct="1">
              <a:spcBef>
                <a:spcPts val="1000"/>
              </a:spcBef>
              <a:buClr>
                <a:schemeClr val="tx1">
                  <a:lumMod val="65000"/>
                </a:schemeClr>
              </a:buClr>
              <a:buFont typeface="Arial" pitchFamily="34" charset="0"/>
              <a:buChar char="•"/>
              <a:defRPr sz="1600" kern="1200">
                <a:solidFill>
                  <a:schemeClr val="bg1"/>
                </a:solidFill>
                <a:latin typeface="Calibri" panose="020F0502020204030204" pitchFamily="34" charset="0"/>
                <a:ea typeface="+mn-ea"/>
                <a:cs typeface="+mn-cs"/>
              </a:defRPr>
            </a:lvl4pPr>
            <a:lvl5pPr marL="1417320" indent="-228600" algn="l" defTabSz="914400" rtl="0" eaLnBrk="1" latinLnBrk="0" hangingPunct="1">
              <a:spcBef>
                <a:spcPts val="800"/>
              </a:spcBef>
              <a:buClr>
                <a:schemeClr val="tx1">
                  <a:lumMod val="65000"/>
                </a:schemeClr>
              </a:buClr>
              <a:buFont typeface="Arial" pitchFamily="34" charset="0"/>
              <a:buChar char="•"/>
              <a:defRPr sz="1600" kern="1200">
                <a:solidFill>
                  <a:schemeClr val="bg1"/>
                </a:solidFill>
                <a:latin typeface="Calibri" panose="020F0502020204030204" pitchFamily="34" charset="0"/>
                <a:ea typeface="+mn-ea"/>
                <a:cs typeface="+mn-cs"/>
              </a:defRPr>
            </a:lvl5pPr>
            <a:lvl6pPr marL="16459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7pPr>
            <a:lvl8pPr marL="21031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8pPr>
            <a:lvl9pPr marL="2331720" indent="-228600" algn="l" defTabSz="914400" rtl="0" eaLnBrk="1" latinLnBrk="0" hangingPunct="1">
              <a:spcBef>
                <a:spcPts val="600"/>
              </a:spcBef>
              <a:buClr>
                <a:schemeClr val="tx1">
                  <a:lumMod val="65000"/>
                </a:schemeClr>
              </a:buClr>
              <a:buFont typeface="Arial" pitchFamily="34" charset="0"/>
              <a:buChar char="•"/>
              <a:defRPr sz="1600" kern="1200">
                <a:solidFill>
                  <a:schemeClr val="tx1"/>
                </a:solidFill>
                <a:latin typeface="+mn-lt"/>
                <a:ea typeface="+mn-ea"/>
                <a:cs typeface="+mn-cs"/>
              </a:defRPr>
            </a:lvl9pPr>
          </a:lstStyle>
          <a:p>
            <a:r>
              <a:rPr lang="en-US" sz="1600" dirty="0"/>
              <a:t>Equivalent Circuit models for:</a:t>
            </a:r>
          </a:p>
          <a:p>
            <a:pPr lvl="1"/>
            <a:r>
              <a:rPr lang="en-US" sz="1600" dirty="0"/>
              <a:t>Electrical (current, resistance)</a:t>
            </a:r>
          </a:p>
          <a:p>
            <a:pPr lvl="1"/>
            <a:r>
              <a:rPr lang="en-US" sz="1600" dirty="0"/>
              <a:t>Thermal (heat, temperature)</a:t>
            </a:r>
          </a:p>
          <a:p>
            <a:pPr lvl="1"/>
            <a:r>
              <a:rPr lang="en-US" sz="1600" dirty="0"/>
              <a:t>Magnetic (coupling currents, inductances)</a:t>
            </a:r>
          </a:p>
          <a:p>
            <a:r>
              <a:rPr lang="en-US" sz="1600" dirty="0"/>
              <a:t>Requires parametrized models of the behaviors of all system elements.</a:t>
            </a:r>
          </a:p>
          <a:p>
            <a:pPr lvl="1"/>
            <a:r>
              <a:rPr lang="en-US" sz="1600" dirty="0"/>
              <a:t>For example, </a:t>
            </a:r>
            <a:r>
              <a:rPr lang="en-US" sz="1600" dirty="0" err="1"/>
              <a:t>interfilament</a:t>
            </a:r>
            <a:r>
              <a:rPr lang="en-US" sz="1600" dirty="0"/>
              <a:t> coupling currents use </a:t>
            </a:r>
            <a:r>
              <a:rPr lang="en-US" sz="1600" dirty="0">
                <a:ea typeface="Cambria Math" panose="02040503050406030204" pitchFamily="18" charset="0"/>
              </a:rPr>
              <a:t>twist pitch and transverse resistivity</a:t>
            </a:r>
          </a:p>
          <a:p>
            <a:pPr lvl="1"/>
            <a:endParaRPr lang="en-US" sz="1600" dirty="0"/>
          </a:p>
          <a:p>
            <a:pPr lvl="1"/>
            <a:endParaRPr lang="en-US" sz="1600" dirty="0"/>
          </a:p>
        </p:txBody>
      </p:sp>
      <p:pic>
        <p:nvPicPr>
          <p:cNvPr id="8" name="Picture 7">
            <a:extLst>
              <a:ext uri="{FF2B5EF4-FFF2-40B4-BE49-F238E27FC236}">
                <a16:creationId xmlns:a16="http://schemas.microsoft.com/office/drawing/2014/main" id="{E97C5E24-38FB-48D5-9D3B-4730A039E120}"/>
              </a:ext>
            </a:extLst>
          </p:cNvPr>
          <p:cNvPicPr>
            <a:picLocks noChangeAspect="1"/>
          </p:cNvPicPr>
          <p:nvPr/>
        </p:nvPicPr>
        <p:blipFill>
          <a:blip r:embed="rId2"/>
          <a:stretch>
            <a:fillRect/>
          </a:stretch>
        </p:blipFill>
        <p:spPr>
          <a:xfrm>
            <a:off x="6021978" y="1522160"/>
            <a:ext cx="5811480" cy="4600443"/>
          </a:xfrm>
          <a:prstGeom prst="rect">
            <a:avLst/>
          </a:prstGeom>
        </p:spPr>
      </p:pic>
      <p:sp>
        <p:nvSpPr>
          <p:cNvPr id="3" name="Rectangle 2">
            <a:extLst>
              <a:ext uri="{FF2B5EF4-FFF2-40B4-BE49-F238E27FC236}">
                <a16:creationId xmlns:a16="http://schemas.microsoft.com/office/drawing/2014/main" id="{43D893E7-F5D1-48DD-BB5B-21A4C7EF9153}"/>
              </a:ext>
            </a:extLst>
          </p:cNvPr>
          <p:cNvSpPr/>
          <p:nvPr/>
        </p:nvSpPr>
        <p:spPr>
          <a:xfrm>
            <a:off x="4186778" y="6181383"/>
            <a:ext cx="8176182" cy="415498"/>
          </a:xfrm>
          <a:prstGeom prst="rect">
            <a:avLst/>
          </a:prstGeom>
        </p:spPr>
        <p:txBody>
          <a:bodyPr wrap="square">
            <a:spAutoFit/>
          </a:bodyPr>
          <a:lstStyle/>
          <a:p>
            <a:r>
              <a:rPr lang="en-US" sz="1050" dirty="0">
                <a:solidFill>
                  <a:schemeClr val="accent3"/>
                </a:solidFill>
              </a:rPr>
              <a:t>E. Ravaioli, B. </a:t>
            </a:r>
            <a:r>
              <a:rPr lang="en-US" sz="1050" dirty="0" err="1">
                <a:solidFill>
                  <a:schemeClr val="accent3"/>
                </a:solidFill>
              </a:rPr>
              <a:t>Auchmann</a:t>
            </a:r>
            <a:r>
              <a:rPr lang="en-US" sz="1050" dirty="0">
                <a:solidFill>
                  <a:schemeClr val="accent3"/>
                </a:solidFill>
              </a:rPr>
              <a:t>, M. </a:t>
            </a:r>
            <a:r>
              <a:rPr lang="en-US" sz="1050" dirty="0" err="1">
                <a:solidFill>
                  <a:schemeClr val="accent3"/>
                </a:solidFill>
              </a:rPr>
              <a:t>Maciejewski</a:t>
            </a:r>
            <a:r>
              <a:rPr lang="en-US" sz="1050" dirty="0">
                <a:solidFill>
                  <a:schemeClr val="accent3"/>
                </a:solidFill>
              </a:rPr>
              <a:t>, H. H. J. ten Kate, and A. P. Verweij, “Lumped-Element Dynamic Electro-Thermal model of a superconducting magnet,” </a:t>
            </a:r>
            <a:r>
              <a:rPr lang="en-US" sz="1050" i="1" dirty="0">
                <a:solidFill>
                  <a:schemeClr val="accent3"/>
                </a:solidFill>
              </a:rPr>
              <a:t>Cryogenics</a:t>
            </a:r>
            <a:r>
              <a:rPr lang="en-US" sz="1050" dirty="0">
                <a:solidFill>
                  <a:schemeClr val="accent3"/>
                </a:solidFill>
              </a:rPr>
              <a:t>, vol. 80, Part 3, pp. 346–356, Dec. 2016, </a:t>
            </a:r>
            <a:r>
              <a:rPr lang="en-US" sz="1050" dirty="0" err="1">
                <a:solidFill>
                  <a:schemeClr val="accent3"/>
                </a:solidFill>
              </a:rPr>
              <a:t>doi</a:t>
            </a:r>
            <a:r>
              <a:rPr lang="en-US" sz="1050" dirty="0">
                <a:solidFill>
                  <a:schemeClr val="accent3"/>
                </a:solidFill>
              </a:rPr>
              <a:t>: </a:t>
            </a:r>
            <a:r>
              <a:rPr lang="en-US" sz="1050" dirty="0">
                <a:solidFill>
                  <a:schemeClr val="accent3"/>
                </a:solidFill>
                <a:hlinkClick r:id="rId3">
                  <a:extLst>
                    <a:ext uri="{A12FA001-AC4F-418D-AE19-62706E023703}">
                      <ahyp:hlinkClr xmlns:ahyp="http://schemas.microsoft.com/office/drawing/2018/hyperlinkcolor" val="tx"/>
                    </a:ext>
                  </a:extLst>
                </a:hlinkClick>
              </a:rPr>
              <a:t>10.1016/j.cryogenics.2016.04.004</a:t>
            </a:r>
            <a:r>
              <a:rPr lang="en-US" sz="1050" dirty="0">
                <a:solidFill>
                  <a:schemeClr val="accent3"/>
                </a:solidFill>
              </a:rPr>
              <a:t>.</a:t>
            </a:r>
            <a:endParaRPr lang="en-US" sz="1050" dirty="0">
              <a:solidFill>
                <a:schemeClr val="accent3"/>
              </a:solidFill>
              <a:effectLst/>
            </a:endParaRPr>
          </a:p>
        </p:txBody>
      </p:sp>
    </p:spTree>
    <p:extLst>
      <p:ext uri="{BB962C8B-B14F-4D97-AF65-F5344CB8AC3E}">
        <p14:creationId xmlns:p14="http://schemas.microsoft.com/office/powerpoint/2010/main" val="1421074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A734F-6B78-44F2-BBAE-443FFA3829FD}"/>
              </a:ext>
            </a:extLst>
          </p:cNvPr>
          <p:cNvSpPr>
            <a:spLocks noGrp="1"/>
          </p:cNvSpPr>
          <p:nvPr>
            <p:ph type="title"/>
          </p:nvPr>
        </p:nvSpPr>
        <p:spPr/>
        <p:txBody>
          <a:bodyPr/>
          <a:lstStyle/>
          <a:p>
            <a:r>
              <a:rPr lang="en-US" dirty="0"/>
              <a:t>Lumped-Element Dynamic Electro-Thermal </a:t>
            </a:r>
          </a:p>
        </p:txBody>
      </p:sp>
      <p:sp>
        <p:nvSpPr>
          <p:cNvPr id="3" name="Content Placeholder 2">
            <a:extLst>
              <a:ext uri="{FF2B5EF4-FFF2-40B4-BE49-F238E27FC236}">
                <a16:creationId xmlns:a16="http://schemas.microsoft.com/office/drawing/2014/main" id="{3D6A9871-A179-4717-A000-9B959021C7BD}"/>
              </a:ext>
            </a:extLst>
          </p:cNvPr>
          <p:cNvSpPr>
            <a:spLocks noGrp="1"/>
          </p:cNvSpPr>
          <p:nvPr>
            <p:ph idx="1"/>
          </p:nvPr>
        </p:nvSpPr>
        <p:spPr>
          <a:xfrm>
            <a:off x="104348" y="1507728"/>
            <a:ext cx="9011372" cy="4997513"/>
          </a:xfrm>
        </p:spPr>
        <p:txBody>
          <a:bodyPr>
            <a:normAutofit/>
          </a:bodyPr>
          <a:lstStyle/>
          <a:p>
            <a:r>
              <a:rPr lang="en-US" sz="1800" dirty="0"/>
              <a:t>Freely distributed with acknowledgement &amp; STEAM license agreement</a:t>
            </a:r>
          </a:p>
          <a:p>
            <a:pPr lvl="1"/>
            <a:r>
              <a:rPr lang="en-US" sz="1600" dirty="0"/>
              <a:t>Tutorial and manual: </a:t>
            </a:r>
            <a:r>
              <a:rPr lang="en-US" sz="1600" dirty="0">
                <a:hlinkClick r:id="rId2"/>
              </a:rPr>
              <a:t>https://edms.cern.ch/document/2046824</a:t>
            </a:r>
            <a:endParaRPr lang="en-US" sz="1600" dirty="0"/>
          </a:p>
          <a:p>
            <a:pPr lvl="1"/>
            <a:r>
              <a:rPr lang="en-US" sz="1600" dirty="0"/>
              <a:t>Well supported by the CERN group (E. Ravaioli for LEDET)</a:t>
            </a:r>
          </a:p>
          <a:p>
            <a:pPr lvl="2"/>
            <a:r>
              <a:rPr lang="en-US" sz="1400" dirty="0"/>
              <a:t>Executable so changes must be submitted, but I have multiple experimental features being explored</a:t>
            </a:r>
          </a:p>
          <a:p>
            <a:r>
              <a:rPr lang="en-US" sz="1800" dirty="0"/>
              <a:t>Essentially 1-2D </a:t>
            </a:r>
            <a:r>
              <a:rPr lang="en-US" sz="1800" dirty="0">
                <a:sym typeface="Wingdings" panose="05000000000000000000" pitchFamily="2" charset="2"/>
              </a:rPr>
              <a:t> fast but only as good as the assumed relationships  Correction factors</a:t>
            </a:r>
          </a:p>
          <a:p>
            <a:r>
              <a:rPr lang="en-US" sz="1800" dirty="0">
                <a:sym typeface="Wingdings" panose="05000000000000000000" pitchFamily="2" charset="2"/>
              </a:rPr>
              <a:t>Any non-linear features added significantly can slow down the simulation (example current sharing), but this can be optimized to reduce the impact.</a:t>
            </a:r>
          </a:p>
          <a:p>
            <a:pPr lvl="1"/>
            <a:r>
              <a:rPr lang="en-US" sz="1600" dirty="0">
                <a:sym typeface="Wingdings" panose="05000000000000000000" pitchFamily="2" charset="2"/>
              </a:rPr>
              <a:t>Non-linear features are added to specific cases to check for impact</a:t>
            </a:r>
          </a:p>
          <a:p>
            <a:r>
              <a:rPr lang="en-US" sz="1800" dirty="0">
                <a:sym typeface="Wingdings" panose="05000000000000000000" pitchFamily="2" charset="2"/>
              </a:rPr>
              <a:t>Setup can be heavily automated and parametrized</a:t>
            </a:r>
          </a:p>
          <a:p>
            <a:r>
              <a:rPr lang="en-US" sz="1800" dirty="0">
                <a:sym typeface="Wingdings" panose="05000000000000000000" pitchFamily="2" charset="2"/>
              </a:rPr>
              <a:t>Good for magnet designers who don’t spend a majority of their time on modelling</a:t>
            </a:r>
          </a:p>
          <a:p>
            <a:endParaRPr lang="en-US" sz="1800" dirty="0">
              <a:sym typeface="Wingdings" panose="05000000000000000000" pitchFamily="2" charset="2"/>
            </a:endParaRPr>
          </a:p>
        </p:txBody>
      </p:sp>
      <p:sp>
        <p:nvSpPr>
          <p:cNvPr id="4" name="Slide Number Placeholder 3">
            <a:extLst>
              <a:ext uri="{FF2B5EF4-FFF2-40B4-BE49-F238E27FC236}">
                <a16:creationId xmlns:a16="http://schemas.microsoft.com/office/drawing/2014/main" id="{7DB81B68-4059-4B5C-BF31-06101D0D1E6C}"/>
              </a:ext>
            </a:extLst>
          </p:cNvPr>
          <p:cNvSpPr>
            <a:spLocks noGrp="1"/>
          </p:cNvSpPr>
          <p:nvPr>
            <p:ph type="sldNum" sz="quarter" idx="12"/>
          </p:nvPr>
        </p:nvSpPr>
        <p:spPr/>
        <p:txBody>
          <a:bodyPr/>
          <a:lstStyle/>
          <a:p>
            <a:fld id="{5F4C9F40-B079-4B71-A627-7266DFEA7F03}" type="slidenum">
              <a:rPr lang="en-US" smtClean="0"/>
              <a:t>9</a:t>
            </a:fld>
            <a:endParaRPr lang="en-US" dirty="0"/>
          </a:p>
        </p:txBody>
      </p:sp>
      <p:pic>
        <p:nvPicPr>
          <p:cNvPr id="5" name="Picture 4">
            <a:extLst>
              <a:ext uri="{FF2B5EF4-FFF2-40B4-BE49-F238E27FC236}">
                <a16:creationId xmlns:a16="http://schemas.microsoft.com/office/drawing/2014/main" id="{610EEBBD-1F4B-4682-B226-5F693A6D2D03}"/>
              </a:ext>
            </a:extLst>
          </p:cNvPr>
          <p:cNvPicPr>
            <a:picLocks noChangeAspect="1"/>
          </p:cNvPicPr>
          <p:nvPr/>
        </p:nvPicPr>
        <p:blipFill>
          <a:blip r:embed="rId3"/>
          <a:stretch>
            <a:fillRect/>
          </a:stretch>
        </p:blipFill>
        <p:spPr>
          <a:xfrm>
            <a:off x="9342438" y="1507728"/>
            <a:ext cx="2745214" cy="2173147"/>
          </a:xfrm>
          <a:prstGeom prst="rect">
            <a:avLst/>
          </a:prstGeom>
        </p:spPr>
      </p:pic>
    </p:spTree>
    <p:extLst>
      <p:ext uri="{BB962C8B-B14F-4D97-AF65-F5344CB8AC3E}">
        <p14:creationId xmlns:p14="http://schemas.microsoft.com/office/powerpoint/2010/main" val="73653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Theme">
  <a:themeElements>
    <a:clrScheme name="MagLabColorScheme">
      <a:dk1>
        <a:srgbClr val="4C4184"/>
      </a:dk1>
      <a:lt1>
        <a:sysClr val="window" lastClr="FFFFFF"/>
      </a:lt1>
      <a:dk2>
        <a:srgbClr val="595565"/>
      </a:dk2>
      <a:lt2>
        <a:srgbClr val="E31837"/>
      </a:lt2>
      <a:accent1>
        <a:srgbClr val="3A5DAE"/>
      </a:accent1>
      <a:accent2>
        <a:srgbClr val="B1B2B0"/>
      </a:accent2>
      <a:accent3>
        <a:srgbClr val="141313"/>
      </a:accent3>
      <a:accent4>
        <a:srgbClr val="777876"/>
      </a:accent4>
      <a:accent5>
        <a:srgbClr val="FFFEFD"/>
      </a:accent5>
      <a:accent6>
        <a:srgbClr val="F79646"/>
      </a:accent6>
      <a:hlink>
        <a:srgbClr val="1F4284"/>
      </a:hlink>
      <a:folHlink>
        <a:srgbClr val="433C78"/>
      </a:folHlink>
    </a:clrScheme>
    <a:fontScheme name="Open Sans All">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spAutoFit/>
      </a:bodyPr>
      <a:lstStyle>
        <a:defPPr algn="r">
          <a:defRPr dirty="0">
            <a:solidFill>
              <a:schemeClr val="accent3"/>
            </a:solidFill>
          </a:defRPr>
        </a:defPPr>
      </a:lstStyle>
    </a:spDef>
  </a:objectDefaults>
  <a:extraClrSchemeLst/>
  <a:extLst>
    <a:ext uri="{05A4C25C-085E-4340-85A3-A5531E510DB2}">
      <thm15:themeFamily xmlns:thm15="http://schemas.microsoft.com/office/thememl/2012/main" name="Presentation1.potx" id="{BED0C85C-AAC8-4652-A2A7-90E490536BAE}" vid="{DB8AACED-1E7E-4A4C-BC73-D9F5B1A4CF02}"/>
    </a:ext>
  </a:extLst>
</a:theme>
</file>

<file path=ppt/theme/theme2.xml><?xml version="1.0" encoding="utf-8"?>
<a:theme xmlns:a="http://schemas.openxmlformats.org/drawingml/2006/main" name="blank">
  <a:themeElements>
    <a:clrScheme name="Custom 3">
      <a:dk1>
        <a:srgbClr val="4C4184"/>
      </a:dk1>
      <a:lt1>
        <a:sysClr val="window" lastClr="FFFFFF"/>
      </a:lt1>
      <a:dk2>
        <a:srgbClr val="595565"/>
      </a:dk2>
      <a:lt2>
        <a:srgbClr val="E31837"/>
      </a:lt2>
      <a:accent1>
        <a:srgbClr val="3A5DAE"/>
      </a:accent1>
      <a:accent2>
        <a:srgbClr val="B1B2B0"/>
      </a:accent2>
      <a:accent3>
        <a:srgbClr val="141313"/>
      </a:accent3>
      <a:accent4>
        <a:srgbClr val="777876"/>
      </a:accent4>
      <a:accent5>
        <a:srgbClr val="FFFEFD"/>
      </a:accent5>
      <a:accent6>
        <a:srgbClr val="F79646"/>
      </a:accent6>
      <a:hlink>
        <a:srgbClr val="1F4284"/>
      </a:hlink>
      <a:folHlink>
        <a:srgbClr val="433C78"/>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hade val="95000"/>
            <a:satMod val="115000"/>
          </a:schemeClr>
        </a:solidFill>
        <a:blipFill rotWithShape="1">
          <a:blip xmlns:r="http://schemas.openxmlformats.org/officeDocument/2006/relationships">
            <a:duotone>
              <a:schemeClr val="phClr">
                <a:shade val="80000"/>
                <a:satMod val="250000"/>
              </a:schemeClr>
              <a:schemeClr val="phClr">
                <a:tint val="80000"/>
                <a:satMod val="200000"/>
              </a:schemeClr>
            </a:duotone>
          </a:blip>
          <a:stretch/>
        </a:blipFill>
        <a:blipFill rotWithShape="1">
          <a:blip xmlns:r="http://schemas.openxmlformats.org/officeDocument/2006/relationships">
            <a:duotone>
              <a:schemeClr val="phClr">
                <a:shade val="50000"/>
                <a:satMod val="250000"/>
              </a:schemeClr>
              <a:schemeClr val="phClr">
                <a:tint val="80000"/>
                <a:satMod val="110000"/>
              </a:schemeClr>
            </a:duotone>
          </a:blip>
          <a:stretch/>
        </a:blipFill>
      </a:bgFillStyleLst>
    </a:fmtScheme>
  </a:themeElements>
  <a:objectDefaults>
    <a:lnDef>
      <a:spPr>
        <a:ln w="28575">
          <a:headEnd type="none" w="med" len="med"/>
          <a:tailEnd type="arrow" w="med" len="med"/>
        </a:ln>
      </a:spPr>
      <a:bodyPr/>
      <a:lstStyle/>
      <a:style>
        <a:lnRef idx="1">
          <a:schemeClr val="accent1"/>
        </a:lnRef>
        <a:fillRef idx="0">
          <a:schemeClr val="accent1"/>
        </a:fillRef>
        <a:effectRef idx="0">
          <a:schemeClr val="accent1"/>
        </a:effectRef>
        <a:fontRef idx="minor">
          <a:schemeClr val="tx1"/>
        </a:fontRef>
      </a:style>
    </a:lnDef>
    <a:txDef>
      <a:spPr>
        <a:solidFill>
          <a:schemeClr val="accent3">
            <a:alpha val="50000"/>
          </a:schemeClr>
        </a:solidFill>
      </a:spPr>
      <a:bodyPr wrap="none" lIns="45720" tIns="0" rIns="45720" bIns="0" rtlCol="0">
        <a:spAutoFit/>
      </a:bodyPr>
      <a:lstStyle>
        <a:defPPr algn="ctr">
          <a:defRPr sz="1600" dirty="0" smtClean="0">
            <a:solidFill>
              <a:schemeClr val="accent5"/>
            </a:solidFill>
            <a:latin typeface="+mn-lt"/>
            <a:ea typeface="Open Sans" panose="020B0606030504020204" pitchFamily="34" charset="0"/>
            <a:cs typeface="Open Sans" panose="020B0606030504020204" pitchFamily="34" charset="0"/>
          </a:defRPr>
        </a:defPPr>
      </a:lstStyle>
    </a:txDef>
  </a:objectDefaults>
  <a:extraClrSchemeLst/>
</a:theme>
</file>

<file path=ppt/theme/theme3.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DOE-SiteVisitTemplate_2019</Template>
  <TotalTime>6739</TotalTime>
  <Words>1492</Words>
  <Application>Microsoft Office PowerPoint</Application>
  <PresentationFormat>Widescreen</PresentationFormat>
  <Paragraphs>219</Paragraphs>
  <Slides>24</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24</vt:i4>
      </vt:variant>
    </vt:vector>
  </HeadingPairs>
  <TitlesOfParts>
    <vt:vector size="32" baseType="lpstr">
      <vt:lpstr>Times New Roman</vt:lpstr>
      <vt:lpstr>Calibri</vt:lpstr>
      <vt:lpstr>Wingdings</vt:lpstr>
      <vt:lpstr>Open Sans</vt:lpstr>
      <vt:lpstr>Arial</vt:lpstr>
      <vt:lpstr>Cambria Math</vt:lpstr>
      <vt:lpstr>Default Theme</vt:lpstr>
      <vt:lpstr>blank</vt:lpstr>
      <vt:lpstr>Why use lumped-element methods or STEAM framework?</vt:lpstr>
      <vt:lpstr>Contents</vt:lpstr>
      <vt:lpstr>STEAM</vt:lpstr>
      <vt:lpstr>Simulation of Transient Effects in Accelerator Magnets (STEAM)</vt:lpstr>
      <vt:lpstr>Tool Summary</vt:lpstr>
      <vt:lpstr>PowerPoint Presentation</vt:lpstr>
      <vt:lpstr>LEDET</vt:lpstr>
      <vt:lpstr>Lumped-Element Dynamic Electro-Thermal </vt:lpstr>
      <vt:lpstr>Lumped-Element Dynamic Electro-Thermal </vt:lpstr>
      <vt:lpstr>Decouples the geometry from the transient simulation</vt:lpstr>
      <vt:lpstr>LEDET Simulation Example</vt:lpstr>
      <vt:lpstr>Application Examples from my work</vt:lpstr>
      <vt:lpstr>Racetrack Geometry and Iron Field Contribution</vt:lpstr>
      <vt:lpstr>RC-5: Quench Damage Deconstruction</vt:lpstr>
      <vt:lpstr>RC5: Delayed extraction led to a high MIITs quench</vt:lpstr>
      <vt:lpstr>Adiabatic Quenched Turn Prediction</vt:lpstr>
      <vt:lpstr>Localized damage can be simulated with quench propagation and current sharing</vt:lpstr>
      <vt:lpstr>RC7+RC8 Common Coil as a Quench Test-bed</vt:lpstr>
      <vt:lpstr>Completion of a High Current CLIQ System at LBL</vt:lpstr>
      <vt:lpstr>LBL-CLIQ Demonstration on RC7n8 Common Coil Dipole at 77 K</vt:lpstr>
      <vt:lpstr>Controlling CLIQ Heat Deposition with Mid-Taps:  Coil Field and Quench Margin</vt:lpstr>
      <vt:lpstr>Where the margin is matters:  Quench Margin Ranges, Geometry and Field</vt:lpstr>
      <vt:lpstr>Quick to implement HTS behavior models</vt:lpstr>
      <vt:lpstr>Thank You For Your Attention!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progress in development of high performance Bi-2212 wires and coils</dc:title>
  <dc:creator>David Larbalestier</dc:creator>
  <cp:lastModifiedBy>Daniel Davis</cp:lastModifiedBy>
  <cp:revision>198</cp:revision>
  <cp:lastPrinted>2019-07-28T13:09:19Z</cp:lastPrinted>
  <dcterms:created xsi:type="dcterms:W3CDTF">2019-06-26T13:44:30Z</dcterms:created>
  <dcterms:modified xsi:type="dcterms:W3CDTF">2020-07-21T21:19:12Z</dcterms:modified>
</cp:coreProperties>
</file>