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FA4F-4EE4-4C7A-BC16-04438821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EA4B-963B-485E-9C83-49759B080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5EC3-0B60-4ADD-8345-A2B56924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7F41-ED6E-4588-AEC4-9B2F0B8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770A-66BF-4212-9990-7FA6344D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3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4BA2-7F6A-4225-8F59-E2316C21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D5C9F-BF70-4BAB-9C80-ED722C82E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7A5B9-E8C6-4320-92C3-6F2E4793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D0315-F460-401C-8BDC-AC94E621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6C40-326C-434C-9900-F726525E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1C501-DC48-465C-9555-9F763F7B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01FA9-C413-42C4-9181-A56E2566B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190E-EADA-4B88-8E15-45878DF3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8B88-FF5F-4ADF-BD69-7007A451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50DF-BA93-4277-ACAB-4A866A8C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F586-4D19-459F-B332-EB758167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1BC8-4BE9-4152-BACA-5936CC527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39B08-D067-4258-A6F3-180AF5CB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A0DC-EC77-46F9-AC12-B9AF6602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55A8-865B-4AC0-AE95-38E16EAF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BC96-66E1-4231-8521-9E11645B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D86C-5062-4850-8DC9-2847888BC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16C7-11B2-4AFE-A8E0-0941B270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A318-0B3D-4A70-B254-2FB474AF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71E0-2ACC-436B-B9A4-B7B64E14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A1C7-3FAE-4BC1-ADA7-36454C8E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48AE8-4A31-4F7A-862B-3AE0C24A8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D180-53FF-44F9-A4D2-5DF530D5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5610-B814-4C63-85CE-A54C0C83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5592-EB6B-4015-9EDE-4EE987C4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9CD2D-1751-411B-BE03-8489A1FB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3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20A4-7379-407E-A118-D140BBEC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1F0DD-565D-4EFE-BAEF-965F1B49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4C44F-F6CF-49F0-BA6B-A517D8821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5234A-DC07-417D-BDD3-62511F32B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6449-F70B-468B-AADE-A99A8AD35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08865-F685-4D27-A565-5E7A7A49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36658A-1D39-4A88-9634-592BF9CC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E0C0F-525D-48C4-9033-16FB921C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1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3CD8-4BA4-4038-92E8-A57C6812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33F31-AA28-4928-859E-C19ECF3E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4B469-B9EA-455F-A898-BA4863A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71A25-927A-4ACF-9CA0-24591D6D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5026F-F922-4E61-A3A3-81781347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4C4C2-F195-42CD-B941-27F2CA35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A7FB-ED0F-4A89-B277-25273C63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8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6CDA-96D4-44DC-B39F-52F9192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B60-C0A8-499B-90E2-99C376EC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3E759-3276-4987-B24C-7C2C2314E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22EB5-584D-4CC7-97FC-674D1BB6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2EE1D-CB29-4930-BC9C-4CCF0394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5F837-6031-4577-8F90-91A34585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7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E80-70BB-497C-8299-E2F6822E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807C2-9A24-4EE8-BDBA-D64960435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14C20-E302-4A23-AE3E-720C1B070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BE9E6-5FA0-4669-995A-62062104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3D53E-AF2B-44B9-81C0-4ABC1A1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663FF-21E8-4C0C-AD62-4FBD5EDC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54012-6939-4A44-BF5C-D7D5579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E29CD-BC09-423A-ADD8-46CBCE7CC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DCF4-1CBB-49F9-A1D4-BA4CC38F4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FA0A-98C2-488F-BBCC-B88FAF67EC92}" type="datetimeFigureOut">
              <a:rPr lang="it-IT" smtClean="0"/>
              <a:t>28/07/2020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50CD-8F23-4379-B8C1-1DF66A022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FBC7-9B1F-41BE-ADE3-B7F3B75DF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C90-63EE-4DFD-A631-A42795C4E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Costheta cross section</a:t>
            </a:r>
            <a:br>
              <a:rPr lang="it-IT" dirty="0"/>
            </a:br>
            <a:r>
              <a:rPr lang="it-IT" dirty="0"/>
              <a:t>(preliminary)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532B3-F02B-4FB4-9340-7BC61464BE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V. Marinozzi</a:t>
            </a:r>
          </a:p>
          <a:p>
            <a:r>
              <a:rPr lang="it-IT" dirty="0"/>
              <a:t>07/28/2020</a:t>
            </a:r>
          </a:p>
        </p:txBody>
      </p:sp>
    </p:spTree>
    <p:extLst>
      <p:ext uri="{BB962C8B-B14F-4D97-AF65-F5344CB8AC3E}">
        <p14:creationId xmlns:p14="http://schemas.microsoft.com/office/powerpoint/2010/main" val="309829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5060-9FBF-4F48-8314-66D2E21A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56A43-6FA2-4C22-8B04-2FB64735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Goal: develop a 20 T hybrid costheta cross-section</a:t>
            </a:r>
          </a:p>
          <a:p>
            <a:r>
              <a:rPr lang="it-IT" dirty="0"/>
              <a:t>First layout: 6 layers (4 HTS, 2 LTS)</a:t>
            </a:r>
          </a:p>
          <a:p>
            <a:r>
              <a:rPr lang="it-IT" dirty="0"/>
              <a:t>50 mm aperture</a:t>
            </a:r>
          </a:p>
          <a:p>
            <a:r>
              <a:rPr lang="it-IT" dirty="0"/>
              <a:t>HTS is Bi-2212 rutherford cable, with filamentery strands</a:t>
            </a:r>
          </a:p>
          <a:p>
            <a:r>
              <a:rPr lang="it-IT" dirty="0"/>
              <a:t>LTS is Nb</a:t>
            </a:r>
            <a:r>
              <a:rPr lang="it-IT" baseline="-25000" dirty="0"/>
              <a:t>3</a:t>
            </a:r>
            <a:r>
              <a:rPr lang="it-IT" dirty="0"/>
              <a:t>Sn</a:t>
            </a:r>
          </a:p>
          <a:p>
            <a:r>
              <a:rPr lang="it-IT" dirty="0"/>
              <a:t>No HTS grading</a:t>
            </a:r>
          </a:p>
          <a:p>
            <a:r>
              <a:rPr lang="it-IT" dirty="0"/>
              <a:t>Conductor parameters from existing cable</a:t>
            </a:r>
          </a:p>
        </p:txBody>
      </p:sp>
    </p:spTree>
    <p:extLst>
      <p:ext uri="{BB962C8B-B14F-4D97-AF65-F5344CB8AC3E}">
        <p14:creationId xmlns:p14="http://schemas.microsoft.com/office/powerpoint/2010/main" val="127266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4189-CB13-4418-A584-1FBFFEA9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Conductor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1AD572-C39E-4149-8793-0AB96B899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39945"/>
              </p:ext>
            </p:extLst>
          </p:nvPr>
        </p:nvGraphicFramePr>
        <p:xfrm>
          <a:off x="838200" y="1860569"/>
          <a:ext cx="108476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734">
                  <a:extLst>
                    <a:ext uri="{9D8B030D-6E8A-4147-A177-3AD203B41FA5}">
                      <a16:colId xmlns:a16="http://schemas.microsoft.com/office/drawing/2014/main" val="1879893443"/>
                    </a:ext>
                  </a:extLst>
                </a:gridCol>
                <a:gridCol w="3988965">
                  <a:extLst>
                    <a:ext uri="{9D8B030D-6E8A-4147-A177-3AD203B41FA5}">
                      <a16:colId xmlns:a16="http://schemas.microsoft.com/office/drawing/2014/main" val="3805364378"/>
                    </a:ext>
                  </a:extLst>
                </a:gridCol>
                <a:gridCol w="3988965">
                  <a:extLst>
                    <a:ext uri="{9D8B030D-6E8A-4147-A177-3AD203B41FA5}">
                      <a16:colId xmlns:a16="http://schemas.microsoft.com/office/drawing/2014/main" val="37095556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Bi-2212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Nb</a:t>
                      </a:r>
                      <a:r>
                        <a:rPr lang="it-IT" baseline="-25000" dirty="0"/>
                        <a:t>3</a:t>
                      </a:r>
                      <a:r>
                        <a:rPr lang="it-IT" dirty="0"/>
                        <a:t>Sn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89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Strand diameter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0.8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0.8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84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Number of strands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33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Cu(stabilizer)/SC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57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13.76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13.3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0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height (inner)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1.4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1.4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5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Bare height (outer)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1.5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25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Insulation thickness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0.15 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0.15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263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Jc in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1741 A/mm</a:t>
                      </a:r>
                      <a:r>
                        <a:rPr lang="it-IT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</a:t>
                      </a:r>
                      <a:r>
                        <a:rPr lang="it-IT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it-IT" baseline="0" dirty="0"/>
                        <a:t>(20 T, 1.9 K)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1929 A/mm</a:t>
                      </a:r>
                      <a:r>
                        <a:rPr lang="it-IT" baseline="30000" dirty="0"/>
                        <a:t>2</a:t>
                      </a:r>
                      <a:r>
                        <a:rPr lang="it-IT" baseline="0" dirty="0"/>
                        <a:t> (16 T, 1.9 K)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9385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8F22FBC-9BB4-4B39-AAE4-6D2462FE9B6D}"/>
              </a:ext>
            </a:extLst>
          </p:cNvPr>
          <p:cNvSpPr/>
          <p:nvPr/>
        </p:nvSpPr>
        <p:spPr>
          <a:xfrm>
            <a:off x="9055216" y="2185326"/>
            <a:ext cx="1308683" cy="16484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94010F-9978-48F4-9A63-02A04F77922B}"/>
              </a:ext>
            </a:extLst>
          </p:cNvPr>
          <p:cNvSpPr txBox="1"/>
          <p:nvPr/>
        </p:nvSpPr>
        <p:spPr>
          <a:xfrm>
            <a:off x="10444294" y="2686380"/>
            <a:ext cx="97661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From DCC017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DF2B7F-9EA4-4F1C-A462-9CFB280EF48B}"/>
              </a:ext>
            </a:extLst>
          </p:cNvPr>
          <p:cNvSpPr/>
          <p:nvPr/>
        </p:nvSpPr>
        <p:spPr>
          <a:xfrm>
            <a:off x="5063454" y="2185326"/>
            <a:ext cx="1308683" cy="164844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FDDE05-C3EC-4DCF-A7E6-4D9B75AC56A4}"/>
              </a:ext>
            </a:extLst>
          </p:cNvPr>
          <p:cNvSpPr txBox="1"/>
          <p:nvPr/>
        </p:nvSpPr>
        <p:spPr>
          <a:xfrm>
            <a:off x="6424568" y="2505670"/>
            <a:ext cx="130868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From RC coil             (17 strands)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513CF9-154D-489F-96DC-E6E72E55BC4D}"/>
              </a:ext>
            </a:extLst>
          </p:cNvPr>
          <p:cNvSpPr txBox="1"/>
          <p:nvPr/>
        </p:nvSpPr>
        <p:spPr>
          <a:xfrm>
            <a:off x="4353886" y="1378292"/>
            <a:ext cx="4701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Grey values are preliminary, to be reviewed</a:t>
            </a:r>
          </a:p>
        </p:txBody>
      </p:sp>
    </p:spTree>
    <p:extLst>
      <p:ext uri="{BB962C8B-B14F-4D97-AF65-F5344CB8AC3E}">
        <p14:creationId xmlns:p14="http://schemas.microsoft.com/office/powerpoint/2010/main" val="830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80BBD-EA65-4111-81D8-7A94155B0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Critical current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E53360-622A-44DB-A96F-C8B43F7F6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376" y="1511557"/>
            <a:ext cx="7624059" cy="4981318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D04FED1-2A7F-49A4-BCB0-C51ED07786D5}"/>
              </a:ext>
            </a:extLst>
          </p:cNvPr>
          <p:cNvCxnSpPr>
            <a:cxnSpLocks/>
          </p:cNvCxnSpPr>
          <p:nvPr/>
        </p:nvCxnSpPr>
        <p:spPr>
          <a:xfrm flipH="1">
            <a:off x="7256478" y="3480053"/>
            <a:ext cx="293614" cy="78324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D038EC-6498-48DA-A20A-7EA93D2394F5}"/>
              </a:ext>
            </a:extLst>
          </p:cNvPr>
          <p:cNvCxnSpPr>
            <a:cxnSpLocks/>
          </p:cNvCxnSpPr>
          <p:nvPr/>
        </p:nvCxnSpPr>
        <p:spPr>
          <a:xfrm flipH="1">
            <a:off x="5607844" y="3429000"/>
            <a:ext cx="256062" cy="54292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DB9D971-D5B2-41B6-B712-5B2CEB229BF6}"/>
              </a:ext>
            </a:extLst>
          </p:cNvPr>
          <p:cNvSpPr txBox="1"/>
          <p:nvPr/>
        </p:nvSpPr>
        <p:spPr>
          <a:xfrm>
            <a:off x="5422803" y="2731617"/>
            <a:ext cx="304520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Jc in SC obtained by scaling Jc engineering from Paolo slides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6E5FFD2-FCC2-48B1-AA4A-2F60AFE15673}"/>
              </a:ext>
            </a:extLst>
          </p:cNvPr>
          <p:cNvSpPr/>
          <p:nvPr/>
        </p:nvSpPr>
        <p:spPr>
          <a:xfrm>
            <a:off x="7134224" y="4263297"/>
            <a:ext cx="190501" cy="1555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E461EAD-9A2E-4D1F-AA3A-67C89B2187A3}"/>
              </a:ext>
            </a:extLst>
          </p:cNvPr>
          <p:cNvSpPr/>
          <p:nvPr/>
        </p:nvSpPr>
        <p:spPr>
          <a:xfrm>
            <a:off x="5486399" y="3971925"/>
            <a:ext cx="190501" cy="15558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408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CDECD-C3E7-4F28-9627-787065C4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Cross section</a:t>
            </a:r>
          </a:p>
        </p:txBody>
      </p:sp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47D0179F-3774-455C-9C19-85B6B83A3A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t="26911" r="51766" b="19511"/>
          <a:stretch/>
        </p:blipFill>
        <p:spPr>
          <a:xfrm>
            <a:off x="6222371" y="1474312"/>
            <a:ext cx="5969629" cy="4815281"/>
          </a:xfrm>
          <a:prstGeom prst="rect">
            <a:avLst/>
          </a:prstGeom>
        </p:spPr>
      </p:pic>
      <p:pic>
        <p:nvPicPr>
          <p:cNvPr id="7" name="Picture 6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48052F52-839A-438E-90F2-1A5F93C7E4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27278" r="52660" b="19878"/>
          <a:stretch/>
        </p:blipFill>
        <p:spPr>
          <a:xfrm>
            <a:off x="109056" y="1367405"/>
            <a:ext cx="5816904" cy="47058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67BDB8-32E1-48B4-A42B-55B1ABD09AE5}"/>
              </a:ext>
            </a:extLst>
          </p:cNvPr>
          <p:cNvSpPr txBox="1"/>
          <p:nvPr/>
        </p:nvSpPr>
        <p:spPr>
          <a:xfrm>
            <a:off x="1620741" y="1487202"/>
            <a:ext cx="2525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Layer 1: 15 turns</a:t>
            </a:r>
          </a:p>
          <a:p>
            <a:r>
              <a:rPr lang="it-IT" dirty="0"/>
              <a:t>Layer 2: 22 turns</a:t>
            </a:r>
          </a:p>
          <a:p>
            <a:r>
              <a:rPr lang="it-IT" dirty="0"/>
              <a:t>Layer 3: 24 turns</a:t>
            </a:r>
          </a:p>
          <a:p>
            <a:r>
              <a:rPr lang="it-IT" dirty="0"/>
              <a:t>Layer 4: 24 turns</a:t>
            </a:r>
          </a:p>
          <a:p>
            <a:r>
              <a:rPr lang="it-IT" dirty="0"/>
              <a:t>Layer 5: 27 turns</a:t>
            </a:r>
          </a:p>
          <a:p>
            <a:r>
              <a:rPr lang="it-IT" dirty="0"/>
              <a:t>Layer 6: 30 turns</a:t>
            </a:r>
          </a:p>
          <a:p>
            <a:r>
              <a:rPr lang="it-IT" dirty="0"/>
              <a:t>Total: 142 turns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DC6998B-F846-4F78-92B7-6044DAA96032}"/>
              </a:ext>
            </a:extLst>
          </p:cNvPr>
          <p:cNvCxnSpPr/>
          <p:nvPr/>
        </p:nvCxnSpPr>
        <p:spPr>
          <a:xfrm>
            <a:off x="2122415" y="6289593"/>
            <a:ext cx="242441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1F5F7F4-66DD-4F02-ABDE-42DDE772D9F8}"/>
              </a:ext>
            </a:extLst>
          </p:cNvPr>
          <p:cNvSpPr txBox="1"/>
          <p:nvPr/>
        </p:nvSpPr>
        <p:spPr>
          <a:xfrm>
            <a:off x="2804719" y="5971572"/>
            <a:ext cx="121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85 mm</a:t>
            </a:r>
          </a:p>
        </p:txBody>
      </p:sp>
    </p:spTree>
    <p:extLst>
      <p:ext uri="{BB962C8B-B14F-4D97-AF65-F5344CB8AC3E}">
        <p14:creationId xmlns:p14="http://schemas.microsoft.com/office/powerpoint/2010/main" val="247353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CF13-FFCC-4BCB-8D0A-7AD9DE7B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Operating field and margin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F44736-EC87-4294-91EC-1E3F31536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63641"/>
              </p:ext>
            </p:extLst>
          </p:nvPr>
        </p:nvGraphicFramePr>
        <p:xfrm>
          <a:off x="896923" y="1690688"/>
          <a:ext cx="5386431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91855">
                  <a:extLst>
                    <a:ext uri="{9D8B030D-6E8A-4147-A177-3AD203B41FA5}">
                      <a16:colId xmlns:a16="http://schemas.microsoft.com/office/drawing/2014/main" val="2991943908"/>
                    </a:ext>
                  </a:extLst>
                </a:gridCol>
                <a:gridCol w="1694576">
                  <a:extLst>
                    <a:ext uri="{9D8B030D-6E8A-4147-A177-3AD203B41FA5}">
                      <a16:colId xmlns:a16="http://schemas.microsoft.com/office/drawing/2014/main" val="2140407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12300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27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Operating bore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19.97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54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20.85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5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Margin on the load line (Bi-2212)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89.14 %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83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Peak field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13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1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/>
                        <a:t>Margin on the load line (Nb</a:t>
                      </a:r>
                      <a:r>
                        <a:rPr lang="it-IT" sz="1800" b="1" baseline="-25000" dirty="0"/>
                        <a:t>3</a:t>
                      </a:r>
                      <a:r>
                        <a:rPr lang="it-IT" sz="1800" b="1" baseline="0" dirty="0"/>
                        <a:t>Sn</a:t>
                      </a:r>
                      <a:r>
                        <a:rPr lang="it-IT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87 %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182939"/>
                  </a:ext>
                </a:extLst>
              </a:tr>
            </a:tbl>
          </a:graphicData>
        </a:graphic>
      </p:graphicFrame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011246-9525-4EE5-9034-1653789407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32537" r="60161" b="41694"/>
          <a:stretch/>
        </p:blipFill>
        <p:spPr>
          <a:xfrm>
            <a:off x="1010174" y="4224019"/>
            <a:ext cx="5159928" cy="2268856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C812A20F-194A-49BD-B67F-4938998AF9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4" t="24652" r="51353" b="17676"/>
          <a:stretch/>
        </p:blipFill>
        <p:spPr>
          <a:xfrm>
            <a:off x="6518246" y="1506130"/>
            <a:ext cx="5478709" cy="50702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91E3AA-84A4-4DA9-9BE4-B1550AD3AA32}"/>
              </a:ext>
            </a:extLst>
          </p:cNvPr>
          <p:cNvSpPr txBox="1"/>
          <p:nvPr/>
        </p:nvSpPr>
        <p:spPr>
          <a:xfrm>
            <a:off x="9202723" y="1879135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Nb</a:t>
            </a:r>
            <a:r>
              <a:rPr lang="it-IT" baseline="-25000" dirty="0">
                <a:solidFill>
                  <a:srgbClr val="FF0000"/>
                </a:solidFill>
              </a:rPr>
              <a:t>3</a:t>
            </a:r>
            <a:r>
              <a:rPr lang="it-IT" dirty="0">
                <a:solidFill>
                  <a:srgbClr val="FF0000"/>
                </a:solidFill>
              </a:rPr>
              <a:t>Sn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914575-9AB9-4AB8-96E5-E5638E636AD6}"/>
              </a:ext>
            </a:extLst>
          </p:cNvPr>
          <p:cNvSpPr txBox="1"/>
          <p:nvPr/>
        </p:nvSpPr>
        <p:spPr>
          <a:xfrm>
            <a:off x="7551490" y="2767555"/>
            <a:ext cx="90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Bi-2212</a:t>
            </a:r>
          </a:p>
        </p:txBody>
      </p:sp>
    </p:spTree>
    <p:extLst>
      <p:ext uri="{BB962C8B-B14F-4D97-AF65-F5344CB8AC3E}">
        <p14:creationId xmlns:p14="http://schemas.microsoft.com/office/powerpoint/2010/main" val="416385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8AD5-6944-40D1-B38E-AB72C77D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A551-8B9A-4532-B7C0-0DACA97D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Double check some HTS parameters</a:t>
            </a:r>
          </a:p>
          <a:p>
            <a:r>
              <a:rPr lang="it-IT" dirty="0"/>
              <a:t>Perform field quality optimization</a:t>
            </a:r>
          </a:p>
          <a:p>
            <a:r>
              <a:rPr lang="it-IT" dirty="0"/>
              <a:t>Compute forces (stress management need?)</a:t>
            </a:r>
          </a:p>
          <a:p>
            <a:r>
              <a:rPr lang="it-IT" dirty="0"/>
              <a:t>Computation of quench protection related parameters (inductance, current in stabilizer,...)</a:t>
            </a:r>
          </a:p>
        </p:txBody>
      </p:sp>
    </p:spTree>
    <p:extLst>
      <p:ext uri="{BB962C8B-B14F-4D97-AF65-F5344CB8AC3E}">
        <p14:creationId xmlns:p14="http://schemas.microsoft.com/office/powerpoint/2010/main" val="9686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281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Costheta cross section (preliminary)</vt:lpstr>
      <vt:lpstr>Assumptions</vt:lpstr>
      <vt:lpstr>Conductor</vt:lpstr>
      <vt:lpstr>Critical current</vt:lpstr>
      <vt:lpstr>Cross section</vt:lpstr>
      <vt:lpstr>Operating field and margin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Costheta cross section (preliminary)</dc:title>
  <dc:creator>Vittorio Marinozzi</dc:creator>
  <cp:lastModifiedBy>Vittorio Marinozzi</cp:lastModifiedBy>
  <cp:revision>14</cp:revision>
  <dcterms:created xsi:type="dcterms:W3CDTF">2020-07-27T22:07:12Z</dcterms:created>
  <dcterms:modified xsi:type="dcterms:W3CDTF">2020-07-28T15:15:35Z</dcterms:modified>
</cp:coreProperties>
</file>