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tif" ContentType="image/tiff"/>
  <Default Extension="vml" ContentType="application/vnd.openxmlformats-officedocument.vmlDrawing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73"/>
  </p:notesMasterIdLst>
  <p:sldIdLst>
    <p:sldId id="256" r:id="rId2"/>
    <p:sldId id="809" r:id="rId3"/>
    <p:sldId id="800" r:id="rId4"/>
    <p:sldId id="814" r:id="rId5"/>
    <p:sldId id="858" r:id="rId6"/>
    <p:sldId id="786" r:id="rId7"/>
    <p:sldId id="842" r:id="rId8"/>
    <p:sldId id="845" r:id="rId9"/>
    <p:sldId id="816" r:id="rId10"/>
    <p:sldId id="847" r:id="rId11"/>
    <p:sldId id="843" r:id="rId12"/>
    <p:sldId id="848" r:id="rId13"/>
    <p:sldId id="856" r:id="rId14"/>
    <p:sldId id="851" r:id="rId15"/>
    <p:sldId id="857" r:id="rId16"/>
    <p:sldId id="859" r:id="rId17"/>
    <p:sldId id="854" r:id="rId18"/>
    <p:sldId id="860" r:id="rId19"/>
    <p:sldId id="861" r:id="rId20"/>
    <p:sldId id="862" r:id="rId21"/>
    <p:sldId id="864" r:id="rId22"/>
    <p:sldId id="865" r:id="rId23"/>
    <p:sldId id="866" r:id="rId24"/>
    <p:sldId id="867" r:id="rId25"/>
    <p:sldId id="868" r:id="rId26"/>
    <p:sldId id="869" r:id="rId27"/>
    <p:sldId id="863" r:id="rId28"/>
    <p:sldId id="829" r:id="rId29"/>
    <p:sldId id="766" r:id="rId30"/>
    <p:sldId id="258" r:id="rId31"/>
    <p:sldId id="771" r:id="rId32"/>
    <p:sldId id="797" r:id="rId33"/>
    <p:sldId id="778" r:id="rId34"/>
    <p:sldId id="804" r:id="rId35"/>
    <p:sldId id="772" r:id="rId36"/>
    <p:sldId id="773" r:id="rId37"/>
    <p:sldId id="794" r:id="rId38"/>
    <p:sldId id="828" r:id="rId39"/>
    <p:sldId id="776" r:id="rId40"/>
    <p:sldId id="783" r:id="rId41"/>
    <p:sldId id="777" r:id="rId42"/>
    <p:sldId id="833" r:id="rId43"/>
    <p:sldId id="784" r:id="rId44"/>
    <p:sldId id="831" r:id="rId45"/>
    <p:sldId id="832" r:id="rId46"/>
    <p:sldId id="835" r:id="rId47"/>
    <p:sldId id="834" r:id="rId48"/>
    <p:sldId id="791" r:id="rId49"/>
    <p:sldId id="838" r:id="rId50"/>
    <p:sldId id="837" r:id="rId51"/>
    <p:sldId id="836" r:id="rId52"/>
    <p:sldId id="762" r:id="rId53"/>
    <p:sldId id="764" r:id="rId54"/>
    <p:sldId id="724" r:id="rId55"/>
    <p:sldId id="765" r:id="rId56"/>
    <p:sldId id="767" r:id="rId57"/>
    <p:sldId id="811" r:id="rId58"/>
    <p:sldId id="812" r:id="rId59"/>
    <p:sldId id="806" r:id="rId60"/>
    <p:sldId id="819" r:id="rId61"/>
    <p:sldId id="818" r:id="rId62"/>
    <p:sldId id="820" r:id="rId63"/>
    <p:sldId id="801" r:id="rId64"/>
    <p:sldId id="822" r:id="rId65"/>
    <p:sldId id="840" r:id="rId66"/>
    <p:sldId id="823" r:id="rId67"/>
    <p:sldId id="824" r:id="rId68"/>
    <p:sldId id="826" r:id="rId69"/>
    <p:sldId id="830" r:id="rId70"/>
    <p:sldId id="827" r:id="rId71"/>
    <p:sldId id="780" r:id="rId7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AEA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839" autoAdjust="0"/>
    <p:restoredTop sz="94660"/>
  </p:normalViewPr>
  <p:slideViewPr>
    <p:cSldViewPr>
      <p:cViewPr varScale="1">
        <p:scale>
          <a:sx n="113" d="100"/>
          <a:sy n="113" d="100"/>
        </p:scale>
        <p:origin x="120" y="33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419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5F2828-8B02-4E0D-9FD0-B7ED745635A3}" type="datetimeFigureOut">
              <a:rPr lang="en-US" smtClean="0"/>
              <a:t>7/26/2020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3F71F8-9A6C-44E8-AA58-302F2B2151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9648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3F71F8-9A6C-44E8-AA58-302F2B21516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4513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png"/><Relationship Id="rId4" Type="http://schemas.openxmlformats.org/officeDocument/2006/relationships/image" Target="../media/image4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20160714_001-2-Edit_blueppt.jpg"/>
          <p:cNvPicPr>
            <a:picLocks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" t="21978" r="42" b="20335"/>
          <a:stretch/>
        </p:blipFill>
        <p:spPr>
          <a:xfrm>
            <a:off x="-600" y="0"/>
            <a:ext cx="12193200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48592" y="186639"/>
            <a:ext cx="2842337" cy="1020399"/>
          </a:xfrm>
          <a:prstGeom prst="rect">
            <a:avLst/>
          </a:prstGeom>
        </p:spPr>
      </p:pic>
      <p:pic>
        <p:nvPicPr>
          <p:cNvPr id="7" name="Picture 2" descr="C:\Users\Ian Pong\Documents\LBNL\Logo\LBNL_Full_Logo_Final.jpg" hidden="1"/>
          <p:cNvPicPr preferRelativeResize="0">
            <a:picLocks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0000" y="108000"/>
            <a:ext cx="1440000" cy="1228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4653136"/>
            <a:ext cx="8534400" cy="985664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4" name="Date Placeholder 3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7/28/2020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432000" y="6448251"/>
            <a:ext cx="53280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 hidden="1"/>
          <p:cNvSpPr>
            <a:spLocks noGrp="1"/>
          </p:cNvSpPr>
          <p:nvPr>
            <p:ph type="sldNum" sz="quarter" idx="12"/>
          </p:nvPr>
        </p:nvSpPr>
        <p:spPr>
          <a:xfrm>
            <a:off x="8737600" y="6448251"/>
            <a:ext cx="28448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E6910A57-C4C2-471D-B852-7E80F10F5A4C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Rectangle 9"/>
          <p:cNvSpPr/>
          <p:nvPr userDrawn="1"/>
        </p:nvSpPr>
        <p:spPr>
          <a:xfrm>
            <a:off x="895296" y="2099704"/>
            <a:ext cx="10382304" cy="2193392"/>
          </a:xfrm>
          <a:prstGeom prst="rect">
            <a:avLst/>
          </a:prstGeom>
          <a:solidFill>
            <a:srgbClr val="00395A">
              <a:alpha val="90000"/>
            </a:srgb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2"/>
            <a:ext cx="10363200" cy="2162664"/>
          </a:xfrm>
          <a:noFill/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1" name="Rectangle 10"/>
          <p:cNvSpPr/>
          <p:nvPr userDrawn="1"/>
        </p:nvSpPr>
        <p:spPr>
          <a:xfrm>
            <a:off x="459" y="6323774"/>
            <a:ext cx="12191541" cy="546095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6" tIns="45709" rIns="91416" bIns="45709" anchor="ctr"/>
          <a:lstStyle/>
          <a:p>
            <a:pPr algn="ctr" defTabSz="457082">
              <a:defRPr/>
            </a:pPr>
            <a:endParaRPr lang="en-US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algn="ctr" defTabSz="457082">
              <a:defRPr/>
            </a:pPr>
            <a:endParaRPr lang="en-US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2" name="Picture 11" descr="RGB_White-Seal_White-Mark_SC_Horizontal–400dpi.png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43" y="6457861"/>
            <a:ext cx="1570468" cy="263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6958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7/28/2020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432000" y="6448251"/>
            <a:ext cx="53280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448251"/>
            <a:ext cx="28448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E6910A57-C4C2-471D-B852-7E80F10F5A4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00389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5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5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7/28/2020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432000" y="6448251"/>
            <a:ext cx="53280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448251"/>
            <a:ext cx="28448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E6910A57-C4C2-471D-B852-7E80F10F5A4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19004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Ian Pong\Documents\LBNL\Logo\LBNL_Full_Logo_Final.jpg" hidden="1"/>
          <p:cNvPicPr preferRelativeResize="0">
            <a:picLocks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0000" y="108000"/>
            <a:ext cx="1440000" cy="1228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80000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368000"/>
            <a:ext cx="10972800" cy="464137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7/28/2020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432000" y="6448251"/>
            <a:ext cx="53280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448251"/>
            <a:ext cx="28448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E6910A57-C4C2-471D-B852-7E80F10F5A4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9305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7/28/2020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432000" y="6448251"/>
            <a:ext cx="53280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448251"/>
            <a:ext cx="28448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E6910A57-C4C2-471D-B852-7E80F10F5A4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99333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7/28/2020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432000" y="6448251"/>
            <a:ext cx="53280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448251"/>
            <a:ext cx="28448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E6910A57-C4C2-471D-B852-7E80F10F5A4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17596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2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7/28/2020</a:t>
            </a:r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432000" y="6448251"/>
            <a:ext cx="5328000" cy="365125"/>
          </a:xfrm>
        </p:spPr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448251"/>
            <a:ext cx="28448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E6910A57-C4C2-471D-B852-7E80F10F5A4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00124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7/28/2020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432000" y="6448251"/>
            <a:ext cx="53280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448251"/>
            <a:ext cx="28448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E6910A57-C4C2-471D-B852-7E80F10F5A4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66339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7/28/2020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432000" y="6448251"/>
            <a:ext cx="53280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448251"/>
            <a:ext cx="28448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E6910A57-C4C2-471D-B852-7E80F10F5A4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26112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7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7/28/2020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432000" y="6448251"/>
            <a:ext cx="53280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448251"/>
            <a:ext cx="28448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E6910A57-C4C2-471D-B852-7E80F10F5A4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78781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7/28/2020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432000" y="6448251"/>
            <a:ext cx="53280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448251"/>
            <a:ext cx="28448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E6910A57-C4C2-471D-B852-7E80F10F5A4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37836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80000"/>
          </a:xfrm>
          <a:prstGeom prst="rect">
            <a:avLst/>
          </a:prstGeom>
          <a:solidFill>
            <a:schemeClr val="tx2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3680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903294" y="6433343"/>
            <a:ext cx="15511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7/28/2020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32000" y="6433343"/>
            <a:ext cx="5328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768408" y="6433343"/>
            <a:ext cx="18139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E6910A57-C4C2-471D-B852-7E80F10F5A4C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Rectangle 8"/>
          <p:cNvSpPr/>
          <p:nvPr userDrawn="1"/>
        </p:nvSpPr>
        <p:spPr>
          <a:xfrm>
            <a:off x="459" y="6323774"/>
            <a:ext cx="12191541" cy="546095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6" tIns="45709" rIns="91416" bIns="45709" anchor="ctr"/>
          <a:lstStyle/>
          <a:p>
            <a:pPr algn="ctr" defTabSz="457082">
              <a:defRPr/>
            </a:pPr>
            <a:endParaRPr lang="en-US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algn="ctr" defTabSz="457082">
              <a:defRPr/>
            </a:pPr>
            <a:endParaRPr lang="en-US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0" name="Picture 9" descr="RGB_White-Seal_White-Mark_SC_Horizontal–400dpi.png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43" y="6457861"/>
            <a:ext cx="1570468" cy="263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752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emf"/><Relationship Id="rId5" Type="http://schemas.openxmlformats.org/officeDocument/2006/relationships/hyperlink" Target="https://conferences.lbl.gov/event/82/" TargetMode="External"/><Relationship Id="rId4" Type="http://schemas.openxmlformats.org/officeDocument/2006/relationships/image" Target="../media/image42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wmf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tif"/><Relationship Id="rId2" Type="http://schemas.openxmlformats.org/officeDocument/2006/relationships/image" Target="../media/image54.t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emf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e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7" Type="http://schemas.openxmlformats.org/officeDocument/2006/relationships/image" Target="../media/image87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96.wmf"/><Relationship Id="rId4" Type="http://schemas.openxmlformats.org/officeDocument/2006/relationships/oleObject" Target="../embeddings/oleObject1.bin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0.tiff"/><Relationship Id="rId4" Type="http://schemas.openxmlformats.org/officeDocument/2006/relationships/image" Target="../media/image97.jp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emf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5.png"/><Relationship Id="rId4" Type="http://schemas.openxmlformats.org/officeDocument/2006/relationships/image" Target="../media/image114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6.png"/><Relationship Id="rId4" Type="http://schemas.openxmlformats.org/officeDocument/2006/relationships/image" Target="../media/image114.pn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GB" b="1" dirty="0"/>
              <a:t>MDP Technical Meeting #9</a:t>
            </a:r>
            <a:br>
              <a:rPr lang="en-GB" b="1" dirty="0"/>
            </a:br>
            <a:br>
              <a:rPr lang="en-GB" b="1" dirty="0"/>
            </a:br>
            <a:r>
              <a:rPr lang="en-GB" b="1" dirty="0"/>
              <a:t> 20 T hybrid magnet and comparative analysis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4653136"/>
            <a:ext cx="10363200" cy="1224136"/>
          </a:xfrm>
          <a:solidFill>
            <a:srgbClr val="EAEAEA">
              <a:alpha val="23137"/>
            </a:srgbClr>
          </a:solidFill>
        </p:spPr>
        <p:txBody>
          <a:bodyPr>
            <a:normAutofit fontScale="62500" lnSpcReduction="20000"/>
          </a:bodyPr>
          <a:lstStyle/>
          <a:p>
            <a:pPr>
              <a:lnSpc>
                <a:spcPct val="80000"/>
              </a:lnSpc>
              <a:spcBef>
                <a:spcPts val="800"/>
              </a:spcBef>
              <a:defRPr sz="3600"/>
            </a:pPr>
            <a:r>
              <a:rPr lang="en-US" dirty="0"/>
              <a:t>P. Ferracin, G. Ambrosio, E. </a:t>
            </a:r>
            <a:r>
              <a:rPr lang="en-US" dirty="0" err="1"/>
              <a:t>Barzi</a:t>
            </a:r>
            <a:r>
              <a:rPr lang="en-US" dirty="0"/>
              <a:t>, L. Cooley, R. Gupta, V. </a:t>
            </a:r>
            <a:r>
              <a:rPr lang="en-US" dirty="0" err="1"/>
              <a:t>Kashikhin</a:t>
            </a:r>
            <a:r>
              <a:rPr lang="en-US" dirty="0"/>
              <a:t>, V. </a:t>
            </a:r>
            <a:r>
              <a:rPr lang="en-US" dirty="0" err="1"/>
              <a:t>Marinozzi</a:t>
            </a:r>
            <a:r>
              <a:rPr lang="en-US" dirty="0"/>
              <a:t>, I. </a:t>
            </a:r>
            <a:r>
              <a:rPr lang="en-US" dirty="0" err="1"/>
              <a:t>Novitski</a:t>
            </a:r>
            <a:r>
              <a:rPr lang="en-US"/>
              <a:t>, B. </a:t>
            </a:r>
            <a:r>
              <a:rPr lang="en-US" dirty="0"/>
              <a:t>Yahia, A. </a:t>
            </a:r>
            <a:r>
              <a:rPr lang="en-US" dirty="0" err="1"/>
              <a:t>Zlobin</a:t>
            </a:r>
            <a:r>
              <a:rPr lang="en-US" dirty="0"/>
              <a:t> </a:t>
            </a:r>
          </a:p>
          <a:p>
            <a:pPr>
              <a:lnSpc>
                <a:spcPct val="80000"/>
              </a:lnSpc>
              <a:spcBef>
                <a:spcPts val="800"/>
              </a:spcBef>
              <a:defRPr sz="3600"/>
            </a:pPr>
            <a:endParaRPr lang="en-US" dirty="0"/>
          </a:p>
          <a:p>
            <a:pPr>
              <a:lnSpc>
                <a:spcPct val="80000"/>
              </a:lnSpc>
              <a:spcBef>
                <a:spcPts val="800"/>
              </a:spcBef>
              <a:defRPr sz="3600"/>
            </a:pPr>
            <a:r>
              <a:rPr lang="en-US" dirty="0"/>
              <a:t>US Magnet Development Program</a:t>
            </a:r>
          </a:p>
        </p:txBody>
      </p:sp>
    </p:spTree>
    <p:extLst>
      <p:ext uri="{BB962C8B-B14F-4D97-AF65-F5344CB8AC3E}">
        <p14:creationId xmlns:p14="http://schemas.microsoft.com/office/powerpoint/2010/main" val="35104517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05E694-95E9-4AF6-826A-EEE0C1E4A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80000"/>
          </a:xfrm>
        </p:spPr>
        <p:txBody>
          <a:bodyPr>
            <a:normAutofit fontScale="90000"/>
          </a:bodyPr>
          <a:lstStyle/>
          <a:p>
            <a:r>
              <a:rPr lang="en-US" dirty="0"/>
              <a:t>20 T Bi2212-Nb</a:t>
            </a:r>
            <a:r>
              <a:rPr lang="en-US" baseline="-25000" dirty="0"/>
              <a:t>3</a:t>
            </a:r>
            <a:r>
              <a:rPr lang="en-US" dirty="0"/>
              <a:t>Sn hybrid</a:t>
            </a:r>
            <a:br>
              <a:rPr lang="en-US" dirty="0"/>
            </a:br>
            <a:r>
              <a:rPr lang="en-US" dirty="0"/>
              <a:t>Stress at B-bore = 20 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FE7C1C-C822-459B-AABF-C632FB3CC8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68001"/>
            <a:ext cx="10972800" cy="1230222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Azimuthal stress on the mid-plane </a:t>
            </a:r>
            <a:r>
              <a:rPr lang="en-US" dirty="0">
                <a:sym typeface="Wingdings" panose="05000000000000000000" pitchFamily="2" charset="2"/>
              </a:rPr>
              <a:t> Max: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188 MPa</a:t>
            </a:r>
          </a:p>
          <a:p>
            <a:r>
              <a:rPr lang="en-US" dirty="0"/>
              <a:t>Radial stress </a:t>
            </a:r>
            <a:r>
              <a:rPr lang="en-US" dirty="0">
                <a:sym typeface="Wingdings" panose="05000000000000000000" pitchFamily="2" charset="2"/>
              </a:rPr>
              <a:t> Max: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206 MPa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  <a:p>
            <a:pPr lvl="1"/>
            <a:r>
              <a:rPr lang="en-US" dirty="0"/>
              <a:t>No shear, no bending….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4022F7-0E83-47FE-A7FD-8000314438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7/28/2020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67817D-538F-4046-9819-F55A470A1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DB9D35-114C-4B32-A104-ED3808BA91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10</a:t>
            </a:fld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A368011-7839-4227-98FF-66DB9D8639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598222"/>
            <a:ext cx="4896544" cy="368263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0B0517F-AADA-4F10-B00F-8066F697F3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056" y="2598222"/>
            <a:ext cx="4896544" cy="368263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522C462-A74F-45D1-A809-F84A5DC7B499}"/>
              </a:ext>
            </a:extLst>
          </p:cNvPr>
          <p:cNvSpPr txBox="1"/>
          <p:nvPr/>
        </p:nvSpPr>
        <p:spPr>
          <a:xfrm>
            <a:off x="609601" y="2598222"/>
            <a:ext cx="138194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Azimuthal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81DA3FA-C677-4CC7-8F0B-3F40195025C0}"/>
              </a:ext>
            </a:extLst>
          </p:cNvPr>
          <p:cNvSpPr txBox="1"/>
          <p:nvPr/>
        </p:nvSpPr>
        <p:spPr>
          <a:xfrm>
            <a:off x="6622975" y="2598222"/>
            <a:ext cx="138194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Radial</a:t>
            </a:r>
          </a:p>
        </p:txBody>
      </p:sp>
    </p:spTree>
    <p:extLst>
      <p:ext uri="{BB962C8B-B14F-4D97-AF65-F5344CB8AC3E}">
        <p14:creationId xmlns:p14="http://schemas.microsoft.com/office/powerpoint/2010/main" val="6881153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B1A8E5-2076-471F-935C-DB47D8D7D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20 T Bi2212-Nb</a:t>
            </a:r>
            <a:r>
              <a:rPr lang="en-US" baseline="-25000" dirty="0"/>
              <a:t>3</a:t>
            </a:r>
            <a:r>
              <a:rPr lang="en-US" dirty="0"/>
              <a:t>Sn hybrid</a:t>
            </a:r>
            <a:br>
              <a:rPr lang="en-US" dirty="0"/>
            </a:br>
            <a:r>
              <a:rPr lang="en-US" dirty="0"/>
              <a:t>Test separately the Nb</a:t>
            </a:r>
            <a:r>
              <a:rPr lang="en-US" baseline="-25000" dirty="0"/>
              <a:t>3</a:t>
            </a:r>
            <a:r>
              <a:rPr lang="en-US" dirty="0"/>
              <a:t>Sn and the Bi2212 coils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7DFD43-AA00-4F31-B353-BDD644BC2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7/28/2020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7DAE40-428E-4773-A86B-A3D4EF2EF8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10C5D5-91B0-4C81-BE72-3271787518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11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D8C14E1-D39C-413C-827F-399FCEB97C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97" r="14627" b="4398"/>
          <a:stretch/>
        </p:blipFill>
        <p:spPr>
          <a:xfrm>
            <a:off x="47328" y="1872055"/>
            <a:ext cx="4392488" cy="4437265"/>
          </a:xfrm>
          <a:prstGeom prst="ellipse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A382C8C-06F1-4E06-85E0-F5E2E7416AD4}"/>
              </a:ext>
            </a:extLst>
          </p:cNvPr>
          <p:cNvSpPr txBox="1"/>
          <p:nvPr/>
        </p:nvSpPr>
        <p:spPr>
          <a:xfrm>
            <a:off x="911424" y="3823412"/>
            <a:ext cx="830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Bi2212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BD93FA7-76AB-4ED4-8401-A8E20CCD513A}"/>
              </a:ext>
            </a:extLst>
          </p:cNvPr>
          <p:cNvSpPr txBox="1"/>
          <p:nvPr/>
        </p:nvSpPr>
        <p:spPr>
          <a:xfrm>
            <a:off x="3503712" y="3212975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Nb</a:t>
            </a:r>
            <a:r>
              <a:rPr lang="en-US" baseline="-25000" dirty="0"/>
              <a:t>3</a:t>
            </a:r>
            <a:r>
              <a:rPr lang="en-US" dirty="0"/>
              <a:t>Sn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B92C4FB-A864-4BC3-B873-52083F7900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68" t="17345" r="25494" b="16918"/>
          <a:stretch/>
        </p:blipFill>
        <p:spPr>
          <a:xfrm>
            <a:off x="4439816" y="2639958"/>
            <a:ext cx="3032450" cy="3051110"/>
          </a:xfrm>
          <a:prstGeom prst="ellipse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9019D46-045D-4373-B105-E91EAAC7FBA7}"/>
              </a:ext>
            </a:extLst>
          </p:cNvPr>
          <p:cNvSpPr txBox="1"/>
          <p:nvPr/>
        </p:nvSpPr>
        <p:spPr>
          <a:xfrm>
            <a:off x="4614528" y="3796181"/>
            <a:ext cx="830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Bi2212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1B3BE0D-2C38-42B1-9415-CC11286B315C}"/>
              </a:ext>
            </a:extLst>
          </p:cNvPr>
          <p:cNvSpPr txBox="1"/>
          <p:nvPr/>
        </p:nvSpPr>
        <p:spPr>
          <a:xfrm>
            <a:off x="8400256" y="3823412"/>
            <a:ext cx="830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Bi2212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F52B8F4-1C6B-4285-8CBB-B0877FA2F8E6}"/>
              </a:ext>
            </a:extLst>
          </p:cNvPr>
          <p:cNvSpPr txBox="1"/>
          <p:nvPr/>
        </p:nvSpPr>
        <p:spPr>
          <a:xfrm>
            <a:off x="10992544" y="3212975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Nb</a:t>
            </a:r>
            <a:r>
              <a:rPr lang="en-US" baseline="-25000" dirty="0"/>
              <a:t>3</a:t>
            </a:r>
            <a:r>
              <a:rPr lang="en-US" dirty="0"/>
              <a:t>Sn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DCAA0A1-BD11-4D58-A0D0-82951991CCB5}"/>
              </a:ext>
            </a:extLst>
          </p:cNvPr>
          <p:cNvGrpSpPr/>
          <p:nvPr/>
        </p:nvGrpSpPr>
        <p:grpSpPr>
          <a:xfrm>
            <a:off x="7536160" y="1872055"/>
            <a:ext cx="4392488" cy="4437265"/>
            <a:chOff x="7536160" y="1872055"/>
            <a:chExt cx="4392488" cy="443726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9E101735-87AB-4A02-B317-0E36E70E8F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197" r="14627" b="4398"/>
            <a:stretch/>
          </p:blipFill>
          <p:spPr>
            <a:xfrm>
              <a:off x="7536160" y="1872055"/>
              <a:ext cx="4392488" cy="4437265"/>
            </a:xfrm>
            <a:prstGeom prst="ellipse">
              <a:avLst/>
            </a:prstGeom>
          </p:spPr>
        </p:pic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28EFB22A-1E14-4C1D-8F38-D9609916FE7A}"/>
                </a:ext>
              </a:extLst>
            </p:cNvPr>
            <p:cNvSpPr/>
            <p:nvPr/>
          </p:nvSpPr>
          <p:spPr>
            <a:xfrm>
              <a:off x="8216483" y="2681929"/>
              <a:ext cx="3019075" cy="301907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8825DB0C-E9E6-4AB7-BAAF-6E931899672B}"/>
              </a:ext>
            </a:extLst>
          </p:cNvPr>
          <p:cNvSpPr txBox="1"/>
          <p:nvPr/>
        </p:nvSpPr>
        <p:spPr>
          <a:xfrm>
            <a:off x="10852600" y="2962379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Nb</a:t>
            </a:r>
            <a:r>
              <a:rPr lang="en-US" baseline="-25000" dirty="0"/>
              <a:t>3</a:t>
            </a:r>
            <a:r>
              <a:rPr lang="en-US" dirty="0"/>
              <a:t>Sn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53FA4EE-5C9B-4D6F-A6A0-6198700BF015}"/>
              </a:ext>
            </a:extLst>
          </p:cNvPr>
          <p:cNvSpPr txBox="1"/>
          <p:nvPr/>
        </p:nvSpPr>
        <p:spPr>
          <a:xfrm>
            <a:off x="5268378" y="1139257"/>
            <a:ext cx="1367682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ID: 50 mm</a:t>
            </a:r>
          </a:p>
          <a:p>
            <a:pPr algn="ctr"/>
            <a:r>
              <a:rPr lang="en-US" dirty="0">
                <a:solidFill>
                  <a:schemeClr val="tx2"/>
                </a:solidFill>
              </a:rPr>
              <a:t>OD: 146 mm</a:t>
            </a:r>
          </a:p>
          <a:p>
            <a:pPr algn="ctr"/>
            <a:r>
              <a:rPr lang="en-US" dirty="0">
                <a:solidFill>
                  <a:schemeClr val="tx2"/>
                </a:solidFill>
              </a:rPr>
              <a:t>W: 49 mm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96B4923-AFE4-4BD0-AEC2-C013B15E13FA}"/>
              </a:ext>
            </a:extLst>
          </p:cNvPr>
          <p:cNvSpPr txBox="1"/>
          <p:nvPr/>
        </p:nvSpPr>
        <p:spPr>
          <a:xfrm>
            <a:off x="9048563" y="1139257"/>
            <a:ext cx="1367682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ID: 146 mm</a:t>
            </a:r>
          </a:p>
          <a:p>
            <a:pPr algn="ctr"/>
            <a:r>
              <a:rPr lang="en-US" dirty="0">
                <a:solidFill>
                  <a:schemeClr val="tx2"/>
                </a:solidFill>
              </a:rPr>
              <a:t>OD: 200 mm</a:t>
            </a:r>
          </a:p>
          <a:p>
            <a:pPr algn="ctr"/>
            <a:r>
              <a:rPr lang="en-US" dirty="0">
                <a:solidFill>
                  <a:schemeClr val="tx2"/>
                </a:solidFill>
              </a:rPr>
              <a:t>W: 27 mm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862A37A-7A37-4991-9394-2A725AAA6C4C}"/>
              </a:ext>
            </a:extLst>
          </p:cNvPr>
          <p:cNvSpPr txBox="1"/>
          <p:nvPr/>
        </p:nvSpPr>
        <p:spPr>
          <a:xfrm>
            <a:off x="1559730" y="1139257"/>
            <a:ext cx="1367683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ID: 50 mm</a:t>
            </a:r>
          </a:p>
          <a:p>
            <a:pPr algn="ctr"/>
            <a:r>
              <a:rPr lang="en-US" dirty="0">
                <a:solidFill>
                  <a:schemeClr val="tx2"/>
                </a:solidFill>
              </a:rPr>
              <a:t>OD: 200 mm</a:t>
            </a:r>
          </a:p>
          <a:p>
            <a:pPr algn="ctr"/>
            <a:r>
              <a:rPr lang="en-US" dirty="0">
                <a:solidFill>
                  <a:schemeClr val="tx2"/>
                </a:solidFill>
              </a:rPr>
              <a:t>W: 76 mm</a:t>
            </a:r>
          </a:p>
        </p:txBody>
      </p:sp>
    </p:spTree>
    <p:extLst>
      <p:ext uri="{BB962C8B-B14F-4D97-AF65-F5344CB8AC3E}">
        <p14:creationId xmlns:p14="http://schemas.microsoft.com/office/powerpoint/2010/main" val="7955910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4D293F2E-E7C1-465A-A8DD-20D882ACC0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2678" y="1208112"/>
            <a:ext cx="6934644" cy="5029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97CF2E4-96BF-48D7-BADE-1F7BD70781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80000"/>
          </a:xfrm>
        </p:spPr>
        <p:txBody>
          <a:bodyPr>
            <a:normAutofit fontScale="90000"/>
          </a:bodyPr>
          <a:lstStyle/>
          <a:p>
            <a:r>
              <a:rPr lang="en-US" dirty="0"/>
              <a:t>20 T Bi2212-Nb</a:t>
            </a:r>
            <a:r>
              <a:rPr lang="en-US" baseline="-25000" dirty="0"/>
              <a:t>3</a:t>
            </a:r>
            <a:r>
              <a:rPr lang="en-US" dirty="0"/>
              <a:t>Sn hybrid</a:t>
            </a:r>
            <a:br>
              <a:rPr lang="en-US" dirty="0"/>
            </a:br>
            <a:r>
              <a:rPr lang="en-US" dirty="0"/>
              <a:t>Bi2212 “only”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4473D4-1416-4CBC-9314-31936E428B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68000"/>
            <a:ext cx="6494512" cy="4869312"/>
          </a:xfrm>
        </p:spPr>
        <p:txBody>
          <a:bodyPr>
            <a:normAutofit lnSpcReduction="10000"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Bi2212</a:t>
            </a:r>
          </a:p>
          <a:p>
            <a:pPr lvl="1"/>
            <a:r>
              <a:rPr lang="en-US" dirty="0"/>
              <a:t>At short sample</a:t>
            </a:r>
          </a:p>
          <a:p>
            <a:pPr lvl="2"/>
            <a:r>
              <a:rPr lang="en-US" dirty="0" err="1"/>
              <a:t>B</a:t>
            </a:r>
            <a:r>
              <a:rPr lang="en-US" baseline="-25000" dirty="0" err="1"/>
              <a:t>p_ss</a:t>
            </a:r>
            <a:r>
              <a:rPr lang="en-US" baseline="-25000" dirty="0"/>
              <a:t> </a:t>
            </a:r>
            <a:r>
              <a:rPr lang="en-US" dirty="0"/>
              <a:t>= 18.4 T</a:t>
            </a:r>
          </a:p>
          <a:p>
            <a:pPr lvl="2"/>
            <a:r>
              <a:rPr lang="en-US" dirty="0" err="1"/>
              <a:t>B</a:t>
            </a:r>
            <a:r>
              <a:rPr lang="en-US" baseline="-25000" dirty="0" err="1"/>
              <a:t>bore_ss</a:t>
            </a:r>
            <a:r>
              <a:rPr lang="en-US" baseline="-25000" dirty="0"/>
              <a:t> </a:t>
            </a:r>
            <a:r>
              <a:rPr lang="en-US" dirty="0"/>
              <a:t>= 17.4 T</a:t>
            </a:r>
            <a:endParaRPr lang="en-US" dirty="0">
              <a:sym typeface="Wingdings" panose="05000000000000000000" pitchFamily="2" charset="2"/>
            </a:endParaRPr>
          </a:p>
          <a:p>
            <a:pPr lvl="2"/>
            <a:r>
              <a:rPr lang="en-US" dirty="0" err="1">
                <a:sym typeface="Wingdings" panose="05000000000000000000" pitchFamily="2" charset="2"/>
              </a:rPr>
              <a:t>J</a:t>
            </a:r>
            <a:r>
              <a:rPr lang="en-US" baseline="-25000" dirty="0" err="1">
                <a:sym typeface="Wingdings" panose="05000000000000000000" pitchFamily="2" charset="2"/>
              </a:rPr>
              <a:t>e_ss</a:t>
            </a:r>
            <a:r>
              <a:rPr lang="en-US" baseline="-25000" dirty="0">
                <a:sym typeface="Wingdings" panose="05000000000000000000" pitchFamily="2" charset="2"/>
              </a:rPr>
              <a:t> </a:t>
            </a:r>
            <a:r>
              <a:rPr lang="en-US" dirty="0">
                <a:sym typeface="Wingdings" panose="05000000000000000000" pitchFamily="2" charset="2"/>
              </a:rPr>
              <a:t>= 769 A/mm2</a:t>
            </a:r>
          </a:p>
          <a:p>
            <a:pPr lvl="2"/>
            <a:r>
              <a:rPr lang="en-US" dirty="0" err="1">
                <a:sym typeface="Wingdings" panose="05000000000000000000" pitchFamily="2" charset="2"/>
              </a:rPr>
              <a:t>J</a:t>
            </a:r>
            <a:r>
              <a:rPr lang="en-US" baseline="-25000" dirty="0" err="1">
                <a:sym typeface="Wingdings" panose="05000000000000000000" pitchFamily="2" charset="2"/>
              </a:rPr>
              <a:t>o_ss</a:t>
            </a:r>
            <a:r>
              <a:rPr lang="en-US" baseline="-25000" dirty="0">
                <a:sym typeface="Wingdings" panose="05000000000000000000" pitchFamily="2" charset="2"/>
              </a:rPr>
              <a:t> </a:t>
            </a:r>
            <a:r>
              <a:rPr lang="en-US" dirty="0">
                <a:sym typeface="Wingdings" panose="05000000000000000000" pitchFamily="2" charset="2"/>
              </a:rPr>
              <a:t>= 515 A/mm</a:t>
            </a:r>
            <a:r>
              <a:rPr lang="en-US" baseline="30000" dirty="0">
                <a:sym typeface="Wingdings" panose="05000000000000000000" pitchFamily="2" charset="2"/>
              </a:rPr>
              <a:t>2</a:t>
            </a:r>
            <a:endParaRPr lang="en-US" dirty="0">
              <a:sym typeface="Wingdings" panose="05000000000000000000" pitchFamily="2" charset="2"/>
            </a:endParaRPr>
          </a:p>
          <a:p>
            <a:pPr lvl="1"/>
            <a:r>
              <a:rPr lang="en-US" dirty="0">
                <a:sym typeface="Wingdings" panose="05000000000000000000" pitchFamily="2" charset="2"/>
              </a:rPr>
              <a:t>So, at 85% of short sample</a:t>
            </a:r>
          </a:p>
          <a:p>
            <a:pPr lvl="2"/>
            <a:r>
              <a:rPr lang="en-US" dirty="0" err="1"/>
              <a:t>B</a:t>
            </a:r>
            <a:r>
              <a:rPr lang="en-US" baseline="-25000" dirty="0" err="1"/>
              <a:t>p_op</a:t>
            </a:r>
            <a:r>
              <a:rPr lang="en-US" baseline="-25000" dirty="0"/>
              <a:t> </a:t>
            </a:r>
            <a:r>
              <a:rPr lang="en-US" dirty="0"/>
              <a:t>= 15.6 T</a:t>
            </a:r>
          </a:p>
          <a:p>
            <a:pPr lvl="2"/>
            <a:r>
              <a:rPr lang="en-US" b="1" dirty="0" err="1">
                <a:solidFill>
                  <a:schemeClr val="accent6">
                    <a:lumMod val="75000"/>
                  </a:schemeClr>
                </a:solidFill>
              </a:rPr>
              <a:t>B</a:t>
            </a:r>
            <a:r>
              <a:rPr lang="en-US" b="1" baseline="-25000" dirty="0" err="1">
                <a:solidFill>
                  <a:schemeClr val="accent6">
                    <a:lumMod val="75000"/>
                  </a:schemeClr>
                </a:solidFill>
              </a:rPr>
              <a:t>bore_op</a:t>
            </a:r>
            <a:r>
              <a:rPr lang="en-US" b="1" baseline="-25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= 14.7 T</a:t>
            </a:r>
            <a:endParaRPr lang="en-US" b="1" dirty="0">
              <a:solidFill>
                <a:schemeClr val="accent6">
                  <a:lumMod val="75000"/>
                </a:schemeClr>
              </a:solidFill>
              <a:sym typeface="Wingdings" panose="05000000000000000000" pitchFamily="2" charset="2"/>
            </a:endParaRPr>
          </a:p>
          <a:p>
            <a:pPr lvl="2"/>
            <a:r>
              <a:rPr lang="en-US" dirty="0" err="1">
                <a:sym typeface="Wingdings" panose="05000000000000000000" pitchFamily="2" charset="2"/>
              </a:rPr>
              <a:t>J</a:t>
            </a:r>
            <a:r>
              <a:rPr lang="en-US" baseline="-25000" dirty="0" err="1">
                <a:sym typeface="Wingdings" panose="05000000000000000000" pitchFamily="2" charset="2"/>
              </a:rPr>
              <a:t>e_op</a:t>
            </a:r>
            <a:r>
              <a:rPr lang="en-US" baseline="-25000" dirty="0">
                <a:sym typeface="Wingdings" panose="05000000000000000000" pitchFamily="2" charset="2"/>
              </a:rPr>
              <a:t> </a:t>
            </a:r>
            <a:r>
              <a:rPr lang="en-US" dirty="0">
                <a:sym typeface="Wingdings" panose="05000000000000000000" pitchFamily="2" charset="2"/>
              </a:rPr>
              <a:t>= 653 A/mm2  </a:t>
            </a:r>
          </a:p>
          <a:p>
            <a:pPr lvl="2"/>
            <a:r>
              <a:rPr lang="en-US" dirty="0" err="1">
                <a:sym typeface="Wingdings" panose="05000000000000000000" pitchFamily="2" charset="2"/>
              </a:rPr>
              <a:t>J</a:t>
            </a:r>
            <a:r>
              <a:rPr lang="en-US" baseline="-25000" dirty="0" err="1">
                <a:sym typeface="Wingdings" panose="05000000000000000000" pitchFamily="2" charset="2"/>
              </a:rPr>
              <a:t>o_op</a:t>
            </a:r>
            <a:r>
              <a:rPr lang="en-US" baseline="-25000" dirty="0">
                <a:sym typeface="Wingdings" panose="05000000000000000000" pitchFamily="2" charset="2"/>
              </a:rPr>
              <a:t> </a:t>
            </a:r>
            <a:r>
              <a:rPr lang="en-US" dirty="0">
                <a:sym typeface="Wingdings" panose="05000000000000000000" pitchFamily="2" charset="2"/>
              </a:rPr>
              <a:t>= 438 A/mm</a:t>
            </a:r>
            <a:r>
              <a:rPr lang="en-US" baseline="30000" dirty="0">
                <a:sym typeface="Wingdings" panose="05000000000000000000" pitchFamily="2" charset="2"/>
              </a:rPr>
              <a:t>2</a:t>
            </a:r>
            <a:endParaRPr lang="en-US" baseline="30000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59336A-762B-4171-9814-DF9185EEAD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7/28/2020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03DD47-AE04-470B-A384-B30CAB69B2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B6BC9F-F520-416D-BF9D-11B3077C4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12</a:t>
            </a:fld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8FA3AA6-AF86-4DFE-9C3B-8DB52BDC12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0000" y="1412776"/>
            <a:ext cx="1545104" cy="1554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8510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34D8395-77A7-47CA-9E5E-55E5B77C74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" y="2598222"/>
            <a:ext cx="4863253" cy="36576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AD68B63-914E-434C-8802-7E94B78376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2975" y="2598222"/>
            <a:ext cx="4863254" cy="36576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E05E694-95E9-4AF6-826A-EEE0C1E4A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80000"/>
          </a:xfrm>
        </p:spPr>
        <p:txBody>
          <a:bodyPr>
            <a:normAutofit fontScale="90000"/>
          </a:bodyPr>
          <a:lstStyle/>
          <a:p>
            <a:r>
              <a:rPr lang="en-US" dirty="0"/>
              <a:t>20 T Bi2212-Nb</a:t>
            </a:r>
            <a:r>
              <a:rPr lang="en-US" baseline="-25000" dirty="0"/>
              <a:t>3</a:t>
            </a:r>
            <a:r>
              <a:rPr lang="en-US" dirty="0"/>
              <a:t>Sn hybrid</a:t>
            </a:r>
            <a:br>
              <a:rPr lang="en-US" dirty="0"/>
            </a:br>
            <a:r>
              <a:rPr lang="en-US" dirty="0"/>
              <a:t>Bi2212 “only”, Stress at B-bore = 14.7 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FE7C1C-C822-459B-AABF-C632FB3CC8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68001"/>
            <a:ext cx="10972800" cy="1230222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Azimuthal stress on the mid-plane </a:t>
            </a:r>
            <a:r>
              <a:rPr lang="en-US" dirty="0">
                <a:sym typeface="Wingdings" panose="05000000000000000000" pitchFamily="2" charset="2"/>
              </a:rPr>
              <a:t> Max: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128 MPa</a:t>
            </a:r>
          </a:p>
          <a:p>
            <a:r>
              <a:rPr lang="en-US" dirty="0"/>
              <a:t>Radial stress </a:t>
            </a:r>
            <a:r>
              <a:rPr lang="en-US" dirty="0">
                <a:sym typeface="Wingdings" panose="05000000000000000000" pitchFamily="2" charset="2"/>
              </a:rPr>
              <a:t> Max: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122 MPa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  <a:p>
            <a:pPr lvl="1"/>
            <a:r>
              <a:rPr lang="en-US" dirty="0"/>
              <a:t>No shear, no bending….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4022F7-0E83-47FE-A7FD-8000314438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7/28/2020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67817D-538F-4046-9819-F55A470A1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DB9D35-114C-4B32-A104-ED3808BA91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13</a:t>
            </a:fld>
            <a:endParaRPr lang="en-GB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522C462-A74F-45D1-A809-F84A5DC7B499}"/>
              </a:ext>
            </a:extLst>
          </p:cNvPr>
          <p:cNvSpPr txBox="1"/>
          <p:nvPr/>
        </p:nvSpPr>
        <p:spPr>
          <a:xfrm>
            <a:off x="609601" y="2598222"/>
            <a:ext cx="138194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Azimuthal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81DA3FA-C677-4CC7-8F0B-3F40195025C0}"/>
              </a:ext>
            </a:extLst>
          </p:cNvPr>
          <p:cNvSpPr txBox="1"/>
          <p:nvPr/>
        </p:nvSpPr>
        <p:spPr>
          <a:xfrm>
            <a:off x="6622975" y="2598222"/>
            <a:ext cx="138194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Radial</a:t>
            </a:r>
          </a:p>
        </p:txBody>
      </p:sp>
    </p:spTree>
    <p:extLst>
      <p:ext uri="{BB962C8B-B14F-4D97-AF65-F5344CB8AC3E}">
        <p14:creationId xmlns:p14="http://schemas.microsoft.com/office/powerpoint/2010/main" val="41355166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42D4674-3BC9-4E5B-A15B-8951E8F950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0278" y="1288056"/>
            <a:ext cx="6934644" cy="5029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97CF2E4-96BF-48D7-BADE-1F7BD70781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20 T Bi2212-Nb3Sn hybrid</a:t>
            </a:r>
            <a:br>
              <a:rPr lang="en-US" dirty="0"/>
            </a:br>
            <a:r>
              <a:rPr lang="en-US" dirty="0"/>
              <a:t>Nb3Sn “only”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4473D4-1416-4CBC-9314-31936E428B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68000"/>
            <a:ext cx="6494512" cy="4869312"/>
          </a:xfrm>
        </p:spPr>
        <p:txBody>
          <a:bodyPr>
            <a:normAutofit lnSpcReduction="10000"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Nb3Sn</a:t>
            </a:r>
          </a:p>
          <a:p>
            <a:pPr lvl="1"/>
            <a:r>
              <a:rPr lang="en-US" dirty="0"/>
              <a:t>At short sample</a:t>
            </a:r>
          </a:p>
          <a:p>
            <a:pPr lvl="2"/>
            <a:r>
              <a:rPr lang="en-US" dirty="0" err="1"/>
              <a:t>B</a:t>
            </a:r>
            <a:r>
              <a:rPr lang="en-US" baseline="-25000" dirty="0" err="1"/>
              <a:t>p_ss</a:t>
            </a:r>
            <a:r>
              <a:rPr lang="en-US" baseline="-25000" dirty="0"/>
              <a:t> </a:t>
            </a:r>
            <a:r>
              <a:rPr lang="en-US" dirty="0"/>
              <a:t>= 15.3 T</a:t>
            </a:r>
          </a:p>
          <a:p>
            <a:pPr lvl="2"/>
            <a:r>
              <a:rPr lang="en-US" dirty="0" err="1"/>
              <a:t>B</a:t>
            </a:r>
            <a:r>
              <a:rPr lang="en-US" baseline="-25000" dirty="0" err="1"/>
              <a:t>bore_ss</a:t>
            </a:r>
            <a:r>
              <a:rPr lang="en-US" baseline="-25000" dirty="0"/>
              <a:t> </a:t>
            </a:r>
            <a:r>
              <a:rPr lang="en-US" dirty="0"/>
              <a:t>= 12.1 T</a:t>
            </a:r>
            <a:endParaRPr lang="en-US" dirty="0">
              <a:sym typeface="Wingdings" panose="05000000000000000000" pitchFamily="2" charset="2"/>
            </a:endParaRPr>
          </a:p>
          <a:p>
            <a:pPr lvl="2"/>
            <a:r>
              <a:rPr lang="en-US" dirty="0" err="1">
                <a:sym typeface="Wingdings" panose="05000000000000000000" pitchFamily="2" charset="2"/>
              </a:rPr>
              <a:t>J</a:t>
            </a:r>
            <a:r>
              <a:rPr lang="en-US" baseline="-25000" dirty="0" err="1">
                <a:sym typeface="Wingdings" panose="05000000000000000000" pitchFamily="2" charset="2"/>
              </a:rPr>
              <a:t>e_ss</a:t>
            </a:r>
            <a:r>
              <a:rPr lang="en-US" baseline="-25000" dirty="0">
                <a:sym typeface="Wingdings" panose="05000000000000000000" pitchFamily="2" charset="2"/>
              </a:rPr>
              <a:t> </a:t>
            </a:r>
            <a:r>
              <a:rPr lang="en-US" dirty="0">
                <a:sym typeface="Wingdings" panose="05000000000000000000" pitchFamily="2" charset="2"/>
              </a:rPr>
              <a:t>= 985 A/mm2</a:t>
            </a:r>
          </a:p>
          <a:p>
            <a:pPr lvl="2"/>
            <a:r>
              <a:rPr lang="en-US" dirty="0" err="1">
                <a:sym typeface="Wingdings" panose="05000000000000000000" pitchFamily="2" charset="2"/>
              </a:rPr>
              <a:t>J</a:t>
            </a:r>
            <a:r>
              <a:rPr lang="en-US" baseline="-25000" dirty="0" err="1">
                <a:sym typeface="Wingdings" panose="05000000000000000000" pitchFamily="2" charset="2"/>
              </a:rPr>
              <a:t>o_ss</a:t>
            </a:r>
            <a:r>
              <a:rPr lang="en-US" baseline="-25000" dirty="0">
                <a:sym typeface="Wingdings" panose="05000000000000000000" pitchFamily="2" charset="2"/>
              </a:rPr>
              <a:t> </a:t>
            </a:r>
            <a:r>
              <a:rPr lang="en-US" dirty="0">
                <a:sym typeface="Wingdings" panose="05000000000000000000" pitchFamily="2" charset="2"/>
              </a:rPr>
              <a:t>= 660 A/mm</a:t>
            </a:r>
            <a:r>
              <a:rPr lang="en-US" baseline="30000" dirty="0">
                <a:sym typeface="Wingdings" panose="05000000000000000000" pitchFamily="2" charset="2"/>
              </a:rPr>
              <a:t>2</a:t>
            </a:r>
            <a:endParaRPr lang="en-US" dirty="0">
              <a:sym typeface="Wingdings" panose="05000000000000000000" pitchFamily="2" charset="2"/>
            </a:endParaRPr>
          </a:p>
          <a:p>
            <a:pPr lvl="1"/>
            <a:r>
              <a:rPr lang="en-US" dirty="0">
                <a:sym typeface="Wingdings" panose="05000000000000000000" pitchFamily="2" charset="2"/>
              </a:rPr>
              <a:t>So, at 85% of short sample</a:t>
            </a:r>
          </a:p>
          <a:p>
            <a:pPr lvl="2"/>
            <a:r>
              <a:rPr lang="en-US" dirty="0" err="1"/>
              <a:t>B</a:t>
            </a:r>
            <a:r>
              <a:rPr lang="en-US" baseline="-25000" dirty="0" err="1"/>
              <a:t>p_op</a:t>
            </a:r>
            <a:r>
              <a:rPr lang="en-US" baseline="-25000" dirty="0"/>
              <a:t> </a:t>
            </a:r>
            <a:r>
              <a:rPr lang="en-US" dirty="0"/>
              <a:t>= 13.0 T</a:t>
            </a:r>
          </a:p>
          <a:p>
            <a:pPr lvl="2"/>
            <a:r>
              <a:rPr lang="en-US" b="1" dirty="0" err="1">
                <a:solidFill>
                  <a:schemeClr val="accent6">
                    <a:lumMod val="75000"/>
                  </a:schemeClr>
                </a:solidFill>
              </a:rPr>
              <a:t>B</a:t>
            </a:r>
            <a:r>
              <a:rPr lang="en-US" b="1" baseline="-25000" dirty="0" err="1">
                <a:solidFill>
                  <a:schemeClr val="accent6">
                    <a:lumMod val="75000"/>
                  </a:schemeClr>
                </a:solidFill>
              </a:rPr>
              <a:t>bore_op</a:t>
            </a:r>
            <a:r>
              <a:rPr lang="en-US" b="1" baseline="-25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= 10.3 T</a:t>
            </a:r>
            <a:endParaRPr lang="en-US" b="1" dirty="0">
              <a:solidFill>
                <a:schemeClr val="accent6">
                  <a:lumMod val="75000"/>
                </a:schemeClr>
              </a:solidFill>
              <a:sym typeface="Wingdings" panose="05000000000000000000" pitchFamily="2" charset="2"/>
            </a:endParaRPr>
          </a:p>
          <a:p>
            <a:pPr lvl="2"/>
            <a:r>
              <a:rPr lang="en-US" dirty="0" err="1">
                <a:sym typeface="Wingdings" panose="05000000000000000000" pitchFamily="2" charset="2"/>
              </a:rPr>
              <a:t>J</a:t>
            </a:r>
            <a:r>
              <a:rPr lang="en-US" baseline="-25000" dirty="0" err="1">
                <a:sym typeface="Wingdings" panose="05000000000000000000" pitchFamily="2" charset="2"/>
              </a:rPr>
              <a:t>e_op</a:t>
            </a:r>
            <a:r>
              <a:rPr lang="en-US" baseline="-25000" dirty="0">
                <a:sym typeface="Wingdings" panose="05000000000000000000" pitchFamily="2" charset="2"/>
              </a:rPr>
              <a:t> </a:t>
            </a:r>
            <a:r>
              <a:rPr lang="en-US" dirty="0">
                <a:sym typeface="Wingdings" panose="05000000000000000000" pitchFamily="2" charset="2"/>
              </a:rPr>
              <a:t>= 837 A/mm2  </a:t>
            </a:r>
          </a:p>
          <a:p>
            <a:pPr lvl="2"/>
            <a:r>
              <a:rPr lang="en-US" dirty="0" err="1">
                <a:sym typeface="Wingdings" panose="05000000000000000000" pitchFamily="2" charset="2"/>
              </a:rPr>
              <a:t>J</a:t>
            </a:r>
            <a:r>
              <a:rPr lang="en-US" baseline="-25000" dirty="0" err="1">
                <a:sym typeface="Wingdings" panose="05000000000000000000" pitchFamily="2" charset="2"/>
              </a:rPr>
              <a:t>o_op</a:t>
            </a:r>
            <a:r>
              <a:rPr lang="en-US" baseline="-25000" dirty="0">
                <a:sym typeface="Wingdings" panose="05000000000000000000" pitchFamily="2" charset="2"/>
              </a:rPr>
              <a:t> </a:t>
            </a:r>
            <a:r>
              <a:rPr lang="en-US" dirty="0">
                <a:sym typeface="Wingdings" panose="05000000000000000000" pitchFamily="2" charset="2"/>
              </a:rPr>
              <a:t>= 561 A/mm</a:t>
            </a:r>
            <a:r>
              <a:rPr lang="en-US" baseline="30000" dirty="0">
                <a:sym typeface="Wingdings" panose="05000000000000000000" pitchFamily="2" charset="2"/>
              </a:rPr>
              <a:t>2</a:t>
            </a:r>
            <a:endParaRPr lang="en-US" baseline="30000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59336A-762B-4171-9814-DF9185EEAD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7/28/2020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03DD47-AE04-470B-A384-B30CAB69B2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B6BC9F-F520-416D-BF9D-11B3077C4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14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3419BB1-8BF8-4500-9851-E172691270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6280" y="1484784"/>
            <a:ext cx="1694038" cy="1710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9570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546622D-7CAB-4324-90BC-CA443F732E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126" y="2579264"/>
            <a:ext cx="4863253" cy="36576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2F761F1-3106-403C-A2ED-FA8BDD4D58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2975" y="2579264"/>
            <a:ext cx="4863253" cy="36576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E05E694-95E9-4AF6-826A-EEE0C1E4A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80000"/>
          </a:xfrm>
        </p:spPr>
        <p:txBody>
          <a:bodyPr>
            <a:normAutofit fontScale="90000"/>
          </a:bodyPr>
          <a:lstStyle/>
          <a:p>
            <a:r>
              <a:rPr lang="en-US" dirty="0"/>
              <a:t>20 T Bi2212-Nb</a:t>
            </a:r>
            <a:r>
              <a:rPr lang="en-US" baseline="-25000" dirty="0"/>
              <a:t>3</a:t>
            </a:r>
            <a:r>
              <a:rPr lang="en-US" dirty="0"/>
              <a:t>Sn hybrid</a:t>
            </a:r>
            <a:br>
              <a:rPr lang="en-US" dirty="0"/>
            </a:br>
            <a:r>
              <a:rPr lang="en-US" dirty="0"/>
              <a:t>Nb</a:t>
            </a:r>
            <a:r>
              <a:rPr lang="en-US" baseline="-25000" dirty="0"/>
              <a:t>3</a:t>
            </a:r>
            <a:r>
              <a:rPr lang="en-US" dirty="0"/>
              <a:t>Sn “only”, Stress at B-bore = 10.3 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FE7C1C-C822-459B-AABF-C632FB3CC8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68001"/>
            <a:ext cx="10972800" cy="1230222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Azimuthal stress on the mid-plane </a:t>
            </a:r>
            <a:r>
              <a:rPr lang="en-US" dirty="0">
                <a:sym typeface="Wingdings" panose="05000000000000000000" pitchFamily="2" charset="2"/>
              </a:rPr>
              <a:t> Max: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232 MPa</a:t>
            </a:r>
          </a:p>
          <a:p>
            <a:r>
              <a:rPr lang="en-US" dirty="0"/>
              <a:t>Radial stress </a:t>
            </a:r>
            <a:r>
              <a:rPr lang="en-US" dirty="0">
                <a:sym typeface="Wingdings" panose="05000000000000000000" pitchFamily="2" charset="2"/>
              </a:rPr>
              <a:t> Max: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77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MPa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  <a:p>
            <a:pPr lvl="1"/>
            <a:r>
              <a:rPr lang="en-US" dirty="0"/>
              <a:t>No shear, no bending….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4022F7-0E83-47FE-A7FD-8000314438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7/28/2020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67817D-538F-4046-9819-F55A470A1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DB9D35-114C-4B32-A104-ED3808BA91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15</a:t>
            </a:fld>
            <a:endParaRPr lang="en-GB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522C462-A74F-45D1-A809-F84A5DC7B499}"/>
              </a:ext>
            </a:extLst>
          </p:cNvPr>
          <p:cNvSpPr txBox="1"/>
          <p:nvPr/>
        </p:nvSpPr>
        <p:spPr>
          <a:xfrm>
            <a:off x="609601" y="2598222"/>
            <a:ext cx="138194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Azimuthal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81DA3FA-C677-4CC7-8F0B-3F40195025C0}"/>
              </a:ext>
            </a:extLst>
          </p:cNvPr>
          <p:cNvSpPr txBox="1"/>
          <p:nvPr/>
        </p:nvSpPr>
        <p:spPr>
          <a:xfrm>
            <a:off x="6622975" y="2598222"/>
            <a:ext cx="138194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Radial</a:t>
            </a:r>
          </a:p>
        </p:txBody>
      </p:sp>
    </p:spTree>
    <p:extLst>
      <p:ext uri="{BB962C8B-B14F-4D97-AF65-F5344CB8AC3E}">
        <p14:creationId xmlns:p14="http://schemas.microsoft.com/office/powerpoint/2010/main" val="17045990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368000"/>
            <a:ext cx="10972800" cy="4641379"/>
          </a:xfrm>
        </p:spPr>
        <p:txBody>
          <a:bodyPr>
            <a:normAutofit fontScale="85000" lnSpcReduction="20000"/>
          </a:bodyPr>
          <a:lstStyle/>
          <a:p>
            <a:endParaRPr lang="en-US" dirty="0"/>
          </a:p>
          <a:p>
            <a:r>
              <a:rPr lang="en-US" dirty="0"/>
              <a:t>Some estimates of radiuses, dimensions, and stresses</a:t>
            </a:r>
          </a:p>
          <a:p>
            <a:pPr lvl="1"/>
            <a:r>
              <a:rPr lang="en-US" dirty="0"/>
              <a:t>Bi2212</a:t>
            </a:r>
          </a:p>
          <a:p>
            <a:pPr lvl="1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REBCO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Appendix</a:t>
            </a:r>
          </a:p>
          <a:p>
            <a:pPr lvl="1"/>
            <a:r>
              <a:rPr lang="en-US" dirty="0"/>
              <a:t>Design criteria for a 20 T hybrid magnet</a:t>
            </a:r>
          </a:p>
          <a:p>
            <a:pPr lvl="1"/>
            <a:r>
              <a:rPr lang="en-US" dirty="0"/>
              <a:t>Definition of the goals of the working group</a:t>
            </a:r>
          </a:p>
          <a:p>
            <a:pPr lvl="1"/>
            <a:r>
              <a:rPr lang="en-US" dirty="0"/>
              <a:t>Overview of current hybrid work</a:t>
            </a:r>
          </a:p>
          <a:p>
            <a:pPr lvl="1"/>
            <a:r>
              <a:rPr lang="en-US" dirty="0"/>
              <a:t>Action items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7/28/2020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39734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8EB5B7-E88E-4F89-9B47-2706E81745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 T REBCO-Nb</a:t>
            </a:r>
            <a:r>
              <a:rPr lang="en-US" baseline="-25000" dirty="0"/>
              <a:t>3</a:t>
            </a:r>
            <a:r>
              <a:rPr lang="en-US" dirty="0"/>
              <a:t>Sn hybrid (work in progress…)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C312E2-9C17-4978-8D6A-8E5A8830DF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68000"/>
            <a:ext cx="5774432" cy="4641379"/>
          </a:xfrm>
        </p:spPr>
        <p:txBody>
          <a:bodyPr>
            <a:normAutofit lnSpcReduction="10000"/>
          </a:bodyPr>
          <a:lstStyle/>
          <a:p>
            <a:r>
              <a:rPr lang="en-US" dirty="0"/>
              <a:t>With properties describe in appendix</a:t>
            </a:r>
          </a:p>
          <a:p>
            <a:pPr marL="0" indent="0">
              <a:buNone/>
            </a:pPr>
            <a:r>
              <a:rPr lang="en-US" dirty="0"/>
              <a:t> </a:t>
            </a:r>
          </a:p>
          <a:p>
            <a:pPr lvl="1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Nb</a:t>
            </a:r>
            <a:r>
              <a:rPr lang="en-US" baseline="-25000" dirty="0">
                <a:solidFill>
                  <a:schemeClr val="accent6">
                    <a:lumMod val="75000"/>
                  </a:schemeClr>
                </a:solidFill>
              </a:rPr>
              <a:t>3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Sn </a:t>
            </a:r>
            <a:r>
              <a:rPr lang="en-US" dirty="0"/>
              <a:t>and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Bi2212 </a:t>
            </a:r>
            <a:r>
              <a:rPr lang="en-US" dirty="0"/>
              <a:t>cross at </a:t>
            </a:r>
          </a:p>
          <a:p>
            <a:pPr lvl="2"/>
            <a:r>
              <a:rPr lang="en-US" dirty="0"/>
              <a:t>14.5 T at 4.2 K</a:t>
            </a:r>
          </a:p>
          <a:p>
            <a:pPr lvl="2"/>
            <a:r>
              <a:rPr lang="en-US" dirty="0"/>
              <a:t>16.5 T at 1.9 K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</a:p>
          <a:p>
            <a:pPr lvl="1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  <a:p>
            <a:pPr lvl="1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Nb</a:t>
            </a:r>
            <a:r>
              <a:rPr lang="en-US" baseline="-25000" dirty="0">
                <a:solidFill>
                  <a:schemeClr val="accent6">
                    <a:lumMod val="75000"/>
                  </a:schemeClr>
                </a:solidFill>
              </a:rPr>
              <a:t>3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Sn </a:t>
            </a:r>
            <a:r>
              <a:rPr lang="en-US" dirty="0"/>
              <a:t>and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REBCO </a:t>
            </a:r>
            <a:r>
              <a:rPr lang="en-US" dirty="0"/>
              <a:t>cross at </a:t>
            </a:r>
          </a:p>
          <a:p>
            <a:pPr lvl="2"/>
            <a:r>
              <a:rPr lang="en-US" dirty="0"/>
              <a:t>15.0 T at 4.2 K </a:t>
            </a:r>
          </a:p>
          <a:p>
            <a:pPr lvl="2"/>
            <a:r>
              <a:rPr lang="en-US" dirty="0"/>
              <a:t>17.5 T at 1.9 K </a:t>
            </a:r>
          </a:p>
          <a:p>
            <a:pPr lvl="1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6DCB22-90FB-481C-89EC-567AD4282B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7/28/2020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0565A9-F5E0-41D8-A362-0D742058B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7298C2-8B73-49FD-AFCD-78DA0C8B94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17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F2E97DB-46A7-4A59-A918-FA7BA78ED5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2024" y="1896187"/>
            <a:ext cx="5633824" cy="4085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3682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CF2E4-96BF-48D7-BADE-1F7BD70781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 T REBCO-Nb</a:t>
            </a:r>
            <a:r>
              <a:rPr lang="en-US" baseline="-25000" dirty="0"/>
              <a:t>3</a:t>
            </a:r>
            <a:r>
              <a:rPr lang="en-US" dirty="0"/>
              <a:t>Sn hybrid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4473D4-1416-4CBC-9314-31936E428B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68000"/>
            <a:ext cx="6494512" cy="4869312"/>
          </a:xfrm>
        </p:spPr>
        <p:txBody>
          <a:bodyPr>
            <a:normAutofit/>
          </a:bodyPr>
          <a:lstStyle/>
          <a:p>
            <a:r>
              <a:rPr lang="en-US" dirty="0"/>
              <a:t>REBCO</a:t>
            </a:r>
          </a:p>
          <a:p>
            <a:pPr lvl="1"/>
            <a:r>
              <a:rPr lang="en-US" dirty="0"/>
              <a:t>At short sample</a:t>
            </a:r>
          </a:p>
          <a:p>
            <a:pPr lvl="2"/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B</a:t>
            </a:r>
            <a:r>
              <a:rPr lang="en-US" baseline="-25000" dirty="0" err="1">
                <a:solidFill>
                  <a:schemeClr val="accent6">
                    <a:lumMod val="75000"/>
                  </a:schemeClr>
                </a:solidFill>
              </a:rPr>
              <a:t>p_ss</a:t>
            </a:r>
            <a:r>
              <a:rPr lang="en-US" baseline="-25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=</a:t>
            </a:r>
            <a:r>
              <a:rPr lang="en-US" dirty="0"/>
              <a:t>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24.4 T</a:t>
            </a:r>
            <a:endParaRPr lang="en-US" dirty="0">
              <a:sym typeface="Wingdings" panose="05000000000000000000" pitchFamily="2" charset="2"/>
            </a:endParaRPr>
          </a:p>
          <a:p>
            <a:pPr lvl="2"/>
            <a:r>
              <a:rPr lang="en-US" dirty="0" err="1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J</a:t>
            </a:r>
            <a:r>
              <a:rPr lang="en-US" baseline="-25000" dirty="0" err="1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e_ss</a:t>
            </a:r>
            <a:r>
              <a:rPr lang="en-US" baseline="-25000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= 504 A/mm2</a:t>
            </a:r>
            <a:endParaRPr lang="en-US" dirty="0">
              <a:sym typeface="Wingdings" panose="05000000000000000000" pitchFamily="2" charset="2"/>
            </a:endParaRPr>
          </a:p>
          <a:p>
            <a:pPr lvl="2"/>
            <a:r>
              <a:rPr lang="en-US" dirty="0" err="1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J</a:t>
            </a:r>
            <a:r>
              <a:rPr lang="en-US" baseline="-25000" dirty="0" err="1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o_ss</a:t>
            </a:r>
            <a:r>
              <a:rPr lang="en-US" baseline="-25000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= 338 A/mm</a:t>
            </a:r>
            <a:r>
              <a:rPr lang="en-US" baseline="30000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2</a:t>
            </a:r>
            <a:endParaRPr lang="en-US" dirty="0">
              <a:solidFill>
                <a:schemeClr val="accent6">
                  <a:lumMod val="75000"/>
                </a:schemeClr>
              </a:solidFill>
              <a:sym typeface="Wingdings" panose="05000000000000000000" pitchFamily="2" charset="2"/>
            </a:endParaRPr>
          </a:p>
          <a:p>
            <a:pPr lvl="1"/>
            <a:r>
              <a:rPr lang="en-US" dirty="0">
                <a:sym typeface="Wingdings" panose="05000000000000000000" pitchFamily="2" charset="2"/>
              </a:rPr>
              <a:t>So, at 85% of short sample</a:t>
            </a:r>
          </a:p>
          <a:p>
            <a:pPr lvl="2"/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B</a:t>
            </a:r>
            <a:r>
              <a:rPr lang="en-US" baseline="-25000" dirty="0" err="1">
                <a:solidFill>
                  <a:schemeClr val="accent6">
                    <a:lumMod val="75000"/>
                  </a:schemeClr>
                </a:solidFill>
              </a:rPr>
              <a:t>p_op</a:t>
            </a:r>
            <a:r>
              <a:rPr lang="en-US" baseline="-25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=</a:t>
            </a:r>
            <a:r>
              <a:rPr lang="en-US" dirty="0"/>
              <a:t>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20.8 T</a:t>
            </a:r>
            <a:endParaRPr lang="en-US" dirty="0">
              <a:solidFill>
                <a:schemeClr val="accent6">
                  <a:lumMod val="75000"/>
                </a:schemeClr>
              </a:solidFill>
              <a:sym typeface="Wingdings" panose="05000000000000000000" pitchFamily="2" charset="2"/>
            </a:endParaRPr>
          </a:p>
          <a:p>
            <a:pPr lvl="2"/>
            <a:r>
              <a:rPr lang="en-US" dirty="0" err="1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J</a:t>
            </a:r>
            <a:r>
              <a:rPr lang="en-US" baseline="-25000" dirty="0" err="1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e_op</a:t>
            </a:r>
            <a:r>
              <a:rPr lang="en-US" baseline="-25000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= 429 A/mm2 </a:t>
            </a:r>
            <a:r>
              <a:rPr lang="en-US" dirty="0">
                <a:sym typeface="Wingdings" panose="05000000000000000000" pitchFamily="2" charset="2"/>
              </a:rPr>
              <a:t> </a:t>
            </a:r>
          </a:p>
          <a:p>
            <a:pPr lvl="2"/>
            <a:r>
              <a:rPr lang="en-US" dirty="0" err="1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J</a:t>
            </a:r>
            <a:r>
              <a:rPr lang="en-US" baseline="-25000" dirty="0" err="1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o_op</a:t>
            </a:r>
            <a:r>
              <a:rPr lang="en-US" baseline="-25000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= 287 A/mm</a:t>
            </a:r>
            <a:r>
              <a:rPr lang="en-US" baseline="30000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2</a:t>
            </a:r>
            <a:endParaRPr lang="en-US" baseline="30000" dirty="0">
              <a:solidFill>
                <a:schemeClr val="accent6">
                  <a:lumMod val="75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59336A-762B-4171-9814-DF9185EEAD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7/28/2020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03DD47-AE04-470B-A384-B30CAB69B2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B6BC9F-F520-416D-BF9D-11B3077C4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18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7C9D28D-23AA-4F11-B3BC-82D66E3C47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6035" y="1244341"/>
            <a:ext cx="692793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5596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CF2E4-96BF-48D7-BADE-1F7BD70781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 T REBCO-Nb</a:t>
            </a:r>
            <a:r>
              <a:rPr lang="en-US" baseline="-25000" dirty="0"/>
              <a:t>3</a:t>
            </a:r>
            <a:r>
              <a:rPr lang="en-US" dirty="0"/>
              <a:t>Sn hybrid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4473D4-1416-4CBC-9314-31936E428B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68000"/>
            <a:ext cx="6494512" cy="4869312"/>
          </a:xfrm>
        </p:spPr>
        <p:txBody>
          <a:bodyPr>
            <a:normAutofit/>
          </a:bodyPr>
          <a:lstStyle/>
          <a:p>
            <a:r>
              <a:rPr lang="en-US" dirty="0"/>
              <a:t>Nb</a:t>
            </a:r>
            <a:r>
              <a:rPr lang="en-US" baseline="-25000" dirty="0"/>
              <a:t>3</a:t>
            </a:r>
            <a:r>
              <a:rPr lang="en-US" dirty="0"/>
              <a:t>Sn</a:t>
            </a:r>
          </a:p>
          <a:p>
            <a:pPr lvl="1"/>
            <a:r>
              <a:rPr lang="en-US" dirty="0"/>
              <a:t>At short sample</a:t>
            </a:r>
          </a:p>
          <a:p>
            <a:pPr lvl="2"/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B</a:t>
            </a:r>
            <a:r>
              <a:rPr lang="en-US" baseline="-25000" dirty="0" err="1">
                <a:solidFill>
                  <a:schemeClr val="accent6">
                    <a:lumMod val="75000"/>
                  </a:schemeClr>
                </a:solidFill>
              </a:rPr>
              <a:t>p_ss</a:t>
            </a:r>
            <a:r>
              <a:rPr lang="en-US" baseline="-25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=</a:t>
            </a:r>
            <a:r>
              <a:rPr lang="en-US" dirty="0"/>
              <a:t>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18.7 T</a:t>
            </a:r>
            <a:endParaRPr lang="en-US" dirty="0">
              <a:sym typeface="Wingdings" panose="05000000000000000000" pitchFamily="2" charset="2"/>
            </a:endParaRPr>
          </a:p>
          <a:p>
            <a:pPr lvl="2"/>
            <a:r>
              <a:rPr lang="en-US" dirty="0" err="1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J</a:t>
            </a:r>
            <a:r>
              <a:rPr lang="en-US" baseline="-25000" dirty="0" err="1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e_ss</a:t>
            </a:r>
            <a:r>
              <a:rPr lang="en-US" baseline="-25000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= 504 A/mm2</a:t>
            </a:r>
            <a:endParaRPr lang="en-US" dirty="0">
              <a:sym typeface="Wingdings" panose="05000000000000000000" pitchFamily="2" charset="2"/>
            </a:endParaRPr>
          </a:p>
          <a:p>
            <a:pPr lvl="2"/>
            <a:r>
              <a:rPr lang="en-US" dirty="0" err="1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J</a:t>
            </a:r>
            <a:r>
              <a:rPr lang="en-US" baseline="-25000" dirty="0" err="1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o_ss</a:t>
            </a:r>
            <a:r>
              <a:rPr lang="en-US" baseline="-25000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= 338 A/mm</a:t>
            </a:r>
            <a:r>
              <a:rPr lang="en-US" baseline="30000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2</a:t>
            </a:r>
            <a:endParaRPr lang="en-US" dirty="0">
              <a:solidFill>
                <a:schemeClr val="accent6">
                  <a:lumMod val="75000"/>
                </a:schemeClr>
              </a:solidFill>
              <a:sym typeface="Wingdings" panose="05000000000000000000" pitchFamily="2" charset="2"/>
            </a:endParaRPr>
          </a:p>
          <a:p>
            <a:pPr lvl="1"/>
            <a:r>
              <a:rPr lang="en-US" dirty="0">
                <a:sym typeface="Wingdings" panose="05000000000000000000" pitchFamily="2" charset="2"/>
              </a:rPr>
              <a:t>So, at 85% of short sample</a:t>
            </a:r>
          </a:p>
          <a:p>
            <a:pPr lvl="2"/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B</a:t>
            </a:r>
            <a:r>
              <a:rPr lang="en-US" baseline="-25000" dirty="0" err="1">
                <a:solidFill>
                  <a:schemeClr val="accent6">
                    <a:lumMod val="75000"/>
                  </a:schemeClr>
                </a:solidFill>
              </a:rPr>
              <a:t>p_op</a:t>
            </a:r>
            <a:r>
              <a:rPr lang="en-US" baseline="-25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=</a:t>
            </a:r>
            <a:r>
              <a:rPr lang="en-US" dirty="0"/>
              <a:t>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15.9 T</a:t>
            </a:r>
            <a:endParaRPr lang="en-US" dirty="0">
              <a:solidFill>
                <a:schemeClr val="accent6">
                  <a:lumMod val="75000"/>
                </a:schemeClr>
              </a:solidFill>
              <a:sym typeface="Wingdings" panose="05000000000000000000" pitchFamily="2" charset="2"/>
            </a:endParaRPr>
          </a:p>
          <a:p>
            <a:pPr lvl="2"/>
            <a:r>
              <a:rPr lang="en-US" dirty="0" err="1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J</a:t>
            </a:r>
            <a:r>
              <a:rPr lang="en-US" baseline="-25000" dirty="0" err="1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e_op</a:t>
            </a:r>
            <a:r>
              <a:rPr lang="en-US" baseline="-25000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= 429 A/mm2 </a:t>
            </a:r>
            <a:r>
              <a:rPr lang="en-US" dirty="0">
                <a:sym typeface="Wingdings" panose="05000000000000000000" pitchFamily="2" charset="2"/>
              </a:rPr>
              <a:t> </a:t>
            </a:r>
          </a:p>
          <a:p>
            <a:pPr lvl="2"/>
            <a:r>
              <a:rPr lang="en-US" dirty="0" err="1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J</a:t>
            </a:r>
            <a:r>
              <a:rPr lang="en-US" baseline="-25000" dirty="0" err="1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o_op</a:t>
            </a:r>
            <a:r>
              <a:rPr lang="en-US" baseline="-25000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= 287 A/mm</a:t>
            </a:r>
            <a:r>
              <a:rPr lang="en-US" baseline="30000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2</a:t>
            </a:r>
            <a:endParaRPr lang="en-US" baseline="30000" dirty="0">
              <a:solidFill>
                <a:schemeClr val="accent6">
                  <a:lumMod val="75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59336A-762B-4171-9814-DF9185EEAD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7/28/2020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03DD47-AE04-470B-A384-B30CAB69B2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B6BC9F-F520-416D-BF9D-11B3077C4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19</a:t>
            </a:fld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FD0BE68-38FA-4A6E-9EAA-ACFD964561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6035" y="1244341"/>
            <a:ext cx="692793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3392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368000"/>
            <a:ext cx="10972800" cy="4641379"/>
          </a:xfrm>
        </p:spPr>
        <p:txBody>
          <a:bodyPr>
            <a:normAutofit fontScale="85000" lnSpcReduction="20000"/>
          </a:bodyPr>
          <a:lstStyle/>
          <a:p>
            <a:endParaRPr lang="en-US" dirty="0"/>
          </a:p>
          <a:p>
            <a:r>
              <a:rPr lang="en-US" dirty="0"/>
              <a:t>Some estimates of radiuses, dimensions, and stresses</a:t>
            </a:r>
          </a:p>
          <a:p>
            <a:pPr lvl="1"/>
            <a:r>
              <a:rPr lang="en-US" dirty="0"/>
              <a:t>Bi2212</a:t>
            </a:r>
          </a:p>
          <a:p>
            <a:pPr lvl="1"/>
            <a:r>
              <a:rPr lang="en-US" dirty="0"/>
              <a:t>REBCO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Appendix</a:t>
            </a:r>
          </a:p>
          <a:p>
            <a:pPr lvl="1"/>
            <a:r>
              <a:rPr lang="en-US" dirty="0"/>
              <a:t>Design criteria for a 20 T hybrid magnet</a:t>
            </a:r>
          </a:p>
          <a:p>
            <a:pPr lvl="1"/>
            <a:r>
              <a:rPr lang="en-US" dirty="0"/>
              <a:t>Definition of the goals of the working group</a:t>
            </a:r>
          </a:p>
          <a:p>
            <a:pPr lvl="1"/>
            <a:r>
              <a:rPr lang="en-US" dirty="0"/>
              <a:t>Overview of current hybrid work</a:t>
            </a:r>
          </a:p>
          <a:p>
            <a:pPr lvl="1"/>
            <a:r>
              <a:rPr lang="en-US" dirty="0"/>
              <a:t>Action items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7/28/2020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13774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C46D8CF-494E-4443-8C1F-3DBD16DDB4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44" t="5186" r="16388" b="4851"/>
          <a:stretch/>
        </p:blipFill>
        <p:spPr>
          <a:xfrm>
            <a:off x="7699305" y="1772816"/>
            <a:ext cx="4199002" cy="420477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225DC10-E3B6-49DB-8E27-CF83496723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 T REBCO-Nb</a:t>
            </a:r>
            <a:r>
              <a:rPr lang="en-US" baseline="-25000" dirty="0"/>
              <a:t>3</a:t>
            </a:r>
            <a:r>
              <a:rPr lang="en-US" dirty="0"/>
              <a:t>Sn hybrid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C2A439-5D0D-4B6E-812A-04FA5EFB0C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7/28/2020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7FF00F-F079-48D3-B193-98D023F9D6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B844EB-6E2E-4686-8E7B-311A43A8BD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20</a:t>
            </a:fld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9C1AB5F-A27E-4190-8D51-032687862E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68000"/>
            <a:ext cx="7286600" cy="4641379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50 mm aperture</a:t>
            </a:r>
          </a:p>
          <a:p>
            <a:r>
              <a:rPr lang="en-US" dirty="0"/>
              <a:t>Under the previous assumption (</a:t>
            </a:r>
            <a:r>
              <a:rPr lang="en-US" i="1" dirty="0"/>
              <a:t>sector coil, constant Jo everywhere, no stress management, no iron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ID Nb</a:t>
            </a:r>
            <a:r>
              <a:rPr lang="en-US" baseline="-25000" dirty="0"/>
              <a:t>3</a:t>
            </a:r>
            <a:r>
              <a:rPr lang="en-US" dirty="0"/>
              <a:t>Sn = 144 mm </a:t>
            </a:r>
          </a:p>
          <a:p>
            <a:pPr lvl="1"/>
            <a:r>
              <a:rPr lang="en-US" dirty="0"/>
              <a:t>OD Nb</a:t>
            </a:r>
            <a:r>
              <a:rPr lang="en-US" baseline="-25000" dirty="0"/>
              <a:t>3</a:t>
            </a:r>
            <a:r>
              <a:rPr lang="en-US" dirty="0"/>
              <a:t>Sn = 252 mm</a:t>
            </a:r>
          </a:p>
          <a:p>
            <a:pPr lvl="1"/>
            <a:r>
              <a:rPr lang="en-US" dirty="0"/>
              <a:t>101 m total coil thickness</a:t>
            </a:r>
          </a:p>
          <a:p>
            <a:pPr lvl="2"/>
            <a:r>
              <a:rPr lang="en-US" dirty="0"/>
              <a:t>47 mm thick REBCO coil</a:t>
            </a:r>
          </a:p>
          <a:p>
            <a:pPr lvl="2"/>
            <a:r>
              <a:rPr lang="en-US" dirty="0"/>
              <a:t>54 mm thick Nb</a:t>
            </a:r>
            <a:r>
              <a:rPr lang="en-US" baseline="-25000" dirty="0"/>
              <a:t>3</a:t>
            </a:r>
            <a:r>
              <a:rPr lang="en-US" dirty="0"/>
              <a:t>Sn coil</a:t>
            </a:r>
          </a:p>
          <a:p>
            <a:pPr lvl="1"/>
            <a:r>
              <a:rPr lang="en-US" dirty="0"/>
              <a:t>Area Bi2212: 2387 mm</a:t>
            </a:r>
            <a:r>
              <a:rPr lang="en-US" baseline="30000" dirty="0"/>
              <a:t>2</a:t>
            </a:r>
            <a:r>
              <a:rPr lang="en-US" dirty="0"/>
              <a:t> (1 quadrant)</a:t>
            </a:r>
          </a:p>
          <a:p>
            <a:pPr lvl="1"/>
            <a:r>
              <a:rPr lang="en-US" dirty="0"/>
              <a:t>Area Nb</a:t>
            </a:r>
            <a:r>
              <a:rPr lang="en-US" baseline="-25000" dirty="0"/>
              <a:t>3</a:t>
            </a:r>
            <a:r>
              <a:rPr lang="en-US" dirty="0"/>
              <a:t>Sn: 5532 mm</a:t>
            </a:r>
            <a:r>
              <a:rPr lang="en-US" baseline="30000" dirty="0"/>
              <a:t>2</a:t>
            </a:r>
            <a:r>
              <a:rPr lang="en-US" dirty="0"/>
              <a:t> (1 quadrant)</a:t>
            </a:r>
          </a:p>
          <a:p>
            <a:pPr lvl="1"/>
            <a:r>
              <a:rPr lang="en-US" dirty="0"/>
              <a:t>Stored energy: 3.92 MJ/m (4 quadrants)</a:t>
            </a:r>
          </a:p>
          <a:p>
            <a:pPr lvl="1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053E038-9E26-4BF1-B81A-4FE6C62083EF}"/>
              </a:ext>
            </a:extLst>
          </p:cNvPr>
          <p:cNvSpPr txBox="1"/>
          <p:nvPr/>
        </p:nvSpPr>
        <p:spPr>
          <a:xfrm>
            <a:off x="8722403" y="3284984"/>
            <a:ext cx="8206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REBCO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D6745E2-72C2-4872-9D05-A0D397308C95}"/>
              </a:ext>
            </a:extLst>
          </p:cNvPr>
          <p:cNvSpPr txBox="1"/>
          <p:nvPr/>
        </p:nvSpPr>
        <p:spPr>
          <a:xfrm>
            <a:off x="10820653" y="2894279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Nb</a:t>
            </a:r>
            <a:r>
              <a:rPr lang="en-US" baseline="-25000" dirty="0"/>
              <a:t>3</a:t>
            </a:r>
            <a:r>
              <a:rPr lang="en-US" dirty="0"/>
              <a:t>Sn</a:t>
            </a:r>
          </a:p>
        </p:txBody>
      </p:sp>
    </p:spTree>
    <p:extLst>
      <p:ext uri="{BB962C8B-B14F-4D97-AF65-F5344CB8AC3E}">
        <p14:creationId xmlns:p14="http://schemas.microsoft.com/office/powerpoint/2010/main" val="10760481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AD803FE-29F0-4C99-9E08-289F6A9D16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0762" y="2587451"/>
            <a:ext cx="4863253" cy="3657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3C9DDC0-226E-47ED-8D7C-DFE66CF556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439" y="2588496"/>
            <a:ext cx="4863253" cy="36576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E05E694-95E9-4AF6-826A-EEE0C1E4A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80000"/>
          </a:xfrm>
        </p:spPr>
        <p:txBody>
          <a:bodyPr>
            <a:normAutofit fontScale="90000"/>
          </a:bodyPr>
          <a:lstStyle/>
          <a:p>
            <a:r>
              <a:rPr lang="en-US" dirty="0"/>
              <a:t>20 T REBCO-Nb</a:t>
            </a:r>
            <a:r>
              <a:rPr lang="en-US" baseline="-25000" dirty="0"/>
              <a:t>3</a:t>
            </a:r>
            <a:r>
              <a:rPr lang="en-US" dirty="0"/>
              <a:t>Sn hybrid</a:t>
            </a:r>
            <a:br>
              <a:rPr lang="en-US" dirty="0"/>
            </a:br>
            <a:r>
              <a:rPr lang="en-US" dirty="0"/>
              <a:t>Stress at B-bore = 20 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FE7C1C-C822-459B-AABF-C632FB3CC8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68001"/>
            <a:ext cx="10972800" cy="1230222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Azimuthal stress on the mid-plane </a:t>
            </a:r>
            <a:r>
              <a:rPr lang="en-US" dirty="0">
                <a:sym typeface="Wingdings" panose="05000000000000000000" pitchFamily="2" charset="2"/>
              </a:rPr>
              <a:t> Max: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165 MPa</a:t>
            </a:r>
          </a:p>
          <a:p>
            <a:r>
              <a:rPr lang="en-US" dirty="0"/>
              <a:t>Radial stress </a:t>
            </a:r>
            <a:r>
              <a:rPr lang="en-US" dirty="0">
                <a:sym typeface="Wingdings" panose="05000000000000000000" pitchFamily="2" charset="2"/>
              </a:rPr>
              <a:t> Max: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194 MPa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  <a:p>
            <a:pPr lvl="1"/>
            <a:r>
              <a:rPr lang="en-US" dirty="0"/>
              <a:t>No shear, no bending….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4022F7-0E83-47FE-A7FD-8000314438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7/28/2020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67817D-538F-4046-9819-F55A470A1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DB9D35-114C-4B32-A104-ED3808BA91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21</a:t>
            </a:fld>
            <a:endParaRPr lang="en-GB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522C462-A74F-45D1-A809-F84A5DC7B499}"/>
              </a:ext>
            </a:extLst>
          </p:cNvPr>
          <p:cNvSpPr txBox="1"/>
          <p:nvPr/>
        </p:nvSpPr>
        <p:spPr>
          <a:xfrm>
            <a:off x="609601" y="2598222"/>
            <a:ext cx="138194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Azimuthal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81DA3FA-C677-4CC7-8F0B-3F40195025C0}"/>
              </a:ext>
            </a:extLst>
          </p:cNvPr>
          <p:cNvSpPr txBox="1"/>
          <p:nvPr/>
        </p:nvSpPr>
        <p:spPr>
          <a:xfrm>
            <a:off x="6622975" y="2598222"/>
            <a:ext cx="138194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Radial</a:t>
            </a:r>
          </a:p>
        </p:txBody>
      </p:sp>
    </p:spTree>
    <p:extLst>
      <p:ext uri="{BB962C8B-B14F-4D97-AF65-F5344CB8AC3E}">
        <p14:creationId xmlns:p14="http://schemas.microsoft.com/office/powerpoint/2010/main" val="32268699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52144B53-0D1F-4676-B98A-E934D28D0F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53" t="5229" r="16451" b="5018"/>
          <a:stretch/>
        </p:blipFill>
        <p:spPr>
          <a:xfrm>
            <a:off x="219914" y="2131287"/>
            <a:ext cx="4120460" cy="41148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961C6E5-E04B-42E9-A541-FB1A01EB9FB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10" t="5185" r="16388" b="4939"/>
          <a:stretch/>
        </p:blipFill>
        <p:spPr>
          <a:xfrm>
            <a:off x="7891658" y="2108113"/>
            <a:ext cx="4109148" cy="41148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4DE3294-90A5-415C-A9BB-329A23AA689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04" t="5107" r="16387" b="5017"/>
          <a:stretch/>
        </p:blipFill>
        <p:spPr>
          <a:xfrm>
            <a:off x="4899172" y="3001245"/>
            <a:ext cx="2368360" cy="23748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DB1A8E5-2076-471F-935C-DB47D8D7D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20 T REBCO-Nb</a:t>
            </a:r>
            <a:r>
              <a:rPr lang="en-US" baseline="-25000" dirty="0"/>
              <a:t>3</a:t>
            </a:r>
            <a:r>
              <a:rPr lang="en-US" dirty="0"/>
              <a:t>Sn hybrid</a:t>
            </a:r>
            <a:br>
              <a:rPr lang="en-US" dirty="0"/>
            </a:br>
            <a:r>
              <a:rPr lang="en-US" dirty="0"/>
              <a:t>Test separately the Nb</a:t>
            </a:r>
            <a:r>
              <a:rPr lang="en-US" baseline="-25000" dirty="0"/>
              <a:t>3</a:t>
            </a:r>
            <a:r>
              <a:rPr lang="en-US" dirty="0"/>
              <a:t>Sn and the Bi2212 coils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7DFD43-AA00-4F31-B353-BDD644BC2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7/28/2020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7DAE40-428E-4773-A86B-A3D4EF2EF8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10C5D5-91B0-4C81-BE72-3271787518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22</a:t>
            </a:fld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A382C8C-06F1-4E06-85E0-F5E2E7416AD4}"/>
              </a:ext>
            </a:extLst>
          </p:cNvPr>
          <p:cNvSpPr txBox="1"/>
          <p:nvPr/>
        </p:nvSpPr>
        <p:spPr>
          <a:xfrm>
            <a:off x="1109948" y="3792660"/>
            <a:ext cx="8206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REBCO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BD93FA7-76AB-4ED4-8401-A8E20CCD513A}"/>
              </a:ext>
            </a:extLst>
          </p:cNvPr>
          <p:cNvSpPr txBox="1"/>
          <p:nvPr/>
        </p:nvSpPr>
        <p:spPr>
          <a:xfrm>
            <a:off x="3432000" y="3397641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Nb</a:t>
            </a:r>
            <a:r>
              <a:rPr lang="en-US" baseline="-25000" dirty="0"/>
              <a:t>3</a:t>
            </a:r>
            <a:r>
              <a:rPr lang="en-US" dirty="0"/>
              <a:t>Sn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9019D46-045D-4373-B105-E91EAAC7FBA7}"/>
              </a:ext>
            </a:extLst>
          </p:cNvPr>
          <p:cNvSpPr txBox="1"/>
          <p:nvPr/>
        </p:nvSpPr>
        <p:spPr>
          <a:xfrm>
            <a:off x="4883110" y="4014232"/>
            <a:ext cx="8206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REBCO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825DB0C-E9E6-4AB7-BAAF-6E931899672B}"/>
              </a:ext>
            </a:extLst>
          </p:cNvPr>
          <p:cNvSpPr txBox="1"/>
          <p:nvPr/>
        </p:nvSpPr>
        <p:spPr>
          <a:xfrm>
            <a:off x="10852600" y="2962379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Nb</a:t>
            </a:r>
            <a:r>
              <a:rPr lang="en-US" baseline="-25000" dirty="0"/>
              <a:t>3</a:t>
            </a:r>
            <a:r>
              <a:rPr lang="en-US" dirty="0"/>
              <a:t>Sn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53FA4EE-5C9B-4D6F-A6A0-6198700BF015}"/>
              </a:ext>
            </a:extLst>
          </p:cNvPr>
          <p:cNvSpPr txBox="1"/>
          <p:nvPr/>
        </p:nvSpPr>
        <p:spPr>
          <a:xfrm>
            <a:off x="5268377" y="1139257"/>
            <a:ext cx="1367683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ID: 50 mm</a:t>
            </a:r>
          </a:p>
          <a:p>
            <a:pPr algn="ctr"/>
            <a:r>
              <a:rPr lang="en-US" dirty="0">
                <a:solidFill>
                  <a:schemeClr val="tx2"/>
                </a:solidFill>
              </a:rPr>
              <a:t>OD: 144 mm</a:t>
            </a:r>
          </a:p>
          <a:p>
            <a:pPr algn="ctr"/>
            <a:r>
              <a:rPr lang="en-US" dirty="0">
                <a:solidFill>
                  <a:schemeClr val="tx2"/>
                </a:solidFill>
              </a:rPr>
              <a:t>W: 47 mm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96B4923-AFE4-4BD0-AEC2-C013B15E13FA}"/>
              </a:ext>
            </a:extLst>
          </p:cNvPr>
          <p:cNvSpPr txBox="1"/>
          <p:nvPr/>
        </p:nvSpPr>
        <p:spPr>
          <a:xfrm>
            <a:off x="9048563" y="1139257"/>
            <a:ext cx="1367682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ID: 144 mm</a:t>
            </a:r>
          </a:p>
          <a:p>
            <a:pPr algn="ctr"/>
            <a:r>
              <a:rPr lang="en-US" dirty="0">
                <a:solidFill>
                  <a:schemeClr val="tx2"/>
                </a:solidFill>
              </a:rPr>
              <a:t>OD: 252 mm</a:t>
            </a:r>
          </a:p>
          <a:p>
            <a:pPr algn="ctr"/>
            <a:r>
              <a:rPr lang="en-US" dirty="0">
                <a:solidFill>
                  <a:schemeClr val="tx2"/>
                </a:solidFill>
              </a:rPr>
              <a:t>W: 54 mm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862A37A-7A37-4991-9394-2A725AAA6C4C}"/>
              </a:ext>
            </a:extLst>
          </p:cNvPr>
          <p:cNvSpPr txBox="1"/>
          <p:nvPr/>
        </p:nvSpPr>
        <p:spPr>
          <a:xfrm>
            <a:off x="1559730" y="1139257"/>
            <a:ext cx="1367683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ID: 50 mm</a:t>
            </a:r>
          </a:p>
          <a:p>
            <a:pPr algn="ctr"/>
            <a:r>
              <a:rPr lang="en-US" dirty="0">
                <a:solidFill>
                  <a:schemeClr val="tx2"/>
                </a:solidFill>
              </a:rPr>
              <a:t>OD: 252 mm</a:t>
            </a:r>
          </a:p>
          <a:p>
            <a:pPr algn="ctr"/>
            <a:r>
              <a:rPr lang="en-US" dirty="0">
                <a:solidFill>
                  <a:schemeClr val="tx2"/>
                </a:solidFill>
              </a:rPr>
              <a:t>W: 101 mm</a:t>
            </a:r>
          </a:p>
        </p:txBody>
      </p:sp>
    </p:spTree>
    <p:extLst>
      <p:ext uri="{BB962C8B-B14F-4D97-AF65-F5344CB8AC3E}">
        <p14:creationId xmlns:p14="http://schemas.microsoft.com/office/powerpoint/2010/main" val="28753568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B5F1E1D-504B-492A-9F4D-46A69148FF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3635" y="1190514"/>
            <a:ext cx="6927930" cy="5029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97CF2E4-96BF-48D7-BADE-1F7BD70781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80000"/>
          </a:xfrm>
        </p:spPr>
        <p:txBody>
          <a:bodyPr>
            <a:normAutofit fontScale="90000"/>
          </a:bodyPr>
          <a:lstStyle/>
          <a:p>
            <a:r>
              <a:rPr lang="en-US" dirty="0"/>
              <a:t>20 T REBCO-Nb</a:t>
            </a:r>
            <a:r>
              <a:rPr lang="en-US" baseline="-25000" dirty="0"/>
              <a:t>3</a:t>
            </a:r>
            <a:r>
              <a:rPr lang="en-US" dirty="0"/>
              <a:t>Sn hybrid</a:t>
            </a:r>
            <a:br>
              <a:rPr lang="en-US" dirty="0"/>
            </a:br>
            <a:r>
              <a:rPr lang="en-US" dirty="0"/>
              <a:t>REBCO “only”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4473D4-1416-4CBC-9314-31936E428B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68000"/>
            <a:ext cx="6494512" cy="4869312"/>
          </a:xfrm>
        </p:spPr>
        <p:txBody>
          <a:bodyPr>
            <a:normAutofit lnSpcReduction="10000"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Bi2212</a:t>
            </a:r>
          </a:p>
          <a:p>
            <a:pPr lvl="1"/>
            <a:r>
              <a:rPr lang="en-US" dirty="0"/>
              <a:t>At short sample</a:t>
            </a:r>
          </a:p>
          <a:p>
            <a:pPr lvl="2"/>
            <a:r>
              <a:rPr lang="en-US" dirty="0" err="1"/>
              <a:t>B</a:t>
            </a:r>
            <a:r>
              <a:rPr lang="en-US" baseline="-25000" dirty="0" err="1"/>
              <a:t>p_ss</a:t>
            </a:r>
            <a:r>
              <a:rPr lang="en-US" baseline="-25000" dirty="0"/>
              <a:t> </a:t>
            </a:r>
            <a:r>
              <a:rPr lang="en-US" dirty="0"/>
              <a:t>= 16.0 T</a:t>
            </a:r>
          </a:p>
          <a:p>
            <a:pPr lvl="2"/>
            <a:r>
              <a:rPr lang="en-US" dirty="0" err="1"/>
              <a:t>B</a:t>
            </a:r>
            <a:r>
              <a:rPr lang="en-US" baseline="-25000" dirty="0" err="1"/>
              <a:t>bore_ss</a:t>
            </a:r>
            <a:r>
              <a:rPr lang="en-US" baseline="-25000" dirty="0"/>
              <a:t> </a:t>
            </a:r>
            <a:r>
              <a:rPr lang="en-US" dirty="0"/>
              <a:t>= 15.1 T</a:t>
            </a:r>
            <a:endParaRPr lang="en-US" dirty="0">
              <a:sym typeface="Wingdings" panose="05000000000000000000" pitchFamily="2" charset="2"/>
            </a:endParaRPr>
          </a:p>
          <a:p>
            <a:pPr lvl="2"/>
            <a:r>
              <a:rPr lang="en-US" dirty="0" err="1">
                <a:sym typeface="Wingdings" panose="05000000000000000000" pitchFamily="2" charset="2"/>
              </a:rPr>
              <a:t>J</a:t>
            </a:r>
            <a:r>
              <a:rPr lang="en-US" baseline="-25000" dirty="0" err="1">
                <a:sym typeface="Wingdings" panose="05000000000000000000" pitchFamily="2" charset="2"/>
              </a:rPr>
              <a:t>e_ss</a:t>
            </a:r>
            <a:r>
              <a:rPr lang="en-US" baseline="-25000" dirty="0">
                <a:sym typeface="Wingdings" panose="05000000000000000000" pitchFamily="2" charset="2"/>
              </a:rPr>
              <a:t> </a:t>
            </a:r>
            <a:r>
              <a:rPr lang="en-US" dirty="0">
                <a:sym typeface="Wingdings" panose="05000000000000000000" pitchFamily="2" charset="2"/>
              </a:rPr>
              <a:t>= 697 A/mm2</a:t>
            </a:r>
          </a:p>
          <a:p>
            <a:pPr lvl="2"/>
            <a:r>
              <a:rPr lang="en-US" dirty="0" err="1">
                <a:sym typeface="Wingdings" panose="05000000000000000000" pitchFamily="2" charset="2"/>
              </a:rPr>
              <a:t>J</a:t>
            </a:r>
            <a:r>
              <a:rPr lang="en-US" baseline="-25000" dirty="0" err="1">
                <a:sym typeface="Wingdings" panose="05000000000000000000" pitchFamily="2" charset="2"/>
              </a:rPr>
              <a:t>o_ss</a:t>
            </a:r>
            <a:r>
              <a:rPr lang="en-US" baseline="-25000" dirty="0">
                <a:sym typeface="Wingdings" panose="05000000000000000000" pitchFamily="2" charset="2"/>
              </a:rPr>
              <a:t> </a:t>
            </a:r>
            <a:r>
              <a:rPr lang="en-US" dirty="0">
                <a:sym typeface="Wingdings" panose="05000000000000000000" pitchFamily="2" charset="2"/>
              </a:rPr>
              <a:t>= 467 A/mm</a:t>
            </a:r>
            <a:r>
              <a:rPr lang="en-US" baseline="30000" dirty="0">
                <a:sym typeface="Wingdings" panose="05000000000000000000" pitchFamily="2" charset="2"/>
              </a:rPr>
              <a:t>2</a:t>
            </a:r>
            <a:endParaRPr lang="en-US" dirty="0">
              <a:sym typeface="Wingdings" panose="05000000000000000000" pitchFamily="2" charset="2"/>
            </a:endParaRPr>
          </a:p>
          <a:p>
            <a:pPr lvl="1"/>
            <a:r>
              <a:rPr lang="en-US" dirty="0">
                <a:sym typeface="Wingdings" panose="05000000000000000000" pitchFamily="2" charset="2"/>
              </a:rPr>
              <a:t>So, at 85% of short sample</a:t>
            </a:r>
          </a:p>
          <a:p>
            <a:pPr lvl="2"/>
            <a:r>
              <a:rPr lang="en-US" dirty="0" err="1"/>
              <a:t>B</a:t>
            </a:r>
            <a:r>
              <a:rPr lang="en-US" baseline="-25000" dirty="0" err="1"/>
              <a:t>p_op</a:t>
            </a:r>
            <a:r>
              <a:rPr lang="en-US" baseline="-25000" dirty="0"/>
              <a:t> </a:t>
            </a:r>
            <a:r>
              <a:rPr lang="en-US" dirty="0"/>
              <a:t>= 13.6 T</a:t>
            </a:r>
          </a:p>
          <a:p>
            <a:pPr lvl="2"/>
            <a:r>
              <a:rPr lang="en-US" b="1" dirty="0" err="1">
                <a:solidFill>
                  <a:schemeClr val="accent6">
                    <a:lumMod val="75000"/>
                  </a:schemeClr>
                </a:solidFill>
              </a:rPr>
              <a:t>B</a:t>
            </a:r>
            <a:r>
              <a:rPr lang="en-US" b="1" baseline="-25000" dirty="0" err="1">
                <a:solidFill>
                  <a:schemeClr val="accent6">
                    <a:lumMod val="75000"/>
                  </a:schemeClr>
                </a:solidFill>
              </a:rPr>
              <a:t>bore_op</a:t>
            </a:r>
            <a:r>
              <a:rPr lang="en-US" b="1" baseline="-25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= 12.8 T</a:t>
            </a:r>
            <a:endParaRPr lang="en-US" b="1" dirty="0">
              <a:solidFill>
                <a:schemeClr val="accent6">
                  <a:lumMod val="75000"/>
                </a:schemeClr>
              </a:solidFill>
              <a:sym typeface="Wingdings" panose="05000000000000000000" pitchFamily="2" charset="2"/>
            </a:endParaRPr>
          </a:p>
          <a:p>
            <a:pPr lvl="2"/>
            <a:r>
              <a:rPr lang="en-US" dirty="0" err="1">
                <a:sym typeface="Wingdings" panose="05000000000000000000" pitchFamily="2" charset="2"/>
              </a:rPr>
              <a:t>J</a:t>
            </a:r>
            <a:r>
              <a:rPr lang="en-US" baseline="-25000" dirty="0" err="1">
                <a:sym typeface="Wingdings" panose="05000000000000000000" pitchFamily="2" charset="2"/>
              </a:rPr>
              <a:t>e_op</a:t>
            </a:r>
            <a:r>
              <a:rPr lang="en-US" baseline="-25000" dirty="0">
                <a:sym typeface="Wingdings" panose="05000000000000000000" pitchFamily="2" charset="2"/>
              </a:rPr>
              <a:t> </a:t>
            </a:r>
            <a:r>
              <a:rPr lang="en-US" dirty="0">
                <a:sym typeface="Wingdings" panose="05000000000000000000" pitchFamily="2" charset="2"/>
              </a:rPr>
              <a:t>= 592 A/mm2  </a:t>
            </a:r>
          </a:p>
          <a:p>
            <a:pPr lvl="2"/>
            <a:r>
              <a:rPr lang="en-US" dirty="0" err="1">
                <a:sym typeface="Wingdings" panose="05000000000000000000" pitchFamily="2" charset="2"/>
              </a:rPr>
              <a:t>J</a:t>
            </a:r>
            <a:r>
              <a:rPr lang="en-US" baseline="-25000" dirty="0" err="1">
                <a:sym typeface="Wingdings" panose="05000000000000000000" pitchFamily="2" charset="2"/>
              </a:rPr>
              <a:t>o_op</a:t>
            </a:r>
            <a:r>
              <a:rPr lang="en-US" baseline="-25000" dirty="0">
                <a:sym typeface="Wingdings" panose="05000000000000000000" pitchFamily="2" charset="2"/>
              </a:rPr>
              <a:t> </a:t>
            </a:r>
            <a:r>
              <a:rPr lang="en-US" dirty="0">
                <a:sym typeface="Wingdings" panose="05000000000000000000" pitchFamily="2" charset="2"/>
              </a:rPr>
              <a:t>= 397 A/mm</a:t>
            </a:r>
            <a:r>
              <a:rPr lang="en-US" baseline="30000" dirty="0">
                <a:sym typeface="Wingdings" panose="05000000000000000000" pitchFamily="2" charset="2"/>
              </a:rPr>
              <a:t>2</a:t>
            </a:r>
            <a:endParaRPr lang="en-US" baseline="30000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59336A-762B-4171-9814-DF9185EEAD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7/28/2020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03DD47-AE04-470B-A384-B30CAB69B2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B6BC9F-F520-416D-BF9D-11B3077C4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23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4CE2C6D-1053-414D-92FB-06A3F79552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8293" y="1412776"/>
            <a:ext cx="1584176" cy="1548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0110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1A774CE-308E-4CF2-8701-745FAFEA15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7438" y="2593121"/>
            <a:ext cx="4863253" cy="3657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A5EEB19-DB3A-4183-8ED4-1A2C805055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" y="2593121"/>
            <a:ext cx="4863253" cy="36576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E05E694-95E9-4AF6-826A-EEE0C1E4A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80000"/>
          </a:xfrm>
        </p:spPr>
        <p:txBody>
          <a:bodyPr>
            <a:normAutofit fontScale="90000"/>
          </a:bodyPr>
          <a:lstStyle/>
          <a:p>
            <a:r>
              <a:rPr lang="en-US" dirty="0"/>
              <a:t>20 T REBCO-Nb</a:t>
            </a:r>
            <a:r>
              <a:rPr lang="en-US" baseline="-25000" dirty="0"/>
              <a:t>3</a:t>
            </a:r>
            <a:r>
              <a:rPr lang="en-US" dirty="0"/>
              <a:t>Sn hybrid</a:t>
            </a:r>
            <a:br>
              <a:rPr lang="en-US" dirty="0"/>
            </a:br>
            <a:r>
              <a:rPr lang="en-US" dirty="0"/>
              <a:t>REBCO “only”, Stress at B-bore = 12.8 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FE7C1C-C822-459B-AABF-C632FB3CC8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68001"/>
            <a:ext cx="10972800" cy="1230222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Azimuthal stress on the mid-plane </a:t>
            </a:r>
            <a:r>
              <a:rPr lang="en-US" dirty="0">
                <a:sym typeface="Wingdings" panose="05000000000000000000" pitchFamily="2" charset="2"/>
              </a:rPr>
              <a:t> Max: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99 MPa</a:t>
            </a:r>
          </a:p>
          <a:p>
            <a:r>
              <a:rPr lang="en-US" dirty="0"/>
              <a:t>Radial stress </a:t>
            </a:r>
            <a:r>
              <a:rPr lang="en-US" dirty="0">
                <a:sym typeface="Wingdings" panose="05000000000000000000" pitchFamily="2" charset="2"/>
              </a:rPr>
              <a:t> Max: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93 MPa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  <a:p>
            <a:pPr lvl="1"/>
            <a:r>
              <a:rPr lang="en-US" dirty="0"/>
              <a:t>No shear, no bending….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4022F7-0E83-47FE-A7FD-8000314438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7/28/2020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67817D-538F-4046-9819-F55A470A1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DB9D35-114C-4B32-A104-ED3808BA91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24</a:t>
            </a:fld>
            <a:endParaRPr lang="en-GB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522C462-A74F-45D1-A809-F84A5DC7B499}"/>
              </a:ext>
            </a:extLst>
          </p:cNvPr>
          <p:cNvSpPr txBox="1"/>
          <p:nvPr/>
        </p:nvSpPr>
        <p:spPr>
          <a:xfrm>
            <a:off x="609601" y="2598222"/>
            <a:ext cx="138194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Azimuthal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81DA3FA-C677-4CC7-8F0B-3F40195025C0}"/>
              </a:ext>
            </a:extLst>
          </p:cNvPr>
          <p:cNvSpPr txBox="1"/>
          <p:nvPr/>
        </p:nvSpPr>
        <p:spPr>
          <a:xfrm>
            <a:off x="6622975" y="2598222"/>
            <a:ext cx="138194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Radial</a:t>
            </a:r>
          </a:p>
        </p:txBody>
      </p:sp>
    </p:spTree>
    <p:extLst>
      <p:ext uri="{BB962C8B-B14F-4D97-AF65-F5344CB8AC3E}">
        <p14:creationId xmlns:p14="http://schemas.microsoft.com/office/powerpoint/2010/main" val="34346011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48FF302-05DC-497C-A51C-A607B605D7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3635" y="1190514"/>
            <a:ext cx="6927930" cy="5029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97CF2E4-96BF-48D7-BADE-1F7BD70781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80000"/>
          </a:xfrm>
        </p:spPr>
        <p:txBody>
          <a:bodyPr>
            <a:normAutofit fontScale="90000"/>
          </a:bodyPr>
          <a:lstStyle/>
          <a:p>
            <a:r>
              <a:rPr lang="en-US" dirty="0"/>
              <a:t>20 T REBCO-Nb</a:t>
            </a:r>
            <a:r>
              <a:rPr lang="en-US" baseline="-25000" dirty="0"/>
              <a:t>3</a:t>
            </a:r>
            <a:r>
              <a:rPr lang="en-US" dirty="0"/>
              <a:t>Sn hybrid</a:t>
            </a:r>
            <a:br>
              <a:rPr lang="en-US" dirty="0"/>
            </a:br>
            <a:r>
              <a:rPr lang="en-US" dirty="0"/>
              <a:t>Nb</a:t>
            </a:r>
            <a:r>
              <a:rPr lang="en-US" baseline="-25000" dirty="0"/>
              <a:t>3</a:t>
            </a:r>
            <a:r>
              <a:rPr lang="en-US" dirty="0"/>
              <a:t>Sn “only”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4473D4-1416-4CBC-9314-31936E428B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68000"/>
            <a:ext cx="6494512" cy="4869312"/>
          </a:xfrm>
        </p:spPr>
        <p:txBody>
          <a:bodyPr>
            <a:normAutofit lnSpcReduction="10000"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Nb</a:t>
            </a:r>
            <a:r>
              <a:rPr lang="en-US" baseline="-25000" dirty="0">
                <a:solidFill>
                  <a:schemeClr val="accent6">
                    <a:lumMod val="75000"/>
                  </a:schemeClr>
                </a:solidFill>
              </a:rPr>
              <a:t>3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Sn</a:t>
            </a:r>
          </a:p>
          <a:p>
            <a:pPr lvl="1"/>
            <a:r>
              <a:rPr lang="en-US" dirty="0"/>
              <a:t>At short sample</a:t>
            </a:r>
          </a:p>
          <a:p>
            <a:pPr lvl="2"/>
            <a:r>
              <a:rPr lang="en-US" dirty="0" err="1"/>
              <a:t>B</a:t>
            </a:r>
            <a:r>
              <a:rPr lang="en-US" baseline="-25000" dirty="0" err="1"/>
              <a:t>p_ss</a:t>
            </a:r>
            <a:r>
              <a:rPr lang="en-US" baseline="-25000" dirty="0"/>
              <a:t> </a:t>
            </a:r>
            <a:r>
              <a:rPr lang="en-US" dirty="0"/>
              <a:t>= 17.7 T</a:t>
            </a:r>
          </a:p>
          <a:p>
            <a:pPr lvl="2"/>
            <a:r>
              <a:rPr lang="en-US" dirty="0" err="1"/>
              <a:t>B</a:t>
            </a:r>
            <a:r>
              <a:rPr lang="en-US" baseline="-25000" dirty="0" err="1"/>
              <a:t>bore_ss</a:t>
            </a:r>
            <a:r>
              <a:rPr lang="en-US" baseline="-25000" dirty="0"/>
              <a:t> </a:t>
            </a:r>
            <a:r>
              <a:rPr lang="en-US" dirty="0"/>
              <a:t>= 15.4 T</a:t>
            </a:r>
            <a:endParaRPr lang="en-US" dirty="0">
              <a:sym typeface="Wingdings" panose="05000000000000000000" pitchFamily="2" charset="2"/>
            </a:endParaRPr>
          </a:p>
          <a:p>
            <a:pPr lvl="2"/>
            <a:r>
              <a:rPr lang="en-US" dirty="0" err="1">
                <a:sym typeface="Wingdings" panose="05000000000000000000" pitchFamily="2" charset="2"/>
              </a:rPr>
              <a:t>J</a:t>
            </a:r>
            <a:r>
              <a:rPr lang="en-US" baseline="-25000" dirty="0" err="1">
                <a:sym typeface="Wingdings" panose="05000000000000000000" pitchFamily="2" charset="2"/>
              </a:rPr>
              <a:t>e_ss</a:t>
            </a:r>
            <a:r>
              <a:rPr lang="en-US" baseline="-25000" dirty="0">
                <a:sym typeface="Wingdings" panose="05000000000000000000" pitchFamily="2" charset="2"/>
              </a:rPr>
              <a:t> </a:t>
            </a:r>
            <a:r>
              <a:rPr lang="en-US" dirty="0">
                <a:sym typeface="Wingdings" panose="05000000000000000000" pitchFamily="2" charset="2"/>
              </a:rPr>
              <a:t>= 622 A/mm2</a:t>
            </a:r>
          </a:p>
          <a:p>
            <a:pPr lvl="2"/>
            <a:r>
              <a:rPr lang="en-US" dirty="0" err="1">
                <a:sym typeface="Wingdings" panose="05000000000000000000" pitchFamily="2" charset="2"/>
              </a:rPr>
              <a:t>J</a:t>
            </a:r>
            <a:r>
              <a:rPr lang="en-US" baseline="-25000" dirty="0" err="1">
                <a:sym typeface="Wingdings" panose="05000000000000000000" pitchFamily="2" charset="2"/>
              </a:rPr>
              <a:t>o_ss</a:t>
            </a:r>
            <a:r>
              <a:rPr lang="en-US" baseline="-25000" dirty="0">
                <a:sym typeface="Wingdings" panose="05000000000000000000" pitchFamily="2" charset="2"/>
              </a:rPr>
              <a:t> </a:t>
            </a:r>
            <a:r>
              <a:rPr lang="en-US" dirty="0">
                <a:sym typeface="Wingdings" panose="05000000000000000000" pitchFamily="2" charset="2"/>
              </a:rPr>
              <a:t>= 417 A/mm</a:t>
            </a:r>
            <a:r>
              <a:rPr lang="en-US" baseline="30000" dirty="0">
                <a:sym typeface="Wingdings" panose="05000000000000000000" pitchFamily="2" charset="2"/>
              </a:rPr>
              <a:t>2</a:t>
            </a:r>
            <a:endParaRPr lang="en-US" dirty="0">
              <a:sym typeface="Wingdings" panose="05000000000000000000" pitchFamily="2" charset="2"/>
            </a:endParaRPr>
          </a:p>
          <a:p>
            <a:pPr lvl="1"/>
            <a:r>
              <a:rPr lang="en-US" dirty="0">
                <a:sym typeface="Wingdings" panose="05000000000000000000" pitchFamily="2" charset="2"/>
              </a:rPr>
              <a:t>So, at 85% of short sample</a:t>
            </a:r>
          </a:p>
          <a:p>
            <a:pPr lvl="2"/>
            <a:r>
              <a:rPr lang="en-US" dirty="0" err="1"/>
              <a:t>B</a:t>
            </a:r>
            <a:r>
              <a:rPr lang="en-US" baseline="-25000" dirty="0" err="1"/>
              <a:t>p_op</a:t>
            </a:r>
            <a:r>
              <a:rPr lang="en-US" baseline="-25000" dirty="0"/>
              <a:t> </a:t>
            </a:r>
            <a:r>
              <a:rPr lang="en-US" dirty="0"/>
              <a:t>= 15.0 T</a:t>
            </a:r>
          </a:p>
          <a:p>
            <a:pPr lvl="2"/>
            <a:r>
              <a:rPr lang="en-US" b="1" dirty="0" err="1">
                <a:solidFill>
                  <a:schemeClr val="accent6">
                    <a:lumMod val="75000"/>
                  </a:schemeClr>
                </a:solidFill>
              </a:rPr>
              <a:t>B</a:t>
            </a:r>
            <a:r>
              <a:rPr lang="en-US" b="1" baseline="-25000" dirty="0" err="1">
                <a:solidFill>
                  <a:schemeClr val="accent6">
                    <a:lumMod val="75000"/>
                  </a:schemeClr>
                </a:solidFill>
              </a:rPr>
              <a:t>bore_op</a:t>
            </a:r>
            <a:r>
              <a:rPr lang="en-US" b="1" baseline="-25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= 13.1 T</a:t>
            </a:r>
            <a:endParaRPr lang="en-US" b="1" dirty="0">
              <a:solidFill>
                <a:schemeClr val="accent6">
                  <a:lumMod val="75000"/>
                </a:schemeClr>
              </a:solidFill>
              <a:sym typeface="Wingdings" panose="05000000000000000000" pitchFamily="2" charset="2"/>
            </a:endParaRPr>
          </a:p>
          <a:p>
            <a:pPr lvl="2"/>
            <a:r>
              <a:rPr lang="en-US" dirty="0" err="1">
                <a:sym typeface="Wingdings" panose="05000000000000000000" pitchFamily="2" charset="2"/>
              </a:rPr>
              <a:t>J</a:t>
            </a:r>
            <a:r>
              <a:rPr lang="en-US" baseline="-25000" dirty="0" err="1">
                <a:sym typeface="Wingdings" panose="05000000000000000000" pitchFamily="2" charset="2"/>
              </a:rPr>
              <a:t>e_op</a:t>
            </a:r>
            <a:r>
              <a:rPr lang="en-US" baseline="-25000" dirty="0">
                <a:sym typeface="Wingdings" panose="05000000000000000000" pitchFamily="2" charset="2"/>
              </a:rPr>
              <a:t> </a:t>
            </a:r>
            <a:r>
              <a:rPr lang="en-US" dirty="0">
                <a:sym typeface="Wingdings" panose="05000000000000000000" pitchFamily="2" charset="2"/>
              </a:rPr>
              <a:t>= 529 A/mm2  </a:t>
            </a:r>
          </a:p>
          <a:p>
            <a:pPr lvl="2"/>
            <a:r>
              <a:rPr lang="en-US" dirty="0" err="1">
                <a:sym typeface="Wingdings" panose="05000000000000000000" pitchFamily="2" charset="2"/>
              </a:rPr>
              <a:t>J</a:t>
            </a:r>
            <a:r>
              <a:rPr lang="en-US" baseline="-25000" dirty="0" err="1">
                <a:sym typeface="Wingdings" panose="05000000000000000000" pitchFamily="2" charset="2"/>
              </a:rPr>
              <a:t>o_op</a:t>
            </a:r>
            <a:r>
              <a:rPr lang="en-US" baseline="-25000" dirty="0">
                <a:sym typeface="Wingdings" panose="05000000000000000000" pitchFamily="2" charset="2"/>
              </a:rPr>
              <a:t> </a:t>
            </a:r>
            <a:r>
              <a:rPr lang="en-US" dirty="0">
                <a:sym typeface="Wingdings" panose="05000000000000000000" pitchFamily="2" charset="2"/>
              </a:rPr>
              <a:t>= 354 A/mm</a:t>
            </a:r>
            <a:r>
              <a:rPr lang="en-US" baseline="30000" dirty="0">
                <a:sym typeface="Wingdings" panose="05000000000000000000" pitchFamily="2" charset="2"/>
              </a:rPr>
              <a:t>2</a:t>
            </a:r>
            <a:endParaRPr lang="en-US" baseline="30000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59336A-762B-4171-9814-DF9185EEAD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7/28/2020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03DD47-AE04-470B-A384-B30CAB69B2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B6BC9F-F520-416D-BF9D-11B3077C4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25</a:t>
            </a:fld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E87E567-7D46-4B39-9D18-7CEF119437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8330" y="1412776"/>
            <a:ext cx="1506511" cy="1508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4963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C9D778D-35F4-496E-AFC7-9F0B5A2985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9550" y="2584737"/>
            <a:ext cx="4863253" cy="3657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1C7C911-983F-45F8-99DE-54AF7D2A4D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" y="2583993"/>
            <a:ext cx="4863253" cy="36576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E05E694-95E9-4AF6-826A-EEE0C1E4A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80000"/>
          </a:xfrm>
        </p:spPr>
        <p:txBody>
          <a:bodyPr>
            <a:normAutofit fontScale="90000"/>
          </a:bodyPr>
          <a:lstStyle/>
          <a:p>
            <a:r>
              <a:rPr lang="en-US" dirty="0"/>
              <a:t>20 T REBCO-Nb</a:t>
            </a:r>
            <a:r>
              <a:rPr lang="en-US" baseline="-25000" dirty="0"/>
              <a:t>3</a:t>
            </a:r>
            <a:r>
              <a:rPr lang="en-US" dirty="0"/>
              <a:t>Sn hybrid</a:t>
            </a:r>
            <a:br>
              <a:rPr lang="en-US" dirty="0"/>
            </a:br>
            <a:r>
              <a:rPr lang="en-US" dirty="0"/>
              <a:t>Nb</a:t>
            </a:r>
            <a:r>
              <a:rPr lang="en-US" baseline="30000" dirty="0"/>
              <a:t>3</a:t>
            </a:r>
            <a:r>
              <a:rPr lang="en-US" dirty="0"/>
              <a:t>Sn “only”, Stress at B-bore = 13.1 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FE7C1C-C822-459B-AABF-C632FB3CC8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68001"/>
            <a:ext cx="10972800" cy="1230222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Azimuthal stress on the mid-plane </a:t>
            </a:r>
            <a:r>
              <a:rPr lang="en-US" dirty="0">
                <a:sym typeface="Wingdings" panose="05000000000000000000" pitchFamily="2" charset="2"/>
              </a:rPr>
              <a:t> Max: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201 MPa</a:t>
            </a:r>
          </a:p>
          <a:p>
            <a:r>
              <a:rPr lang="en-US" dirty="0"/>
              <a:t>Radial stress </a:t>
            </a:r>
            <a:r>
              <a:rPr lang="en-US" dirty="0">
                <a:sym typeface="Wingdings" panose="05000000000000000000" pitchFamily="2" charset="2"/>
              </a:rPr>
              <a:t> Max: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114 MPa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  <a:p>
            <a:pPr lvl="1"/>
            <a:r>
              <a:rPr lang="en-US" dirty="0"/>
              <a:t>No shear, no bending….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4022F7-0E83-47FE-A7FD-8000314438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7/28/2020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67817D-538F-4046-9819-F55A470A1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DB9D35-114C-4B32-A104-ED3808BA91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26</a:t>
            </a:fld>
            <a:endParaRPr lang="en-GB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522C462-A74F-45D1-A809-F84A5DC7B499}"/>
              </a:ext>
            </a:extLst>
          </p:cNvPr>
          <p:cNvSpPr txBox="1"/>
          <p:nvPr/>
        </p:nvSpPr>
        <p:spPr>
          <a:xfrm>
            <a:off x="609601" y="2598222"/>
            <a:ext cx="138194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Azimuthal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81DA3FA-C677-4CC7-8F0B-3F40195025C0}"/>
              </a:ext>
            </a:extLst>
          </p:cNvPr>
          <p:cNvSpPr txBox="1"/>
          <p:nvPr/>
        </p:nvSpPr>
        <p:spPr>
          <a:xfrm>
            <a:off x="6622975" y="2598222"/>
            <a:ext cx="138194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Radial</a:t>
            </a:r>
          </a:p>
        </p:txBody>
      </p:sp>
    </p:spTree>
    <p:extLst>
      <p:ext uri="{BB962C8B-B14F-4D97-AF65-F5344CB8AC3E}">
        <p14:creationId xmlns:p14="http://schemas.microsoft.com/office/powerpoint/2010/main" val="37127176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CDB84B-4ED5-4678-A18D-0C229A9843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3F1DF6-C78C-4BD6-84A1-BFDF636C26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38896E-63BD-415E-9A9A-3F39220FD4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7/28/2020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8360A7-1591-4FD8-9E9B-9F5B2CBF12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0FF12E-7874-4C15-BA72-22D376B6C6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27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69911DC-9ABE-4345-982B-AEEF1C3FC1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004"/>
          <a:stretch/>
        </p:blipFill>
        <p:spPr>
          <a:xfrm>
            <a:off x="0" y="4320759"/>
            <a:ext cx="5153996" cy="1828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9521409-9104-42F3-8EA6-C900135BFF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2076" y="3985451"/>
            <a:ext cx="6559924" cy="230428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C9CB0A1-F70F-4A49-B48B-0B20A603C64E}"/>
              </a:ext>
            </a:extLst>
          </p:cNvPr>
          <p:cNvSpPr txBox="1"/>
          <p:nvPr/>
        </p:nvSpPr>
        <p:spPr>
          <a:xfrm>
            <a:off x="1767057" y="2383720"/>
            <a:ext cx="1699504" cy="1477328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ID: 50 mm</a:t>
            </a:r>
          </a:p>
          <a:p>
            <a:pPr algn="ctr"/>
            <a:r>
              <a:rPr lang="en-US" dirty="0">
                <a:solidFill>
                  <a:schemeClr val="tx2"/>
                </a:solidFill>
              </a:rPr>
              <a:t>OD: 146 mm</a:t>
            </a:r>
          </a:p>
          <a:p>
            <a:pPr algn="ctr"/>
            <a:r>
              <a:rPr lang="en-US" dirty="0">
                <a:solidFill>
                  <a:schemeClr val="tx2"/>
                </a:solidFill>
              </a:rPr>
              <a:t>W: 49 mm</a:t>
            </a:r>
          </a:p>
          <a:p>
            <a:pPr algn="ctr"/>
            <a:r>
              <a:rPr lang="en-US" dirty="0">
                <a:solidFill>
                  <a:schemeClr val="tx2"/>
                </a:solidFill>
              </a:rPr>
              <a:t>B = 14.7 T</a:t>
            </a:r>
          </a:p>
          <a:p>
            <a:pPr algn="ctr"/>
            <a:r>
              <a:rPr lang="en-US" dirty="0">
                <a:solidFill>
                  <a:schemeClr val="tx2"/>
                </a:solidFill>
                <a:sym typeface="Symbol" panose="05050102010706020507" pitchFamily="18" charset="2"/>
              </a:rPr>
              <a:t></a:t>
            </a:r>
            <a:r>
              <a:rPr lang="en-US" baseline="-25000" dirty="0">
                <a:solidFill>
                  <a:schemeClr val="tx2"/>
                </a:solidFill>
                <a:sym typeface="Symbol" panose="05050102010706020507" pitchFamily="18" charset="2"/>
              </a:rPr>
              <a:t></a:t>
            </a:r>
            <a:r>
              <a:rPr lang="en-US" dirty="0">
                <a:solidFill>
                  <a:schemeClr val="tx2"/>
                </a:solidFill>
                <a:sym typeface="Symbol" panose="05050102010706020507" pitchFamily="18" charset="2"/>
              </a:rPr>
              <a:t>/ </a:t>
            </a:r>
            <a:r>
              <a:rPr lang="en-US" baseline="-25000" dirty="0">
                <a:solidFill>
                  <a:schemeClr val="tx2"/>
                </a:solidFill>
                <a:sym typeface="Symbol" panose="05050102010706020507" pitchFamily="18" charset="2"/>
              </a:rPr>
              <a:t>r </a:t>
            </a:r>
            <a:r>
              <a:rPr lang="en-US" dirty="0">
                <a:solidFill>
                  <a:schemeClr val="tx2"/>
                </a:solidFill>
                <a:sym typeface="Symbol" panose="05050102010706020507" pitchFamily="18" charset="2"/>
              </a:rPr>
              <a:t>=128/122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6036950-CF52-4E73-9698-997BBEAACD21}"/>
              </a:ext>
            </a:extLst>
          </p:cNvPr>
          <p:cNvSpPr txBox="1"/>
          <p:nvPr/>
        </p:nvSpPr>
        <p:spPr>
          <a:xfrm>
            <a:off x="3590910" y="2378533"/>
            <a:ext cx="1582484" cy="1477328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ID: 146 mm</a:t>
            </a:r>
          </a:p>
          <a:p>
            <a:pPr algn="ctr"/>
            <a:r>
              <a:rPr lang="en-US" dirty="0">
                <a:solidFill>
                  <a:schemeClr val="tx2"/>
                </a:solidFill>
              </a:rPr>
              <a:t>OD: 200 mm</a:t>
            </a:r>
          </a:p>
          <a:p>
            <a:pPr algn="ctr"/>
            <a:r>
              <a:rPr lang="en-US" dirty="0">
                <a:solidFill>
                  <a:schemeClr val="tx2"/>
                </a:solidFill>
              </a:rPr>
              <a:t>W: 27 mm</a:t>
            </a:r>
          </a:p>
          <a:p>
            <a:pPr algn="ctr"/>
            <a:r>
              <a:rPr lang="en-US" dirty="0">
                <a:solidFill>
                  <a:schemeClr val="tx2"/>
                </a:solidFill>
              </a:rPr>
              <a:t>B = 10.3 T</a:t>
            </a:r>
          </a:p>
          <a:p>
            <a:pPr algn="ctr"/>
            <a:r>
              <a:rPr lang="en-US" dirty="0">
                <a:solidFill>
                  <a:schemeClr val="tx2"/>
                </a:solidFill>
                <a:sym typeface="Symbol" panose="05050102010706020507" pitchFamily="18" charset="2"/>
              </a:rPr>
              <a:t></a:t>
            </a:r>
            <a:r>
              <a:rPr lang="en-US" baseline="-25000" dirty="0">
                <a:solidFill>
                  <a:schemeClr val="tx2"/>
                </a:solidFill>
                <a:sym typeface="Symbol" panose="05050102010706020507" pitchFamily="18" charset="2"/>
              </a:rPr>
              <a:t></a:t>
            </a:r>
            <a:r>
              <a:rPr lang="en-US" dirty="0">
                <a:solidFill>
                  <a:schemeClr val="tx2"/>
                </a:solidFill>
                <a:sym typeface="Symbol" panose="05050102010706020507" pitchFamily="18" charset="2"/>
              </a:rPr>
              <a:t>/ </a:t>
            </a:r>
            <a:r>
              <a:rPr lang="en-US" baseline="-25000" dirty="0">
                <a:solidFill>
                  <a:schemeClr val="tx2"/>
                </a:solidFill>
                <a:sym typeface="Symbol" panose="05050102010706020507" pitchFamily="18" charset="2"/>
              </a:rPr>
              <a:t>r </a:t>
            </a:r>
            <a:r>
              <a:rPr lang="en-US" dirty="0">
                <a:solidFill>
                  <a:schemeClr val="tx2"/>
                </a:solidFill>
                <a:sym typeface="Symbol" panose="05050102010706020507" pitchFamily="18" charset="2"/>
              </a:rPr>
              <a:t>=232/77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96ADA52-2C4A-40B8-9633-0F11FE911F0A}"/>
              </a:ext>
            </a:extLst>
          </p:cNvPr>
          <p:cNvSpPr txBox="1"/>
          <p:nvPr/>
        </p:nvSpPr>
        <p:spPr>
          <a:xfrm>
            <a:off x="25433" y="2378533"/>
            <a:ext cx="1699504" cy="1477328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ID: 50 mm</a:t>
            </a:r>
          </a:p>
          <a:p>
            <a:pPr algn="ctr"/>
            <a:r>
              <a:rPr lang="en-US" dirty="0">
                <a:solidFill>
                  <a:schemeClr val="tx2"/>
                </a:solidFill>
              </a:rPr>
              <a:t>OD: 200 mm</a:t>
            </a:r>
          </a:p>
          <a:p>
            <a:pPr algn="ctr"/>
            <a:r>
              <a:rPr lang="en-US" dirty="0">
                <a:solidFill>
                  <a:schemeClr val="tx2"/>
                </a:solidFill>
              </a:rPr>
              <a:t>W: 76 mm</a:t>
            </a:r>
          </a:p>
          <a:p>
            <a:pPr algn="ctr"/>
            <a:r>
              <a:rPr lang="en-US" dirty="0">
                <a:solidFill>
                  <a:schemeClr val="tx2"/>
                </a:solidFill>
              </a:rPr>
              <a:t>B = 20 T</a:t>
            </a:r>
          </a:p>
          <a:p>
            <a:pPr algn="ctr"/>
            <a:r>
              <a:rPr lang="en-US" dirty="0">
                <a:solidFill>
                  <a:schemeClr val="tx2"/>
                </a:solidFill>
                <a:sym typeface="Symbol" panose="05050102010706020507" pitchFamily="18" charset="2"/>
              </a:rPr>
              <a:t></a:t>
            </a:r>
            <a:r>
              <a:rPr lang="en-US" baseline="-25000" dirty="0">
                <a:solidFill>
                  <a:schemeClr val="tx2"/>
                </a:solidFill>
                <a:sym typeface="Symbol" panose="05050102010706020507" pitchFamily="18" charset="2"/>
              </a:rPr>
              <a:t></a:t>
            </a:r>
            <a:r>
              <a:rPr lang="en-US" dirty="0">
                <a:solidFill>
                  <a:schemeClr val="tx2"/>
                </a:solidFill>
                <a:sym typeface="Symbol" panose="05050102010706020507" pitchFamily="18" charset="2"/>
              </a:rPr>
              <a:t>/ </a:t>
            </a:r>
            <a:r>
              <a:rPr lang="en-US" baseline="-25000" dirty="0">
                <a:solidFill>
                  <a:schemeClr val="tx2"/>
                </a:solidFill>
                <a:sym typeface="Symbol" panose="05050102010706020507" pitchFamily="18" charset="2"/>
              </a:rPr>
              <a:t>r </a:t>
            </a:r>
            <a:r>
              <a:rPr lang="en-US" dirty="0">
                <a:solidFill>
                  <a:schemeClr val="tx2"/>
                </a:solidFill>
                <a:sym typeface="Symbol" panose="05050102010706020507" pitchFamily="18" charset="2"/>
              </a:rPr>
              <a:t>=188/206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D1F260F-80DD-4A07-A1C6-617CF52B5A67}"/>
              </a:ext>
            </a:extLst>
          </p:cNvPr>
          <p:cNvSpPr txBox="1"/>
          <p:nvPr/>
        </p:nvSpPr>
        <p:spPr>
          <a:xfrm>
            <a:off x="8179303" y="2378533"/>
            <a:ext cx="1465466" cy="1477328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ID: 50 mm</a:t>
            </a:r>
          </a:p>
          <a:p>
            <a:pPr algn="ctr"/>
            <a:r>
              <a:rPr lang="en-US" dirty="0">
                <a:solidFill>
                  <a:schemeClr val="tx2"/>
                </a:solidFill>
              </a:rPr>
              <a:t>OD: 144 mm</a:t>
            </a:r>
          </a:p>
          <a:p>
            <a:pPr algn="ctr"/>
            <a:r>
              <a:rPr lang="en-US" dirty="0">
                <a:solidFill>
                  <a:schemeClr val="tx2"/>
                </a:solidFill>
              </a:rPr>
              <a:t>W: 47 mm</a:t>
            </a:r>
          </a:p>
          <a:p>
            <a:pPr algn="ctr"/>
            <a:r>
              <a:rPr lang="en-US" dirty="0">
                <a:solidFill>
                  <a:schemeClr val="tx2"/>
                </a:solidFill>
              </a:rPr>
              <a:t>B = 12.8 T</a:t>
            </a:r>
          </a:p>
          <a:p>
            <a:pPr algn="ctr"/>
            <a:r>
              <a:rPr lang="en-US" dirty="0">
                <a:solidFill>
                  <a:schemeClr val="tx2"/>
                </a:solidFill>
                <a:sym typeface="Symbol" panose="05050102010706020507" pitchFamily="18" charset="2"/>
              </a:rPr>
              <a:t></a:t>
            </a:r>
            <a:r>
              <a:rPr lang="en-US" baseline="-25000" dirty="0">
                <a:solidFill>
                  <a:schemeClr val="tx2"/>
                </a:solidFill>
                <a:sym typeface="Symbol" panose="05050102010706020507" pitchFamily="18" charset="2"/>
              </a:rPr>
              <a:t></a:t>
            </a:r>
            <a:r>
              <a:rPr lang="en-US" dirty="0">
                <a:solidFill>
                  <a:schemeClr val="tx2"/>
                </a:solidFill>
                <a:sym typeface="Symbol" panose="05050102010706020507" pitchFamily="18" charset="2"/>
              </a:rPr>
              <a:t>/ </a:t>
            </a:r>
            <a:r>
              <a:rPr lang="en-US" baseline="-25000" dirty="0">
                <a:solidFill>
                  <a:schemeClr val="tx2"/>
                </a:solidFill>
                <a:sym typeface="Symbol" panose="05050102010706020507" pitchFamily="18" charset="2"/>
              </a:rPr>
              <a:t>r </a:t>
            </a:r>
            <a:r>
              <a:rPr lang="en-US" dirty="0">
                <a:solidFill>
                  <a:schemeClr val="tx2"/>
                </a:solidFill>
                <a:sym typeface="Symbol" panose="05050102010706020507" pitchFamily="18" charset="2"/>
              </a:rPr>
              <a:t>=99/93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466936D-1BD5-4C25-B94D-C3397BCE5C33}"/>
              </a:ext>
            </a:extLst>
          </p:cNvPr>
          <p:cNvSpPr txBox="1"/>
          <p:nvPr/>
        </p:nvSpPr>
        <p:spPr>
          <a:xfrm>
            <a:off x="10107022" y="2378533"/>
            <a:ext cx="1699504" cy="1477328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ID: 144 mm</a:t>
            </a:r>
          </a:p>
          <a:p>
            <a:pPr algn="ctr"/>
            <a:r>
              <a:rPr lang="en-US" dirty="0">
                <a:solidFill>
                  <a:schemeClr val="tx2"/>
                </a:solidFill>
              </a:rPr>
              <a:t>OD: 252 mm</a:t>
            </a:r>
          </a:p>
          <a:p>
            <a:pPr algn="ctr"/>
            <a:r>
              <a:rPr lang="en-US" dirty="0">
                <a:solidFill>
                  <a:schemeClr val="tx2"/>
                </a:solidFill>
              </a:rPr>
              <a:t>W: 54 mm</a:t>
            </a:r>
          </a:p>
          <a:p>
            <a:pPr algn="ctr"/>
            <a:r>
              <a:rPr lang="en-US" dirty="0">
                <a:solidFill>
                  <a:schemeClr val="tx2"/>
                </a:solidFill>
              </a:rPr>
              <a:t>B = 13.1 T</a:t>
            </a:r>
          </a:p>
          <a:p>
            <a:pPr algn="ctr"/>
            <a:r>
              <a:rPr lang="en-US" dirty="0">
                <a:solidFill>
                  <a:schemeClr val="tx2"/>
                </a:solidFill>
                <a:sym typeface="Symbol" panose="05050102010706020507" pitchFamily="18" charset="2"/>
              </a:rPr>
              <a:t></a:t>
            </a:r>
            <a:r>
              <a:rPr lang="en-US" baseline="-25000" dirty="0">
                <a:solidFill>
                  <a:schemeClr val="tx2"/>
                </a:solidFill>
                <a:sym typeface="Symbol" panose="05050102010706020507" pitchFamily="18" charset="2"/>
              </a:rPr>
              <a:t></a:t>
            </a:r>
            <a:r>
              <a:rPr lang="en-US" dirty="0">
                <a:solidFill>
                  <a:schemeClr val="tx2"/>
                </a:solidFill>
                <a:sym typeface="Symbol" panose="05050102010706020507" pitchFamily="18" charset="2"/>
              </a:rPr>
              <a:t>/ </a:t>
            </a:r>
            <a:r>
              <a:rPr lang="en-US" baseline="-25000" dirty="0">
                <a:solidFill>
                  <a:schemeClr val="tx2"/>
                </a:solidFill>
                <a:sym typeface="Symbol" panose="05050102010706020507" pitchFamily="18" charset="2"/>
              </a:rPr>
              <a:t>r </a:t>
            </a:r>
            <a:r>
              <a:rPr lang="en-US" dirty="0">
                <a:solidFill>
                  <a:schemeClr val="tx2"/>
                </a:solidFill>
                <a:sym typeface="Symbol" panose="05050102010706020507" pitchFamily="18" charset="2"/>
              </a:rPr>
              <a:t>=201/114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9A899BE-D12A-4CC0-8A9E-2B49467B025F}"/>
              </a:ext>
            </a:extLst>
          </p:cNvPr>
          <p:cNvSpPr txBox="1"/>
          <p:nvPr/>
        </p:nvSpPr>
        <p:spPr>
          <a:xfrm>
            <a:off x="5871926" y="2383720"/>
            <a:ext cx="1699504" cy="1477328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ID: 50 mm</a:t>
            </a:r>
          </a:p>
          <a:p>
            <a:pPr algn="ctr"/>
            <a:r>
              <a:rPr lang="en-US" dirty="0">
                <a:solidFill>
                  <a:schemeClr val="tx2"/>
                </a:solidFill>
              </a:rPr>
              <a:t>OD: 252 mm</a:t>
            </a:r>
          </a:p>
          <a:p>
            <a:pPr algn="ctr"/>
            <a:r>
              <a:rPr lang="en-US" dirty="0">
                <a:solidFill>
                  <a:schemeClr val="tx2"/>
                </a:solidFill>
              </a:rPr>
              <a:t>W: 101 mm</a:t>
            </a:r>
          </a:p>
          <a:p>
            <a:pPr algn="ctr"/>
            <a:r>
              <a:rPr lang="en-US" dirty="0">
                <a:solidFill>
                  <a:schemeClr val="tx2"/>
                </a:solidFill>
              </a:rPr>
              <a:t>B = 20 T</a:t>
            </a:r>
          </a:p>
          <a:p>
            <a:pPr algn="ctr"/>
            <a:r>
              <a:rPr lang="en-US" dirty="0">
                <a:solidFill>
                  <a:schemeClr val="tx2"/>
                </a:solidFill>
                <a:sym typeface="Symbol" panose="05050102010706020507" pitchFamily="18" charset="2"/>
              </a:rPr>
              <a:t></a:t>
            </a:r>
            <a:r>
              <a:rPr lang="en-US" baseline="-25000" dirty="0">
                <a:solidFill>
                  <a:schemeClr val="tx2"/>
                </a:solidFill>
                <a:sym typeface="Symbol" panose="05050102010706020507" pitchFamily="18" charset="2"/>
              </a:rPr>
              <a:t></a:t>
            </a:r>
            <a:r>
              <a:rPr lang="en-US" dirty="0">
                <a:solidFill>
                  <a:schemeClr val="tx2"/>
                </a:solidFill>
                <a:sym typeface="Symbol" panose="05050102010706020507" pitchFamily="18" charset="2"/>
              </a:rPr>
              <a:t>/ </a:t>
            </a:r>
            <a:r>
              <a:rPr lang="en-US" baseline="-25000" dirty="0">
                <a:solidFill>
                  <a:schemeClr val="tx2"/>
                </a:solidFill>
                <a:sym typeface="Symbol" panose="05050102010706020507" pitchFamily="18" charset="2"/>
              </a:rPr>
              <a:t>r </a:t>
            </a:r>
            <a:r>
              <a:rPr lang="en-US" dirty="0">
                <a:solidFill>
                  <a:schemeClr val="tx2"/>
                </a:solidFill>
                <a:sym typeface="Symbol" panose="05050102010706020507" pitchFamily="18" charset="2"/>
              </a:rPr>
              <a:t>=165/194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0320EEF-5018-4EAC-9823-C6805EAD055C}"/>
              </a:ext>
            </a:extLst>
          </p:cNvPr>
          <p:cNvSpPr txBox="1"/>
          <p:nvPr/>
        </p:nvSpPr>
        <p:spPr>
          <a:xfrm>
            <a:off x="1739756" y="1438697"/>
            <a:ext cx="1478290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Bi2212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B385E8E-1647-4451-8AB3-FA2B9622AF8C}"/>
              </a:ext>
            </a:extLst>
          </p:cNvPr>
          <p:cNvSpPr txBox="1"/>
          <p:nvPr/>
        </p:nvSpPr>
        <p:spPr>
          <a:xfrm>
            <a:off x="8029288" y="1451842"/>
            <a:ext cx="1461426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REBCO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9A0833C-C706-44D4-BF51-A09C2ECB119C}"/>
              </a:ext>
            </a:extLst>
          </p:cNvPr>
          <p:cNvSpPr/>
          <p:nvPr/>
        </p:nvSpPr>
        <p:spPr>
          <a:xfrm>
            <a:off x="0" y="1238410"/>
            <a:ext cx="5407950" cy="505132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F728A9C-4B83-4778-A04B-634CB68B04DF}"/>
              </a:ext>
            </a:extLst>
          </p:cNvPr>
          <p:cNvSpPr/>
          <p:nvPr/>
        </p:nvSpPr>
        <p:spPr>
          <a:xfrm>
            <a:off x="5597217" y="1234575"/>
            <a:ext cx="6569350" cy="505132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44883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90F29B-2750-4DF9-A439-BC7A1632D6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Appendix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D6B614-3B22-4D3E-8A03-6730551CBE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98A38A-40AC-450F-B13C-1B140B5C6A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7/28/2020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160AC7-8F57-4ECF-A817-440089557B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D3FF69-17E5-486F-BED1-94C453314B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726695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AF517F-14CD-422B-B3E8-E9B83186C5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criteria for a 20 T hybrid magnet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E3F1F9-0575-4BAC-9974-9C12C95B47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68000"/>
            <a:ext cx="10972800" cy="764855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Previous work within MDP on a 16 T dipole magnet</a:t>
            </a:r>
          </a:p>
          <a:p>
            <a:pPr lvl="1"/>
            <a:r>
              <a:rPr lang="en-US" dirty="0" err="1"/>
              <a:t>GianLuca</a:t>
            </a:r>
            <a:r>
              <a:rPr lang="en-US" dirty="0"/>
              <a:t> </a:t>
            </a:r>
            <a:r>
              <a:rPr lang="en-US" dirty="0" err="1"/>
              <a:t>Sabbi</a:t>
            </a:r>
            <a:r>
              <a:rPr lang="en-US" dirty="0"/>
              <a:t>, Alexander </a:t>
            </a:r>
            <a:r>
              <a:rPr lang="en-US" dirty="0" err="1"/>
              <a:t>Zlobin</a:t>
            </a:r>
            <a:r>
              <a:rPr lang="en-US" dirty="0"/>
              <a:t>, MDP General meeting – May 17, 2017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BFE9EB-04FB-415A-B64C-AAFA193CD0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7/28/2020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446509-B78B-492C-BFF8-0133CDE8CB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323480-7C6C-44AB-A799-3A28E4C2C4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29</a:t>
            </a:fld>
            <a:endParaRPr lang="en-GB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5BF41C8-53FF-4E11-9ED3-958FFDCC7E9E}"/>
              </a:ext>
            </a:extLst>
          </p:cNvPr>
          <p:cNvGrpSpPr/>
          <p:nvPr/>
        </p:nvGrpSpPr>
        <p:grpSpPr>
          <a:xfrm>
            <a:off x="501579" y="2276872"/>
            <a:ext cx="5328001" cy="3719120"/>
            <a:chOff x="489543" y="875798"/>
            <a:chExt cx="8349657" cy="5408226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5DD9BAF4-6A92-4B74-BF9F-90D30A6870E8}"/>
                </a:ext>
              </a:extLst>
            </p:cNvPr>
            <p:cNvGrpSpPr/>
            <p:nvPr/>
          </p:nvGrpSpPr>
          <p:grpSpPr>
            <a:xfrm>
              <a:off x="489543" y="953015"/>
              <a:ext cx="8349657" cy="5331009"/>
              <a:chOff x="489543" y="917390"/>
              <a:chExt cx="8349657" cy="5331009"/>
            </a:xfrm>
          </p:grpSpPr>
          <p:pic>
            <p:nvPicPr>
              <p:cNvPr id="11" name="Picture 7">
                <a:extLst>
                  <a:ext uri="{FF2B5EF4-FFF2-40B4-BE49-F238E27FC236}">
                    <a16:creationId xmlns:a16="http://schemas.microsoft.com/office/drawing/2014/main" id="{7C35CF8B-08FC-4A88-8A7F-A1601C7FAA3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38200" y="917390"/>
                <a:ext cx="8001000" cy="40176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2" name="Picture 3">
                <a:extLst>
                  <a:ext uri="{FF2B5EF4-FFF2-40B4-BE49-F238E27FC236}">
                    <a16:creationId xmlns:a16="http://schemas.microsoft.com/office/drawing/2014/main" id="{E0E1DE78-7449-4127-9A94-811D24F5762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9543" y="1524000"/>
                <a:ext cx="8316009" cy="472439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3" name="Picture 6">
                <a:extLst>
                  <a:ext uri="{FF2B5EF4-FFF2-40B4-BE49-F238E27FC236}">
                    <a16:creationId xmlns:a16="http://schemas.microsoft.com/office/drawing/2014/main" id="{812EC443-5A17-4477-9788-4E797250358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95400" y="1190500"/>
                <a:ext cx="6980860" cy="22356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8A38E8F-7B91-4A04-B97F-1A9ABE3F1141}"/>
                </a:ext>
              </a:extLst>
            </p:cNvPr>
            <p:cNvSpPr txBox="1"/>
            <p:nvPr/>
          </p:nvSpPr>
          <p:spPr>
            <a:xfrm>
              <a:off x="2411337" y="875798"/>
              <a:ext cx="463073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300"/>
                </a:spcAft>
              </a:pPr>
              <a:r>
                <a:rPr lang="en-US" sz="1400" i="1" dirty="0">
                  <a:hlinkClick r:id="rId5"/>
                </a:rPr>
                <a:t>https://conferences.lbl.gov/event/82/</a:t>
              </a:r>
              <a:r>
                <a:rPr lang="en-US" sz="1400" i="1" dirty="0"/>
                <a:t> 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B0934291-0EC3-45C8-9058-CA70122C33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090"/>
          <a:stretch/>
        </p:blipFill>
        <p:spPr bwMode="auto">
          <a:xfrm>
            <a:off x="6083898" y="2277797"/>
            <a:ext cx="5700544" cy="3790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1F54BEC0-79BD-4D8F-BED7-5FEFFDBC63A4}"/>
              </a:ext>
            </a:extLst>
          </p:cNvPr>
          <p:cNvSpPr/>
          <p:nvPr/>
        </p:nvSpPr>
        <p:spPr>
          <a:xfrm>
            <a:off x="191344" y="2132855"/>
            <a:ext cx="11881320" cy="4032449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9895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9F66E6-DE8B-4134-9D56-320C55A3CD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Field in at 20 T dipole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80E306-D9F3-40EB-8DF8-C68B2F8A13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B</a:t>
            </a:r>
            <a:r>
              <a:rPr lang="en-US" baseline="-25000" dirty="0" err="1">
                <a:solidFill>
                  <a:schemeClr val="accent6">
                    <a:lumMod val="75000"/>
                  </a:schemeClr>
                </a:solidFill>
              </a:rPr>
              <a:t>bore_op</a:t>
            </a:r>
            <a:r>
              <a:rPr lang="en-US" baseline="-25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/>
              <a:t>=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20 T</a:t>
            </a:r>
          </a:p>
          <a:p>
            <a:endParaRPr lang="en-US" dirty="0"/>
          </a:p>
          <a:p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B</a:t>
            </a:r>
            <a:r>
              <a:rPr lang="en-US" baseline="-25000" dirty="0" err="1">
                <a:solidFill>
                  <a:schemeClr val="accent6">
                    <a:lumMod val="75000"/>
                  </a:schemeClr>
                </a:solidFill>
              </a:rPr>
              <a:t>peak_op</a:t>
            </a:r>
            <a:r>
              <a:rPr lang="en-US" baseline="-25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/>
              <a:t>= </a:t>
            </a:r>
            <a:r>
              <a:rPr lang="en-US" dirty="0" err="1"/>
              <a:t>B</a:t>
            </a:r>
            <a:r>
              <a:rPr lang="en-US" baseline="-25000" dirty="0" err="1"/>
              <a:t>bore_op</a:t>
            </a:r>
            <a:r>
              <a:rPr lang="en-US" baseline="-25000" dirty="0"/>
              <a:t> </a:t>
            </a:r>
            <a:r>
              <a:rPr lang="en-US" dirty="0"/>
              <a:t>·  1.04 =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20.8 T</a:t>
            </a:r>
          </a:p>
          <a:p>
            <a:endParaRPr lang="en-US" dirty="0"/>
          </a:p>
          <a:p>
            <a:endParaRPr lang="en-US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B</a:t>
            </a:r>
            <a:r>
              <a:rPr lang="en-US" baseline="-25000" dirty="0" err="1">
                <a:solidFill>
                  <a:schemeClr val="accent6">
                    <a:lumMod val="75000"/>
                  </a:schemeClr>
                </a:solidFill>
              </a:rPr>
              <a:t>bore_ss</a:t>
            </a:r>
            <a:r>
              <a:rPr lang="en-US" baseline="-25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/>
              <a:t>= </a:t>
            </a:r>
            <a:r>
              <a:rPr lang="en-US" dirty="0" err="1"/>
              <a:t>B</a:t>
            </a:r>
            <a:r>
              <a:rPr lang="en-US" baseline="-25000" dirty="0" err="1"/>
              <a:t>bore_op</a:t>
            </a:r>
            <a:r>
              <a:rPr lang="en-US" baseline="-25000" dirty="0"/>
              <a:t>  </a:t>
            </a:r>
            <a:r>
              <a:rPr lang="en-US" dirty="0"/>
              <a:t>/ 0.85 =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23.5 T</a:t>
            </a:r>
          </a:p>
          <a:p>
            <a:endParaRPr lang="en-US" dirty="0"/>
          </a:p>
          <a:p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B</a:t>
            </a:r>
            <a:r>
              <a:rPr lang="en-US" baseline="-25000" dirty="0" err="1">
                <a:solidFill>
                  <a:schemeClr val="accent6">
                    <a:lumMod val="75000"/>
                  </a:schemeClr>
                </a:solidFill>
              </a:rPr>
              <a:t>peak_ss</a:t>
            </a:r>
            <a:r>
              <a:rPr lang="en-US" baseline="-25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/>
              <a:t>= </a:t>
            </a:r>
            <a:r>
              <a:rPr lang="en-US" dirty="0" err="1"/>
              <a:t>B</a:t>
            </a:r>
            <a:r>
              <a:rPr lang="en-US" baseline="-25000" dirty="0" err="1"/>
              <a:t>bore_ss</a:t>
            </a:r>
            <a:r>
              <a:rPr lang="en-US" baseline="-25000" dirty="0"/>
              <a:t> </a:t>
            </a:r>
            <a:r>
              <a:rPr lang="en-US" dirty="0"/>
              <a:t>·  1.04 =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24.4 T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0EF295-A34C-4F83-9792-44BED1ABF0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7/28/2020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D2EA24-D4EE-4FC8-8427-942E3782A0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3EBDFE-A75A-4BCE-B149-F974DFE28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3</a:t>
            </a:fld>
            <a:endParaRPr lang="en-GB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D2CFA839-8230-4906-9BD8-EA6BB81FB5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6080" y="2651659"/>
            <a:ext cx="5060282" cy="2562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979838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EF157-55E4-4CBC-8F6B-17157B3221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criteria for a 20 T hybrid magnet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91B376-F9D2-4E48-960C-E1685CA664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Geometrical</a:t>
            </a:r>
          </a:p>
          <a:p>
            <a:pPr lvl="1"/>
            <a:r>
              <a:rPr lang="en-US" b="1" dirty="0"/>
              <a:t>Number of apertures 					1	</a:t>
            </a:r>
          </a:p>
          <a:p>
            <a:pPr lvl="1"/>
            <a:r>
              <a:rPr lang="en-US" b="1" dirty="0"/>
              <a:t>Free coil aperture 						50 mm</a:t>
            </a:r>
          </a:p>
          <a:p>
            <a:pPr lvl="1"/>
            <a:endParaRPr lang="en-US" dirty="0"/>
          </a:p>
          <a:p>
            <a:r>
              <a:rPr lang="en-US" dirty="0"/>
              <a:t>Comments</a:t>
            </a:r>
          </a:p>
          <a:p>
            <a:pPr lvl="1"/>
            <a:r>
              <a:rPr lang="en-US" dirty="0"/>
              <a:t>The common coils will naturally provide 2 apertures</a:t>
            </a:r>
          </a:p>
          <a:p>
            <a:pPr lvl="2"/>
            <a:r>
              <a:rPr lang="en-US" dirty="0"/>
              <a:t>This will be taken into account on the comparison</a:t>
            </a:r>
          </a:p>
          <a:p>
            <a:pPr lvl="1"/>
            <a:r>
              <a:rPr lang="en-US" dirty="0"/>
              <a:t>No “strong” constraints on </a:t>
            </a:r>
          </a:p>
          <a:p>
            <a:pPr lvl="2"/>
            <a:r>
              <a:rPr lang="en-US" dirty="0"/>
              <a:t>Magnet total length (&lt;2 m)</a:t>
            </a:r>
          </a:p>
          <a:p>
            <a:pPr lvl="2"/>
            <a:r>
              <a:rPr lang="en-US" dirty="0"/>
              <a:t>Magnet straight section (&gt;200 mm)</a:t>
            </a:r>
          </a:p>
          <a:p>
            <a:pPr lvl="2"/>
            <a:r>
              <a:rPr lang="en-US" dirty="0"/>
              <a:t>Maximum magnet OD</a:t>
            </a:r>
          </a:p>
          <a:p>
            <a:pPr lvl="3"/>
            <a:r>
              <a:rPr lang="en-US" dirty="0"/>
              <a:t>Reference numbers: 620 mm (FNAL/1.9K), 660 mm (BNL/1.9K), 914 mm (LBNL/4.5K)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F1437C-EAB1-49D9-BF6D-A24181D9EB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7/28/2020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ED0175-938A-45F7-B377-9CB7BDC7D1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3731B4-54F2-4875-8A1D-47654DEFD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373041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EF157-55E4-4CBC-8F6B-17157B3221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criteria for a 20 T hybrid magnet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91B376-F9D2-4E48-960C-E1685CA664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68000"/>
            <a:ext cx="11535072" cy="4641379"/>
          </a:xfrm>
        </p:spPr>
        <p:txBody>
          <a:bodyPr>
            <a:normAutofit lnSpcReduction="10000"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Operational</a:t>
            </a:r>
          </a:p>
          <a:p>
            <a:pPr lvl="1"/>
            <a:r>
              <a:rPr lang="en-US" b="1" dirty="0"/>
              <a:t>Reference temperature					1.9 K</a:t>
            </a:r>
          </a:p>
          <a:p>
            <a:pPr lvl="2"/>
            <a:r>
              <a:rPr lang="en-US" dirty="0"/>
              <a:t>4.5 K option</a:t>
            </a:r>
            <a:r>
              <a:rPr lang="en-US" b="1" dirty="0"/>
              <a:t> </a:t>
            </a:r>
            <a:r>
              <a:rPr lang="en-US" dirty="0"/>
              <a:t>can be considered: it would impact the ratio of HTS vs LTS</a:t>
            </a:r>
            <a:r>
              <a:rPr lang="en-US" b="1" dirty="0"/>
              <a:t>	</a:t>
            </a:r>
          </a:p>
          <a:p>
            <a:pPr lvl="1"/>
            <a:r>
              <a:rPr lang="en-US" b="1" dirty="0"/>
              <a:t>Operational bore field 					20 T</a:t>
            </a:r>
          </a:p>
          <a:p>
            <a:pPr lvl="1"/>
            <a:r>
              <a:rPr lang="en-US" b="1" dirty="0"/>
              <a:t>Margin on the load-line @ 1.9K				</a:t>
            </a:r>
            <a:r>
              <a:rPr lang="en-US" b="1" dirty="0">
                <a:latin typeface="Matura MT Script Capitals" panose="03020802060602070202" pitchFamily="66" charset="0"/>
              </a:rPr>
              <a:t> &gt;= </a:t>
            </a:r>
            <a:r>
              <a:rPr lang="en-US" b="1" dirty="0"/>
              <a:t>15 %</a:t>
            </a:r>
          </a:p>
          <a:p>
            <a:pPr lvl="2"/>
            <a:r>
              <a:rPr lang="en-US" dirty="0"/>
              <a:t>With respect to round strand </a:t>
            </a:r>
            <a:r>
              <a:rPr lang="en-US" dirty="0" err="1"/>
              <a:t>I</a:t>
            </a:r>
            <a:r>
              <a:rPr lang="en-US" baseline="-25000" dirty="0" err="1"/>
              <a:t>c</a:t>
            </a:r>
            <a:r>
              <a:rPr lang="en-US" dirty="0"/>
              <a:t> including self field and 5% cabling degradation</a:t>
            </a:r>
          </a:p>
          <a:p>
            <a:pPr lvl="1"/>
            <a:r>
              <a:rPr lang="en-US" b="1" dirty="0"/>
              <a:t>Short sample bore field					23.5 T</a:t>
            </a:r>
            <a:endParaRPr lang="en-US" dirty="0"/>
          </a:p>
          <a:p>
            <a:pPr lvl="1"/>
            <a:r>
              <a:rPr lang="en-US" b="1" dirty="0"/>
              <a:t>Geometrical harmonics at </a:t>
            </a:r>
            <a:r>
              <a:rPr lang="en-US" b="1" dirty="0" err="1"/>
              <a:t>R</a:t>
            </a:r>
            <a:r>
              <a:rPr lang="en-US" b="1" baseline="-25000" dirty="0" err="1"/>
              <a:t>ref</a:t>
            </a:r>
            <a:r>
              <a:rPr lang="en-US" b="1" dirty="0"/>
              <a:t>=17 mm and 20 T: </a:t>
            </a:r>
            <a:r>
              <a:rPr lang="en-US" dirty="0"/>
              <a:t>	</a:t>
            </a:r>
            <a:r>
              <a:rPr lang="en-US" b="1" dirty="0"/>
              <a:t>b</a:t>
            </a:r>
            <a:r>
              <a:rPr lang="en-US" b="1" baseline="-25000" dirty="0"/>
              <a:t>n</a:t>
            </a:r>
            <a:r>
              <a:rPr lang="en-US" b="1" dirty="0"/>
              <a:t>&lt;5 for n&lt;10</a:t>
            </a:r>
          </a:p>
          <a:p>
            <a:pPr lvl="2"/>
            <a:r>
              <a:rPr lang="en-US" dirty="0"/>
              <a:t>Magnet straight section</a:t>
            </a:r>
          </a:p>
          <a:p>
            <a:pPr lvl="1"/>
            <a:r>
              <a:rPr lang="en-US" b="1" dirty="0"/>
              <a:t>Target design field						20 T</a:t>
            </a:r>
          </a:p>
          <a:p>
            <a:pPr lvl="1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F1437C-EAB1-49D9-BF6D-A24181D9EB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7/28/2020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ED0175-938A-45F7-B377-9CB7BDC7D1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3731B4-54F2-4875-8A1D-47654DEFD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558332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EF157-55E4-4CBC-8F6B-17157B3221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criteria for a 20 T hybrid magnet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91B376-F9D2-4E48-960C-E1685CA664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68000"/>
            <a:ext cx="11535072" cy="4641379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Operational</a:t>
            </a:r>
          </a:p>
          <a:p>
            <a:pPr lvl="1"/>
            <a:r>
              <a:rPr lang="en-US" b="1" dirty="0"/>
              <a:t>Maximum Nb</a:t>
            </a:r>
            <a:r>
              <a:rPr lang="en-US" b="1" baseline="-25000" dirty="0"/>
              <a:t>3</a:t>
            </a:r>
            <a:r>
              <a:rPr lang="en-US" b="1" dirty="0"/>
              <a:t>Sn coil stress 		&gt;180 (&lt;150) MPa at 1.9 (293) K</a:t>
            </a:r>
          </a:p>
          <a:p>
            <a:pPr lvl="1"/>
            <a:endParaRPr lang="en-US" b="1" dirty="0"/>
          </a:p>
          <a:p>
            <a:pPr lvl="1"/>
            <a:r>
              <a:rPr lang="en-US" b="1" dirty="0"/>
              <a:t>Conditions of coil-pole or rib interfaces at 20 T</a:t>
            </a:r>
            <a:r>
              <a:rPr lang="en-US" dirty="0"/>
              <a:t>		</a:t>
            </a:r>
          </a:p>
          <a:p>
            <a:pPr lvl="2"/>
            <a:r>
              <a:rPr lang="en-US" dirty="0"/>
              <a:t>If bonded 			</a:t>
            </a:r>
            <a:r>
              <a:rPr lang="en-US" b="1" dirty="0"/>
              <a:t>20 MPa max. tension</a:t>
            </a:r>
          </a:p>
          <a:p>
            <a:pPr lvl="3"/>
            <a:r>
              <a:rPr lang="en-US" dirty="0"/>
              <a:t>‘Corner spikes’ (~1 contact element, 1 mm) neglected</a:t>
            </a:r>
          </a:p>
          <a:p>
            <a:pPr lvl="2"/>
            <a:endParaRPr lang="en-US" dirty="0"/>
          </a:p>
          <a:p>
            <a:pPr lvl="2"/>
            <a:r>
              <a:rPr lang="en-US" dirty="0"/>
              <a:t>If separation allowed: 	</a:t>
            </a:r>
            <a:r>
              <a:rPr lang="en-US" b="1" dirty="0"/>
              <a:t>Half cable width in contact or &lt; 50 µm max gap</a:t>
            </a:r>
          </a:p>
          <a:p>
            <a:pPr lvl="3"/>
            <a:r>
              <a:rPr lang="en-US" dirty="0"/>
              <a:t>Conditions may be different depending on the design</a:t>
            </a:r>
          </a:p>
          <a:p>
            <a:pPr lvl="1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F1437C-EAB1-49D9-BF6D-A24181D9EB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7/28/2020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ED0175-938A-45F7-B377-9CB7BDC7D1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3731B4-54F2-4875-8A1D-47654DEFD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711234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162D9D-1A79-491B-A76C-1F81341052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criteria for a 20 T hybrid magnet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6EACCF-FEB8-432C-A5E3-2832E79136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Bonded vs separation-allowed</a:t>
            </a:r>
          </a:p>
          <a:p>
            <a:pPr lvl="1"/>
            <a:r>
              <a:rPr lang="en-US" dirty="0"/>
              <a:t>Test Facility Dipole (by G. Vallone)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9F5739-715A-4B2E-B959-A5F0AF7CF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7/28/2020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55392F-3D66-4260-9929-94DEDF29BF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9146AF-FA93-458D-BA5F-5C49FCCE2B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33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EDD4E4D-B54B-45C4-80FD-25CFE6CFEC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040" y="2414957"/>
            <a:ext cx="5134475" cy="386158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8F89567-1B5A-498F-BA5A-83049AFBCE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84" y="2435796"/>
            <a:ext cx="5134475" cy="3861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34382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420EC3-B3AA-4788-B18F-1C8554A894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criteria for a 20 T hybrid magnet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57D0FF-1E81-4CEF-AFB7-5DD374598A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Bonded vs separation-allowed</a:t>
            </a:r>
          </a:p>
          <a:p>
            <a:pPr lvl="1"/>
            <a:r>
              <a:rPr lang="en-US" dirty="0"/>
              <a:t>MQXF (by G. Vallone)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9C9238-7133-4A6F-800C-95893F7280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7/28/2020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88EDC0-7D41-4E56-9C7C-9C41FDE023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257CC9-50FE-4870-8E2E-E4D5B51282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34</a:t>
            </a:fld>
            <a:endParaRPr lang="en-GB"/>
          </a:p>
        </p:txBody>
      </p:sp>
      <p:pic>
        <p:nvPicPr>
          <p:cNvPr id="7" name="Content Placeholder 13">
            <a:extLst>
              <a:ext uri="{FF2B5EF4-FFF2-40B4-BE49-F238E27FC236}">
                <a16:creationId xmlns:a16="http://schemas.microsoft.com/office/drawing/2014/main" id="{2D37FDED-7104-4A5B-993E-79B103967D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2064" y="2780928"/>
            <a:ext cx="4572000" cy="34385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2C17F6F-263F-486A-8BB1-28AB6A8FCD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464" y="2780928"/>
            <a:ext cx="4572000" cy="343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72428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8BAADD-AB34-4498-805B-6A8B13F8B3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Material limits</a:t>
            </a:r>
            <a:br>
              <a:rPr lang="en-US" dirty="0"/>
            </a:br>
            <a:r>
              <a:rPr lang="en-US" dirty="0"/>
              <a:t>(by Giorgio Vallone)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2E1E08-76B8-4DE6-9367-9C0605803B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7/28/2020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4AB742-F33C-4F66-AD18-729B2C0E00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8A2812-2E43-4535-ABD7-5455D8A40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35</a:t>
            </a:fld>
            <a:endParaRPr lang="en-GB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F8DE42FF-A8C9-437C-A998-F53FFCCDDB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" y="1473739"/>
            <a:ext cx="10972800" cy="4429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06157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CEAF20-D7E6-4CAC-85DF-8ACC301D99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criteria for a 20 T hybrid magnet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735C2B-CC52-4F0D-86C2-4B80566587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Nb</a:t>
            </a:r>
            <a:r>
              <a:rPr lang="en-US" baseline="-25000" dirty="0">
                <a:solidFill>
                  <a:schemeClr val="accent6">
                    <a:lumMod val="75000"/>
                  </a:schemeClr>
                </a:solidFill>
              </a:rPr>
              <a:t>3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Sn Conductor and cable</a:t>
            </a:r>
          </a:p>
          <a:p>
            <a:pPr lvl="1"/>
            <a:r>
              <a:rPr lang="en-US" b="1" dirty="0"/>
              <a:t>Strand diameter						0.7-1.2 mm</a:t>
            </a:r>
          </a:p>
          <a:p>
            <a:pPr lvl="1"/>
            <a:r>
              <a:rPr lang="en-US" b="1" dirty="0" err="1"/>
              <a:t>Cu:non-Cu</a:t>
            </a:r>
            <a:r>
              <a:rPr lang="en-US" b="1" dirty="0"/>
              <a:t> ratio						0.8-2.0</a:t>
            </a:r>
          </a:p>
          <a:p>
            <a:pPr lvl="1"/>
            <a:r>
              <a:rPr lang="en-US" b="1" dirty="0"/>
              <a:t>Non-Cu </a:t>
            </a:r>
            <a:r>
              <a:rPr lang="en-US" b="1" dirty="0" err="1"/>
              <a:t>J</a:t>
            </a:r>
            <a:r>
              <a:rPr lang="en-US" b="1" baseline="-25000" dirty="0" err="1"/>
              <a:t>c</a:t>
            </a:r>
            <a:r>
              <a:rPr lang="en-US" b="1" baseline="-25000" dirty="0"/>
              <a:t> </a:t>
            </a:r>
            <a:r>
              <a:rPr lang="en-US" b="1" dirty="0"/>
              <a:t>round strand with self-field</a:t>
            </a:r>
            <a:endParaRPr lang="en-US" b="1" baseline="-25000" dirty="0"/>
          </a:p>
          <a:p>
            <a:pPr lvl="2"/>
            <a:r>
              <a:rPr lang="en-US" b="1" dirty="0"/>
              <a:t>12 T, 4.2 K 							2980 A/mm2 </a:t>
            </a:r>
          </a:p>
          <a:p>
            <a:pPr lvl="2"/>
            <a:r>
              <a:rPr lang="en-US" b="1" dirty="0"/>
              <a:t>15 T, 4.2 K							1640 A/mm2 </a:t>
            </a:r>
          </a:p>
          <a:p>
            <a:pPr lvl="2"/>
            <a:r>
              <a:rPr lang="en-US" b="1" dirty="0"/>
              <a:t>16 T, 4.2 K							1250 A/mm2 </a:t>
            </a:r>
          </a:p>
          <a:p>
            <a:pPr lvl="3"/>
            <a:r>
              <a:rPr lang="en-US" dirty="0"/>
              <a:t>See next slide for reference fit</a:t>
            </a:r>
          </a:p>
          <a:p>
            <a:pPr lvl="1"/>
            <a:r>
              <a:rPr lang="en-US" b="1" dirty="0"/>
              <a:t>RRR (after cabling)	 					&gt;50</a:t>
            </a:r>
          </a:p>
          <a:p>
            <a:pPr lvl="1"/>
            <a:r>
              <a:rPr lang="en-US" b="1" dirty="0" err="1"/>
              <a:t>I</a:t>
            </a:r>
            <a:r>
              <a:rPr lang="en-US" b="1" baseline="-25000" dirty="0" err="1"/>
              <a:t>c</a:t>
            </a:r>
            <a:r>
              <a:rPr lang="en-US" b="1" dirty="0"/>
              <a:t> degradation due to cabling				5%</a:t>
            </a:r>
          </a:p>
          <a:p>
            <a:pPr lvl="1"/>
            <a:r>
              <a:rPr lang="en-US" b="1" dirty="0"/>
              <a:t>Maximum number of strands in cable			60</a:t>
            </a:r>
          </a:p>
          <a:p>
            <a:pPr lvl="1"/>
            <a:r>
              <a:rPr lang="en-US" b="1" dirty="0"/>
              <a:t>Cable Insulation thickness 					0.150 mm	</a:t>
            </a:r>
          </a:p>
          <a:p>
            <a:pPr lvl="1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3AD7B3-048B-48E2-B9E6-D3162A24FE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7/28/2020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DFE82B-C06D-4FCA-8F56-303E247026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FC8A7B-DA1B-4834-B0C1-399A96065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996850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699E90-9A4A-4BEB-B962-CD7456A7BD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criteria for a 20 T hybrid magnet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DAAF336-0127-4A67-8922-5EB28539DC8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lnSpcReduction="10000"/>
              </a:bodyPr>
              <a:lstStyle/>
              <a:p>
                <a:r>
                  <a:rPr lang="en-US" dirty="0">
                    <a:solidFill>
                      <a:schemeClr val="accent6">
                        <a:lumMod val="75000"/>
                      </a:schemeClr>
                    </a:solidFill>
                  </a:rPr>
                  <a:t>Nb</a:t>
                </a:r>
                <a:r>
                  <a:rPr lang="en-US" baseline="-25000" dirty="0">
                    <a:solidFill>
                      <a:schemeClr val="accent6">
                        <a:lumMod val="75000"/>
                      </a:schemeClr>
                    </a:solidFill>
                  </a:rPr>
                  <a:t>3</a:t>
                </a:r>
                <a:r>
                  <a:rPr lang="en-US" dirty="0">
                    <a:solidFill>
                      <a:schemeClr val="accent6">
                        <a:lumMod val="75000"/>
                      </a:schemeClr>
                    </a:solidFill>
                  </a:rPr>
                  <a:t>Sn Conductor and cable</a:t>
                </a:r>
              </a:p>
              <a:p>
                <a:pPr lvl="1"/>
                <a:r>
                  <a:rPr lang="en-GB" dirty="0"/>
                  <a:t>Reference </a:t>
                </a:r>
                <a:r>
                  <a:rPr lang="en-GB" dirty="0" err="1"/>
                  <a:t>J</a:t>
                </a:r>
                <a:r>
                  <a:rPr lang="en-GB" baseline="-25000" dirty="0" err="1"/>
                  <a:t>c</a:t>
                </a:r>
                <a:r>
                  <a:rPr lang="en-GB" dirty="0"/>
                  <a:t>(B,T) fit:</a:t>
                </a:r>
              </a:p>
              <a:p>
                <a:pPr lvl="1"/>
                <a:endParaRPr lang="en-US" dirty="0"/>
              </a:p>
              <a:p>
                <a:pPr marL="457200" lvl="1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000">
                            <a:latin typeface="Cambria Math" panose="02040503050406030204" pitchFamily="18" charset="0"/>
                          </a:rPr>
                          <m:t>c</m:t>
                        </m:r>
                        <m:r>
                          <a:rPr lang="en-US" sz="200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</m:d>
                    <m:r>
                      <a:rPr lang="en-US" sz="200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000">
                            <a:latin typeface="Cambria Math" panose="02040503050406030204" pitchFamily="18" charset="0"/>
                          </a:rPr>
                          <m:t>c</m:t>
                        </m:r>
                        <m:r>
                          <a:rPr lang="en-US" sz="2000">
                            <a:latin typeface="Cambria Math" panose="02040503050406030204" pitchFamily="18" charset="0"/>
                          </a:rPr>
                          <m:t>20</m:t>
                        </m:r>
                      </m:sub>
                    </m:sSub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p>
                            <m:r>
                              <a:rPr lang="en-US" sz="2000">
                                <a:latin typeface="Cambria Math" panose="02040503050406030204" pitchFamily="18" charset="0"/>
                              </a:rPr>
                              <m:t>1.52</m:t>
                            </m:r>
                          </m:sup>
                        </m:sSup>
                      </m:e>
                    </m:d>
                  </m:oMath>
                </a14:m>
                <a:r>
                  <a:rPr lang="en-GB" sz="2000" dirty="0"/>
                  <a:t>,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GB" sz="2000">
                            <a:latin typeface="Cambria Math" panose="02040503050406030204" pitchFamily="18" charset="0"/>
                          </a:rPr>
                          <m:t>c</m:t>
                        </m:r>
                      </m:sub>
                    </m:sSub>
                    <m:r>
                      <a:rPr lang="en-US" sz="200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𝐶</m:t>
                        </m:r>
                        <m:r>
                          <a:rPr lang="en-US" sz="200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sz="2000">
                            <a:latin typeface="Cambria Math" panose="02040503050406030204" pitchFamily="18" charset="0"/>
                          </a:rPr>
                          <m:t>)</m:t>
                        </m:r>
                      </m:num>
                      <m:den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000">
                                <a:latin typeface="Cambria Math" panose="02040503050406030204" pitchFamily="18" charset="0"/>
                              </a:rPr>
                              <m:t>p</m:t>
                            </m:r>
                          </m:sub>
                        </m:sSub>
                      </m:den>
                    </m:f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p>
                        <m:r>
                          <a:rPr lang="en-US" sz="2000">
                            <a:latin typeface="Cambria Math" panose="02040503050406030204" pitchFamily="18" charset="0"/>
                          </a:rPr>
                          <m:t>0.5</m:t>
                        </m:r>
                      </m:sup>
                    </m:sSup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>
                            <a:latin typeface="Cambria Math" panose="02040503050406030204" pitchFamily="18" charset="0"/>
                          </a:rPr>
                          <m:t>(1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n-US" sz="200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US" sz="200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GB" sz="2000" dirty="0"/>
                  <a:t>, 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𝐶</m:t>
                    </m:r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sz="200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sz="200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>
                            <a:latin typeface="Cambria Math" panose="02040503050406030204" pitchFamily="18" charset="0"/>
                          </a:rPr>
                          <m:t>(1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p>
                            <m:r>
                              <a:rPr lang="en-US" sz="2000">
                                <a:latin typeface="Cambria Math" panose="02040503050406030204" pitchFamily="18" charset="0"/>
                              </a:rPr>
                              <m:t>1.52</m:t>
                            </m:r>
                          </m:sup>
                        </m:sSup>
                        <m:r>
                          <a:rPr lang="en-US" sz="200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0.96</m:t>
                        </m:r>
                      </m:sup>
                    </m:sSup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>
                            <a:latin typeface="Cambria Math" panose="02040503050406030204" pitchFamily="18" charset="0"/>
                          </a:rPr>
                          <m:t>(1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p>
                            <m:r>
                              <a:rPr lang="en-US" sz="200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00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0.96</m:t>
                        </m:r>
                      </m:sup>
                    </m:sSup>
                  </m:oMath>
                </a14:m>
                <a:endParaRPr lang="en-US" sz="2000" dirty="0"/>
              </a:p>
              <a:p>
                <a:pPr lvl="2"/>
                <a:endParaRPr lang="en-GB" dirty="0"/>
              </a:p>
              <a:p>
                <a:pPr lvl="2"/>
                <a:r>
                  <a:rPr lang="en-GB" dirty="0"/>
                  <a:t>where 𝑡=𝑇/𝑇</a:t>
                </a:r>
                <a:r>
                  <a:rPr lang="en-GB" baseline="-25000" dirty="0"/>
                  <a:t>c0</a:t>
                </a:r>
                <a:r>
                  <a:rPr lang="en-GB" dirty="0"/>
                  <a:t>; 𝑏=𝐵</a:t>
                </a:r>
                <a:r>
                  <a:rPr lang="en-GB" baseline="-25000" dirty="0"/>
                  <a:t>p</a:t>
                </a:r>
                <a:r>
                  <a:rPr lang="en-GB" dirty="0"/>
                  <a:t>/𝐵</a:t>
                </a:r>
                <a:r>
                  <a:rPr lang="en-GB" baseline="-25000" dirty="0"/>
                  <a:t>c2 </a:t>
                </a:r>
                <a:r>
                  <a:rPr lang="en-GB" dirty="0"/>
                  <a:t>(𝑡), </a:t>
                </a:r>
                <a:r>
                  <a:rPr lang="en-GB" i="1" dirty="0"/>
                  <a:t>B</a:t>
                </a:r>
                <a:r>
                  <a:rPr lang="en-GB" i="1" baseline="-25000" dirty="0"/>
                  <a:t>p</a:t>
                </a:r>
                <a:r>
                  <a:rPr lang="en-GB" dirty="0"/>
                  <a:t> is the conductor peak field, </a:t>
                </a:r>
                <a:r>
                  <a:rPr lang="en-GB" i="1" dirty="0"/>
                  <a:t>T</a:t>
                </a:r>
                <a:r>
                  <a:rPr lang="en-GB" i="1" baseline="-25000" dirty="0"/>
                  <a:t>c0</a:t>
                </a:r>
                <a:r>
                  <a:rPr lang="en-GB" i="1" dirty="0"/>
                  <a:t> </a:t>
                </a:r>
                <a:r>
                  <a:rPr lang="en-GB" dirty="0"/>
                  <a:t>= 16 K, </a:t>
                </a:r>
                <a:r>
                  <a:rPr lang="en-GB" i="1" dirty="0"/>
                  <a:t>B</a:t>
                </a:r>
                <a:r>
                  <a:rPr lang="en-GB" i="1" baseline="-25000" dirty="0"/>
                  <a:t>c20</a:t>
                </a:r>
                <a:r>
                  <a:rPr lang="en-GB" dirty="0"/>
                  <a:t> =29.77 T, </a:t>
                </a:r>
                <a:r>
                  <a:rPr lang="en-GB" i="1" dirty="0"/>
                  <a:t>C</a:t>
                </a:r>
                <a:r>
                  <a:rPr lang="en-GB" i="1" baseline="-25000" dirty="0"/>
                  <a:t>0</a:t>
                </a:r>
                <a:r>
                  <a:rPr lang="en-GB" baseline="-25000" dirty="0"/>
                  <a:t> </a:t>
                </a:r>
                <a:r>
                  <a:rPr lang="en-GB" dirty="0"/>
                  <a:t>= 223900 T</a:t>
                </a:r>
                <a:r>
                  <a:rPr lang="en-GB" baseline="30000" dirty="0"/>
                  <a:t>.</a:t>
                </a:r>
                <a:r>
                  <a:rPr lang="en-GB" dirty="0"/>
                  <a:t>A/mm</a:t>
                </a:r>
                <a:r>
                  <a:rPr lang="en-GB" baseline="30000" dirty="0"/>
                  <a:t>2</a:t>
                </a:r>
                <a:r>
                  <a:rPr lang="en-GB" dirty="0"/>
                  <a:t>.</a:t>
                </a:r>
                <a:endParaRPr lang="en-US" dirty="0"/>
              </a:p>
              <a:p>
                <a:endParaRPr lang="en-US" dirty="0"/>
              </a:p>
              <a:p>
                <a:pPr lvl="1"/>
                <a:r>
                  <a:rPr lang="en-US" dirty="0"/>
                  <a:t>Fit of data from recent (03/2020) RRP 108/127, 1.1 mm diameter, 1.1 Cu/non-Cu 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DAAF336-0127-4A67-8922-5EB28539DC8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78" t="-2756" r="-1222" b="-18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E127F3-A68D-41B1-BF6C-D0B4A5080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7/28/2020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BBA5D5-E498-4570-B69C-6466AC5738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6005B2-2417-4321-82C0-865FCA5FCD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992551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C8A568-49C9-4895-AAAD-331D6A5449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criteria for a 20 T hybrid magnet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34D7AC-9FE0-45FC-9DE9-6F1C8FA7DD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68000"/>
            <a:ext cx="10972800" cy="1319331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Nb</a:t>
            </a:r>
            <a:r>
              <a:rPr lang="en-US" baseline="-25000" dirty="0">
                <a:solidFill>
                  <a:schemeClr val="accent6">
                    <a:lumMod val="75000"/>
                  </a:schemeClr>
                </a:solidFill>
              </a:rPr>
              <a:t>3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Sn Conductor and cable</a:t>
            </a:r>
          </a:p>
          <a:p>
            <a:pPr lvl="1"/>
            <a:r>
              <a:rPr lang="en-US" dirty="0"/>
              <a:t>“3000” A/mm</a:t>
            </a:r>
            <a:r>
              <a:rPr lang="en-US" baseline="30000" dirty="0"/>
              <a:t>2 </a:t>
            </a:r>
            <a:r>
              <a:rPr lang="en-US" dirty="0"/>
              <a:t>kind of conductor, round, with self field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59D702-863C-4A46-9459-93992C5F18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7/28/2020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CCC7CE-89E5-4A57-8B8F-E217CCD209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9F94F9-63EF-4E4D-AD96-A6BAA8F2D6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38</a:t>
            </a:fld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527BFCE-2096-4777-85A9-7F2292416E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49086"/>
            <a:ext cx="4114800" cy="29841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0B0782C-F67F-481F-95A4-2B260AC9F4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3752" y="2749086"/>
            <a:ext cx="4114800" cy="29841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1FF9A3A-AB12-4F51-A0A2-25CBA7B51F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54660" y="2749086"/>
            <a:ext cx="4114800" cy="298417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DBC5D4E-08A6-4398-AB43-61AC0766289F}"/>
              </a:ext>
            </a:extLst>
          </p:cNvPr>
          <p:cNvSpPr txBox="1"/>
          <p:nvPr/>
        </p:nvSpPr>
        <p:spPr>
          <a:xfrm>
            <a:off x="1570985" y="2860162"/>
            <a:ext cx="972830" cy="369332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tx2"/>
                </a:solidFill>
              </a:rPr>
              <a:t>J</a:t>
            </a:r>
            <a:r>
              <a:rPr lang="en-US" baseline="-25000" dirty="0" err="1">
                <a:solidFill>
                  <a:schemeClr val="tx2"/>
                </a:solidFill>
              </a:rPr>
              <a:t>c</a:t>
            </a:r>
            <a:r>
              <a:rPr lang="en-US" dirty="0">
                <a:solidFill>
                  <a:schemeClr val="tx2"/>
                </a:solidFill>
              </a:rPr>
              <a:t> round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D53BCC0-687C-4B20-9152-35293F5ED4B8}"/>
              </a:ext>
            </a:extLst>
          </p:cNvPr>
          <p:cNvSpPr txBox="1"/>
          <p:nvPr/>
        </p:nvSpPr>
        <p:spPr>
          <a:xfrm>
            <a:off x="5303912" y="2860162"/>
            <a:ext cx="1208985" cy="369332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tx2"/>
                </a:solidFill>
              </a:rPr>
              <a:t>J</a:t>
            </a:r>
            <a:r>
              <a:rPr lang="en-US" baseline="-25000" dirty="0" err="1">
                <a:solidFill>
                  <a:schemeClr val="tx2"/>
                </a:solidFill>
              </a:rPr>
              <a:t>c</a:t>
            </a:r>
            <a:r>
              <a:rPr lang="en-US" baseline="-25000" dirty="0">
                <a:solidFill>
                  <a:schemeClr val="tx2"/>
                </a:solidFill>
              </a:rPr>
              <a:t> </a:t>
            </a:r>
            <a:r>
              <a:rPr lang="en-US" dirty="0">
                <a:solidFill>
                  <a:schemeClr val="tx2"/>
                </a:solidFill>
              </a:rPr>
              <a:t>, 5% deg.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447B8DA-0486-4D10-B1ED-80E774D285E4}"/>
              </a:ext>
            </a:extLst>
          </p:cNvPr>
          <p:cNvSpPr txBox="1"/>
          <p:nvPr/>
        </p:nvSpPr>
        <p:spPr>
          <a:xfrm>
            <a:off x="9549897" y="2867646"/>
            <a:ext cx="1220206" cy="369332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J</a:t>
            </a:r>
            <a:r>
              <a:rPr lang="en-US" baseline="-25000" dirty="0">
                <a:solidFill>
                  <a:schemeClr val="tx2"/>
                </a:solidFill>
              </a:rPr>
              <a:t>e </a:t>
            </a:r>
            <a:r>
              <a:rPr lang="en-US" dirty="0">
                <a:solidFill>
                  <a:schemeClr val="tx2"/>
                </a:solidFill>
              </a:rPr>
              <a:t>, 5% deg.</a:t>
            </a:r>
          </a:p>
        </p:txBody>
      </p:sp>
    </p:spTree>
    <p:extLst>
      <p:ext uri="{BB962C8B-B14F-4D97-AF65-F5344CB8AC3E}">
        <p14:creationId xmlns:p14="http://schemas.microsoft.com/office/powerpoint/2010/main" val="311666144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BD5D1C-435E-4C3E-B69F-314F5936FB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criteria for a 20 T hybrid magnet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49945F-CDD4-400B-A62E-2F9F98DE14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154581"/>
            <a:ext cx="11103024" cy="1266307"/>
          </a:xfrm>
        </p:spPr>
        <p:txBody>
          <a:bodyPr>
            <a:normAutofit fontScale="92500" lnSpcReduction="20000"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Nb</a:t>
            </a:r>
            <a:r>
              <a:rPr lang="en-US" baseline="-25000" dirty="0">
                <a:solidFill>
                  <a:schemeClr val="accent6">
                    <a:lumMod val="75000"/>
                  </a:schemeClr>
                </a:solidFill>
              </a:rPr>
              <a:t>3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Sn Conductor and cable</a:t>
            </a:r>
          </a:p>
          <a:p>
            <a:pPr lvl="1"/>
            <a:r>
              <a:rPr lang="en-US" dirty="0"/>
              <a:t>In general, it would be better to stay within already tested parameters  (</a:t>
            </a:r>
            <a:r>
              <a:rPr lang="en-US" dirty="0">
                <a:solidFill>
                  <a:schemeClr val="accent1"/>
                </a:solidFill>
              </a:rPr>
              <a:t>min</a:t>
            </a:r>
            <a:r>
              <a:rPr lang="en-US" dirty="0"/>
              <a:t>, </a:t>
            </a:r>
            <a:r>
              <a:rPr lang="en-US" dirty="0">
                <a:solidFill>
                  <a:srgbClr val="FF0000"/>
                </a:solidFill>
              </a:rPr>
              <a:t>max</a:t>
            </a:r>
            <a:r>
              <a:rPr lang="en-US" dirty="0"/>
              <a:t>)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449858-7A0C-48FF-A8C9-7DB5BCD62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7/28/2020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7CC997-8527-4A94-9CE4-8F8C1AEB0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6E0877-5373-409D-9ED4-96934F38F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39</a:t>
            </a:fld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9779316-5C41-4B5F-9D11-50FDD45510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44" y="2492896"/>
            <a:ext cx="11971020" cy="3383280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E19053A-4EE8-4CA8-9093-254FE3878D50}"/>
              </a:ext>
            </a:extLst>
          </p:cNvPr>
          <p:cNvSpPr txBox="1">
            <a:spLocks/>
          </p:cNvSpPr>
          <p:nvPr/>
        </p:nvSpPr>
        <p:spPr>
          <a:xfrm>
            <a:off x="119336" y="5876176"/>
            <a:ext cx="11953328" cy="505152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Dimension before reaction; In MQXF, assumed expansion during reaction is 4.5 % (</a:t>
            </a:r>
            <a:r>
              <a:rPr lang="en-US" dirty="0" err="1"/>
              <a:t>th</a:t>
            </a:r>
            <a:r>
              <a:rPr lang="en-US" dirty="0"/>
              <a:t>), 1.2 % (w)</a:t>
            </a:r>
          </a:p>
        </p:txBody>
      </p:sp>
    </p:spTree>
    <p:extLst>
      <p:ext uri="{BB962C8B-B14F-4D97-AF65-F5344CB8AC3E}">
        <p14:creationId xmlns:p14="http://schemas.microsoft.com/office/powerpoint/2010/main" val="25120744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512F0A54-D1E4-4E7D-BA25-484405DC2D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Sector coil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7B904518-6F11-4DDD-9072-DAD95CB323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04426" y="1485471"/>
            <a:ext cx="6240762" cy="4525963"/>
          </a:xfrm>
        </p:spPr>
        <p:txBody>
          <a:bodyPr>
            <a:normAutofit/>
          </a:bodyPr>
          <a:lstStyle/>
          <a:p>
            <a:r>
              <a:rPr lang="en-US" dirty="0"/>
              <a:t>Sector coil (60</a:t>
            </a:r>
            <a:r>
              <a:rPr lang="en-US" dirty="0">
                <a:sym typeface="Symbol" panose="05050102010706020507" pitchFamily="18" charset="2"/>
              </a:rPr>
              <a:t>) with </a:t>
            </a:r>
            <a:r>
              <a:rPr lang="en-US" altLang="en-US" i="1" dirty="0"/>
              <a:t>J = J</a:t>
            </a:r>
            <a:r>
              <a:rPr lang="en-US" altLang="en-US" i="1" baseline="-25000" dirty="0"/>
              <a:t>0</a:t>
            </a:r>
            <a:r>
              <a:rPr lang="en-US" altLang="en-US" i="1" dirty="0"/>
              <a:t>  </a:t>
            </a:r>
            <a:r>
              <a:rPr lang="en-US" altLang="en-US" dirty="0"/>
              <a:t>distribution</a:t>
            </a:r>
          </a:p>
          <a:p>
            <a:pPr lvl="1"/>
            <a:r>
              <a:rPr lang="en-US" dirty="0"/>
              <a:t>No iron</a:t>
            </a:r>
          </a:p>
          <a:p>
            <a:pPr lvl="1"/>
            <a:r>
              <a:rPr lang="en-US" dirty="0"/>
              <a:t>Constant Jo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727ACC-E788-4350-8DC0-2554D02CC7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7/28/2020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18F18D-F550-4FAC-916A-2B826170E7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6011AA-04C9-4D5A-B0B1-24C5404424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4</a:t>
            </a:fld>
            <a:endParaRPr lang="en-GB"/>
          </a:p>
        </p:txBody>
      </p:sp>
      <p:pic>
        <p:nvPicPr>
          <p:cNvPr id="8" name="Picture 12" descr="D:\Work\Courses_Schools\2014_02_JUAS_Archamps\Mini-workshop\sector-coil_current.tif">
            <a:extLst>
              <a:ext uri="{FF2B5EF4-FFF2-40B4-BE49-F238E27FC236}">
                <a16:creationId xmlns:a16="http://schemas.microsoft.com/office/drawing/2014/main" id="{A426DED9-4A19-4958-97D6-56279E0753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3792" y="2085695"/>
            <a:ext cx="1625647" cy="1406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Object 6">
            <a:extLst>
              <a:ext uri="{63B3BB69-23CF-44E3-9099-C40C66FF867C}">
                <a14:compatExt xmlns:a14="http://schemas.microsoft.com/office/drawing/2010/main" spid="_x0000_s13313"/>
              </a:ext>
              <a:ext uri="{FF2B5EF4-FFF2-40B4-BE49-F238E27FC236}">
                <a16:creationId xmlns:a16="http://schemas.microsoft.com/office/drawing/2014/main" id="{00000000-0008-0000-0800-0000013400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648" y="4020383"/>
            <a:ext cx="5532120" cy="640080"/>
          </a:xfrm>
          <a:prstGeom prst="rect">
            <a:avLst/>
          </a:prstGeom>
        </p:spPr>
      </p:pic>
      <p:pic>
        <p:nvPicPr>
          <p:cNvPr id="15" name="Object 7">
            <a:extLst>
              <a:ext uri="{FF2B5EF4-FFF2-40B4-BE49-F238E27FC236}">
                <a16:creationId xmlns:a16="http://schemas.microsoft.com/office/drawing/2014/main" id="{00000000-0008-0000-0800-00000300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95" y="4793002"/>
            <a:ext cx="4240530" cy="691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Object 1">
            <a:extLst>
              <a:ext uri="{63B3BB69-23CF-44E3-9099-C40C66FF867C}">
                <a14:compatExt xmlns:a14="http://schemas.microsoft.com/office/drawing/2010/main" spid="_x0000_s13314"/>
              </a:ext>
              <a:ext uri="{FF2B5EF4-FFF2-40B4-BE49-F238E27FC236}">
                <a16:creationId xmlns:a16="http://schemas.microsoft.com/office/drawing/2014/main" id="{00000000-0008-0000-0800-0000023400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7426" y="3248866"/>
            <a:ext cx="2648487" cy="572384"/>
          </a:xfrm>
          <a:prstGeom prst="rect">
            <a:avLst/>
          </a:prstGeom>
        </p:spPr>
      </p:pic>
      <p:pic>
        <p:nvPicPr>
          <p:cNvPr id="17" name="Object 3">
            <a:extLst>
              <a:ext uri="{63B3BB69-23CF-44E3-9099-C40C66FF867C}">
                <a14:compatExt xmlns:a14="http://schemas.microsoft.com/office/drawing/2010/main" spid="_x0000_s13315"/>
              </a:ext>
              <a:ext uri="{FF2B5EF4-FFF2-40B4-BE49-F238E27FC236}">
                <a16:creationId xmlns:a16="http://schemas.microsoft.com/office/drawing/2014/main" id="{00000000-0008-0000-0800-0000033400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8648" y="5672980"/>
            <a:ext cx="4625340" cy="6477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98F61FD8-8E18-41B8-8986-38B8FCA35D3A}"/>
              </a:ext>
            </a:extLst>
          </p:cNvPr>
          <p:cNvSpPr/>
          <p:nvPr/>
        </p:nvSpPr>
        <p:spPr>
          <a:xfrm>
            <a:off x="119336" y="1340768"/>
            <a:ext cx="6342362" cy="4979912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Content Placeholder 7">
            <a:extLst>
              <a:ext uri="{FF2B5EF4-FFF2-40B4-BE49-F238E27FC236}">
                <a16:creationId xmlns:a16="http://schemas.microsoft.com/office/drawing/2014/main" id="{FAFCD5A6-4FF6-44EA-902A-6D43B4989A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90671" y="1892947"/>
            <a:ext cx="2516313" cy="3757265"/>
          </a:xfrm>
        </p:spPr>
        <p:txBody>
          <a:bodyPr/>
          <a:lstStyle/>
          <a:p>
            <a:endParaRPr lang="en-US" dirty="0"/>
          </a:p>
          <a:p>
            <a:r>
              <a:rPr lang="en-US" dirty="0"/>
              <a:t>Je = </a:t>
            </a:r>
            <a:r>
              <a:rPr lang="en-US" dirty="0" err="1"/>
              <a:t>Jc</a:t>
            </a:r>
            <a:r>
              <a:rPr lang="en-US" dirty="0"/>
              <a:t> *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0.48</a:t>
            </a:r>
          </a:p>
          <a:p>
            <a:endParaRPr lang="en-US" dirty="0"/>
          </a:p>
          <a:p>
            <a:r>
              <a:rPr lang="en-US" dirty="0"/>
              <a:t>Jo = Je *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0.67</a:t>
            </a:r>
          </a:p>
          <a:p>
            <a:endParaRPr lang="en-US" dirty="0"/>
          </a:p>
          <a:p>
            <a:r>
              <a:rPr lang="en-US" dirty="0"/>
              <a:t>Jo = </a:t>
            </a:r>
            <a:r>
              <a:rPr lang="en-US" dirty="0" err="1"/>
              <a:t>Jc</a:t>
            </a:r>
            <a:r>
              <a:rPr lang="en-US" dirty="0"/>
              <a:t> *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0.32</a:t>
            </a:r>
          </a:p>
          <a:p>
            <a:endParaRPr lang="en-US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7DC1EC8-62C2-4B6C-995C-0FC0A65EFD2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43592" y="1622004"/>
            <a:ext cx="2829072" cy="3999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65538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06CFF6-8E67-4AF0-91DF-330F24F44E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criteria for a 20 T hybrid magnet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00EF73-3A40-4052-ABAE-8429C5656E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68000"/>
            <a:ext cx="10972800" cy="4031779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Bi2212 Conductor and cable (input from T. Shen and L. Garcia Fajardo)</a:t>
            </a:r>
          </a:p>
          <a:p>
            <a:pPr lvl="1"/>
            <a:r>
              <a:rPr lang="en-US" dirty="0"/>
              <a:t>The wire diameter: </a:t>
            </a:r>
          </a:p>
          <a:p>
            <a:pPr lvl="2"/>
            <a:r>
              <a:rPr lang="en-US" dirty="0"/>
              <a:t>from 0.6 mm to 1.5 mm</a:t>
            </a:r>
          </a:p>
          <a:p>
            <a:pPr lvl="1"/>
            <a:r>
              <a:rPr lang="en-US" dirty="0"/>
              <a:t>Cable width: basically same possibilities as with Nb</a:t>
            </a:r>
            <a:r>
              <a:rPr lang="en-US" baseline="-25000" dirty="0"/>
              <a:t>3</a:t>
            </a:r>
            <a:r>
              <a:rPr lang="en-US" dirty="0"/>
              <a:t>Sn cables 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467B11-9DB6-41F5-BA61-CD662C4B2C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7/28/2020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A36B8E-7DAA-447A-A2FE-6836FE5EB8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20A8EE-9C5C-4463-ACDB-D73CF45858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40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40158BF-8D05-41A0-91F6-4A6C6BDAA8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90" y="5619215"/>
            <a:ext cx="1197102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70845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F51974-0DEF-4539-A23A-35F1B4269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criteria for a 20 T hybrid magnet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474C81-AFDE-4A4E-9E14-AC3408FB71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3784" y="1340768"/>
            <a:ext cx="10972800" cy="1268912"/>
          </a:xfrm>
        </p:spPr>
        <p:txBody>
          <a:bodyPr>
            <a:normAutofit fontScale="85000" lnSpcReduction="10000"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Bi2212 Conductor and cable (input from T. Shen and L. Garcia Fajardo)</a:t>
            </a:r>
          </a:p>
          <a:p>
            <a:pPr lvl="1"/>
            <a:r>
              <a:rPr lang="en-US" dirty="0"/>
              <a:t>Record performance strand RC5/6 about 20% higher than what is currently “comfortably” produced.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657A3E-19CD-45EB-93DD-C8A9C539E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7/28/2020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7B7E6F-5860-4A9A-A59D-9C18D55C14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1FF895-3CF1-470D-B6D0-544E630B3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41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EF3E356-0F23-48A8-939E-A13139B3280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72"/>
          <a:stretch/>
        </p:blipFill>
        <p:spPr>
          <a:xfrm>
            <a:off x="273707" y="2554014"/>
            <a:ext cx="5328000" cy="377239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2E3C9BF-0094-4540-AEC0-DF98ECD32B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6632" y="2554014"/>
            <a:ext cx="4814975" cy="3720662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277889C-E84E-4E17-A7BD-1FB36104D1DF}"/>
              </a:ext>
            </a:extLst>
          </p:cNvPr>
          <p:cNvCxnSpPr>
            <a:cxnSpLocks/>
          </p:cNvCxnSpPr>
          <p:nvPr/>
        </p:nvCxnSpPr>
        <p:spPr>
          <a:xfrm>
            <a:off x="1187669" y="2977936"/>
            <a:ext cx="7936039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8179679-A2E7-4047-B4AF-750A9EB3AA5E}"/>
              </a:ext>
            </a:extLst>
          </p:cNvPr>
          <p:cNvCxnSpPr>
            <a:cxnSpLocks/>
          </p:cNvCxnSpPr>
          <p:nvPr/>
        </p:nvCxnSpPr>
        <p:spPr>
          <a:xfrm>
            <a:off x="1224456" y="5642309"/>
            <a:ext cx="7899252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117CC41-1E99-4E36-BB4C-96DDA532F9FF}"/>
              </a:ext>
            </a:extLst>
          </p:cNvPr>
          <p:cNvCxnSpPr>
            <a:cxnSpLocks/>
          </p:cNvCxnSpPr>
          <p:nvPr/>
        </p:nvCxnSpPr>
        <p:spPr>
          <a:xfrm>
            <a:off x="9123708" y="2977936"/>
            <a:ext cx="0" cy="268062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BB28CF8-5DB9-4D7A-B6F6-14D229E6B21B}"/>
              </a:ext>
            </a:extLst>
          </p:cNvPr>
          <p:cNvCxnSpPr>
            <a:cxnSpLocks/>
          </p:cNvCxnSpPr>
          <p:nvPr/>
        </p:nvCxnSpPr>
        <p:spPr>
          <a:xfrm>
            <a:off x="2812246" y="2941150"/>
            <a:ext cx="0" cy="268062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09B5EE0-126A-4498-B84B-D331D3011658}"/>
              </a:ext>
            </a:extLst>
          </p:cNvPr>
          <p:cNvCxnSpPr>
            <a:cxnSpLocks/>
          </p:cNvCxnSpPr>
          <p:nvPr/>
        </p:nvCxnSpPr>
        <p:spPr>
          <a:xfrm>
            <a:off x="1224455" y="4370557"/>
            <a:ext cx="789925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7CF413E2-349E-41FE-B29B-F5213FC5ED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60000" y="2870448"/>
            <a:ext cx="2034540" cy="2941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6900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DDF592-D4DE-4CD6-85B9-AD58F7924B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criteria for a 20 T hybrid magnet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B773F4-CB17-48BF-8738-FAE9F49BF8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Bi2212 Conductor and cable (input from T. Shen and L. Garcia Fajardo)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9C6435-FBE0-4D10-98F8-7F0DD6C790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7/28/2020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89760E-A3C5-46A2-8252-E4CF02CD6B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450452-86D5-48AD-8D05-6F36685398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42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CB55274-A173-4333-BCA0-96558A0CDF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7327" y="2165341"/>
            <a:ext cx="5328000" cy="3864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86664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06CFF6-8E67-4AF0-91DF-330F24F44E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criteria for a 20 T hybrid magnet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00EF73-3A40-4052-ABAE-8429C5656E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68000"/>
            <a:ext cx="8006680" cy="1080001"/>
          </a:xfrm>
        </p:spPr>
        <p:txBody>
          <a:bodyPr>
            <a:normAutofit lnSpcReduction="10000"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Bi2212 Conductor and cable</a:t>
            </a:r>
          </a:p>
          <a:p>
            <a:pPr lvl="1"/>
            <a:r>
              <a:rPr lang="en-US" dirty="0"/>
              <a:t>Maximum Nb</a:t>
            </a:r>
            <a:r>
              <a:rPr lang="en-US" baseline="-25000" dirty="0"/>
              <a:t>3</a:t>
            </a:r>
            <a:r>
              <a:rPr lang="en-US" dirty="0"/>
              <a:t>Sn coil stress: &lt;120 MPa  (293) K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467B11-9DB6-41F5-BA61-CD662C4B2C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7/28/2020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A36B8E-7DAA-447A-A2FE-6836FE5EB8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20A8EE-9C5C-4463-ACDB-D73CF45858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43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201F125-40BE-4EA5-816F-E8FAED3E8B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053" t="13251" r="34054" b="5975"/>
          <a:stretch/>
        </p:blipFill>
        <p:spPr>
          <a:xfrm>
            <a:off x="8472264" y="1242959"/>
            <a:ext cx="3577539" cy="509662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35D07E0-682F-4F4B-99CA-302BC89B508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356"/>
          <a:stretch/>
        </p:blipFill>
        <p:spPr>
          <a:xfrm>
            <a:off x="1487488" y="2584866"/>
            <a:ext cx="5908342" cy="3617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64425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8B41B0-696D-40A5-ADDA-9112FEB21E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criteria for a 20 T hybrid magnet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A441E6-B1B8-44DF-957A-008FE04CE2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68000"/>
            <a:ext cx="7502624" cy="4641379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REBCO Conductor</a:t>
            </a:r>
          </a:p>
          <a:p>
            <a:pPr lvl="1"/>
            <a:r>
              <a:rPr lang="en-US" dirty="0"/>
              <a:t>CORC cable</a:t>
            </a:r>
          </a:p>
          <a:p>
            <a:pPr lvl="2"/>
            <a:r>
              <a:rPr lang="en-US" dirty="0"/>
              <a:t>3.42mm diameter including 30 micron thick insulation. 			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STAR cable</a:t>
            </a:r>
          </a:p>
          <a:p>
            <a:pPr lvl="2"/>
            <a:r>
              <a:rPr lang="en-US" dirty="0"/>
              <a:t>1.3 mm diameter without insulation (#3)</a:t>
            </a:r>
          </a:p>
          <a:p>
            <a:pPr lvl="2"/>
            <a:r>
              <a:rPr lang="en-US" dirty="0"/>
              <a:t>2.04 mm diameter without insulation (#4) 			</a:t>
            </a:r>
          </a:p>
          <a:p>
            <a:pPr lvl="2"/>
            <a:endParaRPr lang="en-US" dirty="0"/>
          </a:p>
          <a:p>
            <a:pPr lvl="1"/>
            <a:endParaRPr lang="en-US" dirty="0"/>
          </a:p>
          <a:p>
            <a:endParaRPr lang="en-US" dirty="0">
              <a:solidFill>
                <a:schemeClr val="accent6">
                  <a:lumMod val="75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A7B6B3-FB47-4561-9939-73710A3C5C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7/28/2020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21A7A9-B116-4D9B-ADFD-FF1CB3814E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981FC9-CD31-42E8-9F58-8DDD1D87DE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44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D1B1010-998F-4375-B071-97E8273DF2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50" t="43700" r="52362" b="17451"/>
          <a:stretch/>
        </p:blipFill>
        <p:spPr>
          <a:xfrm>
            <a:off x="8282473" y="4049280"/>
            <a:ext cx="3312368" cy="1612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9222606-ADF5-48DD-AC37-6397D777975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476" t="38450" r="7476" b="9051"/>
          <a:stretch/>
        </p:blipFill>
        <p:spPr>
          <a:xfrm>
            <a:off x="8259579" y="1968070"/>
            <a:ext cx="3322821" cy="115375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4213669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FFCE98-2E00-4EE1-940A-3286277291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criteria for a 20 T hybrid magnet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179D33-7B80-4322-B618-23E04D4552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68000"/>
            <a:ext cx="5486400" cy="4641379"/>
          </a:xfrm>
        </p:spPr>
        <p:txBody>
          <a:bodyPr/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REBCO Conductor</a:t>
            </a:r>
          </a:p>
          <a:p>
            <a:pPr lvl="1"/>
            <a:r>
              <a:rPr lang="en-US" dirty="0"/>
              <a:t>We use the following parameterization</a:t>
            </a:r>
          </a:p>
          <a:p>
            <a:pPr lvl="2"/>
            <a:r>
              <a:rPr lang="en-US" dirty="0" err="1"/>
              <a:t>Ic</a:t>
            </a:r>
            <a:r>
              <a:rPr lang="en-US" dirty="0"/>
              <a:t>(B, 4.2 K) = 10^(</a:t>
            </a:r>
            <a:r>
              <a:rPr lang="en-US" dirty="0">
                <a:sym typeface="Symbol" panose="05050102010706020507" pitchFamily="18" charset="2"/>
              </a:rPr>
              <a:t></a:t>
            </a:r>
            <a:r>
              <a:rPr lang="en-US" dirty="0"/>
              <a:t>*log(B)+c)</a:t>
            </a:r>
          </a:p>
          <a:p>
            <a:pPr lvl="1"/>
            <a:r>
              <a:rPr lang="en-US" dirty="0"/>
              <a:t>Where </a:t>
            </a:r>
          </a:p>
          <a:p>
            <a:pPr lvl="2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FD0DD5-ABA7-478E-B25A-9C8EE9F3DA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7/28/2020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E3C4CE-C404-4366-BAF3-BF4E80B3FB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ECE94D-9663-4500-8D94-03DBC2323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45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61612F7-9913-4D55-9A25-5CF424BB82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7968" y="1611729"/>
            <a:ext cx="5719691" cy="41539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2F230EA-B419-4E36-A8A9-B5353E8192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3472" y="4005064"/>
            <a:ext cx="4400068" cy="86409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25F25DD-0662-4BC0-B96A-EF928C3792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13544" y="1735016"/>
            <a:ext cx="1575685" cy="3750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79082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2727F-049A-4DA2-B58A-E4F2DB313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criteria for a 20 T hybrid magnet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2B86EA-A6D9-438B-B075-5A74474CF4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REBCO Conductor</a:t>
            </a:r>
          </a:p>
          <a:p>
            <a:pPr lvl="1"/>
            <a:r>
              <a:rPr lang="en-US" dirty="0"/>
              <a:t>Stress degradation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E56062-257A-4B8A-B15F-0689420FBF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7/28/2020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3BCA67-0072-4DF4-A647-679EEBEE5F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746587-A7A3-4ABD-8C3C-8A03758B8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46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B754683-72B8-47E3-AB9A-3EC7522931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369" y="4794349"/>
            <a:ext cx="7114319" cy="124728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0DC5BFB-0317-43CB-A0FE-0CB895B5E15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476" t="19948" r="7476" b="11150"/>
          <a:stretch/>
        </p:blipFill>
        <p:spPr>
          <a:xfrm>
            <a:off x="7536160" y="1121859"/>
            <a:ext cx="4329722" cy="197308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5CA993A-A72F-4F01-9202-78EF7FA0F4A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150" t="27951" r="28150" b="10100"/>
          <a:stretch/>
        </p:blipFill>
        <p:spPr>
          <a:xfrm>
            <a:off x="7968208" y="3109852"/>
            <a:ext cx="3973423" cy="316835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04E5B17-CAF0-414E-8C77-E03D5442766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3462" t="36350" r="55316" b="41600"/>
          <a:stretch/>
        </p:blipFill>
        <p:spPr>
          <a:xfrm>
            <a:off x="609600" y="2620178"/>
            <a:ext cx="1368152" cy="151216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1BF8EA2-D3C0-4E14-AFCC-CD053206611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3463" t="34250" r="32872" b="42650"/>
          <a:stretch/>
        </p:blipFill>
        <p:spPr>
          <a:xfrm>
            <a:off x="2171565" y="2600908"/>
            <a:ext cx="4104456" cy="1584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72906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8EB5B7-E88E-4F89-9B47-2706E81745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criteria for a 20 T hybrid magnet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C312E2-9C17-4978-8D6A-8E5A8830DF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68000"/>
            <a:ext cx="5774432" cy="4641379"/>
          </a:xfrm>
        </p:spPr>
        <p:txBody>
          <a:bodyPr/>
          <a:lstStyle/>
          <a:p>
            <a:r>
              <a:rPr lang="en-US" dirty="0"/>
              <a:t>With properties describe above</a:t>
            </a:r>
          </a:p>
          <a:p>
            <a:pPr marL="0" indent="0">
              <a:buNone/>
            </a:pPr>
            <a:r>
              <a:rPr lang="en-US" dirty="0"/>
              <a:t> </a:t>
            </a:r>
          </a:p>
          <a:p>
            <a:pPr lvl="1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Nb</a:t>
            </a:r>
            <a:r>
              <a:rPr lang="en-US" baseline="-25000" dirty="0">
                <a:solidFill>
                  <a:schemeClr val="accent6">
                    <a:lumMod val="75000"/>
                  </a:schemeClr>
                </a:solidFill>
              </a:rPr>
              <a:t>3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Sn </a:t>
            </a:r>
            <a:r>
              <a:rPr lang="en-US" dirty="0"/>
              <a:t>and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Bi2212 </a:t>
            </a:r>
            <a:r>
              <a:rPr lang="en-US" dirty="0"/>
              <a:t>cross at </a:t>
            </a:r>
          </a:p>
          <a:p>
            <a:pPr lvl="2"/>
            <a:r>
              <a:rPr lang="en-US" dirty="0"/>
              <a:t>14.5 T at 4.2 K</a:t>
            </a:r>
          </a:p>
          <a:p>
            <a:pPr lvl="2"/>
            <a:r>
              <a:rPr lang="en-US" dirty="0"/>
              <a:t>16.5 T at 1.9 K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</a:p>
          <a:p>
            <a:pPr lvl="1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  <a:p>
            <a:pPr lvl="1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Nb</a:t>
            </a:r>
            <a:r>
              <a:rPr lang="en-US" baseline="-25000" dirty="0">
                <a:solidFill>
                  <a:schemeClr val="accent6">
                    <a:lumMod val="75000"/>
                  </a:schemeClr>
                </a:solidFill>
              </a:rPr>
              <a:t>3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Sn </a:t>
            </a:r>
            <a:r>
              <a:rPr lang="en-US" dirty="0"/>
              <a:t>and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REBCO </a:t>
            </a:r>
            <a:r>
              <a:rPr lang="en-US" dirty="0"/>
              <a:t>cross at </a:t>
            </a:r>
          </a:p>
          <a:p>
            <a:pPr lvl="2"/>
            <a:r>
              <a:rPr lang="en-US" dirty="0"/>
              <a:t>15.0 T at 4.2 K </a:t>
            </a:r>
          </a:p>
          <a:p>
            <a:pPr lvl="2"/>
            <a:r>
              <a:rPr lang="en-US" dirty="0"/>
              <a:t>17.5 T at 1.9 K </a:t>
            </a:r>
          </a:p>
          <a:p>
            <a:pPr lvl="1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6DCB22-90FB-481C-89EC-567AD4282B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7/28/2020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0565A9-F5E0-41D8-A362-0D742058B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7298C2-8B73-49FD-AFCD-78DA0C8B94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47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F2E97DB-46A7-4A59-A918-FA7BA78ED5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2024" y="1896187"/>
            <a:ext cx="5633824" cy="4085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39467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7CFA5D-77BF-4837-B36C-CE1A0CA61C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criteria for a 20 T hybrid magnet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409E14-ED69-4D17-8111-8849C6C2E1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Quench protection</a:t>
            </a:r>
          </a:p>
          <a:p>
            <a:pPr lvl="1"/>
            <a:r>
              <a:rPr lang="en-US" dirty="0"/>
              <a:t>Nb</a:t>
            </a:r>
            <a:r>
              <a:rPr lang="en-US" baseline="-25000" dirty="0"/>
              <a:t>3</a:t>
            </a:r>
            <a:r>
              <a:rPr lang="en-US" dirty="0"/>
              <a:t>Sn </a:t>
            </a:r>
          </a:p>
          <a:p>
            <a:pPr lvl="2"/>
            <a:r>
              <a:rPr lang="en-US" dirty="0"/>
              <a:t>Maximum hot spot temperature				350 K</a:t>
            </a:r>
          </a:p>
          <a:p>
            <a:pPr lvl="2"/>
            <a:r>
              <a:rPr lang="en-US" dirty="0"/>
              <a:t>Total time delay						40 </a:t>
            </a:r>
            <a:r>
              <a:rPr lang="en-US" dirty="0" err="1"/>
              <a:t>ms</a:t>
            </a:r>
            <a:endParaRPr lang="en-US" dirty="0"/>
          </a:p>
          <a:p>
            <a:pPr lvl="2"/>
            <a:r>
              <a:rPr lang="en-US" dirty="0"/>
              <a:t>Maximum J in the Cu						1350 A/mm</a:t>
            </a:r>
            <a:r>
              <a:rPr lang="en-US" baseline="30000" dirty="0"/>
              <a:t>2</a:t>
            </a:r>
            <a:r>
              <a:rPr lang="en-US" dirty="0"/>
              <a:t>	</a:t>
            </a:r>
          </a:p>
          <a:p>
            <a:pPr lvl="2"/>
            <a:r>
              <a:rPr lang="en-US" dirty="0"/>
              <a:t>Maximum voltage to ground @ quench			1.0 kV	</a:t>
            </a:r>
          </a:p>
          <a:p>
            <a:pPr lvl="2"/>
            <a:r>
              <a:rPr lang="en-US" dirty="0"/>
              <a:t>Ground insulation design voltage	 			&gt;5 kV</a:t>
            </a:r>
          </a:p>
          <a:p>
            <a:pPr lvl="1"/>
            <a:r>
              <a:rPr lang="en-US" dirty="0"/>
              <a:t>Bi2212 and REBCO</a:t>
            </a:r>
          </a:p>
          <a:p>
            <a:pPr lvl="2"/>
            <a:r>
              <a:rPr lang="en-US" dirty="0"/>
              <a:t>See next slides </a:t>
            </a:r>
          </a:p>
          <a:p>
            <a:endParaRPr lang="en-US" dirty="0"/>
          </a:p>
          <a:p>
            <a:pPr lvl="1"/>
            <a:r>
              <a:rPr lang="en-US" b="1" dirty="0"/>
              <a:t>Powering in series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0ACA64-625F-4668-AAFD-D5BD645AE7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7/28/2020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E72162-6BE3-49DA-B889-DDCBDF27C3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E359D1-D712-4492-AC7C-3DCFA0840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48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053929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7CFA5D-77BF-4837-B36C-CE1A0CA61C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criteria for a 20 T hybrid magnet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409E14-ED69-4D17-8111-8849C6C2E1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Quench protection</a:t>
            </a:r>
          </a:p>
          <a:p>
            <a:pPr lvl="1"/>
            <a:r>
              <a:rPr lang="en-US" dirty="0"/>
              <a:t>Bi2212: </a:t>
            </a:r>
            <a:r>
              <a:rPr lang="en-US" dirty="0" err="1"/>
              <a:t>T</a:t>
            </a:r>
            <a:r>
              <a:rPr lang="en-US" baseline="-25000" dirty="0" err="1"/>
              <a:t>max</a:t>
            </a:r>
            <a:r>
              <a:rPr lang="en-US" dirty="0"/>
              <a:t>= 400-450 K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0ACA64-625F-4668-AAFD-D5BD645AE7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7/28/2020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E72162-6BE3-49DA-B889-DDCBDF27C3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E359D1-D712-4492-AC7C-3DCFA0840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49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0001436-4C1B-42E8-AD5A-E223C7EB93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476" t="21651" r="6885" b="17450"/>
          <a:stretch/>
        </p:blipFill>
        <p:spPr>
          <a:xfrm>
            <a:off x="6023992" y="1094908"/>
            <a:ext cx="6048672" cy="241946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A74EDA7-AE00-41BA-BD08-00F140EA9C8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464" t="20952" r="29056" b="28980"/>
          <a:stretch/>
        </p:blipFill>
        <p:spPr>
          <a:xfrm>
            <a:off x="7106174" y="3591498"/>
            <a:ext cx="3884308" cy="26373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163CACF-AEC7-48D5-B7CB-933853BC9C3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388" t="32322" r="21650" b="29000"/>
          <a:stretch/>
        </p:blipFill>
        <p:spPr>
          <a:xfrm>
            <a:off x="1415480" y="2444037"/>
            <a:ext cx="3409056" cy="265254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E57CDB8-1E13-40AA-908F-80C0819603A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653" t="51428" r="50255" b="33878"/>
          <a:stretch/>
        </p:blipFill>
        <p:spPr>
          <a:xfrm>
            <a:off x="554089" y="5153382"/>
            <a:ext cx="5131838" cy="1007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767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368000"/>
            <a:ext cx="10972800" cy="4641379"/>
          </a:xfrm>
        </p:spPr>
        <p:txBody>
          <a:bodyPr>
            <a:normAutofit fontScale="85000" lnSpcReduction="20000"/>
          </a:bodyPr>
          <a:lstStyle/>
          <a:p>
            <a:endParaRPr lang="en-US" dirty="0"/>
          </a:p>
          <a:p>
            <a:r>
              <a:rPr lang="en-US" dirty="0"/>
              <a:t>Some estimates of radiuses, dimensions, and stresses</a:t>
            </a:r>
          </a:p>
          <a:p>
            <a:pPr lvl="1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Bi2212</a:t>
            </a:r>
          </a:p>
          <a:p>
            <a:pPr lvl="1"/>
            <a:r>
              <a:rPr lang="en-US" dirty="0"/>
              <a:t>REBCO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Appendix</a:t>
            </a:r>
          </a:p>
          <a:p>
            <a:pPr lvl="1"/>
            <a:r>
              <a:rPr lang="en-US" dirty="0"/>
              <a:t>Design criteria for a 20 T hybrid magnet</a:t>
            </a:r>
          </a:p>
          <a:p>
            <a:pPr lvl="1"/>
            <a:r>
              <a:rPr lang="en-US" dirty="0"/>
              <a:t>Definition of the goals of the working group</a:t>
            </a:r>
          </a:p>
          <a:p>
            <a:pPr lvl="1"/>
            <a:r>
              <a:rPr lang="en-US" dirty="0"/>
              <a:t>Overview of current hybrid work</a:t>
            </a:r>
          </a:p>
          <a:p>
            <a:pPr lvl="1"/>
            <a:r>
              <a:rPr lang="en-US" dirty="0"/>
              <a:t>Action items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7/28/2020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789365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7CFA5D-77BF-4837-B36C-CE1A0CA61C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criteria for a 20 T hybrid magnet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409E14-ED69-4D17-8111-8849C6C2E1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68000"/>
            <a:ext cx="5486400" cy="4641379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Quench protection</a:t>
            </a:r>
          </a:p>
          <a:p>
            <a:pPr lvl="1"/>
            <a:r>
              <a:rPr lang="en-US" dirty="0"/>
              <a:t>REBCO</a:t>
            </a:r>
          </a:p>
          <a:p>
            <a:pPr lvl="2"/>
            <a:endParaRPr lang="en-US" dirty="0"/>
          </a:p>
          <a:p>
            <a:pPr lvl="2"/>
            <a:endParaRPr lang="en-US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0ACA64-625F-4668-AAFD-D5BD645AE7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7/28/2020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E72162-6BE3-49DA-B889-DDCBDF27C3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E359D1-D712-4492-AC7C-3DCFA0840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50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8641EE5-FDD7-4054-8385-24A75BC5D6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85" t="19947" r="5704" b="30050"/>
          <a:stretch/>
        </p:blipFill>
        <p:spPr>
          <a:xfrm>
            <a:off x="6600056" y="1268760"/>
            <a:ext cx="5328000" cy="17143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B5903DD-BE2D-43B7-9D1D-61CDD0D6601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476" t="54449" r="48824" b="35051"/>
          <a:stretch/>
        </p:blipFill>
        <p:spPr>
          <a:xfrm>
            <a:off x="6595661" y="5566714"/>
            <a:ext cx="5328000" cy="72008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4458827-122B-425F-9C64-EAC5478FD87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2362" t="29000" r="9247" b="14300"/>
          <a:stretch/>
        </p:blipFill>
        <p:spPr>
          <a:xfrm>
            <a:off x="7968208" y="2965582"/>
            <a:ext cx="2952328" cy="24527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18F0A73-C99E-42BA-9CA0-FE1AAF45514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1650" t="24801" r="21651" b="53749"/>
          <a:stretch/>
        </p:blipFill>
        <p:spPr>
          <a:xfrm>
            <a:off x="263352" y="2845223"/>
            <a:ext cx="5486400" cy="116755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0023391-67D5-4C95-AC2E-82A8C78CB78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2840" t="29696" r="12791" b="44750"/>
          <a:stretch/>
        </p:blipFill>
        <p:spPr>
          <a:xfrm>
            <a:off x="1559496" y="4145056"/>
            <a:ext cx="2880320" cy="12046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67E95A6-40E3-4B06-B01D-9AF8D4A3D97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0000" t="41488" r="10429" b="45800"/>
          <a:stretch/>
        </p:blipFill>
        <p:spPr>
          <a:xfrm>
            <a:off x="594284" y="5431992"/>
            <a:ext cx="4824536" cy="871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16921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07C7AF-4543-4C42-B7A9-C4281EDE44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criteria for a 20 T hybrid magnet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D56334-8E4B-4843-9A40-ED3EE3FC57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Summary on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Hot spot temperature</a:t>
            </a:r>
          </a:p>
          <a:p>
            <a:pPr lvl="1"/>
            <a:r>
              <a:rPr lang="en-US" dirty="0"/>
              <a:t>For all 3 materials,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350 K </a:t>
            </a:r>
            <a:r>
              <a:rPr lang="en-US" dirty="0"/>
              <a:t>maximum hot spot temperature appears to be a reasonable value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1D4955-C733-4EE6-8C59-6DD289D47B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7/28/2020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1B4582-9D9B-40F3-910C-E1CA2869D9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8A0358-EE12-47F2-8AA3-B197496DE5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51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123842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9D0566-E8EB-4EBF-AE54-5071D7D654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goal of the working group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551CB4-B144-4FB5-9DBC-8F2546852B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Conceptual design of a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20 T hybrid HTS-LTS magnet</a:t>
            </a:r>
          </a:p>
          <a:p>
            <a:pPr lvl="1"/>
            <a:r>
              <a:rPr lang="en-US" dirty="0"/>
              <a:t>Comparative analysis of different design options for a 20 T hybrid</a:t>
            </a:r>
          </a:p>
          <a:p>
            <a:pPr lvl="2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Cos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sym typeface="Symbol" panose="05050102010706020507" pitchFamily="18" charset="2"/>
              </a:rPr>
              <a:t></a:t>
            </a:r>
            <a:r>
              <a:rPr lang="en-US" dirty="0">
                <a:sym typeface="Symbol" panose="05050102010706020507" pitchFamily="18" charset="2"/>
              </a:rPr>
              <a:t> design and its stress-management options</a:t>
            </a:r>
          </a:p>
          <a:p>
            <a:pPr lvl="3"/>
            <a:r>
              <a:rPr lang="en-US" dirty="0">
                <a:sym typeface="Symbol" panose="05050102010706020507" pitchFamily="18" charset="2"/>
              </a:rPr>
              <a:t>“Traditional” </a:t>
            </a:r>
            <a:r>
              <a:rPr lang="en-US" dirty="0"/>
              <a:t>Cos</a:t>
            </a:r>
            <a:r>
              <a:rPr lang="en-US" dirty="0">
                <a:sym typeface="Symbol" panose="05050102010706020507" pitchFamily="18" charset="2"/>
              </a:rPr>
              <a:t></a:t>
            </a:r>
          </a:p>
          <a:p>
            <a:pPr lvl="3"/>
            <a:r>
              <a:rPr lang="en-US" dirty="0">
                <a:sym typeface="Symbol" panose="05050102010706020507" pitchFamily="18" charset="2"/>
              </a:rPr>
              <a:t>Canted </a:t>
            </a:r>
            <a:r>
              <a:rPr lang="en-US" dirty="0"/>
              <a:t>Cos</a:t>
            </a:r>
            <a:r>
              <a:rPr lang="en-US" dirty="0">
                <a:sym typeface="Symbol" panose="05050102010706020507" pitchFamily="18" charset="2"/>
              </a:rPr>
              <a:t> (CCT)</a:t>
            </a:r>
          </a:p>
          <a:p>
            <a:pPr lvl="3"/>
            <a:r>
              <a:rPr lang="en-US" dirty="0">
                <a:sym typeface="Symbol" panose="05050102010706020507" pitchFamily="18" charset="2"/>
              </a:rPr>
              <a:t>Stress management </a:t>
            </a:r>
            <a:r>
              <a:rPr lang="en-US" dirty="0"/>
              <a:t>Cos</a:t>
            </a:r>
            <a:r>
              <a:rPr lang="en-US" dirty="0">
                <a:sym typeface="Symbol" panose="05050102010706020507" pitchFamily="18" charset="2"/>
              </a:rPr>
              <a:t> (SMCT)</a:t>
            </a:r>
          </a:p>
          <a:p>
            <a:pPr lvl="2"/>
            <a:r>
              <a:rPr lang="en-US" dirty="0">
                <a:solidFill>
                  <a:schemeClr val="accent6">
                    <a:lumMod val="75000"/>
                  </a:schemeClr>
                </a:solidFill>
                <a:sym typeface="Symbol" panose="05050102010706020507" pitchFamily="18" charset="2"/>
              </a:rPr>
              <a:t>Block-type</a:t>
            </a:r>
            <a:r>
              <a:rPr lang="en-US" dirty="0">
                <a:sym typeface="Symbol" panose="05050102010706020507" pitchFamily="18" charset="2"/>
              </a:rPr>
              <a:t> coil design (</a:t>
            </a:r>
            <a:r>
              <a:rPr lang="en-US" i="1" dirty="0">
                <a:sym typeface="Symbol" panose="05050102010706020507" pitchFamily="18" charset="2"/>
              </a:rPr>
              <a:t>block with flared ends</a:t>
            </a:r>
            <a:r>
              <a:rPr lang="en-US" dirty="0">
                <a:sym typeface="Symbol" panose="05050102010706020507" pitchFamily="18" charset="2"/>
              </a:rPr>
              <a:t>)</a:t>
            </a:r>
          </a:p>
          <a:p>
            <a:pPr lvl="2"/>
            <a:r>
              <a:rPr lang="en-US" dirty="0">
                <a:solidFill>
                  <a:schemeClr val="accent6">
                    <a:lumMod val="75000"/>
                  </a:schemeClr>
                </a:solidFill>
                <a:sym typeface="Symbol" panose="05050102010706020507" pitchFamily="18" charset="2"/>
              </a:rPr>
              <a:t>Common-coil</a:t>
            </a:r>
            <a:r>
              <a:rPr lang="en-US" dirty="0">
                <a:sym typeface="Symbol" panose="05050102010706020507" pitchFamily="18" charset="2"/>
              </a:rPr>
              <a:t> design (</a:t>
            </a:r>
            <a:r>
              <a:rPr lang="en-US" i="1" dirty="0">
                <a:sym typeface="Symbol" panose="05050102010706020507" pitchFamily="18" charset="2"/>
              </a:rPr>
              <a:t>block with racetrack coil</a:t>
            </a:r>
            <a:r>
              <a:rPr lang="en-US" dirty="0">
                <a:sym typeface="Symbol" panose="05050102010706020507" pitchFamily="18" charset="2"/>
              </a:rPr>
              <a:t>)</a:t>
            </a:r>
          </a:p>
          <a:p>
            <a:pPr lvl="1"/>
            <a:r>
              <a:rPr lang="en-US" dirty="0">
                <a:sym typeface="Symbol" panose="05050102010706020507" pitchFamily="18" charset="2"/>
              </a:rPr>
              <a:t>Definition of general design criteria: aperture, field, margin…..</a:t>
            </a:r>
            <a:endParaRPr lang="en-US" dirty="0"/>
          </a:p>
          <a:p>
            <a:pPr lvl="1"/>
            <a:r>
              <a:rPr lang="en-US" dirty="0"/>
              <a:t>Analysis of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challenges </a:t>
            </a:r>
            <a:r>
              <a:rPr lang="en-US" dirty="0"/>
              <a:t>specifically of hybrid magnets</a:t>
            </a:r>
          </a:p>
          <a:p>
            <a:pPr lvl="2"/>
            <a:r>
              <a:rPr lang="en-US" dirty="0"/>
              <a:t>Integration of LTS/HTS, mechanics, protection, powering, diagnostics, test facility…..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6D8C26-A3EE-46CE-9FCB-B4B0A7E340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7/28/2020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1549AC-7DDA-4315-9458-DA7A60178F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6326B0-5350-4077-AB05-37C3A54F93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52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951584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9283F5-5009-44D5-9063-214FD557CE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goal of the working group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E594B0-C217-471A-998A-D60A2342CC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68001"/>
            <a:ext cx="10972800" cy="836864"/>
          </a:xfrm>
        </p:spPr>
        <p:txBody>
          <a:bodyPr/>
          <a:lstStyle/>
          <a:p>
            <a:r>
              <a:rPr lang="en-US" dirty="0"/>
              <a:t>An example: 16 T dipole magnets for FCC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7A5E53-48C9-4882-A92A-EE45AACD39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7/28/2020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24BD25-BFC6-43A3-9C5F-41025874C1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6C42C2-267A-42ED-9199-E1C8180E78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53</a:t>
            </a:fld>
            <a:endParaRPr lang="en-GB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C3A5313-470E-4932-90BA-3980CB4C7756}"/>
              </a:ext>
            </a:extLst>
          </p:cNvPr>
          <p:cNvSpPr txBox="1">
            <a:spLocks/>
          </p:cNvSpPr>
          <p:nvPr/>
        </p:nvSpPr>
        <p:spPr>
          <a:xfrm>
            <a:off x="609600" y="4653136"/>
            <a:ext cx="10972800" cy="1507115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dirty="0"/>
              <a:t>Ideally the goal should be to carried out the full 2D design and analysis of a 20 T hybrid for all the design options considered</a:t>
            </a:r>
          </a:p>
          <a:p>
            <a:pPr lvl="2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Cos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sym typeface="Symbol" panose="05050102010706020507" pitchFamily="18" charset="2"/>
              </a:rPr>
              <a:t></a:t>
            </a:r>
            <a:r>
              <a:rPr lang="en-US" dirty="0">
                <a:sym typeface="Symbol" panose="05050102010706020507" pitchFamily="18" charset="2"/>
              </a:rPr>
              <a:t> design and its stress-management options,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sym typeface="Symbol" panose="05050102010706020507" pitchFamily="18" charset="2"/>
              </a:rPr>
              <a:t>Block-type</a:t>
            </a:r>
            <a:r>
              <a:rPr lang="en-US" dirty="0">
                <a:sym typeface="Symbol" panose="05050102010706020507" pitchFamily="18" charset="2"/>
              </a:rPr>
              <a:t> design,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sym typeface="Symbol" panose="05050102010706020507" pitchFamily="18" charset="2"/>
              </a:rPr>
              <a:t>Common-coil</a:t>
            </a:r>
            <a:r>
              <a:rPr lang="en-US" dirty="0">
                <a:sym typeface="Symbol" panose="05050102010706020507" pitchFamily="18" charset="2"/>
              </a:rPr>
              <a:t> design</a:t>
            </a:r>
          </a:p>
          <a:p>
            <a:r>
              <a:rPr lang="en-US" sz="3000" dirty="0">
                <a:sym typeface="Symbol" panose="05050102010706020507" pitchFamily="18" charset="2"/>
              </a:rPr>
              <a:t>In addition, 3D considerations will be included in the comparison</a:t>
            </a:r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34D7F74-D683-4DC4-9D94-176B3B0072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4036"/>
          <a:stretch/>
        </p:blipFill>
        <p:spPr>
          <a:xfrm>
            <a:off x="806268" y="1841834"/>
            <a:ext cx="5237922" cy="245308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D64E075-0EC7-40B1-A77F-FE014910B4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35" t="46177" b="5030"/>
          <a:stretch/>
        </p:blipFill>
        <p:spPr>
          <a:xfrm>
            <a:off x="6147811" y="1813082"/>
            <a:ext cx="4916557" cy="2604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91292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goal of the working group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54</a:t>
            </a:fld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 lvl="1"/>
            <a:endParaRPr lang="en-US" dirty="0"/>
          </a:p>
          <a:p>
            <a:r>
              <a:rPr lang="en-US" dirty="0"/>
              <a:t>The goal of the comparison should not be, or does not necessarily have to be</a:t>
            </a:r>
          </a:p>
          <a:p>
            <a:pPr lvl="1"/>
            <a:r>
              <a:rPr lang="en-US" dirty="0"/>
              <a:t>reaching a consensus on a particular design</a:t>
            </a:r>
          </a:p>
          <a:p>
            <a:endParaRPr lang="en-US" dirty="0"/>
          </a:p>
          <a:p>
            <a:r>
              <a:rPr lang="en-US" dirty="0"/>
              <a:t>Instead, more realistically, the working group could aim at</a:t>
            </a:r>
          </a:p>
          <a:p>
            <a:pPr lvl="1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Discussing and reviewing </a:t>
            </a:r>
            <a:r>
              <a:rPr lang="en-US" dirty="0"/>
              <a:t>the different designs and listing pluses and minuses or open issues….grounding on “objective” criteria</a:t>
            </a:r>
          </a:p>
          <a:p>
            <a:pPr lvl="1"/>
            <a:r>
              <a:rPr lang="en-US" dirty="0"/>
              <a:t>Providing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inputs to the other areas </a:t>
            </a:r>
            <a:r>
              <a:rPr lang="en-US" dirty="0"/>
              <a:t>(in particular area I and area II) to better define their roadmaps and overall directions, and avoid inconsistencies</a:t>
            </a:r>
          </a:p>
          <a:p>
            <a:pPr marL="457200" lvl="2" indent="0">
              <a:buNone/>
            </a:pPr>
            <a:r>
              <a:rPr lang="en-US" dirty="0"/>
              <a:t> 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6A98C45B-00FE-4180-9354-FD4E3217B5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7/28/2020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287458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2356F8-CBBF-4183-8728-6BD711DE86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goal of the working group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4679F3-E641-4CA3-8A3F-B988F7FB5D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  <a:sym typeface="Symbol" panose="05050102010706020507" pitchFamily="18" charset="2"/>
              </a:rPr>
              <a:t>Review and follow-up </a:t>
            </a:r>
            <a:r>
              <a:rPr lang="en-US" dirty="0">
                <a:sym typeface="Symbol" panose="05050102010706020507" pitchFamily="18" charset="2"/>
              </a:rPr>
              <a:t>of current work on hybrid magnets</a:t>
            </a:r>
          </a:p>
          <a:p>
            <a:endParaRPr lang="en-US" dirty="0">
              <a:sym typeface="Symbol" panose="05050102010706020507" pitchFamily="18" charset="2"/>
            </a:endParaRPr>
          </a:p>
          <a:p>
            <a:r>
              <a:rPr lang="en-US" dirty="0">
                <a:sym typeface="Symbol" panose="05050102010706020507" pitchFamily="18" charset="2"/>
              </a:rPr>
              <a:t>This current work can be divided based on the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sym typeface="Symbol" panose="05050102010706020507" pitchFamily="18" charset="2"/>
              </a:rPr>
              <a:t>field level</a:t>
            </a:r>
          </a:p>
          <a:p>
            <a:pPr lvl="1"/>
            <a:r>
              <a:rPr lang="en-US" dirty="0">
                <a:solidFill>
                  <a:schemeClr val="accent6">
                    <a:lumMod val="75000"/>
                  </a:schemeClr>
                </a:solidFill>
                <a:sym typeface="Symbol" panose="05050102010706020507" pitchFamily="18" charset="2"/>
              </a:rPr>
              <a:t>9-10 T</a:t>
            </a:r>
            <a:endParaRPr lang="en-US" dirty="0">
              <a:sym typeface="Symbol" panose="05050102010706020507" pitchFamily="18" charset="2"/>
            </a:endParaRPr>
          </a:p>
          <a:p>
            <a:pPr lvl="1"/>
            <a:r>
              <a:rPr lang="en-US" dirty="0">
                <a:solidFill>
                  <a:schemeClr val="accent6">
                    <a:lumMod val="75000"/>
                  </a:schemeClr>
                </a:solidFill>
                <a:sym typeface="Symbol" panose="05050102010706020507" pitchFamily="18" charset="2"/>
              </a:rPr>
              <a:t>11-12 T</a:t>
            </a:r>
            <a:endParaRPr lang="en-US" dirty="0">
              <a:sym typeface="Symbol" panose="05050102010706020507" pitchFamily="18" charset="2"/>
            </a:endParaRPr>
          </a:p>
          <a:p>
            <a:pPr lvl="1"/>
            <a:r>
              <a:rPr lang="en-US" dirty="0">
                <a:solidFill>
                  <a:schemeClr val="accent6">
                    <a:lumMod val="75000"/>
                  </a:schemeClr>
                </a:solidFill>
                <a:sym typeface="Symbol" panose="05050102010706020507" pitchFamily="18" charset="2"/>
              </a:rPr>
              <a:t>13-14 T</a:t>
            </a:r>
            <a:endParaRPr lang="en-US" dirty="0">
              <a:sym typeface="Symbol" panose="05050102010706020507" pitchFamily="18" charset="2"/>
            </a:endParaRPr>
          </a:p>
          <a:p>
            <a:pPr lvl="1"/>
            <a:r>
              <a:rPr lang="en-US" dirty="0">
                <a:solidFill>
                  <a:schemeClr val="accent6">
                    <a:lumMod val="75000"/>
                  </a:schemeClr>
                </a:solidFill>
                <a:sym typeface="Symbol" panose="05050102010706020507" pitchFamily="18" charset="2"/>
              </a:rPr>
              <a:t>Beyond 15 T</a:t>
            </a:r>
          </a:p>
          <a:p>
            <a:pPr lvl="1"/>
            <a:endParaRPr lang="en-US" dirty="0">
              <a:sym typeface="Symbol" panose="05050102010706020507" pitchFamily="18" charset="2"/>
            </a:endParaRPr>
          </a:p>
          <a:p>
            <a:r>
              <a:rPr lang="en-US" dirty="0">
                <a:sym typeface="Symbol" panose="05050102010706020507" pitchFamily="18" charset="2"/>
              </a:rPr>
              <a:t>The goal is to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sym typeface="Symbol" panose="05050102010706020507" pitchFamily="18" charset="2"/>
              </a:rPr>
              <a:t>collect and organize information </a:t>
            </a:r>
            <a:r>
              <a:rPr lang="en-US" dirty="0">
                <a:sym typeface="Symbol" panose="05050102010706020507" pitchFamily="18" charset="2"/>
              </a:rPr>
              <a:t>from these programs (responsibility of area I and area II) to provide inputs for 20 T hybrid design  </a:t>
            </a:r>
            <a:endParaRPr lang="en-US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DDF77B-6F1E-409B-8221-914EAF65A9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7/28/2020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0EBA6C-8F57-47C5-AEC6-4714C47899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9EAE31-C1EC-4626-AA87-40758FC22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55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885659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D00940-E523-4D1B-85E0-0274EA62A7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goal of the working group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5FB352-49F2-4EE9-9DE6-044A26400F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68000"/>
            <a:ext cx="4766320" cy="4641379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Time frame</a:t>
            </a:r>
            <a:r>
              <a:rPr lang="en-US" dirty="0"/>
              <a:t>: 2020 – 2023</a:t>
            </a:r>
          </a:p>
          <a:p>
            <a:endParaRPr lang="en-US" dirty="0"/>
          </a:p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Methods</a:t>
            </a:r>
          </a:p>
          <a:p>
            <a:pPr lvl="1"/>
            <a:r>
              <a:rPr lang="en-US" dirty="0"/>
              <a:t>Modeling effort</a:t>
            </a:r>
          </a:p>
          <a:p>
            <a:pPr lvl="2"/>
            <a:r>
              <a:rPr lang="en-US" dirty="0"/>
              <a:t>“classical 2D/3D” mechanical, magnetic and QH simulations</a:t>
            </a:r>
          </a:p>
          <a:p>
            <a:pPr lvl="3"/>
            <a:r>
              <a:rPr lang="en-US" dirty="0"/>
              <a:t>Developing new modeling techniques is not part of this task</a:t>
            </a:r>
          </a:p>
          <a:p>
            <a:pPr lvl="3"/>
            <a:r>
              <a:rPr lang="en-US" dirty="0"/>
              <a:t>However, if new tool/analysis is required </a:t>
            </a:r>
            <a:r>
              <a:rPr lang="en-US" dirty="0">
                <a:sym typeface="Wingdings" panose="05000000000000000000" pitchFamily="2" charset="2"/>
              </a:rPr>
              <a:t> feed-back to </a:t>
            </a:r>
            <a:r>
              <a:rPr lang="en-US" i="1" dirty="0">
                <a:solidFill>
                  <a:schemeClr val="accent6">
                    <a:lumMod val="75000"/>
                  </a:schemeClr>
                </a:solidFill>
              </a:rPr>
              <a:t>Technology area (III), modeling and simulations</a:t>
            </a:r>
          </a:p>
          <a:p>
            <a:pPr lvl="1"/>
            <a:endParaRPr lang="en-GB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2914BE-293D-470A-9561-ECB33C2B3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7/28/2020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0ADD6B-5EF7-4029-A7E1-67E81E291C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98C7A1-6F1C-49EB-A365-E17E49A297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56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68C48DE-7404-41EC-AACD-8B9F060342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0649" y="1815911"/>
            <a:ext cx="6260603" cy="3506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35515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50F29B-34B4-4859-A04A-007D71354A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First some references (20 T B</a:t>
            </a:r>
            <a:r>
              <a:rPr lang="en-US" baseline="-25000" dirty="0"/>
              <a:t>op</a:t>
            </a:r>
            <a:r>
              <a:rPr lang="en-US" dirty="0"/>
              <a:t>)</a:t>
            </a:r>
            <a:endParaRPr lang="en-US" baseline="-25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7E07DE-06DE-46DD-9540-1FF2708C42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91934F-9E25-4330-AEEB-04EDD6D152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7/28/2020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278E95-4305-42BE-97A6-BA62A85AA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B4A5E7-7C1A-41DC-8130-A7EAE48722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57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69F6141-82D7-4ABC-909E-CDAC75B394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778" t="24801" r="39369" b="16401"/>
          <a:stretch/>
        </p:blipFill>
        <p:spPr>
          <a:xfrm>
            <a:off x="263352" y="1468616"/>
            <a:ext cx="3020786" cy="4572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01AA52E-7182-463C-8F62-9E0C774F7B2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416" t="25850" r="36416" b="7970"/>
          <a:stretch/>
        </p:blipFill>
        <p:spPr>
          <a:xfrm>
            <a:off x="4151784" y="1402689"/>
            <a:ext cx="3336748" cy="4572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82B8608-F81C-4510-9CB7-2BD8DAFD675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429" t="32322" r="55316" b="26900"/>
          <a:stretch/>
        </p:blipFill>
        <p:spPr>
          <a:xfrm>
            <a:off x="4739890" y="4268121"/>
            <a:ext cx="2160536" cy="14466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03B6C72-3704-4B14-8302-C3CD4BB28FD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5334" t="19947" r="34644" b="3800"/>
          <a:stretch/>
        </p:blipFill>
        <p:spPr>
          <a:xfrm>
            <a:off x="8256240" y="1402689"/>
            <a:ext cx="3200243" cy="4572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5EB7B86-0BA1-4E46-A7BE-38BE0972BB2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066" t="20453" r="9247" b="5974"/>
          <a:stretch/>
        </p:blipFill>
        <p:spPr>
          <a:xfrm>
            <a:off x="8717393" y="4452710"/>
            <a:ext cx="2435684" cy="12190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8">
            <a:extLst>
              <a:ext uri="{FF2B5EF4-FFF2-40B4-BE49-F238E27FC236}">
                <a16:creationId xmlns:a16="http://schemas.microsoft.com/office/drawing/2014/main" id="{15043680-D23C-4DA9-8ED5-7A43C5F2262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3" t="17833" r="8643" b="33882"/>
          <a:stretch>
            <a:fillRect/>
          </a:stretch>
        </p:blipFill>
        <p:spPr bwMode="auto">
          <a:xfrm>
            <a:off x="8717393" y="3554009"/>
            <a:ext cx="2435684" cy="7547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33846515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180052B6-B393-47EF-B86E-8DBC4F6BB7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053" t="18762" r="33463" b="6864"/>
          <a:stretch/>
        </p:blipFill>
        <p:spPr>
          <a:xfrm>
            <a:off x="7858234" y="1196737"/>
            <a:ext cx="3940501" cy="50749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8D733A3-7333-4F6D-85B0-905875677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First some references (“towards” 20 T)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3C0B3E-ED2D-4404-B346-D7E6A5A891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12EE5F-EFBF-416F-B179-FD0DB94A5A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7/28/2020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317782-D183-4C01-8C0C-EA8B15A8C3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24E9DD-E9C1-4D49-B10A-5E1458A25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58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03AB2F2-AD74-41D5-A7F0-87A2C8FA27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1196737"/>
            <a:ext cx="3291840" cy="24688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4B6650B-BFF4-4360-8E43-D75A5B8262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3782354"/>
            <a:ext cx="3291840" cy="24688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77743FB-809A-4BD5-81E2-E91263A83EE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5235" t="18500" r="35825" b="5975"/>
          <a:stretch/>
        </p:blipFill>
        <p:spPr>
          <a:xfrm>
            <a:off x="4151784" y="1196737"/>
            <a:ext cx="3456384" cy="50737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FD5B05B-FB79-465B-89F4-3A132B9063B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7006" t="31100" r="37006" b="22700"/>
          <a:stretch/>
        </p:blipFill>
        <p:spPr>
          <a:xfrm>
            <a:off x="9120336" y="4611453"/>
            <a:ext cx="1518854" cy="15188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0196154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87F525-DC44-498F-8D70-5EE6A22AF5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First some references (“towards” 20 T)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FECA95-D433-4C89-B7B6-7C201AA969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2729" y="1344132"/>
            <a:ext cx="4118248" cy="1561502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Analytical model from Lucas Brouwer</a:t>
            </a:r>
          </a:p>
          <a:p>
            <a:pPr lvl="1"/>
            <a:r>
              <a:rPr lang="en-US" dirty="0"/>
              <a:t>Thick shell with cos</a:t>
            </a:r>
            <a:r>
              <a:rPr lang="en-US" dirty="0">
                <a:sym typeface="Symbol" panose="05050102010706020507" pitchFamily="18" charset="2"/>
              </a:rPr>
              <a:t> distribution</a:t>
            </a:r>
          </a:p>
          <a:p>
            <a:pPr lvl="1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0D8144-1C6C-4DA8-8DBB-55D860A1B2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7/28/2020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CD161B-55FF-4AB4-AFAC-67A1FD61A1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BC1347-21E1-4D6C-9926-607F56504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59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DE70FD9-1BB6-4F30-9CC8-E241FD5E6B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416" t="17451" r="35825" b="44750"/>
          <a:stretch/>
        </p:blipFill>
        <p:spPr>
          <a:xfrm>
            <a:off x="367867" y="2944410"/>
            <a:ext cx="4287973" cy="32844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7723CE1-CA39-4EFC-9F5C-B929643279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3560" y="3811750"/>
            <a:ext cx="2039135" cy="2029348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4D0A54F0-2193-491A-834A-60DE76B5EA65}"/>
              </a:ext>
            </a:extLst>
          </p:cNvPr>
          <p:cNvSpPr txBox="1">
            <a:spLocks/>
          </p:cNvSpPr>
          <p:nvPr/>
        </p:nvSpPr>
        <p:spPr>
          <a:xfrm>
            <a:off x="4727848" y="1299436"/>
            <a:ext cx="7142584" cy="2124598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ym typeface="Symbol" panose="05050102010706020507" pitchFamily="18" charset="2"/>
              </a:rPr>
              <a:t>4 CCT winding layers,</a:t>
            </a:r>
          </a:p>
          <a:p>
            <a:pPr lvl="1"/>
            <a:r>
              <a:rPr lang="en-US" dirty="0">
                <a:sym typeface="Symbol" panose="05050102010706020507" pitchFamily="18" charset="2"/>
              </a:rPr>
              <a:t>2 of </a:t>
            </a:r>
            <a:r>
              <a:rPr lang="en-US" dirty="0">
                <a:solidFill>
                  <a:srgbClr val="FF0000"/>
                </a:solidFill>
                <a:sym typeface="Symbol" panose="05050102010706020507" pitchFamily="18" charset="2"/>
              </a:rPr>
              <a:t>Bi2212</a:t>
            </a:r>
            <a:r>
              <a:rPr lang="en-US" dirty="0">
                <a:sym typeface="Symbol" panose="05050102010706020507" pitchFamily="18" charset="2"/>
              </a:rPr>
              <a:t> and 2 of </a:t>
            </a:r>
            <a:r>
              <a:rPr lang="en-US" b="1" dirty="0">
                <a:sym typeface="Symbol" panose="05050102010706020507" pitchFamily="18" charset="2"/>
              </a:rPr>
              <a:t>Nb</a:t>
            </a:r>
            <a:r>
              <a:rPr lang="en-US" b="1" baseline="-25000" dirty="0">
                <a:sym typeface="Symbol" panose="05050102010706020507" pitchFamily="18" charset="2"/>
              </a:rPr>
              <a:t>3</a:t>
            </a:r>
            <a:r>
              <a:rPr lang="en-US" b="1" dirty="0">
                <a:sym typeface="Symbol" panose="05050102010706020507" pitchFamily="18" charset="2"/>
              </a:rPr>
              <a:t>Sn</a:t>
            </a:r>
          </a:p>
          <a:p>
            <a:pPr lvl="2"/>
            <a:r>
              <a:rPr lang="en-US" dirty="0">
                <a:sym typeface="Symbol" panose="05050102010706020507" pitchFamily="18" charset="2"/>
              </a:rPr>
              <a:t>Field in </a:t>
            </a:r>
            <a:r>
              <a:rPr lang="en-US" b="1" dirty="0">
                <a:sym typeface="Symbol" panose="05050102010706020507" pitchFamily="18" charset="2"/>
              </a:rPr>
              <a:t>Nb</a:t>
            </a:r>
            <a:r>
              <a:rPr lang="en-US" b="1" baseline="-25000" dirty="0">
                <a:sym typeface="Symbol" panose="05050102010706020507" pitchFamily="18" charset="2"/>
              </a:rPr>
              <a:t>3</a:t>
            </a:r>
            <a:r>
              <a:rPr lang="en-US" b="1" dirty="0">
                <a:sym typeface="Symbol" panose="05050102010706020507" pitchFamily="18" charset="2"/>
              </a:rPr>
              <a:t>Sn</a:t>
            </a:r>
            <a:r>
              <a:rPr lang="en-US" dirty="0">
                <a:sym typeface="Symbol" panose="05050102010706020507" pitchFamily="18" charset="2"/>
              </a:rPr>
              <a:t> is given by self field + stray field from </a:t>
            </a:r>
            <a:r>
              <a:rPr lang="en-US" dirty="0">
                <a:solidFill>
                  <a:srgbClr val="FF0000"/>
                </a:solidFill>
                <a:sym typeface="Symbol" panose="05050102010706020507" pitchFamily="18" charset="2"/>
              </a:rPr>
              <a:t>Bi2212 </a:t>
            </a:r>
            <a:r>
              <a:rPr lang="en-US" dirty="0">
                <a:sym typeface="Symbol" panose="05050102010706020507" pitchFamily="18" charset="2"/>
              </a:rPr>
              <a:t>insert</a:t>
            </a:r>
          </a:p>
          <a:p>
            <a:r>
              <a:rPr lang="en-US" dirty="0"/>
              <a:t>Results: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150-160 mm </a:t>
            </a:r>
            <a:r>
              <a:rPr lang="en-US" dirty="0"/>
              <a:t>interface D for B=23.5 T</a:t>
            </a:r>
          </a:p>
          <a:p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D33371A-965D-470F-A182-E50AFEC9917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422" t="20601" r="25194" b="13251"/>
          <a:stretch/>
        </p:blipFill>
        <p:spPr>
          <a:xfrm>
            <a:off x="7536162" y="3329223"/>
            <a:ext cx="4004198" cy="28995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316199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EE95A1-A7E6-40ED-9F7A-30470BC1F3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Nb</a:t>
            </a:r>
            <a:r>
              <a:rPr lang="en-US" baseline="-25000" dirty="0"/>
              <a:t>3</a:t>
            </a:r>
            <a:r>
              <a:rPr lang="en-US" dirty="0"/>
              <a:t>Sn vs Bi2212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5AD90B-D9FC-4EB6-838D-48C82D2252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68001"/>
            <a:ext cx="11247040" cy="972536"/>
          </a:xfrm>
        </p:spPr>
        <p:txBody>
          <a:bodyPr>
            <a:normAutofit lnSpcReduction="10000"/>
          </a:bodyPr>
          <a:lstStyle/>
          <a:p>
            <a:r>
              <a:rPr lang="en-US" dirty="0"/>
              <a:t>With properties describe in appendix,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Nb</a:t>
            </a:r>
            <a:r>
              <a:rPr lang="en-US" baseline="-25000" dirty="0">
                <a:solidFill>
                  <a:schemeClr val="accent6">
                    <a:lumMod val="75000"/>
                  </a:schemeClr>
                </a:solidFill>
              </a:rPr>
              <a:t>3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Sn and Bi2212 </a:t>
            </a:r>
            <a:r>
              <a:rPr lang="en-US" dirty="0"/>
              <a:t>cross at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14.5 T at 4.2 K </a:t>
            </a:r>
            <a:r>
              <a:rPr lang="en-US" dirty="0"/>
              <a:t>and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16.5 T at 1.9 K 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F68840-8B24-4A64-93B1-06DD9D0BCE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7/28/2020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D8C0DA-4734-4AF8-BFCF-FDF15EDCFD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9D34A1-3AC7-4AFD-9D96-2390BD2F4D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6</a:t>
            </a:fld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68E2A20-E36B-49F2-886D-B6BC9EC9A9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7855" y="2492896"/>
            <a:ext cx="5036289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78033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DD0A9B-379E-4BFF-8869-6D45100E17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Very…very…preliminary magnet size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C0B538-60AF-4949-B592-15C217F663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68000"/>
            <a:ext cx="5437213" cy="4641379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20 mm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collar</a:t>
            </a:r>
          </a:p>
          <a:p>
            <a:endParaRPr lang="en-US" dirty="0"/>
          </a:p>
          <a:p>
            <a:r>
              <a:rPr lang="en-US" dirty="0"/>
              <a:t>250 mm thick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yoke</a:t>
            </a:r>
          </a:p>
          <a:p>
            <a:pPr lvl="1"/>
            <a:r>
              <a:rPr lang="en-US" dirty="0"/>
              <a:t>However, for a single short model, higher stray field could be accepted </a:t>
            </a:r>
          </a:p>
          <a:p>
            <a:pPr lvl="1"/>
            <a:endParaRPr lang="en-US" dirty="0"/>
          </a:p>
          <a:p>
            <a:r>
              <a:rPr lang="en-US" dirty="0"/>
              <a:t>50 mm thick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shell</a:t>
            </a:r>
          </a:p>
          <a:p>
            <a:pPr lvl="1"/>
            <a:r>
              <a:rPr lang="en-US" dirty="0" err="1"/>
              <a:t>F</a:t>
            </a:r>
            <a:r>
              <a:rPr lang="en-US" baseline="-25000" dirty="0" err="1"/>
              <a:t>x</a:t>
            </a:r>
            <a:r>
              <a:rPr lang="en-US" dirty="0"/>
              <a:t>/t = 200 MPa </a:t>
            </a:r>
          </a:p>
          <a:p>
            <a:pPr lvl="1"/>
            <a:endParaRPr lang="en-US" dirty="0"/>
          </a:p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OD</a:t>
            </a:r>
            <a:r>
              <a:rPr lang="en-US" dirty="0"/>
              <a:t>: 850 mm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3A9562-FE6D-42F9-A34D-C425C41BE8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7/28/2020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280725-C166-4AD5-81B0-B2499E734C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7399E5-37F2-4747-B917-6A09AC1209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60</a:t>
            </a:fld>
            <a:endParaRPr lang="en-GB"/>
          </a:p>
        </p:txBody>
      </p:sp>
      <p:pic>
        <p:nvPicPr>
          <p:cNvPr id="7" name="Content Placeholder 7">
            <a:extLst>
              <a:ext uri="{FF2B5EF4-FFF2-40B4-BE49-F238E27FC236}">
                <a16:creationId xmlns:a16="http://schemas.microsoft.com/office/drawing/2014/main" id="{C5EF9F41-F6D6-41F4-8DE6-8AE703C2D3A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88" t="4059" r="14986" b="4385"/>
          <a:stretch/>
        </p:blipFill>
        <p:spPr>
          <a:xfrm>
            <a:off x="6672064" y="1371086"/>
            <a:ext cx="4713768" cy="4635205"/>
          </a:xfrm>
          <a:prstGeom prst="rect">
            <a:avLst/>
          </a:prstGeom>
        </p:spPr>
      </p:pic>
      <p:graphicFrame>
        <p:nvGraphicFramePr>
          <p:cNvPr id="8" name="Object 2">
            <a:extLst>
              <a:ext uri="{FF2B5EF4-FFF2-40B4-BE49-F238E27FC236}">
                <a16:creationId xmlns:a16="http://schemas.microsoft.com/office/drawing/2014/main" id="{628738CC-2878-4076-A45B-FF1A6D918BB6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4439816" y="2276872"/>
          <a:ext cx="1751013" cy="496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00" name="Equation" r:id="rId4" imgW="787400" imgH="228600" progId="Equation.3">
                  <p:embed/>
                </p:oleObj>
              </mc:Choice>
              <mc:Fallback>
                <p:oleObj name="Equation" r:id="rId4" imgW="787400" imgH="228600" progId="Equation.3">
                  <p:embed/>
                  <p:pic>
                    <p:nvPicPr>
                      <p:cNvPr id="8" name="Object 2">
                        <a:extLst>
                          <a:ext uri="{FF2B5EF4-FFF2-40B4-BE49-F238E27FC236}">
                            <a16:creationId xmlns:a16="http://schemas.microsoft.com/office/drawing/2014/main" id="{628738CC-2878-4076-A45B-FF1A6D918BB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39816" y="2276872"/>
                        <a:ext cx="1751013" cy="4968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9543895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C86C60-A57F-486B-87B8-9DA5F22C95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Size comparison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412B11-F90D-4005-B201-62CD39FBBC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7/28/2020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0D3A44-D432-464F-9CED-38C96E3229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F8FE1F-C255-4AA6-9DE7-B745EA517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61</a:t>
            </a:fld>
            <a:endParaRPr lang="en-GB"/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9D9A65C1-346F-4EE3-B3D5-CCBAEE59E00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9656" y="2565365"/>
            <a:ext cx="1883664" cy="1883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89274ED8-90C6-4672-A5C7-0E00CA7DB3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6728" y="1973425"/>
            <a:ext cx="3067544" cy="3067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Content Placeholder 7">
            <a:extLst>
              <a:ext uri="{FF2B5EF4-FFF2-40B4-BE49-F238E27FC236}">
                <a16:creationId xmlns:a16="http://schemas.microsoft.com/office/drawing/2014/main" id="{833C9791-F838-4518-9899-BF41F67A357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44" t="5218" r="16548" b="4385"/>
          <a:stretch/>
        </p:blipFill>
        <p:spPr>
          <a:xfrm>
            <a:off x="9120336" y="2240753"/>
            <a:ext cx="2518746" cy="253288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CF1EBD4-DA67-4662-AD6D-AD6BFA07019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427" y="2657211"/>
            <a:ext cx="1700784" cy="1699971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BDF3DEE6-9D06-45B4-A727-B7CF99E04E23}"/>
              </a:ext>
            </a:extLst>
          </p:cNvPr>
          <p:cNvSpPr txBox="1">
            <a:spLocks/>
          </p:cNvSpPr>
          <p:nvPr/>
        </p:nvSpPr>
        <p:spPr>
          <a:xfrm>
            <a:off x="609600" y="1368000"/>
            <a:ext cx="10972800" cy="46413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    LHC		MQXF		FRESCA2			 ????</a:t>
            </a:r>
          </a:p>
        </p:txBody>
      </p:sp>
    </p:spTree>
    <p:extLst>
      <p:ext uri="{BB962C8B-B14F-4D97-AF65-F5344CB8AC3E}">
        <p14:creationId xmlns:p14="http://schemas.microsoft.com/office/powerpoint/2010/main" val="148315098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68A31D-363C-48D1-9368-229CE5D8EF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Peak stress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A11E29-66A4-43AF-979A-F69F00ADB3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Stress due to accumulated </a:t>
            </a:r>
            <a:r>
              <a:rPr lang="en-US" dirty="0" err="1"/>
              <a:t>e.m.</a:t>
            </a:r>
            <a:r>
              <a:rPr lang="en-US" dirty="0"/>
              <a:t> forces on the mid-plane</a:t>
            </a:r>
          </a:p>
          <a:p>
            <a:pPr lvl="1"/>
            <a:r>
              <a:rPr lang="en-US" dirty="0"/>
              <a:t>No shear, no bending….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4C531D-0D19-4309-A541-C23411EEBA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7/28/2020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926FFB-8691-4BD9-9C33-0C8CE9FEA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55EA26-2855-43BB-866A-6FAD5755AF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62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D1ECE6C-A533-4ACF-9E68-A6BC7E8A25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9128" y="2445793"/>
            <a:ext cx="4913744" cy="3563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58602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498128-E19D-435E-843E-F8216780FF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Analysis of coil radius and thickness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583A06-4536-4D7C-81C9-D0875932DE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7/28/2020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DACE7B-8422-428E-ADF9-2F63F6A317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C5DF1F-79D9-4023-9168-AA5500B046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63</a:t>
            </a:fld>
            <a:endParaRPr lang="en-GB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CC5D6B1-E758-4766-A653-1FE2617ACC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0A96066-59D7-48CF-8210-FA97F990F8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7568" y="1268760"/>
            <a:ext cx="8103011" cy="4812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23956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26513A-0DE2-40A6-B049-C8F315E27C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9-10 T field level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B4E223-EEE0-42CD-AF42-049F1F1D62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LBNL</a:t>
            </a:r>
          </a:p>
          <a:p>
            <a:pPr lvl="1"/>
            <a:r>
              <a:rPr lang="en-US" dirty="0"/>
              <a:t>Bi2212 insert Bin5c_2 (2-3 T stand alone) in CCT5 (8-9 T)</a:t>
            </a:r>
          </a:p>
          <a:p>
            <a:pPr lvl="2"/>
            <a:r>
              <a:rPr lang="en-US" dirty="0"/>
              <a:t>Test planned in 2021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D32840-FC40-45F2-AADB-5C8B8949EE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7/28/2020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EAF0CC-D82E-4FE5-8E5A-5B83AEE65D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8FA5F1-9A3A-48F8-A749-EE9238586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64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934E2E9-758F-4EC5-B492-74156BEDAEA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51" t="10216" r="37686" b="7706"/>
          <a:stretch/>
        </p:blipFill>
        <p:spPr>
          <a:xfrm>
            <a:off x="10050611" y="1137908"/>
            <a:ext cx="2075921" cy="50909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D149821-B08D-4D9B-B51C-B296AF5F49B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19" t="10039" r="28067" b="7348"/>
          <a:stretch/>
        </p:blipFill>
        <p:spPr>
          <a:xfrm>
            <a:off x="8211159" y="3001388"/>
            <a:ext cx="1629257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10DC67D-2FE9-475F-BB8E-0747C7C3F3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336" y="2996952"/>
            <a:ext cx="4104966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2A9A657-0267-4D05-B95F-0328442A64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72916" y="2996952"/>
            <a:ext cx="3662681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8920410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26513A-0DE2-40A6-B049-C8F315E27C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9-10 T field level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B4E223-EEE0-42CD-AF42-049F1F1D62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BNL</a:t>
            </a:r>
          </a:p>
          <a:p>
            <a:pPr lvl="1"/>
            <a:r>
              <a:rPr lang="en-US" dirty="0"/>
              <a:t>Coils wound with REBCO tape inside DCC017 common coil Nb</a:t>
            </a:r>
            <a:r>
              <a:rPr lang="en-US" baseline="-25000" dirty="0"/>
              <a:t>3</a:t>
            </a:r>
            <a:r>
              <a:rPr lang="en-US" dirty="0"/>
              <a:t>Sn dipole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D32840-FC40-45F2-AADB-5C8B8949EE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7/28/2020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EAF0CC-D82E-4FE5-8E5A-5B83AEE65D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8FA5F1-9A3A-48F8-A749-EE9238586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65</a:t>
            </a:fld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94EAF4F-E1B9-491D-B70C-A46A9640A2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194" t="23750" r="24603" b="8175"/>
          <a:stretch/>
        </p:blipFill>
        <p:spPr>
          <a:xfrm>
            <a:off x="3885306" y="2935086"/>
            <a:ext cx="4421387" cy="337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94836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0910E5-9C3E-464C-8385-71672F6B26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11-12 T field level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E26CB1-B02F-46DE-A851-A98C67F67A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BNL</a:t>
            </a:r>
          </a:p>
          <a:p>
            <a:pPr lvl="1"/>
            <a:r>
              <a:rPr lang="en-US" dirty="0"/>
              <a:t>Coils wound with REBCO tape or CORC (1-3 T) inside DCC017 common coil Nb</a:t>
            </a:r>
            <a:r>
              <a:rPr lang="en-US" baseline="-25000" dirty="0"/>
              <a:t>3</a:t>
            </a:r>
            <a:r>
              <a:rPr lang="en-US" dirty="0"/>
              <a:t>Sn dipole (10.2 T) 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A8AF2F-E134-4E65-B832-17B5B84EF8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7/28/2020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70827F-FEDD-4520-8C1F-ACA7807BB6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0A1D37-B49D-4CF7-A25B-8E18EFA967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66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A302779-489E-477B-BCBB-85302A02786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1311" y="3237723"/>
            <a:ext cx="3308495" cy="285643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616026F-F47D-4E8C-B565-9402336934A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292" t="20341" r="20034" b="13628"/>
          <a:stretch/>
        </p:blipFill>
        <p:spPr>
          <a:xfrm>
            <a:off x="277342" y="3586218"/>
            <a:ext cx="3220964" cy="245792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E8740E5-021F-410E-B79C-6F60ADAF1C1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000" t="41382" r="19422" b="19071"/>
          <a:stretch/>
        </p:blipFill>
        <p:spPr>
          <a:xfrm>
            <a:off x="9361008" y="3330918"/>
            <a:ext cx="2040294" cy="14842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A0CB5A4-4221-4B97-974B-783A1C12248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038" t="40839" r="45646" b="17800"/>
          <a:stretch/>
        </p:blipFill>
        <p:spPr>
          <a:xfrm>
            <a:off x="9361008" y="4875523"/>
            <a:ext cx="1879269" cy="135293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E0EB9F8-89F0-4150-8D31-462D209F3966}"/>
              </a:ext>
            </a:extLst>
          </p:cNvPr>
          <p:cNvSpPr txBox="1"/>
          <p:nvPr/>
        </p:nvSpPr>
        <p:spPr>
          <a:xfrm>
            <a:off x="202142" y="2926137"/>
            <a:ext cx="2670537" cy="369330"/>
          </a:xfrm>
          <a:prstGeom prst="rect">
            <a:avLst/>
          </a:prstGeom>
          <a:noFill/>
          <a:ln w="12700" cap="flat">
            <a:solidFill>
              <a:schemeClr val="accent6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defTabSz="457200" hangingPunct="0"/>
            <a:r>
              <a:rPr lang="en-US" dirty="0">
                <a:solidFill>
                  <a:srgbClr val="1F497D"/>
                </a:solidFill>
                <a:latin typeface="+mj-lt"/>
                <a:sym typeface="Calibri"/>
              </a:rPr>
              <a:t>Tape  perpendicular to field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C14351F-FDA7-42C2-B0AF-17554A5E9EDE}"/>
              </a:ext>
            </a:extLst>
          </p:cNvPr>
          <p:cNvSpPr txBox="1"/>
          <p:nvPr/>
        </p:nvSpPr>
        <p:spPr>
          <a:xfrm>
            <a:off x="5075700" y="2909077"/>
            <a:ext cx="2048636" cy="369330"/>
          </a:xfrm>
          <a:prstGeom prst="rect">
            <a:avLst/>
          </a:prstGeom>
          <a:noFill/>
          <a:ln w="12700" cap="flat">
            <a:solidFill>
              <a:schemeClr val="accent6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defTabSz="457200" hangingPunct="0"/>
            <a:r>
              <a:rPr lang="en-US" dirty="0">
                <a:solidFill>
                  <a:srgbClr val="1F497D"/>
                </a:solidFill>
                <a:latin typeface="+mj-lt"/>
                <a:sym typeface="Calibri"/>
              </a:rPr>
              <a:t>Tape  parallel to field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70713BE-A9E9-49EC-9089-AEBA97BCDE5D}"/>
              </a:ext>
            </a:extLst>
          </p:cNvPr>
          <p:cNvSpPr txBox="1"/>
          <p:nvPr/>
        </p:nvSpPr>
        <p:spPr>
          <a:xfrm>
            <a:off x="9930660" y="2934428"/>
            <a:ext cx="612410" cy="369330"/>
          </a:xfrm>
          <a:prstGeom prst="rect">
            <a:avLst/>
          </a:prstGeom>
          <a:noFill/>
          <a:ln w="12700" cap="flat">
            <a:solidFill>
              <a:schemeClr val="accent6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defTabSz="457200" hangingPunct="0"/>
            <a:r>
              <a:rPr lang="en-US" dirty="0">
                <a:solidFill>
                  <a:srgbClr val="1F497D"/>
                </a:solidFill>
                <a:latin typeface="+mj-lt"/>
                <a:sym typeface="Calibri"/>
              </a:rPr>
              <a:t>CORC</a:t>
            </a:r>
          </a:p>
        </p:txBody>
      </p:sp>
    </p:spTree>
    <p:extLst>
      <p:ext uri="{BB962C8B-B14F-4D97-AF65-F5344CB8AC3E}">
        <p14:creationId xmlns:p14="http://schemas.microsoft.com/office/powerpoint/2010/main" val="75104566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4A98D3-F9B0-437A-9228-F98B435ADB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13-14 T field level (I)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699176-C7F7-40E0-BBBC-BB545F3D6C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LBNL</a:t>
            </a:r>
          </a:p>
          <a:p>
            <a:pPr lvl="1"/>
            <a:r>
              <a:rPr lang="en-US" dirty="0"/>
              <a:t>Bi2212 or REBCO (CCT or COMB) inserts (5-6 T stand alone) in CCT6 (2 or 4 layers, 11 T)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F6A6BA-9326-46BF-A9F0-36D07F27E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7/28/2020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70D7F6-3240-4987-88CC-008F85578D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E2D6F6-3D0A-4820-87DD-5BCC473123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67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FCC8898-BABB-4FB7-8EFC-8F888CB9F2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507" t="16431" r="17329"/>
          <a:stretch/>
        </p:blipFill>
        <p:spPr>
          <a:xfrm>
            <a:off x="3570157" y="3508382"/>
            <a:ext cx="2651861" cy="1828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2658E4C-723A-46A9-9AB8-49F33364E9C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251" t="13890" r="2754" b="22288"/>
          <a:stretch/>
        </p:blipFill>
        <p:spPr>
          <a:xfrm>
            <a:off x="6531796" y="3515211"/>
            <a:ext cx="2406717" cy="1828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1DCB80C-6F57-4E28-A60C-F883127D181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6695"/>
          <a:stretch/>
        </p:blipFill>
        <p:spPr>
          <a:xfrm>
            <a:off x="565493" y="3485615"/>
            <a:ext cx="2692688" cy="1828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2A58C29-5585-490E-BE4D-3158D54AEF1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98" r="21254"/>
          <a:stretch/>
        </p:blipFill>
        <p:spPr>
          <a:xfrm>
            <a:off x="9393551" y="2810971"/>
            <a:ext cx="2243754" cy="32236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8094860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4A98D3-F9B0-437A-9228-F98B435ADB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13-14 T field level (II)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699176-C7F7-40E0-BBBC-BB545F3D6C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FNAL</a:t>
            </a:r>
          </a:p>
          <a:p>
            <a:pPr lvl="1"/>
            <a:r>
              <a:rPr lang="en-US" dirty="0"/>
              <a:t>Bi2212 or REBCO (CCT or COMB) inserts (5-6 T stand alone) in SMCT (2 layers, ~11 T)</a:t>
            </a:r>
          </a:p>
          <a:p>
            <a:pPr marL="457200" lvl="1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F6A6BA-9326-46BF-A9F0-36D07F27E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7/28/2020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70D7F6-3240-4987-88CC-008F85578D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E2D6F6-3D0A-4820-87DD-5BCC473123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68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FCC8898-BABB-4FB7-8EFC-8F888CB9F2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507" t="16431" r="17329"/>
          <a:stretch/>
        </p:blipFill>
        <p:spPr>
          <a:xfrm>
            <a:off x="3570157" y="3508382"/>
            <a:ext cx="2651861" cy="1828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2658E4C-723A-46A9-9AB8-49F33364E9C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251" t="13890" r="2754" b="22288"/>
          <a:stretch/>
        </p:blipFill>
        <p:spPr>
          <a:xfrm>
            <a:off x="6531796" y="3515211"/>
            <a:ext cx="2406717" cy="1828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1DCB80C-6F57-4E28-A60C-F883127D181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6695"/>
          <a:stretch/>
        </p:blipFill>
        <p:spPr>
          <a:xfrm>
            <a:off x="565493" y="3485615"/>
            <a:ext cx="2692688" cy="1828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10FAF55-85CF-4745-9C85-1FF9736A9ED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7923" t="1188" r="1986" b="898"/>
          <a:stretch/>
        </p:blipFill>
        <p:spPr>
          <a:xfrm>
            <a:off x="9670354" y="3516204"/>
            <a:ext cx="1912046" cy="1828800"/>
          </a:xfrm>
          <a:prstGeom prst="ellipse">
            <a:avLst/>
          </a:prstGeom>
          <a:noFill/>
          <a:ln w="3175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72735615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4A98D3-F9B0-437A-9228-F98B435ADB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13-14 T field level (III)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699176-C7F7-40E0-BBBC-BB545F3D6C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BNL</a:t>
            </a:r>
          </a:p>
          <a:p>
            <a:pPr lvl="1"/>
            <a:r>
              <a:rPr lang="en-US" dirty="0"/>
              <a:t>CORC Coils in DCC017 as part of the STTR Program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F6A6BA-9326-46BF-A9F0-36D07F27E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7/28/2020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70D7F6-3240-4987-88CC-008F85578D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E2D6F6-3D0A-4820-87DD-5BCC473123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69</a:t>
            </a:fld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641D79E-B7EF-48BA-960A-C85FCE8050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013" t="27951" r="24012" b="19947"/>
          <a:stretch/>
        </p:blipFill>
        <p:spPr>
          <a:xfrm>
            <a:off x="2567608" y="2655647"/>
            <a:ext cx="6336704" cy="357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9551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CF2E4-96BF-48D7-BADE-1F7BD70781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 T Bi2212-Nb</a:t>
            </a:r>
            <a:r>
              <a:rPr lang="en-US" baseline="-25000" dirty="0"/>
              <a:t>3</a:t>
            </a:r>
            <a:r>
              <a:rPr lang="en-US" dirty="0"/>
              <a:t>Sn hybrid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4473D4-1416-4CBC-9314-31936E428B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68000"/>
            <a:ext cx="6494512" cy="4869312"/>
          </a:xfrm>
        </p:spPr>
        <p:txBody>
          <a:bodyPr>
            <a:normAutofit/>
          </a:bodyPr>
          <a:lstStyle/>
          <a:p>
            <a:r>
              <a:rPr lang="en-US" dirty="0"/>
              <a:t>Bi2212</a:t>
            </a:r>
          </a:p>
          <a:p>
            <a:pPr lvl="1"/>
            <a:r>
              <a:rPr lang="en-US" dirty="0"/>
              <a:t>At short sample</a:t>
            </a:r>
          </a:p>
          <a:p>
            <a:pPr lvl="2"/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B</a:t>
            </a:r>
            <a:r>
              <a:rPr lang="en-US" baseline="-25000" dirty="0" err="1">
                <a:solidFill>
                  <a:schemeClr val="accent6">
                    <a:lumMod val="75000"/>
                  </a:schemeClr>
                </a:solidFill>
              </a:rPr>
              <a:t>p_ss</a:t>
            </a:r>
            <a:r>
              <a:rPr lang="en-US" baseline="-25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=</a:t>
            </a:r>
            <a:r>
              <a:rPr lang="en-US" dirty="0"/>
              <a:t>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24.4 T</a:t>
            </a:r>
            <a:endParaRPr lang="en-US" dirty="0">
              <a:sym typeface="Wingdings" panose="05000000000000000000" pitchFamily="2" charset="2"/>
            </a:endParaRPr>
          </a:p>
          <a:p>
            <a:pPr lvl="2"/>
            <a:r>
              <a:rPr lang="en-US" dirty="0" err="1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J</a:t>
            </a:r>
            <a:r>
              <a:rPr lang="en-US" baseline="-25000" dirty="0" err="1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e_ss</a:t>
            </a:r>
            <a:r>
              <a:rPr lang="en-US" baseline="-25000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= 670 A/mm2</a:t>
            </a:r>
            <a:endParaRPr lang="en-US" dirty="0">
              <a:sym typeface="Wingdings" panose="05000000000000000000" pitchFamily="2" charset="2"/>
            </a:endParaRPr>
          </a:p>
          <a:p>
            <a:pPr lvl="2"/>
            <a:r>
              <a:rPr lang="en-US" dirty="0" err="1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J</a:t>
            </a:r>
            <a:r>
              <a:rPr lang="en-US" baseline="-25000" dirty="0" err="1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o_ss</a:t>
            </a:r>
            <a:r>
              <a:rPr lang="en-US" baseline="-25000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= 450 A/mm</a:t>
            </a:r>
            <a:r>
              <a:rPr lang="en-US" baseline="30000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2</a:t>
            </a:r>
            <a:endParaRPr lang="en-US" dirty="0">
              <a:solidFill>
                <a:schemeClr val="accent6">
                  <a:lumMod val="75000"/>
                </a:schemeClr>
              </a:solidFill>
              <a:sym typeface="Wingdings" panose="05000000000000000000" pitchFamily="2" charset="2"/>
            </a:endParaRPr>
          </a:p>
          <a:p>
            <a:pPr lvl="1"/>
            <a:r>
              <a:rPr lang="en-US" dirty="0">
                <a:sym typeface="Wingdings" panose="05000000000000000000" pitchFamily="2" charset="2"/>
              </a:rPr>
              <a:t>So, at 85% of short sample</a:t>
            </a:r>
          </a:p>
          <a:p>
            <a:pPr lvl="2"/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B</a:t>
            </a:r>
            <a:r>
              <a:rPr lang="en-US" baseline="-25000" dirty="0" err="1">
                <a:solidFill>
                  <a:schemeClr val="accent6">
                    <a:lumMod val="75000"/>
                  </a:schemeClr>
                </a:solidFill>
              </a:rPr>
              <a:t>p_op</a:t>
            </a:r>
            <a:r>
              <a:rPr lang="en-US" baseline="-25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=</a:t>
            </a:r>
            <a:r>
              <a:rPr lang="en-US" dirty="0"/>
              <a:t>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20.8 T</a:t>
            </a:r>
            <a:endParaRPr lang="en-US" dirty="0">
              <a:solidFill>
                <a:schemeClr val="accent6">
                  <a:lumMod val="75000"/>
                </a:schemeClr>
              </a:solidFill>
              <a:sym typeface="Wingdings" panose="05000000000000000000" pitchFamily="2" charset="2"/>
            </a:endParaRPr>
          </a:p>
          <a:p>
            <a:pPr lvl="2"/>
            <a:r>
              <a:rPr lang="en-US" dirty="0" err="1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J</a:t>
            </a:r>
            <a:r>
              <a:rPr lang="en-US" baseline="-25000" dirty="0" err="1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e_op</a:t>
            </a:r>
            <a:r>
              <a:rPr lang="en-US" baseline="-25000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= 570 A/mm2 </a:t>
            </a:r>
            <a:r>
              <a:rPr lang="en-US" dirty="0">
                <a:sym typeface="Wingdings" panose="05000000000000000000" pitchFamily="2" charset="2"/>
              </a:rPr>
              <a:t> </a:t>
            </a:r>
          </a:p>
          <a:p>
            <a:pPr lvl="2"/>
            <a:r>
              <a:rPr lang="en-US" dirty="0" err="1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J</a:t>
            </a:r>
            <a:r>
              <a:rPr lang="en-US" baseline="-25000" dirty="0" err="1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o_op</a:t>
            </a:r>
            <a:r>
              <a:rPr lang="en-US" baseline="-25000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= 382 A/mm</a:t>
            </a:r>
            <a:r>
              <a:rPr lang="en-US" baseline="30000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2</a:t>
            </a:r>
            <a:endParaRPr lang="en-US" baseline="30000" dirty="0">
              <a:solidFill>
                <a:schemeClr val="accent6">
                  <a:lumMod val="75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59336A-762B-4171-9814-DF9185EEAD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7/28/2020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03DD47-AE04-470B-A384-B30CAB69B2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B6BC9F-F520-416D-BF9D-11B3077C4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7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4BB7171-3E57-4009-90EB-982331D77A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7927" y="1290939"/>
            <a:ext cx="6590769" cy="4779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34747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4A98D3-F9B0-437A-9228-F98B435ADB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13-14 T field level (III) and beyond 15 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699176-C7F7-40E0-BBBC-BB545F3D6C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FNAL</a:t>
            </a:r>
          </a:p>
          <a:p>
            <a:pPr lvl="1"/>
            <a:r>
              <a:rPr lang="en-US" dirty="0"/>
              <a:t>Bi2212 insert SMCT (4-5 T stand alone) in 11T dipole coil and then in SMCT coil</a:t>
            </a:r>
          </a:p>
          <a:p>
            <a:pPr marL="457200" lvl="1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F6A6BA-9326-46BF-A9F0-36D07F27E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7/28/2020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70D7F6-3240-4987-88CC-008F85578D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E2D6F6-3D0A-4820-87DD-5BCC473123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70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20B7D03-F97A-44C2-9BFE-A463D93A9E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281" t="34251" r="32281" b="27950"/>
          <a:stretch/>
        </p:blipFill>
        <p:spPr>
          <a:xfrm>
            <a:off x="1624608" y="3140968"/>
            <a:ext cx="4320480" cy="25922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7EDDCA8-DE19-4917-A0D3-6AA16FAFD0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8128" y="3134868"/>
            <a:ext cx="2664296" cy="26207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73825922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A795A9-6645-4699-BCB2-59E027E56A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 and action items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0905B2-1F58-4444-A6E6-0CD08FC440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/>
              <a:t>The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goals </a:t>
            </a:r>
            <a:r>
              <a:rPr lang="en-US" dirty="0"/>
              <a:t>of the working group have been defined</a:t>
            </a:r>
          </a:p>
          <a:p>
            <a:pPr lvl="1"/>
            <a:r>
              <a:rPr lang="en-US" dirty="0"/>
              <a:t>Comparison linked to 20T hybrid design</a:t>
            </a:r>
          </a:p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General criteria </a:t>
            </a:r>
            <a:r>
              <a:rPr lang="en-US" dirty="0"/>
              <a:t>for the conceptual design defined, especially for Nb</a:t>
            </a:r>
            <a:r>
              <a:rPr lang="en-US" baseline="-25000" dirty="0"/>
              <a:t>3</a:t>
            </a:r>
            <a:r>
              <a:rPr lang="en-US" dirty="0"/>
              <a:t>Sn</a:t>
            </a:r>
          </a:p>
          <a:p>
            <a:pPr lvl="1"/>
            <a:r>
              <a:rPr lang="en-US" dirty="0"/>
              <a:t>Less “rigid” than in previous comparison work</a:t>
            </a:r>
          </a:p>
          <a:p>
            <a:pPr lvl="1"/>
            <a:r>
              <a:rPr lang="en-US" dirty="0"/>
              <a:t>Many open question on HTS (quench protection, stress) </a:t>
            </a:r>
            <a:r>
              <a:rPr lang="en-US" dirty="0">
                <a:sym typeface="Wingdings" panose="05000000000000000000" pitchFamily="2" charset="2"/>
              </a:rPr>
              <a:t> feedback from Area II and III needed</a:t>
            </a:r>
            <a:endParaRPr lang="en-US" dirty="0"/>
          </a:p>
          <a:p>
            <a:r>
              <a:rPr lang="en-US" dirty="0"/>
              <a:t>Preliminary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analytical analysis </a:t>
            </a:r>
            <a:r>
              <a:rPr lang="en-US" dirty="0"/>
              <a:t>seems to provide “reasonable” general dimensions</a:t>
            </a:r>
          </a:p>
          <a:p>
            <a:r>
              <a:rPr lang="en-US" dirty="0"/>
              <a:t>Some general comments</a:t>
            </a:r>
          </a:p>
          <a:p>
            <a:pPr lvl="1"/>
            <a:r>
              <a:rPr lang="en-US" dirty="0"/>
              <a:t>The topics (20 T B</a:t>
            </a:r>
            <a:r>
              <a:rPr lang="en-US" baseline="-25000" dirty="0"/>
              <a:t>op</a:t>
            </a:r>
            <a:r>
              <a:rPr lang="en-US" dirty="0"/>
              <a:t>) seems still rather “unexplored”, or not too crowded</a:t>
            </a:r>
          </a:p>
          <a:p>
            <a:pPr lvl="1"/>
            <a:r>
              <a:rPr lang="en-US" dirty="0"/>
              <a:t>With Area I and II, MDP has a nice R&amp;D path towards it </a:t>
            </a:r>
          </a:p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Next steps</a:t>
            </a:r>
          </a:p>
          <a:p>
            <a:pPr lvl="1"/>
            <a:r>
              <a:rPr lang="en-US" dirty="0"/>
              <a:t>Work on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REBCO </a:t>
            </a:r>
            <a:r>
              <a:rPr lang="en-US" dirty="0"/>
              <a:t>specs and Je</a:t>
            </a:r>
          </a:p>
          <a:p>
            <a:pPr lvl="1"/>
            <a:r>
              <a:rPr lang="en-US" dirty="0"/>
              <a:t>Define “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comparison</a:t>
            </a:r>
            <a:r>
              <a:rPr lang="en-US" dirty="0"/>
              <a:t>” criteria</a:t>
            </a:r>
          </a:p>
          <a:p>
            <a:pPr lvl="1"/>
            <a:r>
              <a:rPr lang="en-US" dirty="0"/>
              <a:t>Continue aperture/thickness/dimension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analysis</a:t>
            </a:r>
          </a:p>
          <a:p>
            <a:pPr lvl="2"/>
            <a:r>
              <a:rPr lang="en-US" dirty="0"/>
              <a:t>Iron, grading </a:t>
            </a:r>
          </a:p>
          <a:p>
            <a:pPr lvl="1"/>
            <a:r>
              <a:rPr lang="en-US" dirty="0"/>
              <a:t>Move progressively from analytical models to simplified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FEM</a:t>
            </a:r>
            <a:r>
              <a:rPr lang="en-US" dirty="0"/>
              <a:t> of CT, CCT, SMCT, block and CC designs</a:t>
            </a:r>
          </a:p>
          <a:p>
            <a:pPr lvl="1"/>
            <a:r>
              <a:rPr lang="en-US" dirty="0"/>
              <a:t>Continue the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follow-up</a:t>
            </a:r>
            <a:r>
              <a:rPr lang="en-US" dirty="0"/>
              <a:t> of current hybrid program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C04EE7-04AF-481B-9909-0360FC2D20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7/28/2020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B2702F-872B-4EE2-97BD-1422429EC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E3A92D-45B5-400C-AC23-E1E70283A5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71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27934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CF2E4-96BF-48D7-BADE-1F7BD70781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 T Bi2212-Nb</a:t>
            </a:r>
            <a:r>
              <a:rPr lang="en-US" baseline="-25000" dirty="0"/>
              <a:t>3</a:t>
            </a:r>
            <a:r>
              <a:rPr lang="en-US" dirty="0"/>
              <a:t>Sn hybrid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4473D4-1416-4CBC-9314-31936E428B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68000"/>
            <a:ext cx="6494512" cy="4869312"/>
          </a:xfrm>
        </p:spPr>
        <p:txBody>
          <a:bodyPr>
            <a:normAutofit/>
          </a:bodyPr>
          <a:lstStyle/>
          <a:p>
            <a:r>
              <a:rPr lang="en-US" dirty="0"/>
              <a:t>Nb</a:t>
            </a:r>
            <a:r>
              <a:rPr lang="en-US" baseline="-25000" dirty="0"/>
              <a:t>3</a:t>
            </a:r>
            <a:r>
              <a:rPr lang="en-US" dirty="0"/>
              <a:t>Sn</a:t>
            </a:r>
          </a:p>
          <a:p>
            <a:pPr lvl="1"/>
            <a:r>
              <a:rPr lang="en-US" dirty="0"/>
              <a:t>At short sample</a:t>
            </a:r>
          </a:p>
          <a:p>
            <a:pPr lvl="2"/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B</a:t>
            </a:r>
            <a:r>
              <a:rPr lang="en-US" baseline="-25000" dirty="0" err="1">
                <a:solidFill>
                  <a:schemeClr val="accent6">
                    <a:lumMod val="75000"/>
                  </a:schemeClr>
                </a:solidFill>
              </a:rPr>
              <a:t>p_ss</a:t>
            </a:r>
            <a:r>
              <a:rPr lang="en-US" baseline="-25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=</a:t>
            </a:r>
            <a:r>
              <a:rPr lang="en-US" dirty="0"/>
              <a:t>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17.3 T</a:t>
            </a:r>
            <a:endParaRPr lang="en-US" dirty="0">
              <a:sym typeface="Wingdings" panose="05000000000000000000" pitchFamily="2" charset="2"/>
            </a:endParaRPr>
          </a:p>
          <a:p>
            <a:pPr lvl="2"/>
            <a:r>
              <a:rPr lang="en-US" dirty="0" err="1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J</a:t>
            </a:r>
            <a:r>
              <a:rPr lang="en-US" baseline="-25000" dirty="0" err="1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e_ss</a:t>
            </a:r>
            <a:r>
              <a:rPr lang="en-US" baseline="-25000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= 670 A/mm2</a:t>
            </a:r>
            <a:endParaRPr lang="en-US" dirty="0">
              <a:sym typeface="Wingdings" panose="05000000000000000000" pitchFamily="2" charset="2"/>
            </a:endParaRPr>
          </a:p>
          <a:p>
            <a:pPr lvl="2"/>
            <a:r>
              <a:rPr lang="en-US" dirty="0" err="1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J</a:t>
            </a:r>
            <a:r>
              <a:rPr lang="en-US" baseline="-25000" dirty="0" err="1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o_ss</a:t>
            </a:r>
            <a:r>
              <a:rPr lang="en-US" baseline="-25000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= 450 A/mm</a:t>
            </a:r>
            <a:r>
              <a:rPr lang="en-US" baseline="30000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2</a:t>
            </a:r>
            <a:endParaRPr lang="en-US" dirty="0">
              <a:solidFill>
                <a:schemeClr val="accent6">
                  <a:lumMod val="75000"/>
                </a:schemeClr>
              </a:solidFill>
              <a:sym typeface="Wingdings" panose="05000000000000000000" pitchFamily="2" charset="2"/>
            </a:endParaRPr>
          </a:p>
          <a:p>
            <a:pPr lvl="1"/>
            <a:r>
              <a:rPr lang="en-US" dirty="0">
                <a:sym typeface="Wingdings" panose="05000000000000000000" pitchFamily="2" charset="2"/>
              </a:rPr>
              <a:t>So, at 85% of short sample</a:t>
            </a:r>
          </a:p>
          <a:p>
            <a:pPr lvl="2"/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B</a:t>
            </a:r>
            <a:r>
              <a:rPr lang="en-US" baseline="-25000" dirty="0" err="1">
                <a:solidFill>
                  <a:schemeClr val="accent6">
                    <a:lumMod val="75000"/>
                  </a:schemeClr>
                </a:solidFill>
              </a:rPr>
              <a:t>p_op</a:t>
            </a:r>
            <a:r>
              <a:rPr lang="en-US" baseline="-25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=</a:t>
            </a:r>
            <a:r>
              <a:rPr lang="en-US" dirty="0"/>
              <a:t>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14.7 T</a:t>
            </a:r>
            <a:endParaRPr lang="en-US" dirty="0">
              <a:solidFill>
                <a:schemeClr val="accent6">
                  <a:lumMod val="75000"/>
                </a:schemeClr>
              </a:solidFill>
              <a:sym typeface="Wingdings" panose="05000000000000000000" pitchFamily="2" charset="2"/>
            </a:endParaRPr>
          </a:p>
          <a:p>
            <a:pPr lvl="2"/>
            <a:r>
              <a:rPr lang="en-US" dirty="0" err="1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J</a:t>
            </a:r>
            <a:r>
              <a:rPr lang="en-US" baseline="-25000" dirty="0" err="1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e_op</a:t>
            </a:r>
            <a:r>
              <a:rPr lang="en-US" baseline="-25000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= 570 A/mm2 </a:t>
            </a:r>
            <a:r>
              <a:rPr lang="en-US" dirty="0">
                <a:sym typeface="Wingdings" panose="05000000000000000000" pitchFamily="2" charset="2"/>
              </a:rPr>
              <a:t> </a:t>
            </a:r>
          </a:p>
          <a:p>
            <a:pPr lvl="2"/>
            <a:r>
              <a:rPr lang="en-US" dirty="0" err="1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J</a:t>
            </a:r>
            <a:r>
              <a:rPr lang="en-US" baseline="-25000" dirty="0" err="1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o_op</a:t>
            </a:r>
            <a:r>
              <a:rPr lang="en-US" baseline="-25000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= 382 A/mm</a:t>
            </a:r>
            <a:r>
              <a:rPr lang="en-US" baseline="30000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2</a:t>
            </a:r>
            <a:endParaRPr lang="en-US" baseline="30000" dirty="0">
              <a:solidFill>
                <a:schemeClr val="accent6">
                  <a:lumMod val="75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59336A-762B-4171-9814-DF9185EEAD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7/28/2020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03DD47-AE04-470B-A384-B30CAB69B2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B6BC9F-F520-416D-BF9D-11B3077C4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8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93C7716-0E67-4721-8264-31246B9DE4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7927" y="1290939"/>
            <a:ext cx="6590769" cy="4779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9522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25DC10-E3B6-49DB-8E27-CF83496723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 T Bi2212-Nb</a:t>
            </a:r>
            <a:r>
              <a:rPr lang="en-US" baseline="-25000" dirty="0"/>
              <a:t>3</a:t>
            </a:r>
            <a:r>
              <a:rPr lang="en-US" dirty="0"/>
              <a:t>Sn hybrid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C2A439-5D0D-4B6E-812A-04FA5EFB0C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7/28/2020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7FF00F-F079-48D3-B193-98D023F9D6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B844EB-6E2E-4686-8E7B-311A43A8BD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9</a:t>
            </a:fld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9C1AB5F-A27E-4190-8D51-032687862E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68000"/>
            <a:ext cx="7286600" cy="4641379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50 mm aperture</a:t>
            </a:r>
          </a:p>
          <a:p>
            <a:r>
              <a:rPr lang="en-US" dirty="0"/>
              <a:t>Under the previous assumption (</a:t>
            </a:r>
            <a:r>
              <a:rPr lang="en-US" i="1" dirty="0"/>
              <a:t>sector coil, constant Jo everywhere, no stress management, no iron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ID Nb</a:t>
            </a:r>
            <a:r>
              <a:rPr lang="en-US" baseline="-25000" dirty="0"/>
              <a:t>3</a:t>
            </a:r>
            <a:r>
              <a:rPr lang="en-US" dirty="0"/>
              <a:t>Sn = 146 mm </a:t>
            </a:r>
          </a:p>
          <a:p>
            <a:pPr lvl="1"/>
            <a:r>
              <a:rPr lang="en-US" dirty="0"/>
              <a:t>OD Nb</a:t>
            </a:r>
            <a:r>
              <a:rPr lang="en-US" baseline="-25000" dirty="0"/>
              <a:t>3</a:t>
            </a:r>
            <a:r>
              <a:rPr lang="en-US" dirty="0"/>
              <a:t>Sn = 200 mm</a:t>
            </a:r>
          </a:p>
          <a:p>
            <a:pPr lvl="1"/>
            <a:r>
              <a:rPr lang="en-US" dirty="0"/>
              <a:t>76 m total coil thickness</a:t>
            </a:r>
          </a:p>
          <a:p>
            <a:pPr lvl="2"/>
            <a:r>
              <a:rPr lang="en-US" dirty="0"/>
              <a:t>49 mm thick Bi2212 coil</a:t>
            </a:r>
          </a:p>
          <a:p>
            <a:pPr lvl="2"/>
            <a:r>
              <a:rPr lang="en-US" dirty="0"/>
              <a:t>27 mm thick Nb</a:t>
            </a:r>
            <a:r>
              <a:rPr lang="en-US" baseline="-25000" dirty="0"/>
              <a:t>3</a:t>
            </a:r>
            <a:r>
              <a:rPr lang="en-US" dirty="0"/>
              <a:t>Sn coil</a:t>
            </a:r>
          </a:p>
          <a:p>
            <a:pPr lvl="1"/>
            <a:r>
              <a:rPr lang="en-US" dirty="0"/>
              <a:t>Area Bi2212: 2540 mm</a:t>
            </a:r>
            <a:r>
              <a:rPr lang="en-US" baseline="30000" dirty="0"/>
              <a:t>2</a:t>
            </a:r>
            <a:r>
              <a:rPr lang="en-US" dirty="0"/>
              <a:t> (1 quadrant)</a:t>
            </a:r>
          </a:p>
          <a:p>
            <a:pPr lvl="1"/>
            <a:r>
              <a:rPr lang="en-US" dirty="0"/>
              <a:t>Area Nb</a:t>
            </a:r>
            <a:r>
              <a:rPr lang="en-US" baseline="-25000" dirty="0"/>
              <a:t>3</a:t>
            </a:r>
            <a:r>
              <a:rPr lang="en-US" dirty="0"/>
              <a:t>Sn: 2470 mm</a:t>
            </a:r>
            <a:r>
              <a:rPr lang="en-US" baseline="30000" dirty="0"/>
              <a:t>2</a:t>
            </a:r>
            <a:r>
              <a:rPr lang="en-US" dirty="0"/>
              <a:t> (1 quadrant)</a:t>
            </a:r>
          </a:p>
          <a:p>
            <a:pPr lvl="1"/>
            <a:r>
              <a:rPr lang="en-US" dirty="0"/>
              <a:t>Stored energy: 2.86 MJ/m (4 quadrants)</a:t>
            </a:r>
          </a:p>
          <a:p>
            <a:pPr lvl="1"/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1424F72-253A-4D26-A858-2459BF0E93A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97" r="14627" b="4398"/>
          <a:stretch/>
        </p:blipFill>
        <p:spPr>
          <a:xfrm>
            <a:off x="7680176" y="1368000"/>
            <a:ext cx="4392488" cy="4437265"/>
          </a:xfrm>
          <a:prstGeom prst="ellipse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053E038-9E26-4BF1-B81A-4FE6C62083EF}"/>
              </a:ext>
            </a:extLst>
          </p:cNvPr>
          <p:cNvSpPr txBox="1"/>
          <p:nvPr/>
        </p:nvSpPr>
        <p:spPr>
          <a:xfrm>
            <a:off x="8544272" y="3319357"/>
            <a:ext cx="830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Bi2212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D6745E2-72C2-4872-9D05-A0D397308C95}"/>
              </a:ext>
            </a:extLst>
          </p:cNvPr>
          <p:cNvSpPr txBox="1"/>
          <p:nvPr/>
        </p:nvSpPr>
        <p:spPr>
          <a:xfrm>
            <a:off x="11136560" y="2708920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Nb</a:t>
            </a:r>
            <a:r>
              <a:rPr lang="en-US" baseline="-25000" dirty="0"/>
              <a:t>3</a:t>
            </a:r>
            <a:r>
              <a:rPr lang="en-US" dirty="0"/>
              <a:t>Sn</a:t>
            </a:r>
          </a:p>
        </p:txBody>
      </p:sp>
    </p:spTree>
    <p:extLst>
      <p:ext uri="{BB962C8B-B14F-4D97-AF65-F5344CB8AC3E}">
        <p14:creationId xmlns:p14="http://schemas.microsoft.com/office/powerpoint/2010/main" val="9300791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28149</TotalTime>
  <Words>4358</Words>
  <Application>Microsoft Office PowerPoint</Application>
  <PresentationFormat>Widescreen</PresentationFormat>
  <Paragraphs>762</Paragraphs>
  <Slides>71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71</vt:i4>
      </vt:variant>
    </vt:vector>
  </HeadingPairs>
  <TitlesOfParts>
    <vt:vector size="80" baseType="lpstr">
      <vt:lpstr>ＭＳ Ｐゴシック</vt:lpstr>
      <vt:lpstr>Arial</vt:lpstr>
      <vt:lpstr>Calibri</vt:lpstr>
      <vt:lpstr>Cambria Math</vt:lpstr>
      <vt:lpstr>Matura MT Script Capitals</vt:lpstr>
      <vt:lpstr>Symbol</vt:lpstr>
      <vt:lpstr>Wingdings</vt:lpstr>
      <vt:lpstr>Office Theme</vt:lpstr>
      <vt:lpstr>Equation</vt:lpstr>
      <vt:lpstr>MDP Technical Meeting #9   20 T hybrid magnet and comparative analysis</vt:lpstr>
      <vt:lpstr>Outline</vt:lpstr>
      <vt:lpstr>Field in at 20 T dipole</vt:lpstr>
      <vt:lpstr>Sector coil</vt:lpstr>
      <vt:lpstr>Outline</vt:lpstr>
      <vt:lpstr>Nb3Sn vs Bi2212</vt:lpstr>
      <vt:lpstr>20 T Bi2212-Nb3Sn hybrid</vt:lpstr>
      <vt:lpstr>20 T Bi2212-Nb3Sn hybrid</vt:lpstr>
      <vt:lpstr>20 T Bi2212-Nb3Sn hybrid</vt:lpstr>
      <vt:lpstr>20 T Bi2212-Nb3Sn hybrid Stress at B-bore = 20 T</vt:lpstr>
      <vt:lpstr>20 T Bi2212-Nb3Sn hybrid Test separately the Nb3Sn and the Bi2212 coils</vt:lpstr>
      <vt:lpstr>20 T Bi2212-Nb3Sn hybrid Bi2212 “only”</vt:lpstr>
      <vt:lpstr>20 T Bi2212-Nb3Sn hybrid Bi2212 “only”, Stress at B-bore = 14.7 T</vt:lpstr>
      <vt:lpstr>20 T Bi2212-Nb3Sn hybrid Nb3Sn “only”</vt:lpstr>
      <vt:lpstr>20 T Bi2212-Nb3Sn hybrid Nb3Sn “only”, Stress at B-bore = 10.3 T</vt:lpstr>
      <vt:lpstr>Outline</vt:lpstr>
      <vt:lpstr>20 T REBCO-Nb3Sn hybrid (work in progress…)</vt:lpstr>
      <vt:lpstr>20 T REBCO-Nb3Sn hybrid</vt:lpstr>
      <vt:lpstr>20 T REBCO-Nb3Sn hybrid</vt:lpstr>
      <vt:lpstr>20 T REBCO-Nb3Sn hybrid</vt:lpstr>
      <vt:lpstr>20 T REBCO-Nb3Sn hybrid Stress at B-bore = 20 T</vt:lpstr>
      <vt:lpstr>20 T REBCO-Nb3Sn hybrid Test separately the Nb3Sn and the Bi2212 coils</vt:lpstr>
      <vt:lpstr>20 T REBCO-Nb3Sn hybrid REBCO “only”</vt:lpstr>
      <vt:lpstr>20 T REBCO-Nb3Sn hybrid REBCO “only”, Stress at B-bore = 12.8 T</vt:lpstr>
      <vt:lpstr>20 T REBCO-Nb3Sn hybrid Nb3Sn “only”</vt:lpstr>
      <vt:lpstr>20 T REBCO-Nb3Sn hybrid Nb3Sn “only”, Stress at B-bore = 13.1 T</vt:lpstr>
      <vt:lpstr>Summary</vt:lpstr>
      <vt:lpstr>Appendix</vt:lpstr>
      <vt:lpstr>Design criteria for a 20 T hybrid magnet</vt:lpstr>
      <vt:lpstr>Design criteria for a 20 T hybrid magnet</vt:lpstr>
      <vt:lpstr>Design criteria for a 20 T hybrid magnet</vt:lpstr>
      <vt:lpstr>Design criteria for a 20 T hybrid magnet</vt:lpstr>
      <vt:lpstr>Design criteria for a 20 T hybrid magnet</vt:lpstr>
      <vt:lpstr>Design criteria for a 20 T hybrid magnet</vt:lpstr>
      <vt:lpstr>Material limits (by Giorgio Vallone) </vt:lpstr>
      <vt:lpstr>Design criteria for a 20 T hybrid magnet</vt:lpstr>
      <vt:lpstr>Design criteria for a 20 T hybrid magnet</vt:lpstr>
      <vt:lpstr>Design criteria for a 20 T hybrid magnet</vt:lpstr>
      <vt:lpstr>Design criteria for a 20 T hybrid magnet </vt:lpstr>
      <vt:lpstr>Design criteria for a 20 T hybrid magnet </vt:lpstr>
      <vt:lpstr>Design criteria for a 20 T hybrid magnet </vt:lpstr>
      <vt:lpstr>Design criteria for a 20 T hybrid magnet </vt:lpstr>
      <vt:lpstr>Design criteria for a 20 T hybrid magnet </vt:lpstr>
      <vt:lpstr>Design criteria for a 20 T hybrid magnet </vt:lpstr>
      <vt:lpstr>Design criteria for a 20 T hybrid magnet </vt:lpstr>
      <vt:lpstr>Design criteria for a 20 T hybrid magnet </vt:lpstr>
      <vt:lpstr>Design criteria for a 20 T hybrid magnet </vt:lpstr>
      <vt:lpstr>Design criteria for a 20 T hybrid magnet </vt:lpstr>
      <vt:lpstr>Design criteria for a 20 T hybrid magnet </vt:lpstr>
      <vt:lpstr>Design criteria for a 20 T hybrid magnet </vt:lpstr>
      <vt:lpstr>Design criteria for a 20 T hybrid magnet </vt:lpstr>
      <vt:lpstr>1st goal of the working group</vt:lpstr>
      <vt:lpstr>1st goal of the working group</vt:lpstr>
      <vt:lpstr>1st goal of the working group</vt:lpstr>
      <vt:lpstr>2nd goal of the working group</vt:lpstr>
      <vt:lpstr>1st goal of the working group</vt:lpstr>
      <vt:lpstr>First some references (20 T Bop)</vt:lpstr>
      <vt:lpstr>First some references (“towards” 20 T)</vt:lpstr>
      <vt:lpstr>First some references (“towards” 20 T)</vt:lpstr>
      <vt:lpstr>Very…very…preliminary magnet size</vt:lpstr>
      <vt:lpstr>Size comparison</vt:lpstr>
      <vt:lpstr>Peak stress</vt:lpstr>
      <vt:lpstr>Analysis of coil radius and thickness</vt:lpstr>
      <vt:lpstr>The 9-10 T field level</vt:lpstr>
      <vt:lpstr>The 9-10 T field level</vt:lpstr>
      <vt:lpstr>The 11-12 T field level</vt:lpstr>
      <vt:lpstr>The 13-14 T field level (I)</vt:lpstr>
      <vt:lpstr>The 13-14 T field level (II)</vt:lpstr>
      <vt:lpstr>The 13-14 T field level (III)</vt:lpstr>
      <vt:lpstr>The 13-14 T field level (III) and beyond 15 T</vt:lpstr>
      <vt:lpstr>Conclusions and action items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LBNL LARP Effort – Ian Pong</dc:title>
  <dc:creator>Ian Pong</dc:creator>
  <cp:lastModifiedBy>Paolo Ferracin</cp:lastModifiedBy>
  <cp:revision>488</cp:revision>
  <dcterms:created xsi:type="dcterms:W3CDTF">2013-02-14T18:56:39Z</dcterms:created>
  <dcterms:modified xsi:type="dcterms:W3CDTF">2020-07-28T14:45:21Z</dcterms:modified>
</cp:coreProperties>
</file>