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564" r:id="rId2"/>
    <p:sldId id="584" r:id="rId3"/>
    <p:sldId id="570" r:id="rId4"/>
    <p:sldId id="556" r:id="rId5"/>
    <p:sldId id="555" r:id="rId6"/>
    <p:sldId id="571" r:id="rId7"/>
    <p:sldId id="566" r:id="rId8"/>
    <p:sldId id="568" r:id="rId9"/>
    <p:sldId id="574" r:id="rId10"/>
    <p:sldId id="575" r:id="rId11"/>
    <p:sldId id="576" r:id="rId12"/>
    <p:sldId id="573" r:id="rId13"/>
    <p:sldId id="572" r:id="rId14"/>
    <p:sldId id="578" r:id="rId15"/>
    <p:sldId id="579" r:id="rId16"/>
    <p:sldId id="580" r:id="rId17"/>
    <p:sldId id="581" r:id="rId18"/>
    <p:sldId id="582" r:id="rId19"/>
    <p:sldId id="583" r:id="rId20"/>
    <p:sldId id="58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0" userDrawn="1">
          <p15:clr>
            <a:srgbClr val="A4A3A4"/>
          </p15:clr>
        </p15:guide>
        <p15:guide id="2" orient="horz" pos="1010" userDrawn="1">
          <p15:clr>
            <a:srgbClr val="A4A3A4"/>
          </p15:clr>
        </p15:guide>
        <p15:guide id="3" orient="horz" pos="3630" userDrawn="1">
          <p15:clr>
            <a:srgbClr val="A4A3A4"/>
          </p15:clr>
        </p15:guide>
        <p15:guide id="4" orient="horz" pos="2309" userDrawn="1">
          <p15:clr>
            <a:srgbClr val="A4A3A4"/>
          </p15:clr>
        </p15:guide>
        <p15:guide id="5" pos="7295" userDrawn="1">
          <p15:clr>
            <a:srgbClr val="A4A3A4"/>
          </p15:clr>
        </p15:guide>
        <p15:guide id="6" pos="393" userDrawn="1">
          <p15:clr>
            <a:srgbClr val="A4A3A4"/>
          </p15:clr>
        </p15:guide>
        <p15:guide id="7" userDrawn="1">
          <p15:clr>
            <a:srgbClr val="A4A3A4"/>
          </p15:clr>
        </p15:guide>
        <p15:guide id="8" pos="2767" userDrawn="1">
          <p15:clr>
            <a:srgbClr val="A4A3A4"/>
          </p15:clr>
        </p15:guide>
        <p15:guide id="9" pos="5185" userDrawn="1">
          <p15:clr>
            <a:srgbClr val="A4A3A4"/>
          </p15:clr>
        </p15:guide>
        <p15:guide id="10" pos="4905" userDrawn="1">
          <p15:clr>
            <a:srgbClr val="A4A3A4"/>
          </p15:clr>
        </p15:guide>
        <p15:guide id="11" pos="3803" userDrawn="1">
          <p15:clr>
            <a:srgbClr val="A4A3A4"/>
          </p15:clr>
        </p15:guide>
        <p15:guide id="12" pos="24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12415D"/>
    <a:srgbClr val="203BE2"/>
    <a:srgbClr val="898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88" autoAdjust="0"/>
    <p:restoredTop sz="84307" autoAdjust="0"/>
  </p:normalViewPr>
  <p:slideViewPr>
    <p:cSldViewPr snapToGrid="0" snapToObjects="1">
      <p:cViewPr varScale="1">
        <p:scale>
          <a:sx n="58" d="100"/>
          <a:sy n="58" d="100"/>
        </p:scale>
        <p:origin x="1026" y="18"/>
      </p:cViewPr>
      <p:guideLst>
        <p:guide orient="horz" pos="2560"/>
        <p:guide orient="horz" pos="1010"/>
        <p:guide orient="horz" pos="3630"/>
        <p:guide orient="horz" pos="2309"/>
        <p:guide pos="7295"/>
        <p:guide pos="393"/>
        <p:guide/>
        <p:guide pos="2767"/>
        <p:guide pos="5185"/>
        <p:guide pos="4905"/>
        <p:guide pos="3803"/>
        <p:guide pos="249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5994"/>
    </p:cViewPr>
  </p:sorterViewPr>
  <p:notesViewPr>
    <p:cSldViewPr snapToGrid="0" snapToObjects="1">
      <p:cViewPr varScale="1">
        <p:scale>
          <a:sx n="114" d="100"/>
          <a:sy n="114" d="100"/>
        </p:scale>
        <p:origin x="-4192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D2C41-C2D0-FF45-8B99-3885B7F78EB1}" type="datetimeFigureOut">
              <a:rPr lang="en-US" smtClean="0"/>
              <a:pPr/>
              <a:t>8/19/2020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AC406-2681-664E-BB07-370330405A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6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48ED6-3360-EB40-9D40-476C2156E9E8}" type="datetimeFigureOut">
              <a:rPr lang="en-US" smtClean="0"/>
              <a:pPr/>
              <a:t>8/19/2020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C10DA6-9909-7D4F-83A2-7593F71DDB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528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52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3656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9402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12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9262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603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0663428" y="0"/>
            <a:ext cx="1528572" cy="6313726"/>
          </a:xfrm>
          <a:prstGeom prst="rect">
            <a:avLst/>
          </a:prstGeom>
          <a:solidFill>
            <a:srgbClr val="1241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528572" cy="6313726"/>
          </a:xfrm>
          <a:prstGeom prst="rect">
            <a:avLst/>
          </a:prstGeom>
          <a:solidFill>
            <a:srgbClr val="12415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20160714_001-2-Edit_blueppt.jpg"/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8572" y="0"/>
            <a:ext cx="9134856" cy="631372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891939"/>
            <a:ext cx="12192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719" y="4891939"/>
            <a:ext cx="10968567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2183808"/>
            <a:ext cx="12192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11717" y="2538981"/>
            <a:ext cx="10968568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1457" y="186640"/>
            <a:ext cx="3127399" cy="112476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3335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" y="0"/>
            <a:ext cx="12191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0096" y="0"/>
            <a:ext cx="8581904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70580" y="6382855"/>
            <a:ext cx="688900" cy="365125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1454" y="123515"/>
            <a:ext cx="2725043" cy="97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098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3806" y="2130849"/>
            <a:ext cx="10364391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99" y="3886648"/>
            <a:ext cx="8533805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13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" y="0"/>
            <a:ext cx="12191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950" y="0"/>
            <a:ext cx="9163050" cy="11430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51454" y="123515"/>
            <a:ext cx="2477312" cy="889536"/>
          </a:xfrm>
          <a:prstGeom prst="rect">
            <a:avLst/>
          </a:prstGeom>
        </p:spPr>
      </p:pic>
      <p:sp>
        <p:nvSpPr>
          <p:cNvPr id="8" name="Shape 71"/>
          <p:cNvSpPr/>
          <p:nvPr userDrawn="1"/>
        </p:nvSpPr>
        <p:spPr>
          <a:xfrm flipV="1">
            <a:off x="2912187" y="126093"/>
            <a:ext cx="1" cy="969823"/>
          </a:xfrm>
          <a:prstGeom prst="line">
            <a:avLst/>
          </a:prstGeom>
          <a:ln w="25400">
            <a:solidFill>
              <a:schemeClr val="accent2">
                <a:satOff val="-4966"/>
                <a:lumOff val="-10549"/>
              </a:schemeClr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938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93501" y="6356351"/>
            <a:ext cx="688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-211627" y="-142629"/>
            <a:ext cx="12596659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/>
        </p:nvSpPr>
        <p:spPr>
          <a:xfrm>
            <a:off x="613" y="6323775"/>
            <a:ext cx="122215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sz="1800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071" y="6422682"/>
            <a:ext cx="2093957" cy="34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6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3" r:id="rId4"/>
    <p:sldLayoutId id="2147483674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3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611717" y="4470393"/>
            <a:ext cx="10968567" cy="1413933"/>
          </a:xfrm>
        </p:spPr>
        <p:txBody>
          <a:bodyPr>
            <a:noAutofit/>
          </a:bodyPr>
          <a:lstStyle/>
          <a:p>
            <a:endParaRPr lang="en-US" sz="1800" b="1" dirty="0"/>
          </a:p>
          <a:p>
            <a:r>
              <a:rPr lang="en-US" sz="2000" b="1" dirty="0"/>
              <a:t>D. </a:t>
            </a:r>
            <a:r>
              <a:rPr lang="en-US" sz="2000" b="1" dirty="0" err="1"/>
              <a:t>Arbelaez</a:t>
            </a:r>
            <a:r>
              <a:rPr lang="en-US" sz="2000" b="1" dirty="0"/>
              <a:t>, L. </a:t>
            </a:r>
            <a:r>
              <a:rPr lang="en-US" sz="2000" b="1" dirty="0" err="1"/>
              <a:t>Brouwer</a:t>
            </a:r>
            <a:r>
              <a:rPr lang="en-US" sz="2000" b="1" dirty="0"/>
              <a:t>, </a:t>
            </a:r>
            <a:r>
              <a:rPr lang="en-US" sz="2000" b="1" dirty="0" smtClean="0"/>
              <a:t>D. </a:t>
            </a:r>
            <a:r>
              <a:rPr lang="en-US" sz="2000" b="1" dirty="0" err="1" smtClean="0"/>
              <a:t>Dietderich</a:t>
            </a:r>
            <a:r>
              <a:rPr lang="en-US" sz="2000" b="1" smtClean="0"/>
              <a:t>, S</a:t>
            </a:r>
            <a:r>
              <a:rPr lang="en-US" sz="2000" b="1" dirty="0"/>
              <a:t>. </a:t>
            </a:r>
            <a:r>
              <a:rPr lang="en-US" sz="2000" b="1" dirty="0" err="1"/>
              <a:t>Caspi</a:t>
            </a:r>
            <a:r>
              <a:rPr lang="en-US" sz="2000" b="1" dirty="0"/>
              <a:t>, </a:t>
            </a:r>
            <a:r>
              <a:rPr lang="en-US" sz="2000" b="1" dirty="0" smtClean="0"/>
              <a:t>P. </a:t>
            </a:r>
            <a:r>
              <a:rPr lang="en-US" sz="2000" b="1" dirty="0" err="1" smtClean="0"/>
              <a:t>Ferracin</a:t>
            </a:r>
            <a:r>
              <a:rPr lang="en-US" sz="2000" b="1" dirty="0" smtClean="0"/>
              <a:t>, R</a:t>
            </a:r>
            <a:r>
              <a:rPr lang="en-US" sz="2000" b="1" dirty="0"/>
              <a:t>. </a:t>
            </a:r>
            <a:r>
              <a:rPr lang="en-US" sz="2000" b="1" dirty="0" err="1"/>
              <a:t>Hafalia</a:t>
            </a:r>
            <a:r>
              <a:rPr lang="en-US" sz="2000" b="1" dirty="0"/>
              <a:t>, </a:t>
            </a:r>
            <a:r>
              <a:rPr lang="en-US" sz="2000" b="1" dirty="0" smtClean="0"/>
              <a:t>M. </a:t>
            </a:r>
            <a:r>
              <a:rPr lang="en-US" sz="2000" b="1" dirty="0" err="1" smtClean="0"/>
              <a:t>Krutulis</a:t>
            </a:r>
            <a:r>
              <a:rPr lang="en-US" sz="2000" b="1" dirty="0" smtClean="0"/>
              <a:t>, M</a:t>
            </a:r>
            <a:r>
              <a:rPr lang="en-US" sz="2000" b="1" dirty="0"/>
              <a:t>. </a:t>
            </a:r>
            <a:r>
              <a:rPr lang="en-US" sz="2000" b="1" dirty="0" err="1"/>
              <a:t>Martchevskii</a:t>
            </a:r>
            <a:r>
              <a:rPr lang="en-US" sz="2000" b="1" dirty="0"/>
              <a:t>, T. Shen, </a:t>
            </a:r>
            <a:r>
              <a:rPr lang="en-US" sz="2000" b="1" dirty="0" smtClean="0"/>
              <a:t>K</a:t>
            </a:r>
            <a:r>
              <a:rPr lang="en-US" sz="2000" b="1" dirty="0"/>
              <a:t>. McCombs, M. Reynolds, J. Swanson, </a:t>
            </a:r>
            <a:r>
              <a:rPr lang="en-US" sz="2000" b="1" dirty="0" smtClean="0"/>
              <a:t>R. </a:t>
            </a:r>
            <a:r>
              <a:rPr lang="en-US" sz="2000" b="1" dirty="0" err="1" smtClean="0"/>
              <a:t>Teyber</a:t>
            </a:r>
            <a:r>
              <a:rPr lang="en-US" sz="2000" b="1" dirty="0" smtClean="0"/>
              <a:t>, X. Wang, S</a:t>
            </a:r>
            <a:r>
              <a:rPr lang="en-US" sz="2000" b="1" dirty="0"/>
              <a:t>. </a:t>
            </a:r>
            <a:r>
              <a:rPr lang="en-US" sz="2000" b="1" dirty="0" err="1"/>
              <a:t>Prestemon</a:t>
            </a:r>
            <a:endParaRPr lang="en-US" sz="2000" b="1" dirty="0"/>
          </a:p>
          <a:p>
            <a:r>
              <a:rPr lang="en-US" sz="2000" b="1" dirty="0"/>
              <a:t>US Magnet Development Program</a:t>
            </a:r>
          </a:p>
          <a:p>
            <a:r>
              <a:rPr lang="en-US" sz="1800" dirty="0"/>
              <a:t>Lawrence Berkeley National Laboratory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Update on Nb</a:t>
            </a:r>
            <a:r>
              <a:rPr lang="en-US" baseline="-25000" dirty="0" smtClean="0"/>
              <a:t>3</a:t>
            </a:r>
            <a:r>
              <a:rPr lang="en-US" dirty="0" smtClean="0"/>
              <a:t>Sn CCT Subscale Magnet Program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3165231" y="6382855"/>
            <a:ext cx="6443003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MDP Group Meeting, 08/19/2020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51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Content Placeholder 5">
            <a:extLst>
              <a:ext uri="{FF2B5EF4-FFF2-40B4-BE49-F238E27FC236}">
                <a16:creationId xmlns:a16="http://schemas.microsoft.com/office/drawing/2014/main" id="{5F885EFF-E83E-4397-8727-D2A0B526980F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320635" y="1341915"/>
          <a:ext cx="5682423" cy="432992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0372">
                  <a:extLst>
                    <a:ext uri="{9D8B030D-6E8A-4147-A177-3AD203B41FA5}">
                      <a16:colId xmlns:a16="http://schemas.microsoft.com/office/drawing/2014/main" val="3757674040"/>
                    </a:ext>
                  </a:extLst>
                </a:gridCol>
                <a:gridCol w="2877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4358">
                  <a:extLst>
                    <a:ext uri="{9D8B030D-6E8A-4147-A177-3AD203B41FA5}">
                      <a16:colId xmlns:a16="http://schemas.microsoft.com/office/drawing/2014/main" val="3199864633"/>
                    </a:ext>
                  </a:extLst>
                </a:gridCol>
              </a:tblGrid>
              <a:tr h="84759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Description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endParaRPr lang="en-US" sz="16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Description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T</a:t>
                      </a:r>
                      <a:r>
                        <a:rPr lang="en-US" sz="1600" baseline="-25000" dirty="0">
                          <a:effectLst/>
                        </a:rPr>
                        <a:t>g</a:t>
                      </a:r>
                      <a:r>
                        <a:rPr lang="en-US" sz="1600" dirty="0">
                          <a:effectLst/>
                        </a:rPr>
                        <a:t> (tan </a:t>
                      </a:r>
                      <a:r>
                        <a:rPr lang="en-US" sz="1600" dirty="0">
                          <a:effectLst/>
                          <a:sym typeface="Symbol" panose="05050102010706020507" pitchFamily="18" charset="2"/>
                        </a:rPr>
                        <a:t></a:t>
                      </a:r>
                      <a:r>
                        <a:rPr lang="en-US" sz="1600" dirty="0">
                          <a:effectLst/>
                        </a:rPr>
                        <a:t>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 anchor="ctr"/>
                </a:tc>
                <a:extLst>
                  <a:ext uri="{0D108BD9-81ED-4DB2-BD59-A6C34878D82A}">
                    <a16:rowId xmlns:a16="http://schemas.microsoft.com/office/drawing/2014/main" val="2304505989"/>
                  </a:ext>
                </a:extLst>
              </a:tr>
              <a:tr h="71334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CTD-101K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Baseline anhydride-cured epoxy resin used in HEP magnets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150 (avg QA)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extLst>
                  <a:ext uri="{0D108BD9-81ED-4DB2-BD59-A6C34878D82A}">
                    <a16:rowId xmlns:a16="http://schemas.microsoft.com/office/drawing/2014/main" val="2173884987"/>
                  </a:ext>
                </a:extLst>
              </a:tr>
              <a:tr h="47556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CTD-103K2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Long pot life 2-part formulation with performance similar to CTD-101K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141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extLst>
                  <a:ext uri="{0D108BD9-81ED-4DB2-BD59-A6C34878D82A}">
                    <a16:rowId xmlns:a16="http://schemas.microsoft.com/office/drawing/2014/main" val="1228917580"/>
                  </a:ext>
                </a:extLst>
              </a:tr>
              <a:tr h="47556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CTD-103LT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Lightly toughened version of CTD-103K2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126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extLst>
                  <a:ext uri="{0D108BD9-81ED-4DB2-BD59-A6C34878D82A}">
                    <a16:rowId xmlns:a16="http://schemas.microsoft.com/office/drawing/2014/main" val="3448270633"/>
                  </a:ext>
                </a:extLst>
              </a:tr>
              <a:tr h="475561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CTD-155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Anhydride-cured epoxy resin with reactive rubber toughener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>
                          <a:effectLst/>
                        </a:rPr>
                        <a:t>147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extLst>
                  <a:ext uri="{0D108BD9-81ED-4DB2-BD59-A6C34878D82A}">
                    <a16:rowId xmlns:a16="http://schemas.microsoft.com/office/drawing/2014/main" val="265152390"/>
                  </a:ext>
                </a:extLst>
              </a:tr>
              <a:tr h="475561">
                <a:tc>
                  <a:txBody>
                    <a:bodyPr/>
                    <a:lstStyle/>
                    <a:p>
                      <a:pPr marL="0" marR="0" indent="0" algn="l" defTabSz="45720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effectLst/>
                        </a:rPr>
                        <a:t>CTD-7.1E </a:t>
                      </a:r>
                      <a:br>
                        <a:rPr lang="en-US" sz="1600" dirty="0" smtClean="0">
                          <a:effectLst/>
                        </a:rPr>
                      </a:br>
                      <a:r>
                        <a:rPr lang="en-US" sz="1600" dirty="0" smtClean="0">
                          <a:effectLst/>
                        </a:rPr>
                        <a:t>(tank formulation)</a:t>
                      </a:r>
                      <a:endParaRPr lang="en-US" sz="16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Low </a:t>
                      </a:r>
                      <a:r>
                        <a:rPr lang="en-US" sz="1600" dirty="0" smtClean="0">
                          <a:effectLst/>
                        </a:rPr>
                        <a:t>viscosity, </a:t>
                      </a:r>
                      <a:r>
                        <a:rPr lang="en-US" sz="1600" dirty="0">
                          <a:effectLst/>
                        </a:rPr>
                        <a:t>toughened </a:t>
                      </a:r>
                      <a:r>
                        <a:rPr lang="en-US" sz="1600" dirty="0">
                          <a:solidFill>
                            <a:srgbClr val="00B050"/>
                          </a:solidFill>
                          <a:effectLst/>
                        </a:rPr>
                        <a:t>amine-cured</a:t>
                      </a:r>
                      <a:r>
                        <a:rPr lang="en-US" sz="1600" dirty="0">
                          <a:effectLst/>
                        </a:rPr>
                        <a:t> epoxy resin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72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extLst>
                  <a:ext uri="{0D108BD9-81ED-4DB2-BD59-A6C34878D82A}">
                    <a16:rowId xmlns:a16="http://schemas.microsoft.com/office/drawing/2014/main" val="3291281071"/>
                  </a:ext>
                </a:extLst>
              </a:tr>
              <a:tr h="57443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CTD-701X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Extremely low viscosity, tough </a:t>
                      </a:r>
                      <a:r>
                        <a:rPr lang="en-US" sz="1600" dirty="0">
                          <a:solidFill>
                            <a:srgbClr val="0432FF"/>
                          </a:solidFill>
                          <a:effectLst/>
                        </a:rPr>
                        <a:t>polyolefin resin</a:t>
                      </a:r>
                      <a:r>
                        <a:rPr lang="en-US" sz="1600" dirty="0">
                          <a:effectLst/>
                        </a:rPr>
                        <a:t> system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</a:rPr>
                        <a:t>131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589" marR="41589" marT="0" marB="0"/>
                </a:tc>
                <a:extLst>
                  <a:ext uri="{0D108BD9-81ED-4DB2-BD59-A6C34878D82A}">
                    <a16:rowId xmlns:a16="http://schemas.microsoft.com/office/drawing/2014/main" val="48640639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3075509-8077-48F8-95C5-E1A515EE9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Subscale Nb</a:t>
            </a:r>
            <a:r>
              <a:rPr lang="en-US" baseline="-25000" dirty="0" smtClean="0"/>
              <a:t>3</a:t>
            </a:r>
            <a:r>
              <a:rPr lang="en-US" dirty="0" smtClean="0"/>
              <a:t>Sn CCT as a R&amp;D vehicle for testing new resins for industry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DD99DD-1EDE-476F-A536-E05D63BBB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287" y="1441864"/>
            <a:ext cx="2338449" cy="3340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990" y="1338943"/>
            <a:ext cx="2133600" cy="4565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240704-CB09-4C45-B842-505336A76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99520" y="1183574"/>
            <a:ext cx="990600" cy="747295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6305797" y="2173183"/>
            <a:ext cx="5524005" cy="3562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8" tIns="91438" rIns="91438" bIns="91438">
            <a:normAutofit fontScale="92500" lnSpcReduction="10000"/>
          </a:bodyPr>
          <a:lstStyle>
            <a:lvl1pPr marL="51802" marR="0" indent="-261000" algn="l" defTabSz="457200" rtl="0" latinLnBrk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0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488824" marR="0" indent="-260224" algn="l" defTabSz="457200" rtl="0" latinLnBrk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 sz="27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2pPr>
            <a:lvl3pPr marL="1388423" marR="0" indent="-474023" algn="l" defTabSz="457200" rtl="0" latinLnBrk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3pPr>
            <a:lvl4pPr marL="877389" marR="0" indent="-261000" algn="l" defTabSz="457200" rtl="0" latinLnBrk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Tx/>
              <a:buSzPct val="100000"/>
              <a:buFont typeface="Wingdings" panose="05000000000000000000" pitchFamily="2" charset="2"/>
              <a:buChar char="§"/>
              <a:tabLst/>
              <a:defRPr sz="22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4pPr>
            <a:lvl5pPr marL="1140714" marR="0" indent="-226314" algn="l" defTabSz="457200" rtl="0" latinLnBrk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Tx/>
              <a:buSzPct val="100000"/>
              <a:buFont typeface="Arial" panose="020B0604020202020204" pitchFamily="34" charset="0"/>
              <a:buChar char="•"/>
              <a:tabLst/>
              <a:defRPr sz="22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5pPr>
            <a:lvl6pPr marL="1394460" marR="0" indent="-251460" algn="l" defTabSz="457200" rtl="0" latinLnBrk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6pPr>
            <a:lvl7pPr marL="1623060" marR="0" indent="-251460" algn="l" defTabSz="457200" rtl="0" latinLnBrk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7pPr>
            <a:lvl8pPr marL="1851660" marR="0" indent="-251460" algn="l" defTabSz="457200" rtl="0" latinLnBrk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8pPr>
            <a:lvl9pPr marL="2080260" marR="0" indent="-251460" algn="l" defTabSz="457200" rtl="0" latinLnBrk="0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200" b="0" i="0" u="none" strike="noStrike" cap="none" spc="0" baseline="0">
                <a:solidFill>
                  <a:srgbClr val="1F497D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9pPr>
          </a:lstStyle>
          <a:p>
            <a:pPr marL="457200" lvl="1" indent="0" hangingPunct="1">
              <a:buFont typeface="Wingdings" panose="05000000000000000000" pitchFamily="2" charset="2"/>
              <a:buNone/>
            </a:pPr>
            <a:endParaRPr lang="en-US" sz="1800" b="1" dirty="0" smtClean="0"/>
          </a:p>
          <a:p>
            <a:pPr hangingPunct="1"/>
            <a:r>
              <a:rPr lang="en-US" sz="1800" b="1" dirty="0" smtClean="0"/>
              <a:t>Three subscale CCT magnets to be made</a:t>
            </a:r>
          </a:p>
          <a:p>
            <a:pPr hangingPunct="1"/>
            <a:r>
              <a:rPr lang="en-US" sz="1800" b="1" dirty="0"/>
              <a:t>T</a:t>
            </a:r>
            <a:r>
              <a:rPr lang="en-US" sz="1800" b="1" dirty="0" smtClean="0"/>
              <a:t>he 1</a:t>
            </a:r>
            <a:r>
              <a:rPr lang="en-US" sz="1800" b="1" baseline="30000" dirty="0" smtClean="0"/>
              <a:t>st</a:t>
            </a:r>
            <a:r>
              <a:rPr lang="en-US" sz="1800" b="1" dirty="0" smtClean="0"/>
              <a:t> magnet, based on  701x, is being wound.</a:t>
            </a:r>
          </a:p>
          <a:p>
            <a:pPr lvl="1" hangingPunct="1"/>
            <a:r>
              <a:rPr lang="en-US" sz="1800" b="1" dirty="0" smtClean="0"/>
              <a:t>A new (non-epoxy) resin with characteristics that seem promising for superconducting magnets – low viscosity, &gt;8 h pot life, sufficient dielectric strength. Potentially radiation hard.</a:t>
            </a:r>
          </a:p>
          <a:p>
            <a:pPr hangingPunct="1"/>
            <a:r>
              <a:rPr lang="en-US" sz="1800" b="1" dirty="0" smtClean="0"/>
              <a:t>Resin for the 2</a:t>
            </a:r>
            <a:r>
              <a:rPr lang="en-US" sz="1800" b="1" baseline="30000" dirty="0" smtClean="0"/>
              <a:t>nd</a:t>
            </a:r>
            <a:r>
              <a:rPr lang="en-US" sz="1800" b="1" dirty="0" smtClean="0"/>
              <a:t> magnet likely will be CTD-155 with 20.vol.% Al</a:t>
            </a:r>
            <a:r>
              <a:rPr lang="en-US" sz="1800" b="1" baseline="-25000" dirty="0" smtClean="0"/>
              <a:t>2</a:t>
            </a:r>
            <a:r>
              <a:rPr lang="en-US" sz="1800" b="1" dirty="0" smtClean="0"/>
              <a:t>O</a:t>
            </a:r>
            <a:r>
              <a:rPr lang="en-US" sz="1800" b="1" baseline="-25000" dirty="0" smtClean="0"/>
              <a:t>3</a:t>
            </a:r>
            <a:r>
              <a:rPr lang="en-US" sz="1800" b="1" dirty="0" smtClean="0"/>
              <a:t>. </a:t>
            </a:r>
          </a:p>
          <a:p>
            <a:pPr lvl="1" hangingPunct="1"/>
            <a:r>
              <a:rPr lang="en-US" sz="1800" b="1" dirty="0" smtClean="0"/>
              <a:t>High thermal conductivity. </a:t>
            </a:r>
          </a:p>
          <a:p>
            <a:pPr lvl="1" hangingPunct="1"/>
            <a:r>
              <a:rPr lang="en-US" sz="1800" b="1" dirty="0" smtClean="0"/>
              <a:t>Better CTE match with Cu/Nb</a:t>
            </a:r>
            <a:r>
              <a:rPr lang="en-US" sz="1800" b="1" baseline="-25000" dirty="0" smtClean="0"/>
              <a:t>3</a:t>
            </a:r>
            <a:r>
              <a:rPr lang="en-US" sz="1800" b="1" dirty="0" smtClean="0"/>
              <a:t>Sn conductors. Better stress management for epoxy.</a:t>
            </a:r>
          </a:p>
          <a:p>
            <a:pPr lvl="1" hangingPunct="1"/>
            <a:endParaRPr lang="en-US" sz="18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6400799" y="1828801"/>
            <a:ext cx="2401615" cy="41549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5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US DOE SBIR phase </a:t>
            </a:r>
            <a:r>
              <a:rPr kumimoji="0" lang="en-US" sz="1500" b="1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II award</a:t>
            </a:r>
            <a:endParaRPr kumimoji="0" lang="en-US" sz="15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071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75509-8077-48F8-95C5-E1A515EE9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701x - low viscosity and high toughness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DD99DD-1EDE-476F-A536-E05D63BBB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E18115AC-328D-454B-B61C-CC839F22F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063" y="1361703"/>
            <a:ext cx="4347390" cy="35751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AAF58D-D192-47E7-9C0D-33AECA9B199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15" y="1358734"/>
            <a:ext cx="4081155" cy="1895105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BAE544-E79D-480C-944E-247454510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14" y="3563823"/>
            <a:ext cx="3562596" cy="272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9DB8586A-1EDC-476E-B153-C9594E9F2CBE}"/>
              </a:ext>
            </a:extLst>
          </p:cNvPr>
          <p:cNvSpPr txBox="1">
            <a:spLocks/>
          </p:cNvSpPr>
          <p:nvPr/>
        </p:nvSpPr>
        <p:spPr>
          <a:xfrm>
            <a:off x="9274627" y="1290452"/>
            <a:ext cx="2446317" cy="357515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fontAlgn="auto">
              <a:spcAft>
                <a:spcPts val="0"/>
              </a:spcAft>
              <a:buClrTx/>
              <a:buSzTx/>
            </a:pPr>
            <a:r>
              <a:rPr lang="en-US" sz="1800" b="1" dirty="0" smtClean="0">
                <a:solidFill>
                  <a:schemeClr val="tx1"/>
                </a:solidFill>
              </a:rPr>
              <a:t>CTD-101K did OK. Large cracks first cycle, mostly held together</a:t>
            </a:r>
          </a:p>
          <a:p>
            <a:pPr marL="285750" indent="-285750" fontAlgn="auto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tx1"/>
                </a:solidFill>
              </a:rPr>
              <a:t>CTD-155 performed similarly to 101K</a:t>
            </a:r>
          </a:p>
          <a:p>
            <a:pPr marL="285750" indent="-285750" fontAlgn="auto"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chemeClr val="tx1"/>
                </a:solidFill>
              </a:rPr>
              <a:t>CTD-701 is excellent and only one crack was observed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5D485B9-D074-4CDC-8BA3-7834F2A5A0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1875" y="4915947"/>
            <a:ext cx="2582717" cy="139209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992093" y="5248894"/>
            <a:ext cx="3648752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91438" tIns="91438" rIns="91438" bIns="9143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Passed </a:t>
            </a:r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cable stack </a:t>
            </a:r>
            <a:r>
              <a:rPr kumimoji="0" lang="en-US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impregantion</a:t>
            </a:r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test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(S. </a:t>
            </a:r>
            <a:r>
              <a:rPr kumimoji="0" lang="en-US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Krave</a:t>
            </a:r>
            <a:r>
              <a:rPr kumimoji="0" lang="en-US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, Fermilab)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8850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Coil instrumentation is Designed to Give Feedback on Causes of 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27022"/>
            <a:ext cx="10972800" cy="1631730"/>
          </a:xfrm>
        </p:spPr>
        <p:txBody>
          <a:bodyPr/>
          <a:lstStyle/>
          <a:p>
            <a:r>
              <a:rPr lang="en-US" dirty="0" smtClean="0"/>
              <a:t>Focus instrumentation based on areas that are suspected to cause training from mechanical analysis</a:t>
            </a:r>
          </a:p>
          <a:p>
            <a:pPr lvl="1"/>
            <a:r>
              <a:rPr lang="en-US" dirty="0" smtClean="0"/>
              <a:t>Early training could come from areas near first coil turn</a:t>
            </a:r>
          </a:p>
          <a:p>
            <a:pPr lvl="1"/>
            <a:r>
              <a:rPr lang="en-US" dirty="0" smtClean="0"/>
              <a:t>Azimuthal location is most indicative of type of stress state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70580" y="5673398"/>
            <a:ext cx="688900" cy="365125"/>
          </a:xfrm>
        </p:spPr>
        <p:txBody>
          <a:bodyPr/>
          <a:lstStyle/>
          <a:p>
            <a:fld id="{D260E43B-7F43-FA45-AAB7-E054FD6CC4E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88"/>
          <a:stretch/>
        </p:blipFill>
        <p:spPr>
          <a:xfrm>
            <a:off x="761750" y="2794384"/>
            <a:ext cx="4833259" cy="1744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1750" y="2652726"/>
            <a:ext cx="7665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/>
              <a:t>σ</a:t>
            </a:r>
            <a:r>
              <a:rPr lang="en-US" sz="4400" baseline="-25000" dirty="0" smtClean="0"/>
              <a:t>r</a:t>
            </a:r>
            <a:r>
              <a:rPr lang="el-GR" sz="4400" baseline="-25000" dirty="0"/>
              <a:t>θ</a:t>
            </a:r>
            <a:endParaRPr lang="en-US" baseline="-25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39"/>
          <a:stretch/>
        </p:blipFill>
        <p:spPr>
          <a:xfrm>
            <a:off x="6481158" y="2791904"/>
            <a:ext cx="4825184" cy="17465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47103" y="2588564"/>
            <a:ext cx="766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 smtClean="0"/>
              <a:t>σ</a:t>
            </a:r>
            <a:r>
              <a:rPr lang="en-US" sz="4400" baseline="-25000" dirty="0" err="1" smtClean="0"/>
              <a:t>zz</a:t>
            </a:r>
            <a:endParaRPr lang="en-US" baseline="-25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38"/>
          <a:stretch/>
        </p:blipFill>
        <p:spPr>
          <a:xfrm>
            <a:off x="6481158" y="4539679"/>
            <a:ext cx="4756004" cy="17465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37"/>
          <a:stretch/>
        </p:blipFill>
        <p:spPr>
          <a:xfrm>
            <a:off x="761750" y="4496723"/>
            <a:ext cx="4833259" cy="17894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1749" y="4326123"/>
            <a:ext cx="7665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/>
              <a:t>σ</a:t>
            </a:r>
            <a:r>
              <a:rPr lang="en-US" sz="4400" baseline="-25000" dirty="0" smtClean="0"/>
              <a:t>r</a:t>
            </a:r>
            <a:r>
              <a:rPr lang="el-GR" sz="4400" baseline="-25000" dirty="0"/>
              <a:t>θ</a:t>
            </a:r>
            <a:endParaRPr lang="en-US" baseline="-25000" dirty="0"/>
          </a:p>
        </p:txBody>
      </p:sp>
      <p:sp>
        <p:nvSpPr>
          <p:cNvPr id="12" name="TextBox 11"/>
          <p:cNvSpPr txBox="1"/>
          <p:nvPr/>
        </p:nvSpPr>
        <p:spPr>
          <a:xfrm>
            <a:off x="6447421" y="4387805"/>
            <a:ext cx="766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 smtClean="0"/>
              <a:t>σ</a:t>
            </a:r>
            <a:r>
              <a:rPr lang="en-US" sz="4400" baseline="-25000" dirty="0" err="1" smtClean="0"/>
              <a:t>zz</a:t>
            </a:r>
            <a:endParaRPr lang="en-US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761750" y="3733129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 mm spar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6481158" y="3748894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2 mm spar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61750" y="5547828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8 mm spar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481157" y="5548434"/>
            <a:ext cx="1237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8 mm spar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3732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Coil Instrumentation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9" y="1217699"/>
            <a:ext cx="6838243" cy="3438242"/>
          </a:xfrm>
        </p:spPr>
        <p:txBody>
          <a:bodyPr>
            <a:normAutofit/>
          </a:bodyPr>
          <a:lstStyle/>
          <a:p>
            <a:r>
              <a:rPr lang="en-US" dirty="0" smtClean="0"/>
              <a:t>Voltage taps on both layers</a:t>
            </a:r>
          </a:p>
          <a:p>
            <a:pPr lvl="1"/>
            <a:r>
              <a:rPr lang="en-US" dirty="0" smtClean="0"/>
              <a:t>10 internal taps on inner layer + first turn taps for CTD tests</a:t>
            </a:r>
          </a:p>
          <a:p>
            <a:pPr lvl="1"/>
            <a:r>
              <a:rPr lang="en-US" dirty="0" smtClean="0"/>
              <a:t>4 internal taps on outer layer</a:t>
            </a:r>
          </a:p>
          <a:p>
            <a:r>
              <a:rPr lang="en-US" dirty="0" smtClean="0"/>
              <a:t>Strain gages on shell (two stations for “global” strain measurement)</a:t>
            </a:r>
          </a:p>
          <a:p>
            <a:r>
              <a:rPr lang="en-US" dirty="0" smtClean="0"/>
              <a:t>Acoustic sensors in the bore</a:t>
            </a:r>
          </a:p>
          <a:p>
            <a:r>
              <a:rPr lang="en-US" dirty="0" smtClean="0"/>
              <a:t>Quench antennas (in collaboration with FNAL)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766394"/>
            <a:ext cx="4744280" cy="2700864"/>
          </a:xfrm>
          <a:prstGeom prst="rect">
            <a:avLst/>
          </a:prstGeom>
        </p:spPr>
      </p:pic>
      <p:sp>
        <p:nvSpPr>
          <p:cNvPr id="88" name="TextBox 87"/>
          <p:cNvSpPr txBox="1"/>
          <p:nvPr/>
        </p:nvSpPr>
        <p:spPr>
          <a:xfrm>
            <a:off x="8276805" y="1297781"/>
            <a:ext cx="31518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Franklin Gothic Medium"/>
              </a:rPr>
              <a:t>Strain Gages on Shell</a:t>
            </a:r>
            <a:endParaRPr lang="en-US" sz="2200" dirty="0"/>
          </a:p>
        </p:txBody>
      </p:sp>
      <p:sp>
        <p:nvSpPr>
          <p:cNvPr id="89" name="Oval 88"/>
          <p:cNvSpPr/>
          <p:nvPr/>
        </p:nvSpPr>
        <p:spPr>
          <a:xfrm>
            <a:off x="7985883" y="2307775"/>
            <a:ext cx="1344023" cy="1016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96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45" name="Picture 61" descr="C:\Users\darbelaez\Desktop\CCT_sub_OL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91372" y="3875889"/>
            <a:ext cx="7141267" cy="846881"/>
          </a:xfrm>
          <a:prstGeom prst="rect">
            <a:avLst/>
          </a:prstGeom>
          <a:noFill/>
        </p:spPr>
      </p:pic>
      <p:pic>
        <p:nvPicPr>
          <p:cNvPr id="16444" name="Picture 60" descr="C:\Users\darbelaez\Desktop\CCT_sub_IL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91371" y="1512193"/>
            <a:ext cx="7151212" cy="688057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graphicFrame>
        <p:nvGraphicFramePr>
          <p:cNvPr id="90" name="Object 8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53482376"/>
              </p:ext>
            </p:extLst>
          </p:nvPr>
        </p:nvGraphicFramePr>
        <p:xfrm>
          <a:off x="2762865" y="5195186"/>
          <a:ext cx="689487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r:id="rId5" imgW="5422222" imgH="596825" progId="">
                  <p:embed/>
                </p:oleObj>
              </mc:Choice>
              <mc:Fallback>
                <p:oleObj r:id="rId5" imgW="5422222" imgH="596825" progId="">
                  <p:embed/>
                  <p:pic>
                    <p:nvPicPr>
                      <p:cNvPr id="90" name="Object 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62865" y="5195186"/>
                        <a:ext cx="6894870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2" name="Straight Connector 91"/>
          <p:cNvCxnSpPr/>
          <p:nvPr/>
        </p:nvCxnSpPr>
        <p:spPr>
          <a:xfrm>
            <a:off x="2701978" y="5410479"/>
            <a:ext cx="601778" cy="4019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flipH="1">
            <a:off x="2795587" y="5412350"/>
            <a:ext cx="1088" cy="30976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Oval 93"/>
          <p:cNvSpPr/>
          <p:nvPr/>
        </p:nvSpPr>
        <p:spPr>
          <a:xfrm>
            <a:off x="2759053" y="5387607"/>
            <a:ext cx="59167" cy="59167"/>
          </a:xfrm>
          <a:prstGeom prst="ellipse">
            <a:avLst/>
          </a:prstGeom>
          <a:gradFill>
            <a:gsLst>
              <a:gs pos="98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1" name="Group 290"/>
          <p:cNvGrpSpPr/>
          <p:nvPr/>
        </p:nvGrpSpPr>
        <p:grpSpPr>
          <a:xfrm>
            <a:off x="9975860" y="5466518"/>
            <a:ext cx="59167" cy="451901"/>
            <a:chOff x="7663302" y="6112918"/>
            <a:chExt cx="59167" cy="451901"/>
          </a:xfrm>
        </p:grpSpPr>
        <p:cxnSp>
          <p:nvCxnSpPr>
            <p:cNvPr id="112" name="Straight Connector 111"/>
            <p:cNvCxnSpPr/>
            <p:nvPr/>
          </p:nvCxnSpPr>
          <p:spPr>
            <a:xfrm>
              <a:off x="7699457" y="6136305"/>
              <a:ext cx="8963" cy="42851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Oval 114"/>
            <p:cNvSpPr/>
            <p:nvPr/>
          </p:nvSpPr>
          <p:spPr>
            <a:xfrm>
              <a:off x="7663302" y="6112918"/>
              <a:ext cx="59167" cy="59167"/>
            </a:xfrm>
            <a:prstGeom prst="ellipse">
              <a:avLst/>
            </a:prstGeom>
            <a:gradFill>
              <a:gsLst>
                <a:gs pos="9800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CCT subscale</a:t>
            </a:r>
            <a:br>
              <a:rPr lang="en-US" dirty="0" smtClean="0"/>
            </a:br>
            <a:r>
              <a:rPr lang="en-US" dirty="0" smtClean="0"/>
              <a:t>voltage tap arrangement (Baseline Layout)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2" name="Oval 31"/>
          <p:cNvSpPr/>
          <p:nvPr/>
        </p:nvSpPr>
        <p:spPr>
          <a:xfrm flipH="1">
            <a:off x="8440332" y="4706505"/>
            <a:ext cx="76004" cy="762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flipH="1">
            <a:off x="3410047" y="3800972"/>
            <a:ext cx="76004" cy="762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flipH="1">
            <a:off x="9561547" y="4260359"/>
            <a:ext cx="76004" cy="762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aphicFrame>
        <p:nvGraphicFramePr>
          <p:cNvPr id="41" name="Object 40"/>
          <p:cNvGraphicFramePr>
            <a:graphicFrameLocks noChangeAspect="1"/>
          </p:cNvGraphicFramePr>
          <p:nvPr>
            <p:extLst/>
          </p:nvPr>
        </p:nvGraphicFramePr>
        <p:xfrm>
          <a:off x="2674375" y="2796916"/>
          <a:ext cx="7062293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r:id="rId7" imgW="5422222" imgH="596825" progId="">
                  <p:embed/>
                </p:oleObj>
              </mc:Choice>
              <mc:Fallback>
                <p:oleObj r:id="rId7" imgW="5422222" imgH="596825" progId="">
                  <p:embed/>
                  <p:pic>
                    <p:nvPicPr>
                      <p:cNvPr id="41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4375" y="2796916"/>
                        <a:ext cx="7062293" cy="59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9" name="Straight Connector 48"/>
          <p:cNvCxnSpPr/>
          <p:nvPr/>
        </p:nvCxnSpPr>
        <p:spPr>
          <a:xfrm>
            <a:off x="2586346" y="3019243"/>
            <a:ext cx="601778" cy="4019"/>
          </a:xfrm>
          <a:prstGeom prst="line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2709727" y="3019675"/>
            <a:ext cx="1476" cy="382739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Oval 50"/>
          <p:cNvSpPr/>
          <p:nvPr/>
        </p:nvSpPr>
        <p:spPr>
          <a:xfrm>
            <a:off x="2682516" y="2990989"/>
            <a:ext cx="59167" cy="59167"/>
          </a:xfrm>
          <a:prstGeom prst="ellipse">
            <a:avLst/>
          </a:prstGeom>
          <a:gradFill>
            <a:gsLst>
              <a:gs pos="9800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2" name="Group 291"/>
          <p:cNvGrpSpPr/>
          <p:nvPr/>
        </p:nvGrpSpPr>
        <p:grpSpPr>
          <a:xfrm>
            <a:off x="9975860" y="2989914"/>
            <a:ext cx="59167" cy="456915"/>
            <a:chOff x="7662380" y="2989913"/>
            <a:chExt cx="59167" cy="456915"/>
          </a:xfrm>
        </p:grpSpPr>
        <p:cxnSp>
          <p:nvCxnSpPr>
            <p:cNvPr id="84" name="Straight Connector 83"/>
            <p:cNvCxnSpPr/>
            <p:nvPr/>
          </p:nvCxnSpPr>
          <p:spPr>
            <a:xfrm>
              <a:off x="7693521" y="3018314"/>
              <a:ext cx="8963" cy="42851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Oval 86"/>
            <p:cNvSpPr/>
            <p:nvPr/>
          </p:nvSpPr>
          <p:spPr>
            <a:xfrm>
              <a:off x="7662380" y="2989913"/>
              <a:ext cx="59167" cy="59167"/>
            </a:xfrm>
            <a:prstGeom prst="ellipse">
              <a:avLst/>
            </a:prstGeom>
            <a:gradFill>
              <a:gsLst>
                <a:gs pos="9800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7" name="TextBox 1"/>
          <p:cNvSpPr txBox="1"/>
          <p:nvPr/>
        </p:nvSpPr>
        <p:spPr>
          <a:xfrm>
            <a:off x="1747018" y="4061057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OL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2180877" y="3119441"/>
            <a:ext cx="5485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A12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9509714" y="3228505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9148283" y="3025057"/>
            <a:ext cx="1350647" cy="2424976"/>
            <a:chOff x="7243285" y="3025055"/>
            <a:chExt cx="1350647" cy="3125747"/>
          </a:xfrm>
        </p:grpSpPr>
        <p:cxnSp>
          <p:nvCxnSpPr>
            <p:cNvPr id="64" name="Straight Connector 63"/>
            <p:cNvCxnSpPr/>
            <p:nvPr/>
          </p:nvCxnSpPr>
          <p:spPr>
            <a:xfrm>
              <a:off x="7243285" y="3025055"/>
              <a:ext cx="1305881" cy="4680"/>
            </a:xfrm>
            <a:prstGeom prst="line">
              <a:avLst/>
            </a:prstGeom>
            <a:ln w="158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8537222" y="3046981"/>
              <a:ext cx="2891" cy="1990687"/>
            </a:xfrm>
            <a:prstGeom prst="line">
              <a:avLst/>
            </a:prstGeom>
            <a:ln w="158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7294454" y="6137764"/>
              <a:ext cx="1299478" cy="5366"/>
            </a:xfrm>
            <a:prstGeom prst="line">
              <a:avLst/>
            </a:prstGeom>
            <a:ln w="158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8583200" y="4240007"/>
              <a:ext cx="10732" cy="1910795"/>
            </a:xfrm>
            <a:prstGeom prst="line">
              <a:avLst/>
            </a:prstGeom>
            <a:ln w="15875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TextBox 146"/>
          <p:cNvSpPr txBox="1"/>
          <p:nvPr/>
        </p:nvSpPr>
        <p:spPr>
          <a:xfrm>
            <a:off x="2403746" y="5490738"/>
            <a:ext cx="4356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B1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1709336" y="4833375"/>
            <a:ext cx="710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Tap</a:t>
            </a:r>
          </a:p>
          <a:p>
            <a:r>
              <a:rPr lang="en-US" sz="1600" i="1" dirty="0">
                <a:solidFill>
                  <a:schemeClr val="accent3">
                    <a:lumMod val="50000"/>
                  </a:schemeClr>
                </a:solidFill>
              </a:rPr>
              <a:t>turn #</a:t>
            </a:r>
          </a:p>
        </p:txBody>
      </p:sp>
      <p:cxnSp>
        <p:nvCxnSpPr>
          <p:cNvPr id="153" name="Straight Arrow Connector 152"/>
          <p:cNvCxnSpPr/>
          <p:nvPr/>
        </p:nvCxnSpPr>
        <p:spPr>
          <a:xfrm>
            <a:off x="1795904" y="5432502"/>
            <a:ext cx="380325" cy="0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TextBox 162"/>
          <p:cNvSpPr txBox="1"/>
          <p:nvPr/>
        </p:nvSpPr>
        <p:spPr>
          <a:xfrm>
            <a:off x="8300412" y="2283934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3">
                    <a:lumMod val="50000"/>
                  </a:schemeClr>
                </a:solidFill>
              </a:rPr>
              <a:t>4.75</a:t>
            </a:r>
          </a:p>
        </p:txBody>
      </p:sp>
      <p:sp>
        <p:nvSpPr>
          <p:cNvPr id="181" name="TextBox 180"/>
          <p:cNvSpPr txBox="1"/>
          <p:nvPr/>
        </p:nvSpPr>
        <p:spPr>
          <a:xfrm>
            <a:off x="7706533" y="5911197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3">
                    <a:lumMod val="50000"/>
                  </a:schemeClr>
                </a:solidFill>
              </a:rPr>
              <a:t>36.25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9220991" y="5157648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3">
                    <a:lumMod val="50000"/>
                  </a:schemeClr>
                </a:solidFill>
              </a:rPr>
              <a:t>45</a:t>
            </a:r>
          </a:p>
        </p:txBody>
      </p:sp>
      <p:sp>
        <p:nvSpPr>
          <p:cNvPr id="206" name="TextBox 205"/>
          <p:cNvSpPr txBox="1"/>
          <p:nvPr/>
        </p:nvSpPr>
        <p:spPr>
          <a:xfrm>
            <a:off x="9280652" y="2716045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3">
                    <a:lumMod val="50000"/>
                  </a:schemeClr>
                </a:solidFill>
              </a:rPr>
              <a:t>0</a:t>
            </a:r>
          </a:p>
        </p:txBody>
      </p:sp>
      <p:sp>
        <p:nvSpPr>
          <p:cNvPr id="207" name="TextBox 206"/>
          <p:cNvSpPr txBox="1"/>
          <p:nvPr/>
        </p:nvSpPr>
        <p:spPr>
          <a:xfrm>
            <a:off x="3009053" y="2726569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3">
                    <a:lumMod val="50000"/>
                  </a:schemeClr>
                </a:solidFill>
              </a:rPr>
              <a:t>46</a:t>
            </a:r>
          </a:p>
        </p:txBody>
      </p:sp>
      <p:sp>
        <p:nvSpPr>
          <p:cNvPr id="258" name="TextBox 257"/>
          <p:cNvSpPr txBox="1"/>
          <p:nvPr/>
        </p:nvSpPr>
        <p:spPr>
          <a:xfrm>
            <a:off x="3022266" y="513448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3">
                    <a:lumMod val="50000"/>
                  </a:schemeClr>
                </a:solidFill>
              </a:rPr>
              <a:t>0</a:t>
            </a:r>
          </a:p>
        </p:txBody>
      </p:sp>
      <p:sp>
        <p:nvSpPr>
          <p:cNvPr id="263" name="TextBox 262"/>
          <p:cNvSpPr txBox="1"/>
          <p:nvPr/>
        </p:nvSpPr>
        <p:spPr>
          <a:xfrm>
            <a:off x="1481791" y="4484858"/>
            <a:ext cx="7360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B1 +lead</a:t>
            </a:r>
          </a:p>
        </p:txBody>
      </p:sp>
      <p:sp>
        <p:nvSpPr>
          <p:cNvPr id="280" name="TextBox 279"/>
          <p:cNvSpPr txBox="1"/>
          <p:nvPr/>
        </p:nvSpPr>
        <p:spPr>
          <a:xfrm>
            <a:off x="3417022" y="3685865"/>
            <a:ext cx="349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B2</a:t>
            </a:r>
          </a:p>
        </p:txBody>
      </p:sp>
      <p:sp>
        <p:nvSpPr>
          <p:cNvPr id="283" name="TextBox 282"/>
          <p:cNvSpPr txBox="1"/>
          <p:nvPr/>
        </p:nvSpPr>
        <p:spPr>
          <a:xfrm>
            <a:off x="9473081" y="3936899"/>
            <a:ext cx="349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B6</a:t>
            </a:r>
          </a:p>
        </p:txBody>
      </p:sp>
      <p:sp>
        <p:nvSpPr>
          <p:cNvPr id="284" name="TextBox 283"/>
          <p:cNvSpPr txBox="1"/>
          <p:nvPr/>
        </p:nvSpPr>
        <p:spPr>
          <a:xfrm>
            <a:off x="9580423" y="5711333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B6</a:t>
            </a:r>
          </a:p>
        </p:txBody>
      </p:sp>
      <p:sp>
        <p:nvSpPr>
          <p:cNvPr id="290" name="TextBox 289"/>
          <p:cNvSpPr txBox="1"/>
          <p:nvPr/>
        </p:nvSpPr>
        <p:spPr>
          <a:xfrm>
            <a:off x="8303446" y="4753512"/>
            <a:ext cx="349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B5</a:t>
            </a:r>
          </a:p>
        </p:txBody>
      </p:sp>
      <p:cxnSp>
        <p:nvCxnSpPr>
          <p:cNvPr id="305" name="Straight Arrow Connector 304"/>
          <p:cNvCxnSpPr/>
          <p:nvPr/>
        </p:nvCxnSpPr>
        <p:spPr>
          <a:xfrm>
            <a:off x="9806288" y="5354153"/>
            <a:ext cx="457200" cy="4006"/>
          </a:xfrm>
          <a:prstGeom prst="straightConnector1">
            <a:avLst/>
          </a:prstGeom>
          <a:ln w="41275">
            <a:solidFill>
              <a:schemeClr val="bg1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588820" y="1819356"/>
            <a:ext cx="69770" cy="713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292793" y="1428304"/>
            <a:ext cx="69770" cy="713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1"/>
          <p:cNvSpPr txBox="1"/>
          <p:nvPr/>
        </p:nvSpPr>
        <p:spPr>
          <a:xfrm>
            <a:off x="1944097" y="1723983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IL</a:t>
            </a:r>
          </a:p>
        </p:txBody>
      </p:sp>
      <p:sp>
        <p:nvSpPr>
          <p:cNvPr id="214" name="TextBox 213"/>
          <p:cNvSpPr txBox="1"/>
          <p:nvPr/>
        </p:nvSpPr>
        <p:spPr>
          <a:xfrm>
            <a:off x="1451745" y="1268153"/>
            <a:ext cx="8258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A12 - lead</a:t>
            </a:r>
          </a:p>
        </p:txBody>
      </p:sp>
      <p:sp>
        <p:nvSpPr>
          <p:cNvPr id="242" name="TextBox 241"/>
          <p:cNvSpPr txBox="1"/>
          <p:nvPr/>
        </p:nvSpPr>
        <p:spPr>
          <a:xfrm>
            <a:off x="9550503" y="1548011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A1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7562571" y="1198361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A5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7975787" y="1198361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A4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8389004" y="1198361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A3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7149355" y="1198361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A6</a:t>
            </a:r>
          </a:p>
        </p:txBody>
      </p:sp>
      <p:cxnSp>
        <p:nvCxnSpPr>
          <p:cNvPr id="22" name="Curved Connector 21"/>
          <p:cNvCxnSpPr/>
          <p:nvPr/>
        </p:nvCxnSpPr>
        <p:spPr>
          <a:xfrm rot="10800000">
            <a:off x="1962150" y="1586892"/>
            <a:ext cx="584200" cy="203196"/>
          </a:xfrm>
          <a:prstGeom prst="curved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7" name="Curved Connector 176"/>
          <p:cNvCxnSpPr/>
          <p:nvPr/>
        </p:nvCxnSpPr>
        <p:spPr>
          <a:xfrm flipV="1">
            <a:off x="1720850" y="4307672"/>
            <a:ext cx="660400" cy="146050"/>
          </a:xfrm>
          <a:prstGeom prst="curvedConnector3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26" name="Group 225"/>
          <p:cNvGrpSpPr/>
          <p:nvPr/>
        </p:nvGrpSpPr>
        <p:grpSpPr>
          <a:xfrm>
            <a:off x="8290978" y="2669908"/>
            <a:ext cx="59167" cy="266022"/>
            <a:chOff x="4148613" y="2798318"/>
            <a:chExt cx="59167" cy="266022"/>
          </a:xfrm>
        </p:grpSpPr>
        <p:cxnSp>
          <p:nvCxnSpPr>
            <p:cNvPr id="58" name="Straight Connector 57"/>
            <p:cNvCxnSpPr/>
            <p:nvPr/>
          </p:nvCxnSpPr>
          <p:spPr>
            <a:xfrm>
              <a:off x="4177272" y="2798318"/>
              <a:ext cx="3586" cy="20260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Oval 76"/>
            <p:cNvSpPr/>
            <p:nvPr/>
          </p:nvSpPr>
          <p:spPr>
            <a:xfrm>
              <a:off x="4148613" y="3005173"/>
              <a:ext cx="59167" cy="59167"/>
            </a:xfrm>
            <a:prstGeom prst="ellipse">
              <a:avLst/>
            </a:prstGeom>
            <a:gradFill>
              <a:gsLst>
                <a:gs pos="9800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7580688" y="2669908"/>
            <a:ext cx="59167" cy="266022"/>
            <a:chOff x="4148613" y="2798318"/>
            <a:chExt cx="59167" cy="266022"/>
          </a:xfrm>
        </p:grpSpPr>
        <p:cxnSp>
          <p:nvCxnSpPr>
            <p:cNvPr id="192" name="Straight Connector 191"/>
            <p:cNvCxnSpPr/>
            <p:nvPr/>
          </p:nvCxnSpPr>
          <p:spPr>
            <a:xfrm>
              <a:off x="4177272" y="2798318"/>
              <a:ext cx="3586" cy="20260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8" name="Oval 197"/>
            <p:cNvSpPr/>
            <p:nvPr/>
          </p:nvSpPr>
          <p:spPr>
            <a:xfrm>
              <a:off x="4148613" y="3005173"/>
              <a:ext cx="59167" cy="59167"/>
            </a:xfrm>
            <a:prstGeom prst="ellipse">
              <a:avLst/>
            </a:prstGeom>
            <a:gradFill>
              <a:gsLst>
                <a:gs pos="9800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6870402" y="2669908"/>
            <a:ext cx="59167" cy="266022"/>
            <a:chOff x="4148613" y="2798318"/>
            <a:chExt cx="59167" cy="266022"/>
          </a:xfrm>
        </p:grpSpPr>
        <p:cxnSp>
          <p:nvCxnSpPr>
            <p:cNvPr id="202" name="Straight Connector 201"/>
            <p:cNvCxnSpPr/>
            <p:nvPr/>
          </p:nvCxnSpPr>
          <p:spPr>
            <a:xfrm>
              <a:off x="4177272" y="2798318"/>
              <a:ext cx="3586" cy="20260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Oval 202"/>
            <p:cNvSpPr/>
            <p:nvPr/>
          </p:nvSpPr>
          <p:spPr>
            <a:xfrm>
              <a:off x="4148613" y="3005173"/>
              <a:ext cx="59167" cy="59167"/>
            </a:xfrm>
            <a:prstGeom prst="ellipse">
              <a:avLst/>
            </a:prstGeom>
            <a:gradFill>
              <a:gsLst>
                <a:gs pos="9800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6149493" y="2669908"/>
            <a:ext cx="59167" cy="266022"/>
            <a:chOff x="4148613" y="2798318"/>
            <a:chExt cx="59167" cy="266022"/>
          </a:xfrm>
        </p:grpSpPr>
        <p:cxnSp>
          <p:nvCxnSpPr>
            <p:cNvPr id="205" name="Straight Connector 204"/>
            <p:cNvCxnSpPr/>
            <p:nvPr/>
          </p:nvCxnSpPr>
          <p:spPr>
            <a:xfrm>
              <a:off x="4177272" y="2798318"/>
              <a:ext cx="3586" cy="20260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8" name="Oval 207"/>
            <p:cNvSpPr/>
            <p:nvPr/>
          </p:nvSpPr>
          <p:spPr>
            <a:xfrm>
              <a:off x="4148613" y="3005173"/>
              <a:ext cx="59167" cy="59167"/>
            </a:xfrm>
            <a:prstGeom prst="ellipse">
              <a:avLst/>
            </a:prstGeom>
            <a:gradFill>
              <a:gsLst>
                <a:gs pos="9800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0" name="TextBox 119"/>
          <p:cNvSpPr txBox="1"/>
          <p:nvPr/>
        </p:nvSpPr>
        <p:spPr>
          <a:xfrm>
            <a:off x="3551042" y="3380718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A10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4267938" y="3380718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A9</a:t>
            </a:r>
          </a:p>
        </p:txBody>
      </p:sp>
      <p:sp>
        <p:nvSpPr>
          <p:cNvPr id="217" name="TextBox 216"/>
          <p:cNvSpPr txBox="1"/>
          <p:nvPr/>
        </p:nvSpPr>
        <p:spPr>
          <a:xfrm>
            <a:off x="4952946" y="3380718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A8</a:t>
            </a:r>
          </a:p>
        </p:txBody>
      </p:sp>
      <p:sp>
        <p:nvSpPr>
          <p:cNvPr id="218" name="TextBox 217"/>
          <p:cNvSpPr txBox="1"/>
          <p:nvPr/>
        </p:nvSpPr>
        <p:spPr>
          <a:xfrm>
            <a:off x="5659224" y="3380718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A7</a:t>
            </a:r>
          </a:p>
        </p:txBody>
      </p:sp>
      <p:grpSp>
        <p:nvGrpSpPr>
          <p:cNvPr id="227" name="Group 226"/>
          <p:cNvGrpSpPr/>
          <p:nvPr/>
        </p:nvGrpSpPr>
        <p:grpSpPr>
          <a:xfrm>
            <a:off x="3695988" y="3209850"/>
            <a:ext cx="59167" cy="253449"/>
            <a:chOff x="2650088" y="3338259"/>
            <a:chExt cx="59167" cy="253449"/>
          </a:xfrm>
        </p:grpSpPr>
        <p:cxnSp>
          <p:nvCxnSpPr>
            <p:cNvPr id="54" name="Straight Connector 53"/>
            <p:cNvCxnSpPr/>
            <p:nvPr/>
          </p:nvCxnSpPr>
          <p:spPr>
            <a:xfrm flipH="1" flipV="1">
              <a:off x="2680698" y="3381237"/>
              <a:ext cx="5342" cy="210471"/>
            </a:xfrm>
            <a:prstGeom prst="line">
              <a:avLst/>
            </a:prstGeom>
            <a:ln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74"/>
            <p:cNvSpPr/>
            <p:nvPr/>
          </p:nvSpPr>
          <p:spPr>
            <a:xfrm>
              <a:off x="2650088" y="3338259"/>
              <a:ext cx="59167" cy="59167"/>
            </a:xfrm>
            <a:prstGeom prst="ellipse">
              <a:avLst/>
            </a:prstGeom>
            <a:gradFill>
              <a:gsLst>
                <a:gs pos="98000">
                  <a:srgbClr val="00B0F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1" name="Group 220"/>
          <p:cNvGrpSpPr/>
          <p:nvPr/>
        </p:nvGrpSpPr>
        <p:grpSpPr>
          <a:xfrm>
            <a:off x="4415178" y="3209850"/>
            <a:ext cx="59167" cy="253449"/>
            <a:chOff x="2650088" y="3338259"/>
            <a:chExt cx="59167" cy="253449"/>
          </a:xfrm>
        </p:grpSpPr>
        <p:cxnSp>
          <p:nvCxnSpPr>
            <p:cNvPr id="222" name="Straight Connector 221"/>
            <p:cNvCxnSpPr/>
            <p:nvPr/>
          </p:nvCxnSpPr>
          <p:spPr>
            <a:xfrm flipH="1" flipV="1">
              <a:off x="2680698" y="3381237"/>
              <a:ext cx="5342" cy="210471"/>
            </a:xfrm>
            <a:prstGeom prst="line">
              <a:avLst/>
            </a:prstGeom>
            <a:ln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3" name="Oval 222"/>
            <p:cNvSpPr/>
            <p:nvPr/>
          </p:nvSpPr>
          <p:spPr>
            <a:xfrm>
              <a:off x="2650088" y="3338259"/>
              <a:ext cx="59167" cy="59167"/>
            </a:xfrm>
            <a:prstGeom prst="ellipse">
              <a:avLst/>
            </a:prstGeom>
            <a:gradFill>
              <a:gsLst>
                <a:gs pos="98000">
                  <a:srgbClr val="00B0F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3" name="Group 242"/>
          <p:cNvGrpSpPr/>
          <p:nvPr/>
        </p:nvGrpSpPr>
        <p:grpSpPr>
          <a:xfrm>
            <a:off x="5102480" y="3209850"/>
            <a:ext cx="59167" cy="253449"/>
            <a:chOff x="2650088" y="3338259"/>
            <a:chExt cx="59167" cy="253449"/>
          </a:xfrm>
        </p:grpSpPr>
        <p:cxnSp>
          <p:nvCxnSpPr>
            <p:cNvPr id="244" name="Straight Connector 243"/>
            <p:cNvCxnSpPr/>
            <p:nvPr/>
          </p:nvCxnSpPr>
          <p:spPr>
            <a:xfrm flipH="1" flipV="1">
              <a:off x="2680698" y="3381237"/>
              <a:ext cx="5342" cy="210471"/>
            </a:xfrm>
            <a:prstGeom prst="line">
              <a:avLst/>
            </a:prstGeom>
            <a:ln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5" name="Oval 244"/>
            <p:cNvSpPr/>
            <p:nvPr/>
          </p:nvSpPr>
          <p:spPr>
            <a:xfrm>
              <a:off x="2650088" y="3338259"/>
              <a:ext cx="59167" cy="59167"/>
            </a:xfrm>
            <a:prstGeom prst="ellipse">
              <a:avLst/>
            </a:prstGeom>
            <a:gradFill>
              <a:gsLst>
                <a:gs pos="98000">
                  <a:srgbClr val="00B0F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6" name="Group 245"/>
          <p:cNvGrpSpPr/>
          <p:nvPr/>
        </p:nvGrpSpPr>
        <p:grpSpPr>
          <a:xfrm>
            <a:off x="5800407" y="3209850"/>
            <a:ext cx="59167" cy="253449"/>
            <a:chOff x="2650088" y="3338259"/>
            <a:chExt cx="59167" cy="253449"/>
          </a:xfrm>
        </p:grpSpPr>
        <p:cxnSp>
          <p:nvCxnSpPr>
            <p:cNvPr id="247" name="Straight Connector 246"/>
            <p:cNvCxnSpPr/>
            <p:nvPr/>
          </p:nvCxnSpPr>
          <p:spPr>
            <a:xfrm flipH="1" flipV="1">
              <a:off x="2680698" y="3381237"/>
              <a:ext cx="5342" cy="210471"/>
            </a:xfrm>
            <a:prstGeom prst="line">
              <a:avLst/>
            </a:prstGeom>
            <a:ln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Oval 247"/>
            <p:cNvSpPr/>
            <p:nvPr/>
          </p:nvSpPr>
          <p:spPr>
            <a:xfrm>
              <a:off x="2650088" y="3338259"/>
              <a:ext cx="59167" cy="59167"/>
            </a:xfrm>
            <a:prstGeom prst="ellipse">
              <a:avLst/>
            </a:prstGeom>
            <a:gradFill>
              <a:gsLst>
                <a:gs pos="98000">
                  <a:srgbClr val="00B0F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4" name="TextBox 263"/>
          <p:cNvSpPr txBox="1"/>
          <p:nvPr/>
        </p:nvSpPr>
        <p:spPr>
          <a:xfrm>
            <a:off x="5926993" y="2464451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A6</a:t>
            </a:r>
          </a:p>
        </p:txBody>
      </p:sp>
      <p:sp>
        <p:nvSpPr>
          <p:cNvPr id="265" name="TextBox 264"/>
          <p:cNvSpPr txBox="1"/>
          <p:nvPr/>
        </p:nvSpPr>
        <p:spPr>
          <a:xfrm>
            <a:off x="6650393" y="2464451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A5</a:t>
            </a:r>
          </a:p>
        </p:txBody>
      </p:sp>
      <p:sp>
        <p:nvSpPr>
          <p:cNvPr id="266" name="TextBox 265"/>
          <p:cNvSpPr txBox="1"/>
          <p:nvPr/>
        </p:nvSpPr>
        <p:spPr>
          <a:xfrm>
            <a:off x="7374591" y="2464451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A4</a:t>
            </a:r>
          </a:p>
        </p:txBody>
      </p:sp>
      <p:sp>
        <p:nvSpPr>
          <p:cNvPr id="267" name="TextBox 266"/>
          <p:cNvSpPr txBox="1"/>
          <p:nvPr/>
        </p:nvSpPr>
        <p:spPr>
          <a:xfrm>
            <a:off x="8098791" y="2464451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A3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3455969" y="3510828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3">
                    <a:lumMod val="50000"/>
                  </a:schemeClr>
                </a:solidFill>
              </a:rPr>
              <a:t>41.25</a:t>
            </a:r>
          </a:p>
        </p:txBody>
      </p:sp>
      <p:sp>
        <p:nvSpPr>
          <p:cNvPr id="199" name="TextBox 198"/>
          <p:cNvSpPr txBox="1"/>
          <p:nvPr/>
        </p:nvSpPr>
        <p:spPr>
          <a:xfrm>
            <a:off x="4094833" y="3510828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3">
                    <a:lumMod val="50000"/>
                  </a:schemeClr>
                </a:solidFill>
              </a:rPr>
              <a:t>36.25</a:t>
            </a:r>
          </a:p>
        </p:txBody>
      </p:sp>
      <p:sp>
        <p:nvSpPr>
          <p:cNvPr id="200" name="TextBox 199"/>
          <p:cNvSpPr txBox="1"/>
          <p:nvPr/>
        </p:nvSpPr>
        <p:spPr>
          <a:xfrm>
            <a:off x="4792807" y="3510828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3">
                    <a:lumMod val="50000"/>
                  </a:schemeClr>
                </a:solidFill>
              </a:rPr>
              <a:t>31.25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5501406" y="3510828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3">
                    <a:lumMod val="50000"/>
                  </a:schemeClr>
                </a:solidFill>
              </a:rPr>
              <a:t>26.25</a:t>
            </a:r>
          </a:p>
        </p:txBody>
      </p:sp>
      <p:sp>
        <p:nvSpPr>
          <p:cNvPr id="275" name="TextBox 274"/>
          <p:cNvSpPr txBox="1"/>
          <p:nvPr/>
        </p:nvSpPr>
        <p:spPr>
          <a:xfrm>
            <a:off x="9591368" y="2182761"/>
            <a:ext cx="936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Lead on back side</a:t>
            </a:r>
          </a:p>
        </p:txBody>
      </p:sp>
      <p:cxnSp>
        <p:nvCxnSpPr>
          <p:cNvPr id="277" name="Straight Arrow Connector 276"/>
          <p:cNvCxnSpPr/>
          <p:nvPr/>
        </p:nvCxnSpPr>
        <p:spPr>
          <a:xfrm flipH="1" flipV="1">
            <a:off x="8735961" y="1836174"/>
            <a:ext cx="929150" cy="442452"/>
          </a:xfrm>
          <a:prstGeom prst="straightConnector1">
            <a:avLst/>
          </a:prstGeom>
          <a:ln w="12700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9" name="TextBox 278"/>
          <p:cNvSpPr txBox="1"/>
          <p:nvPr/>
        </p:nvSpPr>
        <p:spPr>
          <a:xfrm>
            <a:off x="1676396" y="2040193"/>
            <a:ext cx="9365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Lead on back side</a:t>
            </a:r>
          </a:p>
        </p:txBody>
      </p:sp>
      <p:cxnSp>
        <p:nvCxnSpPr>
          <p:cNvPr id="281" name="Straight Arrow Connector 280"/>
          <p:cNvCxnSpPr/>
          <p:nvPr/>
        </p:nvCxnSpPr>
        <p:spPr>
          <a:xfrm flipV="1">
            <a:off x="2394155" y="1814053"/>
            <a:ext cx="545690" cy="442451"/>
          </a:xfrm>
          <a:prstGeom prst="straightConnector1">
            <a:avLst/>
          </a:prstGeom>
          <a:ln w="12700"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" name="TextBox 296"/>
          <p:cNvSpPr txBox="1"/>
          <p:nvPr/>
        </p:nvSpPr>
        <p:spPr>
          <a:xfrm>
            <a:off x="7577830" y="2283934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3">
                    <a:lumMod val="50000"/>
                  </a:schemeClr>
                </a:solidFill>
              </a:rPr>
              <a:t>9.75</a:t>
            </a:r>
          </a:p>
        </p:txBody>
      </p:sp>
      <p:sp>
        <p:nvSpPr>
          <p:cNvPr id="298" name="TextBox 297"/>
          <p:cNvSpPr txBox="1"/>
          <p:nvPr/>
        </p:nvSpPr>
        <p:spPr>
          <a:xfrm>
            <a:off x="6855252" y="2283934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3">
                    <a:lumMod val="50000"/>
                  </a:schemeClr>
                </a:solidFill>
              </a:rPr>
              <a:t>14.75</a:t>
            </a:r>
          </a:p>
        </p:txBody>
      </p:sp>
      <p:sp>
        <p:nvSpPr>
          <p:cNvPr id="299" name="TextBox 298"/>
          <p:cNvSpPr txBox="1"/>
          <p:nvPr/>
        </p:nvSpPr>
        <p:spPr>
          <a:xfrm>
            <a:off x="6122050" y="2283934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3">
                    <a:lumMod val="50000"/>
                  </a:schemeClr>
                </a:solidFill>
              </a:rPr>
              <a:t>19.75</a:t>
            </a:r>
          </a:p>
        </p:txBody>
      </p:sp>
      <p:sp>
        <p:nvSpPr>
          <p:cNvPr id="323" name="TextBox 322"/>
          <p:cNvSpPr txBox="1"/>
          <p:nvPr/>
        </p:nvSpPr>
        <p:spPr>
          <a:xfrm>
            <a:off x="7789585" y="5787121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B5</a:t>
            </a:r>
          </a:p>
        </p:txBody>
      </p:sp>
      <p:grpSp>
        <p:nvGrpSpPr>
          <p:cNvPr id="330" name="Group 256"/>
          <p:cNvGrpSpPr/>
          <p:nvPr/>
        </p:nvGrpSpPr>
        <p:grpSpPr>
          <a:xfrm>
            <a:off x="7923882" y="5599159"/>
            <a:ext cx="59167" cy="253449"/>
            <a:chOff x="2650088" y="3338259"/>
            <a:chExt cx="59167" cy="253449"/>
          </a:xfrm>
        </p:grpSpPr>
        <p:cxnSp>
          <p:nvCxnSpPr>
            <p:cNvPr id="331" name="Straight Connector 330"/>
            <p:cNvCxnSpPr/>
            <p:nvPr/>
          </p:nvCxnSpPr>
          <p:spPr>
            <a:xfrm flipH="1" flipV="1">
              <a:off x="2680698" y="3381237"/>
              <a:ext cx="5342" cy="210471"/>
            </a:xfrm>
            <a:prstGeom prst="line">
              <a:avLst/>
            </a:prstGeom>
            <a:ln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2" name="Oval 331"/>
            <p:cNvSpPr/>
            <p:nvPr/>
          </p:nvSpPr>
          <p:spPr>
            <a:xfrm>
              <a:off x="2650088" y="3338259"/>
              <a:ext cx="59167" cy="59167"/>
            </a:xfrm>
            <a:prstGeom prst="ellipse">
              <a:avLst/>
            </a:prstGeom>
            <a:gradFill>
              <a:gsLst>
                <a:gs pos="98000">
                  <a:srgbClr val="00B0F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4" name="Rectangle 353"/>
          <p:cNvSpPr/>
          <p:nvPr/>
        </p:nvSpPr>
        <p:spPr>
          <a:xfrm>
            <a:off x="9668333" y="4969962"/>
            <a:ext cx="7457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chemeClr val="accent3">
                    <a:lumMod val="50000"/>
                  </a:schemeClr>
                </a:solidFill>
              </a:rPr>
              <a:t>turn #</a:t>
            </a:r>
          </a:p>
        </p:txBody>
      </p:sp>
      <p:grpSp>
        <p:nvGrpSpPr>
          <p:cNvPr id="355" name="Group 256"/>
          <p:cNvGrpSpPr/>
          <p:nvPr/>
        </p:nvGrpSpPr>
        <p:grpSpPr>
          <a:xfrm>
            <a:off x="4338963" y="5061225"/>
            <a:ext cx="59167" cy="282462"/>
            <a:chOff x="2650088" y="3328810"/>
            <a:chExt cx="59167" cy="282462"/>
          </a:xfrm>
        </p:grpSpPr>
        <p:cxnSp>
          <p:nvCxnSpPr>
            <p:cNvPr id="356" name="Straight Connector 355"/>
            <p:cNvCxnSpPr/>
            <p:nvPr/>
          </p:nvCxnSpPr>
          <p:spPr>
            <a:xfrm flipH="1" flipV="1">
              <a:off x="2685432" y="3328810"/>
              <a:ext cx="608" cy="262901"/>
            </a:xfrm>
            <a:prstGeom prst="line">
              <a:avLst/>
            </a:prstGeom>
            <a:ln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7" name="Oval 356"/>
            <p:cNvSpPr/>
            <p:nvPr/>
          </p:nvSpPr>
          <p:spPr>
            <a:xfrm>
              <a:off x="2650088" y="3552105"/>
              <a:ext cx="59167" cy="59167"/>
            </a:xfrm>
            <a:prstGeom prst="ellipse">
              <a:avLst/>
            </a:prstGeom>
            <a:gradFill>
              <a:gsLst>
                <a:gs pos="98000">
                  <a:srgbClr val="00B0F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8" name="TextBox 357"/>
          <p:cNvSpPr txBox="1"/>
          <p:nvPr/>
        </p:nvSpPr>
        <p:spPr>
          <a:xfrm>
            <a:off x="4191157" y="4840766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B2</a:t>
            </a:r>
          </a:p>
        </p:txBody>
      </p:sp>
      <p:grpSp>
        <p:nvGrpSpPr>
          <p:cNvPr id="362" name="Group 256"/>
          <p:cNvGrpSpPr/>
          <p:nvPr/>
        </p:nvGrpSpPr>
        <p:grpSpPr>
          <a:xfrm>
            <a:off x="5468382" y="5044019"/>
            <a:ext cx="59167" cy="282462"/>
            <a:chOff x="2650088" y="3328810"/>
            <a:chExt cx="59167" cy="282462"/>
          </a:xfrm>
        </p:grpSpPr>
        <p:cxnSp>
          <p:nvCxnSpPr>
            <p:cNvPr id="363" name="Straight Connector 362"/>
            <p:cNvCxnSpPr/>
            <p:nvPr/>
          </p:nvCxnSpPr>
          <p:spPr>
            <a:xfrm flipH="1" flipV="1">
              <a:off x="2685432" y="3328810"/>
              <a:ext cx="608" cy="262901"/>
            </a:xfrm>
            <a:prstGeom prst="line">
              <a:avLst/>
            </a:prstGeom>
            <a:ln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4" name="Oval 363"/>
            <p:cNvSpPr/>
            <p:nvPr/>
          </p:nvSpPr>
          <p:spPr>
            <a:xfrm>
              <a:off x="2650088" y="3552105"/>
              <a:ext cx="59167" cy="59167"/>
            </a:xfrm>
            <a:prstGeom prst="ellipse">
              <a:avLst/>
            </a:prstGeom>
            <a:gradFill>
              <a:gsLst>
                <a:gs pos="98000">
                  <a:srgbClr val="00B0F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5" name="TextBox 364"/>
          <p:cNvSpPr txBox="1"/>
          <p:nvPr/>
        </p:nvSpPr>
        <p:spPr>
          <a:xfrm>
            <a:off x="5320576" y="4840766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B3</a:t>
            </a:r>
          </a:p>
        </p:txBody>
      </p:sp>
      <p:sp>
        <p:nvSpPr>
          <p:cNvPr id="366" name="TextBox 365"/>
          <p:cNvSpPr txBox="1"/>
          <p:nvPr/>
        </p:nvSpPr>
        <p:spPr>
          <a:xfrm>
            <a:off x="5228749" y="4669161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3">
                    <a:lumMod val="50000"/>
                  </a:schemeClr>
                </a:solidFill>
              </a:rPr>
              <a:t>17.75</a:t>
            </a:r>
          </a:p>
        </p:txBody>
      </p:sp>
      <p:sp>
        <p:nvSpPr>
          <p:cNvPr id="367" name="TextBox 366"/>
          <p:cNvSpPr txBox="1"/>
          <p:nvPr/>
        </p:nvSpPr>
        <p:spPr>
          <a:xfrm>
            <a:off x="4072289" y="4669161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3">
                    <a:lumMod val="50000"/>
                  </a:schemeClr>
                </a:solidFill>
              </a:rPr>
              <a:t>8.75</a:t>
            </a:r>
          </a:p>
        </p:txBody>
      </p:sp>
      <p:sp>
        <p:nvSpPr>
          <p:cNvPr id="380" name="Freeform 379"/>
          <p:cNvSpPr/>
          <p:nvPr/>
        </p:nvSpPr>
        <p:spPr>
          <a:xfrm>
            <a:off x="2445545" y="1664677"/>
            <a:ext cx="2188979" cy="359506"/>
          </a:xfrm>
          <a:custGeom>
            <a:avLst/>
            <a:gdLst>
              <a:gd name="connsiteX0" fmla="*/ 0 w 2331244"/>
              <a:gd name="connsiteY0" fmla="*/ 471487 h 471487"/>
              <a:gd name="connsiteX1" fmla="*/ 1109662 w 2331244"/>
              <a:gd name="connsiteY1" fmla="*/ 471487 h 471487"/>
              <a:gd name="connsiteX2" fmla="*/ 2214562 w 2331244"/>
              <a:gd name="connsiteY2" fmla="*/ 54769 h 471487"/>
              <a:gd name="connsiteX3" fmla="*/ 2293144 w 2331244"/>
              <a:gd name="connsiteY3" fmla="*/ 23812 h 471487"/>
              <a:gd name="connsiteX4" fmla="*/ 2331244 w 2331244"/>
              <a:gd name="connsiteY4" fmla="*/ 2381 h 471487"/>
              <a:gd name="connsiteX5" fmla="*/ 0 w 2331244"/>
              <a:gd name="connsiteY5" fmla="*/ 0 h 471487"/>
              <a:gd name="connsiteX6" fmla="*/ 0 w 2331244"/>
              <a:gd name="connsiteY6" fmla="*/ 471487 h 471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31244" h="471487">
                <a:moveTo>
                  <a:pt x="0" y="471487"/>
                </a:moveTo>
                <a:lnTo>
                  <a:pt x="1109662" y="471487"/>
                </a:lnTo>
                <a:lnTo>
                  <a:pt x="2214562" y="54769"/>
                </a:lnTo>
                <a:lnTo>
                  <a:pt x="2293144" y="23812"/>
                </a:lnTo>
                <a:lnTo>
                  <a:pt x="2331244" y="2381"/>
                </a:lnTo>
                <a:lnTo>
                  <a:pt x="0" y="0"/>
                </a:lnTo>
                <a:cubicBezTo>
                  <a:pt x="1587" y="157162"/>
                  <a:pt x="3175" y="314325"/>
                  <a:pt x="0" y="471487"/>
                </a:cubicBezTo>
                <a:close/>
              </a:path>
            </a:pathLst>
          </a:cu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1" name="Freeform 380"/>
          <p:cNvSpPr/>
          <p:nvPr/>
        </p:nvSpPr>
        <p:spPr>
          <a:xfrm>
            <a:off x="7223116" y="1703757"/>
            <a:ext cx="2288381" cy="342473"/>
          </a:xfrm>
          <a:custGeom>
            <a:avLst/>
            <a:gdLst>
              <a:gd name="connsiteX0" fmla="*/ 2286000 w 2288381"/>
              <a:gd name="connsiteY0" fmla="*/ 435769 h 442913"/>
              <a:gd name="connsiteX1" fmla="*/ 2288381 w 2288381"/>
              <a:gd name="connsiteY1" fmla="*/ 0 h 442913"/>
              <a:gd name="connsiteX2" fmla="*/ 1169194 w 2288381"/>
              <a:gd name="connsiteY2" fmla="*/ 0 h 442913"/>
              <a:gd name="connsiteX3" fmla="*/ 0 w 2288381"/>
              <a:gd name="connsiteY3" fmla="*/ 442913 h 442913"/>
              <a:gd name="connsiteX4" fmla="*/ 2286000 w 2288381"/>
              <a:gd name="connsiteY4" fmla="*/ 435769 h 442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8381" h="442913">
                <a:moveTo>
                  <a:pt x="2286000" y="435769"/>
                </a:moveTo>
                <a:cubicBezTo>
                  <a:pt x="2286794" y="290513"/>
                  <a:pt x="2287587" y="145256"/>
                  <a:pt x="2288381" y="0"/>
                </a:cubicBezTo>
                <a:lnTo>
                  <a:pt x="1169194" y="0"/>
                </a:lnTo>
                <a:lnTo>
                  <a:pt x="0" y="442913"/>
                </a:lnTo>
                <a:lnTo>
                  <a:pt x="2286000" y="435769"/>
                </a:lnTo>
                <a:close/>
              </a:path>
            </a:pathLst>
          </a:custGeom>
          <a:solidFill>
            <a:schemeClr val="accent1"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2" name="TextBox 381"/>
          <p:cNvSpPr txBox="1"/>
          <p:nvPr/>
        </p:nvSpPr>
        <p:spPr>
          <a:xfrm>
            <a:off x="9679858" y="3701845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N</a:t>
            </a:r>
          </a:p>
        </p:txBody>
      </p:sp>
      <p:sp>
        <p:nvSpPr>
          <p:cNvPr id="383" name="TextBox 382"/>
          <p:cNvSpPr txBox="1"/>
          <p:nvPr/>
        </p:nvSpPr>
        <p:spPr>
          <a:xfrm>
            <a:off x="9679858" y="4564695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5"/>
                </a:solidFill>
                <a:latin typeface="Arial" pitchFamily="34" charset="0"/>
                <a:cs typeface="Arial" pitchFamily="34" charset="0"/>
              </a:rPr>
              <a:t>S</a:t>
            </a:r>
          </a:p>
        </p:txBody>
      </p:sp>
      <p:sp>
        <p:nvSpPr>
          <p:cNvPr id="268" name="Oval 267"/>
          <p:cNvSpPr/>
          <p:nvPr/>
        </p:nvSpPr>
        <p:spPr>
          <a:xfrm>
            <a:off x="2206011" y="4612144"/>
            <a:ext cx="69770" cy="713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1" name="Oval 270"/>
          <p:cNvSpPr/>
          <p:nvPr/>
        </p:nvSpPr>
        <p:spPr>
          <a:xfrm flipH="1">
            <a:off x="4162527" y="3800972"/>
            <a:ext cx="76004" cy="762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2" name="TextBox 271"/>
          <p:cNvSpPr txBox="1"/>
          <p:nvPr/>
        </p:nvSpPr>
        <p:spPr>
          <a:xfrm>
            <a:off x="4192063" y="3684534"/>
            <a:ext cx="349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B3</a:t>
            </a:r>
          </a:p>
        </p:txBody>
      </p:sp>
      <p:sp>
        <p:nvSpPr>
          <p:cNvPr id="141" name="Oval 140"/>
          <p:cNvSpPr/>
          <p:nvPr/>
        </p:nvSpPr>
        <p:spPr>
          <a:xfrm flipH="1">
            <a:off x="7709425" y="4706505"/>
            <a:ext cx="76004" cy="762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2" name="TextBox 141"/>
          <p:cNvSpPr txBox="1"/>
          <p:nvPr/>
        </p:nvSpPr>
        <p:spPr>
          <a:xfrm>
            <a:off x="7572539" y="4753512"/>
            <a:ext cx="349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B4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535862" y="5915944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3">
                    <a:lumMod val="50000"/>
                  </a:schemeClr>
                </a:solidFill>
              </a:rPr>
              <a:t>27.25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6618914" y="5791868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B4</a:t>
            </a:r>
          </a:p>
        </p:txBody>
      </p:sp>
      <p:grpSp>
        <p:nvGrpSpPr>
          <p:cNvPr id="145" name="Group 256"/>
          <p:cNvGrpSpPr/>
          <p:nvPr/>
        </p:nvGrpSpPr>
        <p:grpSpPr>
          <a:xfrm>
            <a:off x="6753211" y="5603906"/>
            <a:ext cx="59167" cy="253449"/>
            <a:chOff x="2650088" y="3338259"/>
            <a:chExt cx="59167" cy="253449"/>
          </a:xfrm>
        </p:grpSpPr>
        <p:cxnSp>
          <p:nvCxnSpPr>
            <p:cNvPr id="146" name="Straight Connector 145"/>
            <p:cNvCxnSpPr/>
            <p:nvPr/>
          </p:nvCxnSpPr>
          <p:spPr>
            <a:xfrm flipH="1" flipV="1">
              <a:off x="2680698" y="3381237"/>
              <a:ext cx="5342" cy="210471"/>
            </a:xfrm>
            <a:prstGeom prst="line">
              <a:avLst/>
            </a:prstGeom>
            <a:ln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Oval 147"/>
            <p:cNvSpPr/>
            <p:nvPr/>
          </p:nvSpPr>
          <p:spPr>
            <a:xfrm>
              <a:off x="2650088" y="3338259"/>
              <a:ext cx="59167" cy="59167"/>
            </a:xfrm>
            <a:prstGeom prst="ellipse">
              <a:avLst/>
            </a:prstGeom>
            <a:gradFill>
              <a:gsLst>
                <a:gs pos="98000">
                  <a:srgbClr val="00B0F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288515" y="1435811"/>
            <a:ext cx="1680674" cy="71305"/>
            <a:chOff x="5764515" y="1435810"/>
            <a:chExt cx="1680674" cy="71305"/>
          </a:xfrm>
        </p:grpSpPr>
        <p:sp>
          <p:nvSpPr>
            <p:cNvPr id="152" name="Oval 151"/>
            <p:cNvSpPr/>
            <p:nvPr/>
          </p:nvSpPr>
          <p:spPr>
            <a:xfrm>
              <a:off x="6598307" y="1435810"/>
              <a:ext cx="69770" cy="7130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7015203" y="1435810"/>
              <a:ext cx="69770" cy="7130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6181411" y="1435810"/>
              <a:ext cx="69770" cy="7130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5764515" y="1435810"/>
              <a:ext cx="69770" cy="7130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9" name="Oval 148"/>
            <p:cNvSpPr/>
            <p:nvPr/>
          </p:nvSpPr>
          <p:spPr>
            <a:xfrm>
              <a:off x="7375419" y="1435810"/>
              <a:ext cx="69770" cy="7130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50" name="TextBox 149"/>
          <p:cNvSpPr txBox="1"/>
          <p:nvPr/>
        </p:nvSpPr>
        <p:spPr>
          <a:xfrm>
            <a:off x="8749220" y="1198361"/>
            <a:ext cx="3561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A2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44980" y="2197813"/>
            <a:ext cx="1950512" cy="312596"/>
            <a:chOff x="1320980" y="2197813"/>
            <a:chExt cx="1950512" cy="312596"/>
          </a:xfrm>
        </p:grpSpPr>
        <p:sp>
          <p:nvSpPr>
            <p:cNvPr id="278" name="Oval 277"/>
            <p:cNvSpPr/>
            <p:nvPr/>
          </p:nvSpPr>
          <p:spPr>
            <a:xfrm>
              <a:off x="2642257" y="2203355"/>
              <a:ext cx="69770" cy="7130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3059153" y="2203355"/>
              <a:ext cx="69770" cy="7130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2225361" y="2203355"/>
              <a:ext cx="69770" cy="7130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4" name="Oval 293"/>
            <p:cNvSpPr/>
            <p:nvPr/>
          </p:nvSpPr>
          <p:spPr>
            <a:xfrm>
              <a:off x="1808465" y="2203355"/>
              <a:ext cx="69770" cy="7130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4" name="TextBox 303"/>
            <p:cNvSpPr txBox="1"/>
            <p:nvPr/>
          </p:nvSpPr>
          <p:spPr>
            <a:xfrm>
              <a:off x="2088871" y="2233410"/>
              <a:ext cx="356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A9</a:t>
              </a:r>
            </a:p>
          </p:txBody>
        </p:sp>
        <p:sp>
          <p:nvSpPr>
            <p:cNvPr id="306" name="TextBox 305"/>
            <p:cNvSpPr txBox="1"/>
            <p:nvPr/>
          </p:nvSpPr>
          <p:spPr>
            <a:xfrm>
              <a:off x="2502087" y="2233410"/>
              <a:ext cx="356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A8</a:t>
              </a:r>
            </a:p>
          </p:txBody>
        </p:sp>
        <p:sp>
          <p:nvSpPr>
            <p:cNvPr id="307" name="TextBox 306"/>
            <p:cNvSpPr txBox="1"/>
            <p:nvPr/>
          </p:nvSpPr>
          <p:spPr>
            <a:xfrm>
              <a:off x="2915304" y="2233410"/>
              <a:ext cx="35618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A7</a:t>
              </a:r>
            </a:p>
          </p:txBody>
        </p:sp>
        <p:sp>
          <p:nvSpPr>
            <p:cNvPr id="308" name="TextBox 307"/>
            <p:cNvSpPr txBox="1"/>
            <p:nvPr/>
          </p:nvSpPr>
          <p:spPr>
            <a:xfrm>
              <a:off x="1675655" y="2233410"/>
              <a:ext cx="4347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A10</a:t>
              </a:r>
            </a:p>
          </p:txBody>
        </p:sp>
        <p:sp>
          <p:nvSpPr>
            <p:cNvPr id="155" name="Oval 154"/>
            <p:cNvSpPr/>
            <p:nvPr/>
          </p:nvSpPr>
          <p:spPr>
            <a:xfrm>
              <a:off x="1453790" y="2197813"/>
              <a:ext cx="69770" cy="7130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1320980" y="2227868"/>
              <a:ext cx="4347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FF0000"/>
                  </a:solidFill>
                </a:rPr>
                <a:t>A11</a:t>
              </a:r>
            </a:p>
          </p:txBody>
        </p:sp>
      </p:grpSp>
      <p:sp>
        <p:nvSpPr>
          <p:cNvPr id="159" name="TextBox 158"/>
          <p:cNvSpPr txBox="1"/>
          <p:nvPr/>
        </p:nvSpPr>
        <p:spPr>
          <a:xfrm>
            <a:off x="8801951" y="2286704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3">
                    <a:lumMod val="50000"/>
                  </a:schemeClr>
                </a:solidFill>
              </a:rPr>
              <a:t>0.75</a:t>
            </a:r>
          </a:p>
        </p:txBody>
      </p:sp>
      <p:grpSp>
        <p:nvGrpSpPr>
          <p:cNvPr id="160" name="Group 159"/>
          <p:cNvGrpSpPr/>
          <p:nvPr/>
        </p:nvGrpSpPr>
        <p:grpSpPr>
          <a:xfrm>
            <a:off x="8792517" y="2672678"/>
            <a:ext cx="59167" cy="266022"/>
            <a:chOff x="4148613" y="2798318"/>
            <a:chExt cx="59167" cy="266022"/>
          </a:xfrm>
        </p:grpSpPr>
        <p:cxnSp>
          <p:nvCxnSpPr>
            <p:cNvPr id="161" name="Straight Connector 160"/>
            <p:cNvCxnSpPr/>
            <p:nvPr/>
          </p:nvCxnSpPr>
          <p:spPr>
            <a:xfrm>
              <a:off x="4177272" y="2798318"/>
              <a:ext cx="3586" cy="202604"/>
            </a:xfrm>
            <a:prstGeom prst="line">
              <a:avLst/>
            </a:prstGeom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Oval 163"/>
            <p:cNvSpPr/>
            <p:nvPr/>
          </p:nvSpPr>
          <p:spPr>
            <a:xfrm>
              <a:off x="4148613" y="3005173"/>
              <a:ext cx="59167" cy="59167"/>
            </a:xfrm>
            <a:prstGeom prst="ellipse">
              <a:avLst/>
            </a:prstGeom>
            <a:gradFill>
              <a:gsLst>
                <a:gs pos="98000">
                  <a:schemeClr val="accent1">
                    <a:tint val="100000"/>
                    <a:shade val="100000"/>
                    <a:satMod val="13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5" name="TextBox 164"/>
          <p:cNvSpPr txBox="1"/>
          <p:nvPr/>
        </p:nvSpPr>
        <p:spPr>
          <a:xfrm>
            <a:off x="8600330" y="2467221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A2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3104930" y="3383488"/>
            <a:ext cx="445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A11</a:t>
            </a:r>
          </a:p>
        </p:txBody>
      </p:sp>
      <p:grpSp>
        <p:nvGrpSpPr>
          <p:cNvPr id="168" name="Group 167"/>
          <p:cNvGrpSpPr/>
          <p:nvPr/>
        </p:nvGrpSpPr>
        <p:grpSpPr>
          <a:xfrm>
            <a:off x="3249875" y="3212620"/>
            <a:ext cx="59167" cy="253449"/>
            <a:chOff x="2650088" y="3338259"/>
            <a:chExt cx="59167" cy="253449"/>
          </a:xfrm>
        </p:grpSpPr>
        <p:cxnSp>
          <p:nvCxnSpPr>
            <p:cNvPr id="170" name="Straight Connector 169"/>
            <p:cNvCxnSpPr/>
            <p:nvPr/>
          </p:nvCxnSpPr>
          <p:spPr>
            <a:xfrm flipH="1" flipV="1">
              <a:off x="2680698" y="3381237"/>
              <a:ext cx="5342" cy="210471"/>
            </a:xfrm>
            <a:prstGeom prst="line">
              <a:avLst/>
            </a:prstGeom>
            <a:ln>
              <a:solidFill>
                <a:srgbClr val="00B0F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Oval 170"/>
            <p:cNvSpPr/>
            <p:nvPr/>
          </p:nvSpPr>
          <p:spPr>
            <a:xfrm>
              <a:off x="2650088" y="3338259"/>
              <a:ext cx="59167" cy="59167"/>
            </a:xfrm>
            <a:prstGeom prst="ellipse">
              <a:avLst/>
            </a:prstGeom>
            <a:gradFill>
              <a:gsLst>
                <a:gs pos="98000">
                  <a:srgbClr val="00B0F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2" name="TextBox 171"/>
          <p:cNvSpPr txBox="1"/>
          <p:nvPr/>
        </p:nvSpPr>
        <p:spPr>
          <a:xfrm>
            <a:off x="2941302" y="3513499"/>
            <a:ext cx="595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3">
                    <a:lumMod val="50000"/>
                  </a:schemeClr>
                </a:solidFill>
              </a:rPr>
              <a:t>45.25</a:t>
            </a:r>
          </a:p>
        </p:txBody>
      </p:sp>
      <p:sp>
        <p:nvSpPr>
          <p:cNvPr id="179" name="TextBox 178"/>
          <p:cNvSpPr txBox="1"/>
          <p:nvPr/>
        </p:nvSpPr>
        <p:spPr>
          <a:xfrm>
            <a:off x="9103445" y="3084834"/>
            <a:ext cx="3449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C1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9045117" y="3116822"/>
            <a:ext cx="69770" cy="7130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3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47" r="38809" b="37524"/>
          <a:stretch/>
        </p:blipFill>
        <p:spPr>
          <a:xfrm>
            <a:off x="507770" y="4051190"/>
            <a:ext cx="10568267" cy="19985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Additional Voltage Taps for CTD SBIR Tests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16175" y="1378624"/>
            <a:ext cx="10972800" cy="2366688"/>
          </a:xfrm>
        </p:spPr>
        <p:txBody>
          <a:bodyPr/>
          <a:lstStyle/>
          <a:p>
            <a:r>
              <a:rPr lang="en-US" dirty="0" smtClean="0"/>
              <a:t>Additional voltage taps will be added for CTD SBIR tests to probe training (likely location for early training) on the first turn of the inner layer</a:t>
            </a:r>
          </a:p>
          <a:p>
            <a:pPr lvl="1"/>
            <a:r>
              <a:rPr lang="en-US" dirty="0" smtClean="0"/>
              <a:t>High axial stress at the pole</a:t>
            </a:r>
          </a:p>
          <a:p>
            <a:pPr lvl="1"/>
            <a:r>
              <a:rPr lang="en-US" dirty="0" smtClean="0"/>
              <a:t>High shear stress at area between </a:t>
            </a:r>
            <a:r>
              <a:rPr lang="en-US" dirty="0" err="1" smtClean="0"/>
              <a:t>midplane</a:t>
            </a:r>
            <a:r>
              <a:rPr lang="en-US" dirty="0" smtClean="0"/>
              <a:t> and pole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4743592" y="5639321"/>
            <a:ext cx="143691" cy="1045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Oval 179"/>
          <p:cNvSpPr/>
          <p:nvPr/>
        </p:nvSpPr>
        <p:spPr>
          <a:xfrm>
            <a:off x="6954628" y="4975468"/>
            <a:ext cx="143691" cy="1045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Oval 183"/>
          <p:cNvSpPr/>
          <p:nvPr/>
        </p:nvSpPr>
        <p:spPr>
          <a:xfrm>
            <a:off x="6978521" y="4295019"/>
            <a:ext cx="143691" cy="1045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77599" y="4118381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9987" y="4019527"/>
            <a:ext cx="2000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Lead comes in here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67997" y="4830955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6252843" y="5287727"/>
            <a:ext cx="143691" cy="1045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665246" y="4699147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00510" y="5267562"/>
            <a:ext cx="425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C4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517858" y="4587938"/>
            <a:ext cx="729048" cy="24713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264309" y="4932989"/>
            <a:ext cx="1258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+15-degree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56009" y="5247437"/>
            <a:ext cx="136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+60 - degree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02759" y="5631330"/>
            <a:ext cx="1481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+120 - degree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95945" y="4597323"/>
            <a:ext cx="5231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708461" y="4516300"/>
            <a:ext cx="5011838" cy="92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710390" y="4691850"/>
            <a:ext cx="5011838" cy="92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261661" y="4414058"/>
            <a:ext cx="2261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Lorentz force on cable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046319" y="3951070"/>
            <a:ext cx="1213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-</a:t>
            </a:r>
            <a:r>
              <a:rPr lang="en-US" dirty="0" smtClean="0">
                <a:solidFill>
                  <a:schemeClr val="bg1"/>
                </a:solidFill>
              </a:rPr>
              <a:t>15-degree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09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B3A7A-740A-447E-9DFD-DDFFCF51D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Acoustic emission sensors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25A3F-3CB3-44AF-9EA0-27CA4E841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446" y="1346661"/>
            <a:ext cx="8299555" cy="250128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Acoustic emissions measurements</a:t>
            </a:r>
          </a:p>
          <a:p>
            <a:pPr lvl="1"/>
            <a:r>
              <a:rPr lang="en-US" dirty="0"/>
              <a:t>Quench localization </a:t>
            </a:r>
          </a:p>
          <a:p>
            <a:pPr lvl="1"/>
            <a:r>
              <a:rPr lang="en-US" dirty="0"/>
              <a:t>Analysis of emissions</a:t>
            </a:r>
          </a:p>
          <a:p>
            <a:r>
              <a:rPr lang="en-US" dirty="0"/>
              <a:t>First subscale test (presented in February MDP gathering)</a:t>
            </a:r>
          </a:p>
          <a:p>
            <a:pPr lvl="1"/>
            <a:r>
              <a:rPr lang="en-US" dirty="0"/>
              <a:t>3D printed Bluestone “pucks” mounted to brass shaft (modular)</a:t>
            </a:r>
          </a:p>
          <a:p>
            <a:pPr lvl="1"/>
            <a:r>
              <a:rPr lang="en-US" dirty="0"/>
              <a:t>Spring loaded Acoustic sensors in bore</a:t>
            </a:r>
          </a:p>
          <a:p>
            <a:r>
              <a:rPr lang="en-US" dirty="0"/>
              <a:t>Issue: central brass bar mechanically coupled sensors</a:t>
            </a:r>
          </a:p>
          <a:p>
            <a:pPr lvl="1"/>
            <a:r>
              <a:rPr lang="en-US" dirty="0"/>
              <a:t>Spectrograms dominated by single frequency!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4AFFA2-4427-5C40-A46E-13EA831C02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3" r="18025" b="37051"/>
          <a:stretch/>
        </p:blipFill>
        <p:spPr>
          <a:xfrm rot="10800000">
            <a:off x="5956102" y="4284637"/>
            <a:ext cx="5974897" cy="19431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E12978-ACDB-9D42-8835-6C82D65D4F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7" t="31577" r="53119" b="13134"/>
          <a:stretch/>
        </p:blipFill>
        <p:spPr>
          <a:xfrm rot="5400000">
            <a:off x="9368819" y="1177856"/>
            <a:ext cx="2506130" cy="28437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24BA08-A588-E34B-AD14-CE160C3AB1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1" t="17559" r="24358" b="34539"/>
          <a:stretch/>
        </p:blipFill>
        <p:spPr>
          <a:xfrm>
            <a:off x="1488146" y="4327971"/>
            <a:ext cx="2697113" cy="189985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39C7326-8C6A-DC40-97BA-CA593AA56808}"/>
              </a:ext>
            </a:extLst>
          </p:cNvPr>
          <p:cNvCxnSpPr>
            <a:cxnSpLocks/>
          </p:cNvCxnSpPr>
          <p:nvPr/>
        </p:nvCxnSpPr>
        <p:spPr>
          <a:xfrm flipV="1">
            <a:off x="2602713" y="4182025"/>
            <a:ext cx="0" cy="216292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2064D65-5402-6941-BF25-499DCD36B5A0}"/>
              </a:ext>
            </a:extLst>
          </p:cNvPr>
          <p:cNvCxnSpPr>
            <a:cxnSpLocks/>
          </p:cNvCxnSpPr>
          <p:nvPr/>
        </p:nvCxnSpPr>
        <p:spPr>
          <a:xfrm flipV="1">
            <a:off x="3237506" y="4253504"/>
            <a:ext cx="0" cy="20914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59E345D-FCA3-2B4A-814B-627259BCEF98}"/>
              </a:ext>
            </a:extLst>
          </p:cNvPr>
          <p:cNvSpPr txBox="1"/>
          <p:nvPr/>
        </p:nvSpPr>
        <p:spPr>
          <a:xfrm>
            <a:off x="2264100" y="3949028"/>
            <a:ext cx="1693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Time of flight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D3F9DE-D816-44AC-ABB5-B93231CF2C4F}"/>
              </a:ext>
            </a:extLst>
          </p:cNvPr>
          <p:cNvSpPr txBox="1"/>
          <p:nvPr/>
        </p:nvSpPr>
        <p:spPr>
          <a:xfrm>
            <a:off x="8480757" y="3884170"/>
            <a:ext cx="1899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Acoustic sensor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8467FC1-5CD3-4F8B-BE79-25ADF1EBCD9C}"/>
              </a:ext>
            </a:extLst>
          </p:cNvPr>
          <p:cNvCxnSpPr/>
          <p:nvPr/>
        </p:nvCxnSpPr>
        <p:spPr>
          <a:xfrm flipH="1">
            <a:off x="7927674" y="4080941"/>
            <a:ext cx="482138" cy="4510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3198A0D-D2FE-46DE-920E-47426695DBFC}"/>
              </a:ext>
            </a:extLst>
          </p:cNvPr>
          <p:cNvSpPr txBox="1"/>
          <p:nvPr/>
        </p:nvSpPr>
        <p:spPr>
          <a:xfrm>
            <a:off x="1488146" y="4834571"/>
            <a:ext cx="1693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Left sensor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43742D-4EF1-4337-932A-F6ADE7BCBD72}"/>
              </a:ext>
            </a:extLst>
          </p:cNvPr>
          <p:cNvSpPr txBox="1"/>
          <p:nvPr/>
        </p:nvSpPr>
        <p:spPr>
          <a:xfrm>
            <a:off x="1488145" y="5436900"/>
            <a:ext cx="1693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Right sensor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053CC2-7A71-42B7-81CA-99A8F77E77A2}"/>
              </a:ext>
            </a:extLst>
          </p:cNvPr>
          <p:cNvSpPr txBox="1"/>
          <p:nvPr/>
        </p:nvSpPr>
        <p:spPr>
          <a:xfrm>
            <a:off x="6963668" y="5889626"/>
            <a:ext cx="1693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Left sensor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0DD42FE-1F5A-4B04-8603-92D46F570087}"/>
              </a:ext>
            </a:extLst>
          </p:cNvPr>
          <p:cNvSpPr txBox="1"/>
          <p:nvPr/>
        </p:nvSpPr>
        <p:spPr>
          <a:xfrm>
            <a:off x="10379772" y="5512616"/>
            <a:ext cx="1693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Right sensor</a:t>
            </a:r>
          </a:p>
        </p:txBody>
      </p:sp>
    </p:spTree>
    <p:extLst>
      <p:ext uri="{BB962C8B-B14F-4D97-AF65-F5344CB8AC3E}">
        <p14:creationId xmlns:p14="http://schemas.microsoft.com/office/powerpoint/2010/main" val="2035730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6E05663-3FA5-44FB-8A62-CA3A3DD1A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039" y="1216699"/>
            <a:ext cx="5473476" cy="17507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FBC82C-BCE2-43CF-892A-440978D70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Acoustic emission sensors (PSI)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6A3565-9D7D-4C4B-B8AD-CF6A08C3F2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57" b="15260"/>
          <a:stretch/>
        </p:blipFill>
        <p:spPr>
          <a:xfrm>
            <a:off x="7568218" y="1895729"/>
            <a:ext cx="4343279" cy="44070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A861F1-5873-4096-B813-7321964059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37" r="6471"/>
          <a:stretch/>
        </p:blipFill>
        <p:spPr>
          <a:xfrm>
            <a:off x="280503" y="4004916"/>
            <a:ext cx="7250723" cy="2287794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A3FB49E-A8AE-4183-8F7D-99C430F60042}"/>
              </a:ext>
            </a:extLst>
          </p:cNvPr>
          <p:cNvCxnSpPr>
            <a:cxnSpLocks/>
          </p:cNvCxnSpPr>
          <p:nvPr/>
        </p:nvCxnSpPr>
        <p:spPr>
          <a:xfrm>
            <a:off x="11353800" y="1756229"/>
            <a:ext cx="0" cy="230142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9A05245-1C98-4EA7-8CF7-DA7427AE7735}"/>
              </a:ext>
            </a:extLst>
          </p:cNvPr>
          <p:cNvSpPr txBox="1"/>
          <p:nvPr/>
        </p:nvSpPr>
        <p:spPr>
          <a:xfrm>
            <a:off x="10241287" y="1132800"/>
            <a:ext cx="1893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Spring-loaded Acoustic sensor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2D6E568-CE3D-4523-B4FF-3F72863A12FE}"/>
              </a:ext>
            </a:extLst>
          </p:cNvPr>
          <p:cNvCxnSpPr>
            <a:cxnSpLocks/>
          </p:cNvCxnSpPr>
          <p:nvPr/>
        </p:nvCxnSpPr>
        <p:spPr>
          <a:xfrm>
            <a:off x="7176407" y="3416519"/>
            <a:ext cx="2402946" cy="8650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55F85A3-8BBC-429A-937E-F455C13573FE}"/>
              </a:ext>
            </a:extLst>
          </p:cNvPr>
          <p:cNvSpPr txBox="1"/>
          <p:nvPr/>
        </p:nvSpPr>
        <p:spPr>
          <a:xfrm>
            <a:off x="6314390" y="2991853"/>
            <a:ext cx="15719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Retraction cable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B226995-0B70-4520-AE05-A0631393D11A}"/>
              </a:ext>
            </a:extLst>
          </p:cNvPr>
          <p:cNvCxnSpPr>
            <a:cxnSpLocks/>
          </p:cNvCxnSpPr>
          <p:nvPr/>
        </p:nvCxnSpPr>
        <p:spPr>
          <a:xfrm>
            <a:off x="7307036" y="2594854"/>
            <a:ext cx="2035628" cy="10433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3D96E7C5-7037-4CF6-B5FA-EE0E0CD5A9C7}"/>
              </a:ext>
            </a:extLst>
          </p:cNvPr>
          <p:cNvSpPr txBox="1"/>
          <p:nvPr/>
        </p:nvSpPr>
        <p:spPr>
          <a:xfrm>
            <a:off x="6195869" y="2225522"/>
            <a:ext cx="1571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Puck / Disc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21385B4-EFE8-4528-86C0-C377E473BB27}"/>
              </a:ext>
            </a:extLst>
          </p:cNvPr>
          <p:cNvCxnSpPr>
            <a:cxnSpLocks/>
          </p:cNvCxnSpPr>
          <p:nvPr/>
        </p:nvCxnSpPr>
        <p:spPr>
          <a:xfrm>
            <a:off x="9342664" y="1756229"/>
            <a:ext cx="0" cy="84817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0300ACD-FF60-42A2-AFE3-2A3BC6C40EE1}"/>
              </a:ext>
            </a:extLst>
          </p:cNvPr>
          <p:cNvSpPr txBox="1"/>
          <p:nvPr/>
        </p:nvSpPr>
        <p:spPr>
          <a:xfrm>
            <a:off x="8893628" y="1157717"/>
            <a:ext cx="1230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Mounting foot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6544CBF-8514-4F1E-9DAE-68BFD90D5A0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07"/>
          <a:stretch/>
        </p:blipFill>
        <p:spPr>
          <a:xfrm>
            <a:off x="243511" y="2772229"/>
            <a:ext cx="2543695" cy="1232687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A81616D-58DC-47AC-9E2B-748C8C4B8D66}"/>
              </a:ext>
            </a:extLst>
          </p:cNvPr>
          <p:cNvCxnSpPr>
            <a:cxnSpLocks/>
            <a:stCxn id="22" idx="3"/>
          </p:cNvCxnSpPr>
          <p:nvPr/>
        </p:nvCxnSpPr>
        <p:spPr>
          <a:xfrm flipH="1">
            <a:off x="1324896" y="3352655"/>
            <a:ext cx="1462310" cy="251179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BDD0638-4BBB-4F28-B5D5-F9160B241DB8}"/>
              </a:ext>
            </a:extLst>
          </p:cNvPr>
          <p:cNvSpPr txBox="1"/>
          <p:nvPr/>
        </p:nvSpPr>
        <p:spPr>
          <a:xfrm>
            <a:off x="2834004" y="3167989"/>
            <a:ext cx="2244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Spring-loaded sensors</a:t>
            </a:r>
          </a:p>
        </p:txBody>
      </p:sp>
    </p:spTree>
    <p:extLst>
      <p:ext uri="{BB962C8B-B14F-4D97-AF65-F5344CB8AC3E}">
        <p14:creationId xmlns:p14="http://schemas.microsoft.com/office/powerpoint/2010/main" val="2797354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BC82C-BCE2-43CF-892A-440978D70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Acoustic emission sensors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B0F8E-455B-4730-BB39-24FC0EA82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10" y="1276476"/>
            <a:ext cx="5993476" cy="2457663"/>
          </a:xfrm>
        </p:spPr>
        <p:txBody>
          <a:bodyPr/>
          <a:lstStyle/>
          <a:p>
            <a:r>
              <a:rPr lang="en-US" dirty="0"/>
              <a:t>For subscale tests</a:t>
            </a:r>
          </a:p>
          <a:p>
            <a:pPr lvl="1"/>
            <a:r>
              <a:rPr lang="en-US" dirty="0"/>
              <a:t>prefer single setup for all tests</a:t>
            </a:r>
          </a:p>
          <a:p>
            <a:r>
              <a:rPr lang="en-US" dirty="0"/>
              <a:t>Cantilevered design </a:t>
            </a:r>
          </a:p>
          <a:p>
            <a:pPr lvl="1"/>
            <a:r>
              <a:rPr lang="en-US" dirty="0"/>
              <a:t>Space efficient, fine-tune mounting force</a:t>
            </a:r>
          </a:p>
          <a:p>
            <a:endParaRPr lang="en-US" dirty="0"/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0E2216C8-FE53-4269-A327-555ABDC63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2753" y="4221351"/>
            <a:ext cx="5904880" cy="2040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AFB45C-11DC-4445-BE8A-94C9550EF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6209" y="1209856"/>
            <a:ext cx="4308831" cy="388736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9186" y="3734139"/>
            <a:ext cx="6031099" cy="2565692"/>
            <a:chOff x="149061" y="3309109"/>
            <a:chExt cx="7142056" cy="299813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8B8A48D-19C0-4510-AAAD-A177B5DFF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9061" y="3309109"/>
              <a:ext cx="7142056" cy="276209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9EF2EDA-2C0E-4E28-996B-B39ADB1F68B6}"/>
                </a:ext>
              </a:extLst>
            </p:cNvPr>
            <p:cNvSpPr txBox="1"/>
            <p:nvPr/>
          </p:nvSpPr>
          <p:spPr>
            <a:xfrm>
              <a:off x="1695815" y="3309109"/>
              <a:ext cx="2848989" cy="755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PEEK washer height varies between tests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DBDEDC5-8A1A-42AB-92C6-A9F086EBEC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98236" y="3968328"/>
              <a:ext cx="1155684" cy="101950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9793173-830F-4864-97EB-0A659160A879}"/>
                </a:ext>
              </a:extLst>
            </p:cNvPr>
            <p:cNvSpPr txBox="1"/>
            <p:nvPr/>
          </p:nvSpPr>
          <p:spPr>
            <a:xfrm>
              <a:off x="1959532" y="5875659"/>
              <a:ext cx="2710555" cy="431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G10 Cantilevered tab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BBC68B2-2F49-42D5-8CDC-1DB95CE243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84582" y="4954495"/>
              <a:ext cx="205420" cy="101950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7E67EB0-A3EF-43C8-981A-8C05FF0ABA5F}"/>
                </a:ext>
              </a:extLst>
            </p:cNvPr>
            <p:cNvSpPr txBox="1"/>
            <p:nvPr/>
          </p:nvSpPr>
          <p:spPr>
            <a:xfrm>
              <a:off x="4544804" y="5229329"/>
              <a:ext cx="2220076" cy="431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Acoustic sensors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03CCA60-C2A3-426C-83E5-3F045A79974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14142" y="4544900"/>
              <a:ext cx="555945" cy="77721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6388379-F72F-45F8-B72F-3F226B30B8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20840" y="4871368"/>
              <a:ext cx="1049247" cy="42572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73033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B3A7A-740A-447E-9DFD-DDFFCF51D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Quench antennas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725A3F-3CB3-44AF-9EA0-27CA4E8413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000" y="1355521"/>
            <a:ext cx="6035040" cy="4935538"/>
          </a:xfrm>
        </p:spPr>
        <p:txBody>
          <a:bodyPr/>
          <a:lstStyle/>
          <a:p>
            <a:r>
              <a:rPr lang="en-US" dirty="0"/>
              <a:t>Thanks FNL - </a:t>
            </a:r>
            <a:r>
              <a:rPr lang="en-US" dirty="0" err="1"/>
              <a:t>Stoyan</a:t>
            </a:r>
            <a:r>
              <a:rPr lang="en-US" dirty="0"/>
              <a:t> + Joe for antennas</a:t>
            </a:r>
          </a:p>
          <a:p>
            <a:r>
              <a:rPr lang="en-US" dirty="0"/>
              <a:t>Objective here – can we see a signal?</a:t>
            </a:r>
          </a:p>
          <a:p>
            <a:pPr lvl="1"/>
            <a:r>
              <a:rPr lang="en-US" dirty="0"/>
              <a:t>Resistive heater in cable groove near pole</a:t>
            </a:r>
          </a:p>
          <a:p>
            <a:pPr lvl="1"/>
            <a:r>
              <a:rPr lang="en-US" dirty="0"/>
              <a:t>QA adjacent to heater, between layers</a:t>
            </a:r>
          </a:p>
          <a:p>
            <a:pPr lvl="1"/>
            <a:r>
              <a:rPr lang="en-US" dirty="0" smtClean="0"/>
              <a:t>Dipole bucked </a:t>
            </a:r>
            <a:r>
              <a:rPr lang="en-US" dirty="0"/>
              <a:t>for first test?</a:t>
            </a:r>
          </a:p>
          <a:p>
            <a:r>
              <a:rPr lang="en-US" dirty="0"/>
              <a:t>If measurable signal, more elaborate implementation in future tests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28AF21-D547-4E22-888F-8CFAEF122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040" y="3388553"/>
            <a:ext cx="5770879" cy="2755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08AF2CC-0AD0-47F5-B77F-A04E56516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494180" y="-395263"/>
            <a:ext cx="1826203" cy="532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36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780" y="1499946"/>
            <a:ext cx="10972800" cy="4525963"/>
          </a:xfrm>
        </p:spPr>
        <p:txBody>
          <a:bodyPr/>
          <a:lstStyle/>
          <a:p>
            <a:r>
              <a:rPr lang="en-US" dirty="0" smtClean="0"/>
              <a:t>Motivation</a:t>
            </a:r>
          </a:p>
          <a:p>
            <a:r>
              <a:rPr lang="en-US" dirty="0" smtClean="0"/>
              <a:t>Fabrication methods</a:t>
            </a:r>
          </a:p>
          <a:p>
            <a:r>
              <a:rPr lang="en-US" dirty="0" smtClean="0"/>
              <a:t>Thin/Thick spar test fabrication progress</a:t>
            </a:r>
          </a:p>
          <a:p>
            <a:r>
              <a:rPr lang="en-US" dirty="0" smtClean="0"/>
              <a:t>CTD SBIR plans and progress (T. Shen: lead at LBL)</a:t>
            </a:r>
          </a:p>
          <a:p>
            <a:r>
              <a:rPr lang="en-US" dirty="0" smtClean="0"/>
              <a:t>Instrumentation plans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601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Fabrication of coils for Thin / Thick spar tests are in progress</a:t>
            </a:r>
          </a:p>
          <a:p>
            <a:pPr lvl="1"/>
            <a:r>
              <a:rPr lang="en-US" dirty="0" smtClean="0"/>
              <a:t>First test is expected in mid October</a:t>
            </a:r>
          </a:p>
          <a:p>
            <a:r>
              <a:rPr lang="en-US" dirty="0" smtClean="0"/>
              <a:t>Coil fabrication has started for SBIR tests</a:t>
            </a:r>
          </a:p>
          <a:p>
            <a:pPr lvl="1"/>
            <a:r>
              <a:rPr lang="en-US" dirty="0" smtClean="0"/>
              <a:t>Winding is starting on first inner layer coils (two more mandrels are being fabricated now in LBL main machine shop)</a:t>
            </a:r>
          </a:p>
          <a:p>
            <a:r>
              <a:rPr lang="en-US" dirty="0" smtClean="0"/>
              <a:t>Initial Instrumentation plan has been developed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6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Brief Review of Previous Nb</a:t>
            </a:r>
            <a:r>
              <a:rPr lang="en-US" baseline="-25000" dirty="0" smtClean="0"/>
              <a:t>3</a:t>
            </a:r>
            <a:r>
              <a:rPr lang="en-US" dirty="0" smtClean="0"/>
              <a:t>Sn CCT Magnets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7907" y="1401840"/>
            <a:ext cx="6325773" cy="240090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CCT4</a:t>
            </a:r>
          </a:p>
          <a:p>
            <a:r>
              <a:rPr lang="en-US" dirty="0" smtClean="0"/>
              <a:t>Coils and shell impregnated together</a:t>
            </a:r>
          </a:p>
          <a:p>
            <a:r>
              <a:rPr lang="en-US" dirty="0" smtClean="0"/>
              <a:t>CTD101K epoxy</a:t>
            </a:r>
          </a:p>
          <a:p>
            <a:pPr marL="0" indent="0">
              <a:buNone/>
            </a:pPr>
            <a:r>
              <a:rPr lang="en-US" dirty="0" smtClean="0"/>
              <a:t>CCT5</a:t>
            </a:r>
            <a:endParaRPr lang="en-US" dirty="0"/>
          </a:p>
          <a:p>
            <a:r>
              <a:rPr lang="en-US" dirty="0" smtClean="0"/>
              <a:t>Bend-and-Shim assembly of individually impregnated coils</a:t>
            </a:r>
          </a:p>
          <a:p>
            <a:r>
              <a:rPr lang="en-US" dirty="0" smtClean="0"/>
              <a:t>Mix61 epoxy from FSU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6583680" y="1408364"/>
            <a:ext cx="5514540" cy="4429403"/>
            <a:chOff x="6583680" y="1350308"/>
            <a:chExt cx="5514540" cy="442940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398"/>
            <a:stretch/>
          </p:blipFill>
          <p:spPr>
            <a:xfrm>
              <a:off x="6583680" y="1453542"/>
              <a:ext cx="5514540" cy="4326169"/>
            </a:xfrm>
            <a:prstGeom prst="rect">
              <a:avLst/>
            </a:prstGeom>
          </p:spPr>
        </p:pic>
        <p:sp>
          <p:nvSpPr>
            <p:cNvPr id="6" name="TextBox 11"/>
            <p:cNvSpPr txBox="1"/>
            <p:nvPr/>
          </p:nvSpPr>
          <p:spPr>
            <a:xfrm>
              <a:off x="7423787" y="1350308"/>
              <a:ext cx="43066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dirty="0">
                  <a:latin typeface="Franklin Gothic Medium"/>
                </a:rPr>
                <a:t>Quench Current Relative to SSL</a:t>
              </a:r>
            </a:p>
          </p:txBody>
        </p:sp>
      </p:grpSp>
      <p:pic>
        <p:nvPicPr>
          <p:cNvPr id="13" name="Picture 5" descr="C:\Users\darbelaez\Downloads\IMG_0798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08494" y="4434544"/>
            <a:ext cx="3038622" cy="1818012"/>
          </a:xfrm>
          <a:prstGeom prst="rect">
            <a:avLst/>
          </a:prstGeom>
          <a:noFill/>
        </p:spPr>
      </p:pic>
      <p:pic>
        <p:nvPicPr>
          <p:cNvPr id="16" name="Picture 6" descr="\\thunder\Supercon\Large Magnets\CCT\CCT5\Assembly\Potting\IMG_175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305" y="4434544"/>
            <a:ext cx="3249570" cy="1818012"/>
          </a:xfrm>
          <a:prstGeom prst="rect">
            <a:avLst/>
          </a:prstGeom>
          <a:noFill/>
        </p:spPr>
      </p:pic>
      <p:sp>
        <p:nvSpPr>
          <p:cNvPr id="25" name="Oval 24"/>
          <p:cNvSpPr/>
          <p:nvPr/>
        </p:nvSpPr>
        <p:spPr>
          <a:xfrm rot="1715919">
            <a:off x="7399009" y="3385632"/>
            <a:ext cx="597565" cy="1628971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901048" y="4383513"/>
            <a:ext cx="26190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Franklin Gothic Medium"/>
              </a:rPr>
              <a:t>Initial “fast” training eliminated in CCT5</a:t>
            </a:r>
            <a:endParaRPr lang="en-US" sz="2200" dirty="0"/>
          </a:p>
        </p:txBody>
      </p:sp>
      <p:sp>
        <p:nvSpPr>
          <p:cNvPr id="27" name="TextBox 26"/>
          <p:cNvSpPr txBox="1"/>
          <p:nvPr/>
        </p:nvSpPr>
        <p:spPr>
          <a:xfrm>
            <a:off x="9452414" y="3016225"/>
            <a:ext cx="26190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Franklin Gothic Medium"/>
              </a:rPr>
              <a:t>Training rate after “fast” segment is similar for CCT4/5</a:t>
            </a:r>
            <a:endParaRPr lang="en-US" sz="2200" dirty="0"/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8011886" y="4200117"/>
            <a:ext cx="338106" cy="1833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10561" y="3984673"/>
            <a:ext cx="31410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Franklin Gothic Medium"/>
              </a:rPr>
              <a:t>Individually Potted Coil</a:t>
            </a:r>
            <a:endParaRPr lang="en-US" sz="2200" dirty="0"/>
          </a:p>
        </p:txBody>
      </p:sp>
      <p:sp>
        <p:nvSpPr>
          <p:cNvPr id="36" name="TextBox 35"/>
          <p:cNvSpPr txBox="1"/>
          <p:nvPr/>
        </p:nvSpPr>
        <p:spPr>
          <a:xfrm>
            <a:off x="3444236" y="3984673"/>
            <a:ext cx="33355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Franklin Gothic Medium"/>
              </a:rPr>
              <a:t>Bend and Shim Assembly</a:t>
            </a:r>
            <a:endParaRPr lang="en-US" sz="22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63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CCT Subscale Program Will Focus On Understanding And Reduction of Training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70449" y="1332914"/>
            <a:ext cx="10743028" cy="4525963"/>
          </a:xfrm>
        </p:spPr>
        <p:txBody>
          <a:bodyPr>
            <a:normAutofit/>
          </a:bodyPr>
          <a:lstStyle/>
          <a:p>
            <a:pPr marL="57150" indent="0">
              <a:buNone/>
            </a:pPr>
            <a:r>
              <a:rPr lang="en-US" sz="2200" dirty="0"/>
              <a:t>Significant change in layer-to-layer interface still </a:t>
            </a:r>
            <a:r>
              <a:rPr lang="en-US" sz="2200" dirty="0" smtClean="0"/>
              <a:t>leads </a:t>
            </a:r>
            <a:r>
              <a:rPr lang="en-US" sz="2200" dirty="0"/>
              <a:t>to similar training after initial improvement </a:t>
            </a:r>
            <a:r>
              <a:rPr lang="en-US" sz="2200" dirty="0" smtClean="0"/>
              <a:t>in CCT5 → </a:t>
            </a:r>
            <a:r>
              <a:rPr lang="en-US" sz="2200" dirty="0"/>
              <a:t>focus on cable-in-groove </a:t>
            </a:r>
            <a:r>
              <a:rPr lang="en-US" sz="2200" dirty="0" smtClean="0"/>
              <a:t>stress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Subscale models can lead to faster turnaround for dedicated training experiments, for example:</a:t>
            </a:r>
          </a:p>
          <a:p>
            <a:pPr lvl="1"/>
            <a:r>
              <a:rPr lang="en-US" dirty="0"/>
              <a:t>Epoxy (or </a:t>
            </a:r>
            <a:r>
              <a:rPr lang="en-US" dirty="0" smtClean="0"/>
              <a:t>other impregnation materials) </a:t>
            </a:r>
            <a:r>
              <a:rPr lang="en-US" dirty="0"/>
              <a:t>influence on training</a:t>
            </a:r>
          </a:p>
          <a:p>
            <a:pPr lvl="1"/>
            <a:r>
              <a:rPr lang="en-US" dirty="0" smtClean="0"/>
              <a:t>Structural influences</a:t>
            </a:r>
            <a:endParaRPr lang="en-US" dirty="0"/>
          </a:p>
          <a:p>
            <a:pPr lvl="1"/>
            <a:r>
              <a:rPr lang="en-US" dirty="0"/>
              <a:t>Interface conditions</a:t>
            </a:r>
          </a:p>
          <a:p>
            <a:pPr marL="457200" lvl="1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2200" dirty="0"/>
              <a:t>Subscale models are complementary to overall CCT program and will give feedback to design of </a:t>
            </a:r>
            <a:r>
              <a:rPr lang="en-US" sz="2200" dirty="0" smtClean="0"/>
              <a:t>future large </a:t>
            </a:r>
            <a:r>
              <a:rPr lang="en-US" sz="2200" dirty="0"/>
              <a:t>CCT models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21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37095" y="0"/>
            <a:ext cx="9054905" cy="1143000"/>
          </a:xfrm>
          <a:noFill/>
        </p:spPr>
        <p:txBody>
          <a:bodyPr>
            <a:normAutofit/>
          </a:bodyPr>
          <a:lstStyle/>
          <a:p>
            <a:r>
              <a:rPr lang="en-US" dirty="0" smtClean="0"/>
              <a:t>Fabrication Methods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75328" y="1262578"/>
            <a:ext cx="11984151" cy="240909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Winding performed with light cable tension </a:t>
            </a:r>
            <a:r>
              <a:rPr lang="en-US" dirty="0"/>
              <a:t>(by </a:t>
            </a:r>
            <a:r>
              <a:rPr lang="en-US" dirty="0" smtClean="0"/>
              <a:t>hand) as conductor is placed in groove</a:t>
            </a:r>
          </a:p>
          <a:p>
            <a:r>
              <a:rPr lang="en-US" dirty="0" smtClean="0"/>
              <a:t>Coils are wrapped in perforated stainless steel sheet for heat treatment</a:t>
            </a:r>
          </a:p>
          <a:p>
            <a:r>
              <a:rPr lang="en-US" dirty="0" smtClean="0"/>
              <a:t>Coil potting procedure is the same as for CCT5 (individual layer impregnation)</a:t>
            </a:r>
          </a:p>
          <a:p>
            <a:pPr lvl="1"/>
            <a:r>
              <a:rPr lang="en-US" sz="2200" dirty="0" smtClean="0"/>
              <a:t>All potting materials are consumable except for end caps</a:t>
            </a:r>
          </a:p>
          <a:p>
            <a:pPr lvl="1"/>
            <a:r>
              <a:rPr lang="en-US" sz="2200" dirty="0" smtClean="0"/>
              <a:t>FSU Mix 61 was used for impregnation as with CCT5</a:t>
            </a:r>
          </a:p>
          <a:p>
            <a:pPr lvl="1"/>
            <a:r>
              <a:rPr lang="en-US" sz="2200" dirty="0" smtClean="0"/>
              <a:t>Epoxy curing performed in an oven</a:t>
            </a:r>
            <a:endParaRPr lang="en-US" sz="2200" dirty="0"/>
          </a:p>
        </p:txBody>
      </p:sp>
      <p:pic>
        <p:nvPicPr>
          <p:cNvPr id="2050" name="Picture 2" descr="\\thunder\Supercon\Large Magnets\CCT\CCT_subscale\CCT Sub 1\Photos\12-5-18\IMG_105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815" y="4094802"/>
            <a:ext cx="3679707" cy="2194560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5285" y="4094802"/>
            <a:ext cx="2771013" cy="21945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3061" y="4094802"/>
            <a:ext cx="2406381" cy="2194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6204" y="4094802"/>
            <a:ext cx="2926080" cy="21945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329" y="3690688"/>
            <a:ext cx="3544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Franklin Gothic Medium"/>
              </a:rPr>
              <a:t>Coil Winding with </a:t>
            </a:r>
            <a:r>
              <a:rPr lang="en-US" sz="2200" dirty="0" err="1" smtClean="0">
                <a:latin typeface="Franklin Gothic Medium"/>
              </a:rPr>
              <a:t>Vtap</a:t>
            </a:r>
            <a:r>
              <a:rPr lang="en-US" sz="2200" dirty="0" smtClean="0">
                <a:latin typeface="Franklin Gothic Medium"/>
              </a:rPr>
              <a:t> Flag</a:t>
            </a:r>
            <a:endParaRPr lang="en-US" sz="2200" dirty="0"/>
          </a:p>
        </p:txBody>
      </p:sp>
      <p:sp>
        <p:nvSpPr>
          <p:cNvPr id="14" name="TextBox 13"/>
          <p:cNvSpPr txBox="1"/>
          <p:nvPr/>
        </p:nvSpPr>
        <p:spPr>
          <a:xfrm>
            <a:off x="4154902" y="3690688"/>
            <a:ext cx="2047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Franklin Gothic Medium"/>
              </a:rPr>
              <a:t>Potting Tooling</a:t>
            </a:r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6764172" y="3690688"/>
            <a:ext cx="22930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Franklin Gothic Medium"/>
              </a:rPr>
              <a:t>Potting Materials</a:t>
            </a:r>
            <a:endParaRPr lang="en-US" sz="2200" dirty="0"/>
          </a:p>
        </p:txBody>
      </p:sp>
      <p:sp>
        <p:nvSpPr>
          <p:cNvPr id="16" name="TextBox 15"/>
          <p:cNvSpPr txBox="1"/>
          <p:nvPr/>
        </p:nvSpPr>
        <p:spPr>
          <a:xfrm>
            <a:off x="9460507" y="3690688"/>
            <a:ext cx="22930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Franklin Gothic Medium"/>
              </a:rPr>
              <a:t>Impregnated Coil</a:t>
            </a:r>
            <a:endParaRPr lang="en-US" sz="22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36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9141" y="0"/>
            <a:ext cx="8792859" cy="1143000"/>
          </a:xfrm>
        </p:spPr>
        <p:txBody>
          <a:bodyPr/>
          <a:lstStyle/>
          <a:p>
            <a:r>
              <a:rPr lang="en-US" dirty="0" smtClean="0"/>
              <a:t>Assembly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146" y="1248208"/>
            <a:ext cx="11816264" cy="2309832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en-US" sz="2000" dirty="0">
                <a:solidFill>
                  <a:srgbClr val="1F497D"/>
                </a:solidFill>
              </a:rPr>
              <a:t>Contact location between layers is controlled by using shims and </a:t>
            </a:r>
            <a:r>
              <a:rPr lang="en-US" sz="2000" dirty="0" err="1">
                <a:solidFill>
                  <a:srgbClr val="1F497D"/>
                </a:solidFill>
              </a:rPr>
              <a:t>Kapton</a:t>
            </a:r>
            <a:r>
              <a:rPr lang="en-US" sz="2000" dirty="0">
                <a:solidFill>
                  <a:srgbClr val="1F497D"/>
                </a:solidFill>
              </a:rPr>
              <a:t> bags that are filled with glass and epoxy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Allows for control of contact location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Fracture in interface epoxy does not propagate to the coil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Improved cooling at the pole regions from direct contact with </a:t>
            </a:r>
            <a:r>
              <a:rPr lang="en-US" sz="1800" dirty="0" err="1"/>
              <a:t>LHe</a:t>
            </a:r>
            <a:endParaRPr lang="en-US" sz="1800" dirty="0"/>
          </a:p>
          <a:p>
            <a:pPr lvl="0">
              <a:lnSpc>
                <a:spcPct val="90000"/>
              </a:lnSpc>
            </a:pPr>
            <a:r>
              <a:rPr lang="en-US" sz="2000" dirty="0">
                <a:solidFill>
                  <a:srgbClr val="1F497D"/>
                </a:solidFill>
              </a:rPr>
              <a:t>Directional preload to reduce energized stress can be applied by bending layers or shell, filling and curing epoxy in bent state, releasing bending </a:t>
            </a:r>
            <a:r>
              <a:rPr lang="en-US" sz="2000" dirty="0" smtClean="0">
                <a:solidFill>
                  <a:srgbClr val="1F497D"/>
                </a:solidFill>
              </a:rPr>
              <a:t>pressure</a:t>
            </a:r>
            <a:endParaRPr lang="en-US" sz="2000" dirty="0">
              <a:solidFill>
                <a:srgbClr val="1F497D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399141" y="3501016"/>
            <a:ext cx="8573269" cy="2881839"/>
            <a:chOff x="228601" y="3783141"/>
            <a:chExt cx="11431037" cy="2881839"/>
          </a:xfrm>
        </p:grpSpPr>
        <p:pic>
          <p:nvPicPr>
            <p:cNvPr id="6" name="Picture 5" descr="diagram.eps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7978" b="65278"/>
            <a:stretch/>
          </p:blipFill>
          <p:spPr>
            <a:xfrm>
              <a:off x="916906" y="4160367"/>
              <a:ext cx="2891838" cy="2127942"/>
            </a:xfrm>
            <a:prstGeom prst="rect">
              <a:avLst/>
            </a:prstGeom>
          </p:spPr>
        </p:pic>
        <p:pic>
          <p:nvPicPr>
            <p:cNvPr id="7" name="Picture 6" descr="diagram.eps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3991" t="63981"/>
            <a:stretch/>
          </p:blipFill>
          <p:spPr>
            <a:xfrm>
              <a:off x="8063805" y="4120627"/>
              <a:ext cx="3113473" cy="2207429"/>
            </a:xfrm>
            <a:prstGeom prst="rect">
              <a:avLst/>
            </a:prstGeom>
          </p:spPr>
        </p:pic>
        <p:pic>
          <p:nvPicPr>
            <p:cNvPr id="8" name="Picture 7" descr="diagram.eps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34259" r="41921" b="31945"/>
            <a:stretch/>
          </p:blipFill>
          <p:spPr>
            <a:xfrm>
              <a:off x="4419601" y="4188742"/>
              <a:ext cx="3228539" cy="2071192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28601" y="5746750"/>
              <a:ext cx="1115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layer 1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94650" y="5890602"/>
              <a:ext cx="1115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layer 2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69984" y="4465543"/>
              <a:ext cx="8740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shell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53457" y="3885976"/>
              <a:ext cx="19150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epoxy filled </a:t>
              </a:r>
              <a:r>
                <a:rPr lang="en-US" dirty="0" err="1" smtClean="0">
                  <a:solidFill>
                    <a:srgbClr val="000000"/>
                  </a:solidFill>
                </a:rPr>
                <a:t>Kapton</a:t>
              </a:r>
              <a:r>
                <a:rPr lang="en-US" dirty="0" smtClean="0">
                  <a:solidFill>
                    <a:srgbClr val="000000"/>
                  </a:solidFill>
                </a:rPr>
                <a:t> bag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13" name="Straight Arrow Connector 12"/>
            <p:cNvCxnSpPr>
              <a:stCxn id="9" idx="3"/>
            </p:cNvCxnSpPr>
            <p:nvPr/>
          </p:nvCxnSpPr>
          <p:spPr>
            <a:xfrm flipV="1">
              <a:off x="1344050" y="5603882"/>
              <a:ext cx="624451" cy="32753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0" idx="1"/>
            </p:cNvCxnSpPr>
            <p:nvPr/>
          </p:nvCxnSpPr>
          <p:spPr>
            <a:xfrm flipV="1">
              <a:off x="2494650" y="5746750"/>
              <a:ext cx="0" cy="3285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H="1">
              <a:off x="3005668" y="4641458"/>
              <a:ext cx="604429" cy="5814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037565" y="3783141"/>
              <a:ext cx="0" cy="452716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6037565" y="6116082"/>
              <a:ext cx="0" cy="446618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3610098" y="4641458"/>
              <a:ext cx="1491071" cy="58141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8208360" y="3820866"/>
              <a:ext cx="3451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Force Release After Cure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8424260" y="5287838"/>
              <a:ext cx="426720" cy="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10565610" y="5287838"/>
              <a:ext cx="426720" cy="0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056456" y="6295648"/>
              <a:ext cx="20119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Applied Force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510980" y="5603505"/>
              <a:ext cx="2516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</a:rPr>
                <a:t>Directional </a:t>
              </a:r>
            </a:p>
            <a:p>
              <a:r>
                <a:rPr lang="en-US" dirty="0" smtClean="0">
                  <a:solidFill>
                    <a:srgbClr val="000000"/>
                  </a:solidFill>
                </a:rPr>
                <a:t>Pre-Load on Coils</a:t>
              </a:r>
              <a:endParaRPr lang="en-US" dirty="0">
                <a:solidFill>
                  <a:srgbClr val="000000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flipV="1">
              <a:off x="8130508" y="5287838"/>
              <a:ext cx="293752" cy="36213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145" y="3722989"/>
            <a:ext cx="2616591" cy="2557586"/>
          </a:xfrm>
          <a:prstGeom prst="rect">
            <a:avLst/>
          </a:prstGeom>
        </p:spPr>
      </p:pic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03523" y="3365501"/>
            <a:ext cx="2597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Franklin Gothic Medium"/>
              </a:rPr>
              <a:t>Layer 1,2 Assembly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73693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143" y="0"/>
            <a:ext cx="8998857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First Subscale Tests will Focus on Understanding  effect of cable and cable/groove interface stress on training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05488" y="1390312"/>
            <a:ext cx="11853992" cy="4616350"/>
          </a:xfrm>
        </p:spPr>
        <p:txBody>
          <a:bodyPr>
            <a:noAutofit/>
          </a:bodyPr>
          <a:lstStyle/>
          <a:p>
            <a:r>
              <a:rPr lang="en-US" sz="2000" dirty="0" smtClean="0"/>
              <a:t>Can use geometry of CCT coils to modify the stress in the cable and cable/groove interface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Shear stress can be reduced by reducing spar thickness but normal stress will increase (accumulation of azimuthal force towards </a:t>
            </a:r>
            <a:r>
              <a:rPr lang="en-US" sz="2000" dirty="0" err="1"/>
              <a:t>midplane</a:t>
            </a:r>
            <a:r>
              <a:rPr lang="en-US" sz="2000" dirty="0"/>
              <a:t> + bending of layers</a:t>
            </a:r>
            <a:r>
              <a:rPr lang="en-US" sz="2000" dirty="0" smtClean="0"/>
              <a:t>)</a:t>
            </a:r>
          </a:p>
          <a:p>
            <a:pPr marL="0" indent="0">
              <a:buNone/>
            </a:pPr>
            <a:endParaRPr lang="en-US" sz="2000" i="1" dirty="0"/>
          </a:p>
          <a:p>
            <a:r>
              <a:rPr lang="en-US" sz="2000" dirty="0"/>
              <a:t>First set of tests </a:t>
            </a:r>
            <a:r>
              <a:rPr lang="en-US" sz="2000" dirty="0" smtClean="0"/>
              <a:t>will </a:t>
            </a:r>
            <a:r>
              <a:rPr lang="en-US" sz="2000" dirty="0"/>
              <a:t>be of inner layers with thin and thick spars</a:t>
            </a:r>
          </a:p>
          <a:p>
            <a:pPr lvl="1"/>
            <a:r>
              <a:rPr lang="en-US" sz="1800" dirty="0"/>
              <a:t>Thin spar →</a:t>
            </a:r>
            <a:r>
              <a:rPr lang="en-US" sz="1800" dirty="0" smtClean="0"/>
              <a:t> reduced </a:t>
            </a:r>
            <a:r>
              <a:rPr lang="en-US" sz="1800" dirty="0"/>
              <a:t>interface shear stress and increased normal stress due to </a:t>
            </a:r>
            <a:r>
              <a:rPr lang="en-US" sz="1800" dirty="0" smtClean="0"/>
              <a:t>bending</a:t>
            </a:r>
            <a:endParaRPr lang="en-US" sz="1800" dirty="0"/>
          </a:p>
          <a:p>
            <a:pPr lvl="1"/>
            <a:r>
              <a:rPr lang="en-US" sz="1800" dirty="0"/>
              <a:t>Thick spar →</a:t>
            </a:r>
            <a:r>
              <a:rPr lang="az-Cyrl-AZ" sz="1800" dirty="0" smtClean="0"/>
              <a:t> </a:t>
            </a:r>
            <a:r>
              <a:rPr lang="en-US" sz="1800" dirty="0" smtClean="0"/>
              <a:t>increased </a:t>
            </a:r>
            <a:r>
              <a:rPr lang="en-US" sz="1800" dirty="0"/>
              <a:t>interface shear stress and reduced normal stress due to </a:t>
            </a:r>
            <a:r>
              <a:rPr lang="en-US" sz="1800" dirty="0" smtClean="0"/>
              <a:t>bending</a:t>
            </a:r>
          </a:p>
          <a:p>
            <a:pPr lvl="1"/>
            <a:endParaRPr lang="en-US" sz="1800" dirty="0"/>
          </a:p>
          <a:p>
            <a:r>
              <a:rPr lang="en-US" sz="2000" dirty="0" smtClean="0"/>
              <a:t>Work is under way for tests that will be performed after initial thin / thick spar tests</a:t>
            </a:r>
          </a:p>
          <a:p>
            <a:pPr lvl="1"/>
            <a:r>
              <a:rPr lang="en-US" sz="1800" dirty="0" smtClean="0"/>
              <a:t>SBIR with CTD (T. Shen) to test different impregnation materials (coil fabrication is in progress)</a:t>
            </a:r>
          </a:p>
          <a:p>
            <a:pPr lvl="1"/>
            <a:r>
              <a:rPr lang="en-US" sz="1800" dirty="0" smtClean="0"/>
              <a:t>Non-impregnated CCT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715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96418" y="0"/>
            <a:ext cx="9195582" cy="1143000"/>
          </a:xfrm>
        </p:spPr>
        <p:txBody>
          <a:bodyPr/>
          <a:lstStyle/>
          <a:p>
            <a:r>
              <a:rPr lang="en-US" dirty="0" smtClean="0"/>
              <a:t>Test of Coils with Thin and Thick Spars Will Have Significantly Different Stress State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70613" y="1208711"/>
            <a:ext cx="3028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tx2"/>
                </a:solidFill>
                <a:latin typeface="+mj-lt"/>
              </a:rPr>
              <a:t>Sxy</a:t>
            </a:r>
            <a:r>
              <a:rPr lang="en-US" sz="2400" dirty="0">
                <a:solidFill>
                  <a:schemeClr val="tx2"/>
                </a:solidFill>
                <a:latin typeface="+mj-lt"/>
              </a:rPr>
              <a:t> (radial-azimuthal)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066600" y="2317450"/>
            <a:ext cx="4176689" cy="3986046"/>
            <a:chOff x="6243475" y="2303644"/>
            <a:chExt cx="4176689" cy="398604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43475" y="2303644"/>
              <a:ext cx="4176689" cy="398604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20443" y="2530718"/>
              <a:ext cx="1320342" cy="1180304"/>
            </a:xfrm>
            <a:prstGeom prst="rect">
              <a:avLst/>
            </a:prstGeom>
          </p:spPr>
        </p:pic>
      </p:grpSp>
      <p:cxnSp>
        <p:nvCxnSpPr>
          <p:cNvPr id="24" name="Straight Arrow Connector 23"/>
          <p:cNvCxnSpPr/>
          <p:nvPr/>
        </p:nvCxnSpPr>
        <p:spPr>
          <a:xfrm>
            <a:off x="7186755" y="2167713"/>
            <a:ext cx="393638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066669" y="1193413"/>
            <a:ext cx="1343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tx2"/>
                </a:solidFill>
                <a:latin typeface="+mj-lt"/>
              </a:rPr>
              <a:t>Thick spars</a:t>
            </a:r>
          </a:p>
          <a:p>
            <a:r>
              <a:rPr lang="en-US" dirty="0">
                <a:solidFill>
                  <a:schemeClr val="tx2"/>
                </a:solidFill>
                <a:latin typeface="+mj-lt"/>
              </a:rPr>
              <a:t>High shear</a:t>
            </a:r>
          </a:p>
          <a:p>
            <a:r>
              <a:rPr lang="en-US" dirty="0">
                <a:solidFill>
                  <a:schemeClr val="tx2"/>
                </a:solidFill>
                <a:latin typeface="+mj-lt"/>
              </a:rPr>
              <a:t>Low normal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919125" y="1179607"/>
            <a:ext cx="1396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tx2"/>
                </a:solidFill>
                <a:latin typeface="+mj-lt"/>
              </a:rPr>
              <a:t>Thin spars</a:t>
            </a:r>
          </a:p>
          <a:p>
            <a:r>
              <a:rPr lang="en-US" dirty="0">
                <a:solidFill>
                  <a:schemeClr val="tx2"/>
                </a:solidFill>
                <a:latin typeface="+mj-lt"/>
              </a:rPr>
              <a:t>Low shear</a:t>
            </a:r>
          </a:p>
          <a:p>
            <a:r>
              <a:rPr lang="en-US" dirty="0">
                <a:solidFill>
                  <a:schemeClr val="tx2"/>
                </a:solidFill>
                <a:latin typeface="+mj-lt"/>
              </a:rPr>
              <a:t>High normal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49153" y="1543523"/>
            <a:ext cx="5847566" cy="1586215"/>
            <a:chOff x="49153" y="1543523"/>
            <a:chExt cx="5847566" cy="158621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0737"/>
            <a:stretch/>
          </p:blipFill>
          <p:spPr>
            <a:xfrm>
              <a:off x="1612417" y="1543523"/>
              <a:ext cx="4284302" cy="158621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9153" y="2050530"/>
              <a:ext cx="16289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2"/>
                  </a:solidFill>
                  <a:latin typeface="+mj-lt"/>
                </a:rPr>
                <a:t>8 mm spar</a:t>
              </a:r>
              <a:endParaRPr lang="en-US" sz="24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56275" y="2450918"/>
              <a:ext cx="92345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Franklin Gothic Medium"/>
                </a:rPr>
                <a:t>-35 </a:t>
              </a:r>
              <a:r>
                <a:rPr lang="en-US" sz="1600" dirty="0">
                  <a:latin typeface="Franklin Gothic Medium"/>
                </a:rPr>
                <a:t>MPa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96708" y="2429386"/>
              <a:ext cx="87376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Franklin Gothic Medium"/>
                </a:rPr>
                <a:t>35 </a:t>
              </a:r>
              <a:r>
                <a:rPr lang="en-US" sz="1600" dirty="0">
                  <a:latin typeface="Franklin Gothic Medium"/>
                </a:rPr>
                <a:t>MPa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7303" y="3161768"/>
            <a:ext cx="5869416" cy="1547468"/>
            <a:chOff x="27303" y="3161768"/>
            <a:chExt cx="5869416" cy="154746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1988"/>
            <a:stretch/>
          </p:blipFill>
          <p:spPr>
            <a:xfrm>
              <a:off x="1608183" y="3161768"/>
              <a:ext cx="4288536" cy="154746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27303" y="3636745"/>
              <a:ext cx="16289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2"/>
                  </a:solidFill>
                  <a:latin typeface="+mj-lt"/>
                </a:rPr>
                <a:t>2 mm spar</a:t>
              </a:r>
              <a:endParaRPr lang="en-US" sz="24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56275" y="4038223"/>
              <a:ext cx="92345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Franklin Gothic Medium"/>
                </a:rPr>
                <a:t>-35 </a:t>
              </a:r>
              <a:r>
                <a:rPr lang="en-US" sz="1600" dirty="0">
                  <a:latin typeface="Franklin Gothic Medium"/>
                </a:rPr>
                <a:t>MPa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96708" y="4016691"/>
              <a:ext cx="87376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Franklin Gothic Medium"/>
                </a:rPr>
                <a:t>35 </a:t>
              </a:r>
              <a:r>
                <a:rPr lang="en-US" sz="1600" dirty="0">
                  <a:latin typeface="Franklin Gothic Medium"/>
                </a:rPr>
                <a:t>MPa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9153" y="4754678"/>
            <a:ext cx="5851800" cy="1548818"/>
            <a:chOff x="49153" y="4754678"/>
            <a:chExt cx="5851800" cy="154881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51946"/>
            <a:stretch/>
          </p:blipFill>
          <p:spPr>
            <a:xfrm>
              <a:off x="1612417" y="4754678"/>
              <a:ext cx="4288536" cy="154881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9153" y="5184213"/>
              <a:ext cx="16289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chemeClr val="tx2"/>
                  </a:solidFill>
                  <a:latin typeface="+mj-lt"/>
                </a:rPr>
                <a:t>1 mm spar</a:t>
              </a:r>
              <a:endParaRPr lang="en-US" sz="2400" dirty="0">
                <a:solidFill>
                  <a:schemeClr val="tx2"/>
                </a:solidFill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656275" y="5611464"/>
              <a:ext cx="92345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Franklin Gothic Medium"/>
                </a:rPr>
                <a:t>-35 </a:t>
              </a:r>
              <a:r>
                <a:rPr lang="en-US" sz="1600" dirty="0">
                  <a:latin typeface="Franklin Gothic Medium"/>
                </a:rPr>
                <a:t>MPa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996708" y="5589932"/>
              <a:ext cx="87376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Franklin Gothic Medium"/>
                </a:rPr>
                <a:t>35 </a:t>
              </a:r>
              <a:r>
                <a:rPr lang="en-US" sz="1600" dirty="0">
                  <a:latin typeface="Franklin Gothic Medium"/>
                </a:rPr>
                <a:t>MPa</a:t>
              </a:r>
            </a:p>
          </p:txBody>
        </p:sp>
      </p:grp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8315661" y="2586729"/>
            <a:ext cx="0" cy="2941875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0381267" y="2581272"/>
            <a:ext cx="0" cy="2980524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288349" y="4948256"/>
            <a:ext cx="1507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Thin spar test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10369147" y="5132922"/>
            <a:ext cx="1605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Thick spar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217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 of Thin/Thick Spar Magnet Fabrication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780" y="1317568"/>
            <a:ext cx="10972800" cy="272241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Mandrel design was updated to improve coil fabrication process</a:t>
            </a:r>
          </a:p>
          <a:p>
            <a:pPr lvl="1"/>
            <a:r>
              <a:rPr lang="en-US" dirty="0" smtClean="0"/>
              <a:t>Clamping features for splices</a:t>
            </a:r>
          </a:p>
          <a:p>
            <a:pPr lvl="1"/>
            <a:r>
              <a:rPr lang="en-US" dirty="0" smtClean="0"/>
              <a:t>Instrumentation ports to reduce test preparation time</a:t>
            </a:r>
          </a:p>
          <a:p>
            <a:r>
              <a:rPr lang="en-US" dirty="0" smtClean="0"/>
              <a:t>1 Outer layer coil is ready</a:t>
            </a:r>
          </a:p>
          <a:p>
            <a:r>
              <a:rPr lang="en-US" dirty="0" smtClean="0"/>
              <a:t>Both thin and thick spar coils have been heat treated and will be impregnated over the next few weeks</a:t>
            </a:r>
          </a:p>
          <a:p>
            <a:r>
              <a:rPr lang="en-US" dirty="0" smtClean="0"/>
              <a:t>Plan to test thin spar coil in October after PSI CCT test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62" b="23411"/>
          <a:stretch/>
        </p:blipFill>
        <p:spPr>
          <a:xfrm>
            <a:off x="206394" y="4446105"/>
            <a:ext cx="7929761" cy="1512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78" t="11163" b="34263"/>
          <a:stretch/>
        </p:blipFill>
        <p:spPr>
          <a:xfrm>
            <a:off x="8327541" y="3274828"/>
            <a:ext cx="3731939" cy="268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6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55774</TotalTime>
  <Words>1421</Words>
  <Application>Microsoft Office PowerPoint</Application>
  <PresentationFormat>Widescreen</PresentationFormat>
  <Paragraphs>300</Paragraphs>
  <Slides>20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ＭＳ Ｐゴシック</vt:lpstr>
      <vt:lpstr>Arial</vt:lpstr>
      <vt:lpstr>Calibri</vt:lpstr>
      <vt:lpstr>Courier New</vt:lpstr>
      <vt:lpstr>Franklin Gothic Book</vt:lpstr>
      <vt:lpstr>Franklin Gothic Medium</vt:lpstr>
      <vt:lpstr>Helvetica</vt:lpstr>
      <vt:lpstr>Symbol</vt:lpstr>
      <vt:lpstr>Times New Roman</vt:lpstr>
      <vt:lpstr>Wingdings</vt:lpstr>
      <vt:lpstr>ATAP No Footer</vt:lpstr>
      <vt:lpstr>PowerPoint Presentation</vt:lpstr>
      <vt:lpstr>Outline</vt:lpstr>
      <vt:lpstr>Brief Review of Previous Nb3Sn CCT Magnets</vt:lpstr>
      <vt:lpstr>CCT Subscale Program Will Focus On Understanding And Reduction of Training</vt:lpstr>
      <vt:lpstr>Fabrication Methods</vt:lpstr>
      <vt:lpstr>Assembly Method</vt:lpstr>
      <vt:lpstr>First Subscale Tests will Focus on Understanding  effect of cable and cable/groove interface stress on training</vt:lpstr>
      <vt:lpstr>Test of Coils with Thin and Thick Spars Will Have Significantly Different Stress State</vt:lpstr>
      <vt:lpstr>Current Status of Thin/Thick Spar Magnet Fabrication</vt:lpstr>
      <vt:lpstr>Subscale Nb3Sn CCT as a R&amp;D vehicle for testing new resins for industry</vt:lpstr>
      <vt:lpstr>701x - low viscosity and high toughness</vt:lpstr>
      <vt:lpstr>Coil instrumentation is Designed to Give Feedback on Causes of training</vt:lpstr>
      <vt:lpstr>Coil Instrumentation</vt:lpstr>
      <vt:lpstr>CCT subscale voltage tap arrangement (Baseline Layout)</vt:lpstr>
      <vt:lpstr>Additional Voltage Taps for CTD SBIR Tests</vt:lpstr>
      <vt:lpstr>Acoustic emission sensors</vt:lpstr>
      <vt:lpstr>Acoustic emission sensors (PSI)</vt:lpstr>
      <vt:lpstr>Acoustic emission sensors</vt:lpstr>
      <vt:lpstr>Quench antennas</vt:lpstr>
      <vt:lpstr>Conclusions</vt:lpstr>
    </vt:vector>
  </TitlesOfParts>
  <Company>Lawrence Berkekley Nationl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xrwang</dc:creator>
  <cp:lastModifiedBy>Diego Arbelaez</cp:lastModifiedBy>
  <cp:revision>2048</cp:revision>
  <dcterms:created xsi:type="dcterms:W3CDTF">2015-07-10T17:44:33Z</dcterms:created>
  <dcterms:modified xsi:type="dcterms:W3CDTF">2020-08-19T20:05:49Z</dcterms:modified>
</cp:coreProperties>
</file>