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5" r:id="rId2"/>
    <p:sldId id="275" r:id="rId3"/>
    <p:sldId id="276" r:id="rId4"/>
    <p:sldId id="278" r:id="rId5"/>
    <p:sldId id="280" r:id="rId6"/>
    <p:sldId id="282" r:id="rId7"/>
    <p:sldId id="281" r:id="rId8"/>
    <p:sldId id="279" r:id="rId9"/>
    <p:sldId id="277" r:id="rId10"/>
    <p:sldId id="283" r:id="rId11"/>
    <p:sldId id="285" r:id="rId12"/>
    <p:sldId id="273" r:id="rId13"/>
    <p:sldId id="270" r:id="rId14"/>
    <p:sldId id="272" r:id="rId15"/>
    <p:sldId id="286" r:id="rId16"/>
    <p:sldId id="28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41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8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06282-7673-4E8D-A3BE-4088A0BD077B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0DAD0-8F0E-4F53-97A9-ED3E8F874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84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9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8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Demi" panose="020B07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6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9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 dirty="0">
                <a:solidFill>
                  <a:srgbClr val="003366"/>
                </a:solidFill>
                <a:latin typeface="Franklin Gothic Demi" panose="020B0703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9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 dirty="0">
                <a:solidFill>
                  <a:srgbClr val="003366"/>
                </a:solidFill>
                <a:latin typeface="Franklin Gothic Demi" panose="020B0703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5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 dirty="0">
                <a:solidFill>
                  <a:srgbClr val="003366"/>
                </a:solidFill>
                <a:latin typeface="Franklin Gothic Demi" panose="020B0703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5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2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xrwang@lbl.gov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76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1167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xrwang@lbl.gov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3352" y="6356352"/>
            <a:ext cx="654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AC563-2A74-4DF8-8CED-788D1EB7B8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7" descr="LBNL_small_logo.psd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69683" y="6291264"/>
            <a:ext cx="583334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58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kern="1200" dirty="0">
          <a:solidFill>
            <a:srgbClr val="003366"/>
          </a:solidFill>
          <a:latin typeface="Franklin Gothic Demi" panose="020B0703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36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3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3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3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Snowmass </a:t>
            </a:r>
            <a:r>
              <a:rPr lang="en-US" dirty="0" err="1" smtClean="0"/>
              <a:t>LoI’s</a:t>
            </a:r>
            <a:r>
              <a:rPr lang="en-US" dirty="0" smtClean="0"/>
              <a:t> relevant for REBCO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About 41 letters on or related to REBCO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26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REBCO (2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178</a:t>
            </a:r>
            <a:r>
              <a:rPr lang="en-US" dirty="0"/>
              <a:t>, </a:t>
            </a:r>
            <a:r>
              <a:rPr lang="en-US" dirty="0" err="1"/>
              <a:t>HyperTech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251</a:t>
            </a:r>
            <a:r>
              <a:rPr lang="en-US" dirty="0"/>
              <a:t>, Matias (</a:t>
            </a:r>
            <a:r>
              <a:rPr lang="en-US" dirty="0" err="1"/>
              <a:t>ibeammaterlias</a:t>
            </a:r>
            <a:r>
              <a:rPr lang="en-US" dirty="0"/>
              <a:t>) and </a:t>
            </a:r>
            <a:r>
              <a:rPr lang="en-US" dirty="0" err="1"/>
              <a:t>Moeckly</a:t>
            </a:r>
            <a:r>
              <a:rPr lang="en-US" dirty="0"/>
              <a:t> (CFS), Price of 2G HTS Wire: Plenty of Room to Go Down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59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 effect (3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84, </a:t>
            </a:r>
            <a:r>
              <a:rPr lang="en-US" dirty="0" smtClean="0"/>
              <a:t>Senor/PNNL, Ion </a:t>
            </a:r>
            <a:r>
              <a:rPr lang="en-US" dirty="0"/>
              <a:t>Irradiation and Computational Materials Science as Complements to Proton Irradiation </a:t>
            </a:r>
            <a:r>
              <a:rPr lang="en-US" dirty="0" smtClean="0"/>
              <a:t>for Advanced </a:t>
            </a:r>
            <a:r>
              <a:rPr lang="en-US" dirty="0"/>
              <a:t>Beam-intercepting Device Materials Development</a:t>
            </a:r>
          </a:p>
          <a:p>
            <a:endParaRPr lang="en-US" dirty="0" smtClean="0"/>
          </a:p>
          <a:p>
            <a:r>
              <a:rPr lang="en-US" dirty="0" smtClean="0"/>
              <a:t>199</a:t>
            </a:r>
            <a:r>
              <a:rPr lang="en-US" dirty="0"/>
              <a:t>, </a:t>
            </a:r>
            <a:r>
              <a:rPr lang="en-US" dirty="0" err="1"/>
              <a:t>Barzi</a:t>
            </a:r>
            <a:r>
              <a:rPr lang="en-US" dirty="0"/>
              <a:t>/FNAL, Superconducting Technologies and Materials for Muon Collider Magnets</a:t>
            </a:r>
          </a:p>
          <a:p>
            <a:endParaRPr lang="en-US" dirty="0" smtClean="0"/>
          </a:p>
          <a:p>
            <a:r>
              <a:rPr lang="en-US" dirty="0"/>
              <a:t>219</a:t>
            </a:r>
            <a:r>
              <a:rPr lang="en-US" dirty="0" smtClean="0"/>
              <a:t>, </a:t>
            </a:r>
            <a:r>
              <a:rPr lang="en-US" dirty="0" err="1" smtClean="0"/>
              <a:t>Pellemoine</a:t>
            </a:r>
            <a:r>
              <a:rPr lang="en-US" dirty="0" smtClean="0"/>
              <a:t>/FNAL, Irradiation </a:t>
            </a:r>
            <a:r>
              <a:rPr lang="en-US" dirty="0"/>
              <a:t>facilities and irradiation methods for High Power </a:t>
            </a:r>
            <a:r>
              <a:rPr lang="en-US" dirty="0" err="1" smtClean="0"/>
              <a:t>Targetry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7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Associated technologies (5 letters)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Diagnostics and Quench </a:t>
            </a:r>
            <a:r>
              <a:rPr lang="en-US" dirty="0" smtClean="0"/>
              <a:t>detection</a:t>
            </a:r>
            <a:endParaRPr lang="en-US" dirty="0"/>
          </a:p>
          <a:p>
            <a:pPr lvl="1"/>
            <a:r>
              <a:rPr lang="en-US" dirty="0"/>
              <a:t>105, </a:t>
            </a:r>
            <a:r>
              <a:rPr lang="en-US" dirty="0" err="1" smtClean="0"/>
              <a:t>Marchevsky</a:t>
            </a:r>
            <a:r>
              <a:rPr lang="en-US" dirty="0" smtClean="0"/>
              <a:t>/MDP, Advancing </a:t>
            </a:r>
            <a:r>
              <a:rPr lang="en-US" dirty="0"/>
              <a:t>superconducting magnet diagnostics for future </a:t>
            </a:r>
            <a:r>
              <a:rPr lang="en-US" dirty="0" smtClean="0"/>
              <a:t>colliders</a:t>
            </a:r>
          </a:p>
          <a:p>
            <a:pPr lvl="1"/>
            <a:r>
              <a:rPr lang="en-US" dirty="0"/>
              <a:t>107, </a:t>
            </a:r>
            <a:r>
              <a:rPr lang="en-US" dirty="0" err="1"/>
              <a:t>Baldini</a:t>
            </a:r>
            <a:r>
              <a:rPr lang="en-US" dirty="0"/>
              <a:t>/FNAL, Fiber-optic quench detection system for future accelerator </a:t>
            </a:r>
            <a:r>
              <a:rPr lang="en-US" dirty="0" smtClean="0"/>
              <a:t>magnets</a:t>
            </a:r>
          </a:p>
          <a:p>
            <a:pPr lvl="1"/>
            <a:r>
              <a:rPr lang="en-US" dirty="0" smtClean="0"/>
              <a:t>242, </a:t>
            </a:r>
            <a:r>
              <a:rPr lang="en-US" dirty="0" err="1" smtClean="0"/>
              <a:t>Scurti</a:t>
            </a:r>
            <a:r>
              <a:rPr lang="en-US" dirty="0" smtClean="0"/>
              <a:t>/PSU</a:t>
            </a:r>
            <a:r>
              <a:rPr lang="en-US" dirty="0"/>
              <a:t>, Rayleigh-backscattering Interrogated Optical Fibers as part of a </a:t>
            </a:r>
            <a:r>
              <a:rPr lang="en-US" dirty="0" smtClean="0"/>
              <a:t>Quench Protection </a:t>
            </a:r>
            <a:r>
              <a:rPr lang="en-US" dirty="0"/>
              <a:t>Approach and as a supporting technology for the Development </a:t>
            </a:r>
            <a:r>
              <a:rPr lang="en-US" dirty="0" smtClean="0"/>
              <a:t>of REBCO-based </a:t>
            </a:r>
            <a:r>
              <a:rPr lang="en-US" dirty="0"/>
              <a:t>Accelerator Magnets</a:t>
            </a:r>
          </a:p>
          <a:p>
            <a:endParaRPr lang="en-US" dirty="0" smtClean="0"/>
          </a:p>
          <a:p>
            <a:r>
              <a:rPr lang="en-US" dirty="0" smtClean="0"/>
              <a:t>Epoxy and mandrel fabrication</a:t>
            </a:r>
          </a:p>
          <a:p>
            <a:pPr lvl="1"/>
            <a:r>
              <a:rPr lang="en-US" dirty="0" smtClean="0"/>
              <a:t>246, </a:t>
            </a:r>
            <a:r>
              <a:rPr lang="en-US" dirty="0" err="1" smtClean="0"/>
              <a:t>Krave</a:t>
            </a:r>
            <a:r>
              <a:rPr lang="en-US" dirty="0"/>
              <a:t>/FNAL, Development of Advanced Materials and Processes for </a:t>
            </a:r>
            <a:r>
              <a:rPr lang="en-US" dirty="0" smtClean="0"/>
              <a:t>State of </a:t>
            </a:r>
            <a:r>
              <a:rPr lang="en-US" dirty="0"/>
              <a:t>the Art of Superconducting Magnet </a:t>
            </a:r>
            <a:r>
              <a:rPr lang="en-US" dirty="0" smtClean="0"/>
              <a:t>Technology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Modeling</a:t>
            </a:r>
          </a:p>
          <a:p>
            <a:pPr lvl="1"/>
            <a:r>
              <a:rPr lang="en-US" dirty="0"/>
              <a:t>27, </a:t>
            </a:r>
            <a:r>
              <a:rPr lang="en-US" dirty="0" err="1"/>
              <a:t>Brouwer</a:t>
            </a:r>
            <a:r>
              <a:rPr lang="en-US" dirty="0"/>
              <a:t>/MDP, Numerical Modeling for Superconducting Accelerator Magnets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12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Cryogenic </a:t>
            </a:r>
            <a:r>
              <a:rPr lang="en-US" dirty="0" smtClean="0"/>
              <a:t>system (2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142, van </a:t>
            </a:r>
            <a:r>
              <a:rPr lang="en-US" dirty="0" err="1" smtClean="0"/>
              <a:t>Weelderen</a:t>
            </a:r>
            <a:r>
              <a:rPr lang="en-US" dirty="0" smtClean="0"/>
              <a:t>/CERN, Investigation </a:t>
            </a:r>
            <a:r>
              <a:rPr lang="en-US" dirty="0"/>
              <a:t>of evolution in cryogenic </a:t>
            </a:r>
            <a:r>
              <a:rPr lang="en-US" dirty="0" smtClean="0"/>
              <a:t>requirements for </a:t>
            </a:r>
            <a:r>
              <a:rPr lang="en-US" dirty="0"/>
              <a:t>the various magnet development routes towards high field accelerator magnets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166, Hollister/FNAL, </a:t>
            </a:r>
            <a:r>
              <a:rPr lang="pt-BR" dirty="0"/>
              <a:t>Accelerator and Quantum Detector Cryogenics R&amp;D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Iron-based </a:t>
            </a:r>
            <a:r>
              <a:rPr lang="en-US" dirty="0" smtClean="0"/>
              <a:t>conductor (4 letters)</a:t>
            </a:r>
            <a:endParaRPr lang="en-US" dirty="0"/>
          </a:p>
          <a:p>
            <a:pPr lvl="1"/>
            <a:r>
              <a:rPr lang="en-US" dirty="0" smtClean="0"/>
              <a:t>22, 67, 207, 217</a:t>
            </a:r>
          </a:p>
          <a:p>
            <a:pPr lvl="1"/>
            <a:endParaRPr lang="en-US" dirty="0"/>
          </a:p>
          <a:p>
            <a:r>
              <a:rPr lang="en-US" dirty="0" smtClean="0"/>
              <a:t>2212 (2 letters)</a:t>
            </a:r>
            <a:endParaRPr lang="en-US" dirty="0"/>
          </a:p>
          <a:p>
            <a:pPr lvl="1"/>
            <a:r>
              <a:rPr lang="en-US" dirty="0" smtClean="0"/>
              <a:t>175, 184</a:t>
            </a:r>
          </a:p>
          <a:p>
            <a:pPr lvl="1"/>
            <a:endParaRPr lang="en-US" dirty="0"/>
          </a:p>
          <a:p>
            <a:r>
              <a:rPr lang="en-US" dirty="0" smtClean="0"/>
              <a:t>Nb</a:t>
            </a:r>
            <a:r>
              <a:rPr lang="en-US" baseline="-25000" dirty="0" smtClean="0"/>
              <a:t>3</a:t>
            </a:r>
            <a:r>
              <a:rPr lang="en-US" dirty="0" smtClean="0"/>
              <a:t>Sn (4 letters)</a:t>
            </a:r>
            <a:endParaRPr lang="en-US" dirty="0"/>
          </a:p>
          <a:p>
            <a:pPr lvl="1"/>
            <a:r>
              <a:rPr lang="en-US" dirty="0" smtClean="0"/>
              <a:t>130, 207</a:t>
            </a:r>
            <a:r>
              <a:rPr lang="en-US" dirty="0"/>
              <a:t>, 214, </a:t>
            </a:r>
            <a:r>
              <a:rPr lang="en-US" dirty="0" smtClean="0"/>
              <a:t>217</a:t>
            </a:r>
          </a:p>
          <a:p>
            <a:endParaRPr lang="en-US" dirty="0" smtClean="0"/>
          </a:p>
          <a:p>
            <a:r>
              <a:rPr lang="en-US" dirty="0" smtClean="0"/>
              <a:t>Training (3 letters)</a:t>
            </a:r>
            <a:endParaRPr lang="en-US" dirty="0"/>
          </a:p>
          <a:p>
            <a:pPr lvl="1"/>
            <a:r>
              <a:rPr lang="en-US" dirty="0"/>
              <a:t>9, 56, 114</a:t>
            </a:r>
          </a:p>
          <a:p>
            <a:endParaRPr lang="en-US" dirty="0" smtClean="0"/>
          </a:p>
          <a:p>
            <a:r>
              <a:rPr lang="en-US" dirty="0" smtClean="0"/>
              <a:t>Medical application (2 letters)</a:t>
            </a:r>
            <a:endParaRPr lang="en-US" dirty="0"/>
          </a:p>
          <a:p>
            <a:pPr lvl="1"/>
            <a:r>
              <a:rPr lang="en-US" dirty="0"/>
              <a:t>47, </a:t>
            </a:r>
            <a:r>
              <a:rPr lang="en-US" dirty="0" smtClean="0"/>
              <a:t>88</a:t>
            </a:r>
            <a:endParaRPr lang="en-US" dirty="0"/>
          </a:p>
          <a:p>
            <a:r>
              <a:rPr lang="en-US" dirty="0" err="1" smtClean="0"/>
              <a:t>Axion</a:t>
            </a:r>
            <a:r>
              <a:rPr lang="en-US" dirty="0" smtClean="0"/>
              <a:t> search magnet</a:t>
            </a:r>
          </a:p>
          <a:p>
            <a:pPr lvl="1"/>
            <a:r>
              <a:rPr lang="en-US" dirty="0" smtClean="0"/>
              <a:t>244, </a:t>
            </a:r>
            <a:r>
              <a:rPr lang="en-US" dirty="0" err="1" smtClean="0"/>
              <a:t>Leder</a:t>
            </a:r>
            <a:r>
              <a:rPr lang="en-US" dirty="0"/>
              <a:t>/Berkeley, Magnet R&amp;D for Low-Mass </a:t>
            </a:r>
            <a:r>
              <a:rPr lang="en-US" dirty="0" err="1"/>
              <a:t>Axion</a:t>
            </a:r>
            <a:r>
              <a:rPr lang="en-US" dirty="0"/>
              <a:t> </a:t>
            </a:r>
            <a:r>
              <a:rPr lang="en-US" dirty="0" smtClean="0"/>
              <a:t>Searches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Overall GARD </a:t>
            </a:r>
            <a:endParaRPr lang="en-US" dirty="0"/>
          </a:p>
          <a:p>
            <a:pPr lvl="1"/>
            <a:r>
              <a:rPr lang="en-US" dirty="0"/>
              <a:t>64, </a:t>
            </a:r>
            <a:r>
              <a:rPr lang="en-US" dirty="0" smtClean="0"/>
              <a:t>230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67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155, AF0, Zimmerman</a:t>
            </a:r>
            <a:r>
              <a:rPr lang="en-US" dirty="0"/>
              <a:t>, Strategy Towards Ultimate </a:t>
            </a:r>
            <a:r>
              <a:rPr lang="en-US" dirty="0" smtClean="0"/>
              <a:t>Limits:</a:t>
            </a:r>
          </a:p>
          <a:p>
            <a:pPr lvl="1"/>
            <a:r>
              <a:rPr lang="en-US" dirty="0"/>
              <a:t>Technology-dependent limits on the magnetic field may be set by material properties (critical current, tensile properties, …)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7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and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37, Status Update and Grand Challenges in Education and Outreach for accelerator science and technology</a:t>
            </a:r>
          </a:p>
          <a:p>
            <a:r>
              <a:rPr lang="en-US" dirty="0" smtClean="0"/>
              <a:t>80</a:t>
            </a:r>
            <a:r>
              <a:rPr lang="en-US" dirty="0"/>
              <a:t>, Workforce Diversity in the Field of Accelerators and Beam </a:t>
            </a:r>
            <a:r>
              <a:rPr lang="en-US" dirty="0" smtClean="0"/>
              <a:t>Physics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121</a:t>
            </a:r>
            <a:r>
              <a:rPr lang="en-US" dirty="0"/>
              <a:t>, Increasing the Pipeline of Graduate Students in Accelerator </a:t>
            </a:r>
            <a:r>
              <a:rPr lang="en-US" dirty="0" smtClean="0"/>
              <a:t>Physics</a:t>
            </a:r>
          </a:p>
          <a:p>
            <a:r>
              <a:rPr lang="en-US" dirty="0"/>
              <a:t>186, Set For Success: How to Accelerate Early Career Accelerator </a:t>
            </a:r>
            <a:r>
              <a:rPr lang="en-US" dirty="0" smtClean="0"/>
              <a:t>Scientists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HTS attracts broad interest from worldwide magnet R&amp;D groups (7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09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3, IHEP, R&amp;D of High Field Superconducting Magnets for Future Accelerators </a:t>
            </a:r>
            <a:r>
              <a:rPr lang="en-US" dirty="0" smtClean="0"/>
              <a:t>(Iron-based or REBCO)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19, KEK. R&amp;D </a:t>
            </a:r>
            <a:r>
              <a:rPr lang="en-US" dirty="0"/>
              <a:t>work for Superconducting Magnet for Future Accelerator </a:t>
            </a:r>
            <a:r>
              <a:rPr lang="en-US" dirty="0" smtClean="0"/>
              <a:t>Applications</a:t>
            </a:r>
          </a:p>
          <a:p>
            <a:endParaRPr lang="en-US" dirty="0" smtClean="0"/>
          </a:p>
          <a:p>
            <a:r>
              <a:rPr lang="en-US" dirty="0" smtClean="0"/>
              <a:t>57</a:t>
            </a:r>
            <a:r>
              <a:rPr lang="en-US" dirty="0"/>
              <a:t>, CEA/</a:t>
            </a:r>
            <a:r>
              <a:rPr lang="en-US" dirty="0" err="1"/>
              <a:t>Saclay</a:t>
            </a:r>
            <a:r>
              <a:rPr lang="en-US" dirty="0"/>
              <a:t>, Toward FCC-</a:t>
            </a:r>
            <a:r>
              <a:rPr lang="en-US" dirty="0" err="1"/>
              <a:t>hh</a:t>
            </a:r>
            <a:r>
              <a:rPr lang="en-US" dirty="0"/>
              <a:t> and future colliders</a:t>
            </a:r>
            <a:r>
              <a:rPr lang="en-US" dirty="0" smtClean="0"/>
              <a:t>: Exploration </a:t>
            </a:r>
            <a:r>
              <a:rPr lang="en-US" dirty="0"/>
              <a:t>of high field magnet technology at CEA-Paris </a:t>
            </a:r>
            <a:r>
              <a:rPr lang="en-US" dirty="0" err="1"/>
              <a:t>Saclay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100</a:t>
            </a:r>
            <a:r>
              <a:rPr lang="en-US" dirty="0"/>
              <a:t>, INFN, Development of Superconducting Magnets for Future </a:t>
            </a:r>
            <a:r>
              <a:rPr lang="en-US" dirty="0" smtClean="0"/>
              <a:t>Accelerators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167, BNL: Brookhaven Engagement with Integrated Magnet Development for Future Accelerators and Particle Physics </a:t>
            </a:r>
            <a:r>
              <a:rPr lang="en-US" dirty="0" smtClean="0"/>
              <a:t>Experiments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187, MDP, The US Magnet Development Program </a:t>
            </a:r>
            <a:r>
              <a:rPr lang="en-US" dirty="0" smtClean="0"/>
              <a:t>– Preparing for </a:t>
            </a:r>
            <a:r>
              <a:rPr lang="en-US" dirty="0"/>
              <a:t>the Next Generation Colliders</a:t>
            </a:r>
          </a:p>
          <a:p>
            <a:endParaRPr lang="en-US" dirty="0" smtClean="0"/>
          </a:p>
          <a:p>
            <a:r>
              <a:rPr lang="en-US" dirty="0" smtClean="0"/>
              <a:t>249</a:t>
            </a:r>
            <a:r>
              <a:rPr lang="en-US" dirty="0"/>
              <a:t>, CERN/EU, High Field Magnet Development for HEP in Europe – A Proposal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0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magnet technology development (6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Overview of development needs</a:t>
            </a:r>
            <a:endParaRPr lang="en-US" dirty="0"/>
          </a:p>
          <a:p>
            <a:pPr lvl="1"/>
            <a:r>
              <a:rPr lang="en-US" dirty="0"/>
              <a:t>13, MDP, Develop high-temperature superconducting REBCO magnet technology for future circular colliders</a:t>
            </a:r>
          </a:p>
          <a:p>
            <a:endParaRPr lang="en-US" dirty="0" smtClean="0"/>
          </a:p>
          <a:p>
            <a:r>
              <a:rPr lang="en-US" dirty="0"/>
              <a:t>20 T </a:t>
            </a:r>
            <a:r>
              <a:rPr lang="en-US" dirty="0" smtClean="0"/>
              <a:t>magnets</a:t>
            </a:r>
            <a:endParaRPr lang="en-US" dirty="0"/>
          </a:p>
          <a:p>
            <a:pPr lvl="1"/>
            <a:r>
              <a:rPr lang="en-US" dirty="0"/>
              <a:t>58, </a:t>
            </a:r>
            <a:r>
              <a:rPr lang="en-US" dirty="0" err="1"/>
              <a:t>Ferracin</a:t>
            </a:r>
            <a:r>
              <a:rPr lang="en-US" dirty="0"/>
              <a:t>/MDP, 20 T hybrid magnets</a:t>
            </a:r>
          </a:p>
          <a:p>
            <a:pPr lvl="1"/>
            <a:r>
              <a:rPr lang="en-US" dirty="0"/>
              <a:t>115, </a:t>
            </a:r>
            <a:r>
              <a:rPr lang="en-US" dirty="0" smtClean="0"/>
              <a:t>Gupta/BNL, </a:t>
            </a:r>
            <a:r>
              <a:rPr lang="en-US" dirty="0"/>
              <a:t>Common Coil Dipole for High Field Magnet Design and </a:t>
            </a:r>
            <a:r>
              <a:rPr lang="en-US" dirty="0" smtClean="0"/>
              <a:t>R&amp;D</a:t>
            </a:r>
          </a:p>
          <a:p>
            <a:pPr lvl="1"/>
            <a:r>
              <a:rPr lang="en-US" dirty="0" smtClean="0"/>
              <a:t>237</a:t>
            </a:r>
            <a:r>
              <a:rPr lang="en-US" dirty="0"/>
              <a:t>, Bhat/FNAL, Future Energy Frontier Collider Options for the United </a:t>
            </a:r>
            <a:r>
              <a:rPr lang="en-US" dirty="0" smtClean="0"/>
              <a:t>States (20 – 24 T magnet in a 16-km long ring at FNAL)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Stress management</a:t>
            </a:r>
          </a:p>
          <a:p>
            <a:pPr lvl="1"/>
            <a:r>
              <a:rPr lang="en-US" dirty="0"/>
              <a:t>111, </a:t>
            </a:r>
            <a:r>
              <a:rPr lang="en-US" dirty="0" err="1"/>
              <a:t>Arbelaez</a:t>
            </a:r>
            <a:r>
              <a:rPr lang="en-US" dirty="0"/>
              <a:t>/MDP, Stress Management Technology for High-field Accelerator Magnets based on Stress/strain Sensitive Superconductors</a:t>
            </a:r>
          </a:p>
          <a:p>
            <a:endParaRPr lang="en-US" dirty="0" smtClean="0"/>
          </a:p>
          <a:p>
            <a:r>
              <a:rPr lang="en-US" dirty="0" smtClean="0"/>
              <a:t>Collider </a:t>
            </a:r>
            <a:r>
              <a:rPr lang="en-US" dirty="0"/>
              <a:t>in the Sea</a:t>
            </a:r>
          </a:p>
          <a:p>
            <a:pPr lvl="1"/>
            <a:r>
              <a:rPr lang="en-US" dirty="0"/>
              <a:t>238, </a:t>
            </a:r>
            <a:r>
              <a:rPr lang="en-US" dirty="0" smtClean="0"/>
              <a:t>McIntyre/TAMU</a:t>
            </a:r>
            <a:r>
              <a:rPr lang="en-US" dirty="0"/>
              <a:t>, 3.5 T magnet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2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Muon collider (4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34/35</a:t>
            </a:r>
            <a:r>
              <a:rPr lang="en-US" dirty="0"/>
              <a:t>, </a:t>
            </a:r>
            <a:r>
              <a:rPr lang="en-US" dirty="0" err="1"/>
              <a:t>Alexahin</a:t>
            </a:r>
            <a:r>
              <a:rPr lang="en-US" dirty="0"/>
              <a:t>/FNAL, Solving Critical Problems of the Muon Collider Higgs Factory: Optics, Magnets and their Protection, and Detector Backgrounds</a:t>
            </a:r>
          </a:p>
          <a:p>
            <a:endParaRPr lang="en-US" dirty="0" smtClean="0"/>
          </a:p>
          <a:p>
            <a:r>
              <a:rPr lang="en-US" dirty="0" smtClean="0"/>
              <a:t>102</a:t>
            </a:r>
            <a:r>
              <a:rPr lang="en-US" dirty="0"/>
              <a:t>, Schulte/CERN, Muon Collider Accelerator Facility</a:t>
            </a:r>
          </a:p>
          <a:p>
            <a:endParaRPr lang="en-US" dirty="0" smtClean="0"/>
          </a:p>
          <a:p>
            <a:r>
              <a:rPr lang="en-US" dirty="0" smtClean="0"/>
              <a:t>169</a:t>
            </a:r>
            <a:r>
              <a:rPr lang="en-US" dirty="0"/>
              <a:t>, Park/MIT, solenoids, R&amp;D of Very High Field Superconducting Magnets for a Muon Collider</a:t>
            </a:r>
          </a:p>
          <a:p>
            <a:endParaRPr lang="en-US" dirty="0" smtClean="0"/>
          </a:p>
          <a:p>
            <a:r>
              <a:rPr lang="en-US" dirty="0" smtClean="0"/>
              <a:t>247</a:t>
            </a:r>
            <a:r>
              <a:rPr lang="en-US" dirty="0"/>
              <a:t>, Ning/IHEP, Solenoid Magnet R&amp;D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6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Detector </a:t>
            </a:r>
            <a:r>
              <a:rPr lang="en-US" dirty="0" smtClean="0"/>
              <a:t>magnet (2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126</a:t>
            </a:r>
            <a:r>
              <a:rPr lang="en-US" dirty="0"/>
              <a:t>, Sasaki/KEK, Development of Large-Scale Superconducting Solenoid Technologies for Future Accelerator Experiments</a:t>
            </a:r>
          </a:p>
          <a:p>
            <a:endParaRPr lang="en-US" dirty="0" smtClean="0"/>
          </a:p>
          <a:p>
            <a:r>
              <a:rPr lang="en-US" dirty="0" smtClean="0"/>
              <a:t>140</a:t>
            </a:r>
            <a:r>
              <a:rPr lang="en-US" dirty="0"/>
              <a:t>, </a:t>
            </a:r>
            <a:r>
              <a:rPr lang="en-US" dirty="0" err="1"/>
              <a:t>Mentik</a:t>
            </a:r>
            <a:r>
              <a:rPr lang="en-US" dirty="0"/>
              <a:t>/CERN, Ultra-radiation-transparent Superconducting Detector Magnets for High Energy Physics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5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 </a:t>
            </a:r>
            <a:r>
              <a:rPr lang="en-US" dirty="0" smtClean="0"/>
              <a:t>region magnets (2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54</a:t>
            </a:r>
            <a:r>
              <a:rPr lang="en-US" dirty="0"/>
              <a:t>, Leading-Edge R&amp;D effort finalized at the Interaction Regions of future Colliders.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We believe it is appropriate to push beyond the limits of Nb</a:t>
            </a:r>
            <a:r>
              <a:rPr lang="en-US" baseline="-25000" dirty="0"/>
              <a:t>3</a:t>
            </a:r>
            <a:r>
              <a:rPr lang="en-US" dirty="0"/>
              <a:t>Sn by employing, in a cost effective manner, High Temperature Superconductors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153</a:t>
            </a:r>
            <a:r>
              <a:rPr lang="en-US" dirty="0"/>
              <a:t>, </a:t>
            </a:r>
            <a:r>
              <a:rPr lang="en-US" dirty="0" smtClean="0"/>
              <a:t>CERN, Optimizing </a:t>
            </a:r>
            <a:r>
              <a:rPr lang="en-US" dirty="0"/>
              <a:t>the FCC-</a:t>
            </a:r>
            <a:r>
              <a:rPr lang="en-US" dirty="0" err="1"/>
              <a:t>hh</a:t>
            </a:r>
            <a:r>
              <a:rPr lang="en-US" dirty="0"/>
              <a:t> Hadron </a:t>
            </a:r>
            <a:r>
              <a:rPr lang="en-US" dirty="0" smtClean="0"/>
              <a:t>Collider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“The interaction region could be further optimized with regard to radiation shielding, triplet correction and the possible use of HTS magnet </a:t>
            </a:r>
            <a:r>
              <a:rPr lang="en-US" dirty="0" smtClean="0"/>
              <a:t>technology”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3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</a:t>
            </a:r>
            <a:r>
              <a:rPr lang="en-US" dirty="0" smtClean="0"/>
              <a:t>cycling magnets (1 letter)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/>
              <a:t>, </a:t>
            </a:r>
            <a:r>
              <a:rPr lang="en-US" dirty="0" err="1"/>
              <a:t>Piekarz</a:t>
            </a:r>
            <a:r>
              <a:rPr lang="en-US" dirty="0"/>
              <a:t>/FNAL, Fast-cycling HTS-based accelerator magnet R&amp;D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79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Undulator</a:t>
            </a:r>
            <a:r>
              <a:rPr lang="en-US" dirty="0" smtClean="0"/>
              <a:t> (2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185</a:t>
            </a:r>
            <a:r>
              <a:rPr lang="en-US" dirty="0"/>
              <a:t>, </a:t>
            </a:r>
            <a:r>
              <a:rPr lang="en-US" dirty="0" err="1"/>
              <a:t>Boffo</a:t>
            </a:r>
            <a:r>
              <a:rPr lang="en-US" dirty="0"/>
              <a:t>/FNAL, Development of Advanced Superconducting </a:t>
            </a:r>
            <a:r>
              <a:rPr lang="en-US" dirty="0" err="1"/>
              <a:t>Undulators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231, </a:t>
            </a:r>
            <a:r>
              <a:rPr lang="en-US" dirty="0" err="1"/>
              <a:t>Arbelaez</a:t>
            </a:r>
            <a:r>
              <a:rPr lang="en-US" dirty="0"/>
              <a:t>/LBL, Superconducting </a:t>
            </a:r>
            <a:r>
              <a:rPr lang="en-US" dirty="0" err="1"/>
              <a:t>Undulators</a:t>
            </a:r>
            <a:r>
              <a:rPr lang="en-US" dirty="0"/>
              <a:t> for Positron Sources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0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REBCO material/cable R&amp;D and characterization (7 letters)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51</a:t>
            </a:r>
            <a:r>
              <a:rPr lang="en-US" dirty="0"/>
              <a:t>, </a:t>
            </a:r>
            <a:r>
              <a:rPr lang="en-US" dirty="0" err="1" smtClean="0"/>
              <a:t>Selva</a:t>
            </a:r>
            <a:r>
              <a:rPr lang="en-US" dirty="0" smtClean="0"/>
              <a:t>/Houston, </a:t>
            </a:r>
            <a:r>
              <a:rPr lang="en-US" dirty="0"/>
              <a:t>R&amp;D for REBCO High Temperature Superconductor Tapes for Next-generation Accelerators</a:t>
            </a:r>
          </a:p>
          <a:p>
            <a:endParaRPr lang="en-US" dirty="0" smtClean="0"/>
          </a:p>
          <a:p>
            <a:r>
              <a:rPr lang="en-US" dirty="0" smtClean="0"/>
              <a:t>77</a:t>
            </a:r>
            <a:r>
              <a:rPr lang="en-US" dirty="0"/>
              <a:t>, </a:t>
            </a:r>
            <a:r>
              <a:rPr lang="en-US" dirty="0" smtClean="0"/>
              <a:t>89, 217, </a:t>
            </a:r>
            <a:r>
              <a:rPr lang="en-US" dirty="0" err="1" smtClean="0"/>
              <a:t>Sumption</a:t>
            </a:r>
            <a:r>
              <a:rPr lang="en-US" dirty="0" smtClean="0"/>
              <a:t>/OSU</a:t>
            </a:r>
            <a:r>
              <a:rPr lang="en-US" dirty="0"/>
              <a:t>, Magnetization, Drift, and Energy Loss in HTS </a:t>
            </a:r>
            <a:r>
              <a:rPr lang="en-US" dirty="0" smtClean="0"/>
              <a:t>Cables. </a:t>
            </a:r>
            <a:r>
              <a:rPr lang="en-US" dirty="0"/>
              <a:t>Current Sharing, Protection, Redundancy, and Contact Resistance </a:t>
            </a:r>
          </a:p>
          <a:p>
            <a:endParaRPr lang="en-US" dirty="0" smtClean="0"/>
          </a:p>
          <a:p>
            <a:r>
              <a:rPr lang="en-US" dirty="0" smtClean="0"/>
              <a:t>125, </a:t>
            </a:r>
            <a:r>
              <a:rPr lang="en-US" dirty="0" err="1" smtClean="0"/>
              <a:t>Ferracin</a:t>
            </a:r>
            <a:r>
              <a:rPr lang="en-US" dirty="0" smtClean="0"/>
              <a:t>/LBL, multi-strand REBCO cables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178, </a:t>
            </a:r>
            <a:r>
              <a:rPr lang="en-US" dirty="0" err="1" smtClean="0"/>
              <a:t>HyperTech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232</a:t>
            </a:r>
            <a:r>
              <a:rPr lang="en-US" dirty="0"/>
              <a:t>, </a:t>
            </a:r>
            <a:r>
              <a:rPr lang="en-US" dirty="0" err="1"/>
              <a:t>Cheggour</a:t>
            </a:r>
            <a:r>
              <a:rPr lang="en-US" dirty="0"/>
              <a:t>/FSU, electromechanical studies of superconductors and reference </a:t>
            </a:r>
            <a:r>
              <a:rPr lang="en-US" dirty="0" smtClean="0"/>
              <a:t>measurements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C563-2A74-4DF8-8CED-788D1EB7B8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3a_design.pptx" id="{9897DF23-FE5E-4183-82C6-534818AE8535}" vid="{293B477B-C589-4398-8DD3-753889DD9D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lbl_16_9</Template>
  <TotalTime>873</TotalTime>
  <Words>940</Words>
  <Application>Microsoft Office PowerPoint</Application>
  <PresentationFormat>Widescreen</PresentationFormat>
  <Paragraphs>155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Franklin Gothic Demi</vt:lpstr>
      <vt:lpstr>Office Theme</vt:lpstr>
      <vt:lpstr>Snowmass LoI’s relevant for REBCO</vt:lpstr>
      <vt:lpstr>HTS attracts broad interest from worldwide magnet R&amp;D groups (7 letters)</vt:lpstr>
      <vt:lpstr>General magnet technology development (6 letters)</vt:lpstr>
      <vt:lpstr>Muon collider (4 letters)</vt:lpstr>
      <vt:lpstr>Detector magnet (2 letters)</vt:lpstr>
      <vt:lpstr>Interaction region magnets (2 letters)</vt:lpstr>
      <vt:lpstr>Fast cycling magnets (1 letter)</vt:lpstr>
      <vt:lpstr>Undulator (2 letters)</vt:lpstr>
      <vt:lpstr>REBCO material/cable R&amp;D and characterization (7 letters)</vt:lpstr>
      <vt:lpstr>Cost of REBCO (2 letters)</vt:lpstr>
      <vt:lpstr>Radiation effect (3 letters)</vt:lpstr>
      <vt:lpstr>Associated technologies (5 letters) </vt:lpstr>
      <vt:lpstr>Cryogenic system (2 letters)</vt:lpstr>
      <vt:lpstr>Other topics</vt:lpstr>
      <vt:lpstr>Limit</vt:lpstr>
      <vt:lpstr>Diversity and education</vt:lpstr>
    </vt:vector>
  </TitlesOfParts>
  <Company>Lawrence Berkeley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C3a design</dc:title>
  <dc:creator>Xiaorong R. Wang</dc:creator>
  <cp:lastModifiedBy>Xiaorong R. Wang</cp:lastModifiedBy>
  <cp:revision>372</cp:revision>
  <dcterms:created xsi:type="dcterms:W3CDTF">2020-09-09T17:34:20Z</dcterms:created>
  <dcterms:modified xsi:type="dcterms:W3CDTF">2020-09-10T21:05:19Z</dcterms:modified>
</cp:coreProperties>
</file>