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</p:sldMasterIdLst>
  <p:notesMasterIdLst>
    <p:notesMasterId r:id="rId10"/>
  </p:notesMasterIdLst>
  <p:handoutMasterIdLst>
    <p:handoutMasterId r:id="rId11"/>
  </p:handoutMasterIdLst>
  <p:sldIdLst>
    <p:sldId id="744" r:id="rId2"/>
    <p:sldId id="743" r:id="rId3"/>
    <p:sldId id="746" r:id="rId4"/>
    <p:sldId id="745" r:id="rId5"/>
    <p:sldId id="747" r:id="rId6"/>
    <p:sldId id="748" r:id="rId7"/>
    <p:sldId id="727" r:id="rId8"/>
    <p:sldId id="749" r:id="rId9"/>
  </p:sldIdLst>
  <p:sldSz cx="12192000" cy="6858000"/>
  <p:notesSz cx="7010400" cy="9296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2988-0087-9145-89D5-9A387C555A96}">
          <p14:sldIdLst>
            <p14:sldId id="744"/>
            <p14:sldId id="743"/>
            <p14:sldId id="746"/>
            <p14:sldId id="745"/>
            <p14:sldId id="747"/>
            <p14:sldId id="748"/>
            <p14:sldId id="727"/>
            <p14:sldId id="7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00E1"/>
    <a:srgbClr val="0432FF"/>
    <a:srgbClr val="E56C0A"/>
    <a:srgbClr val="1E497D"/>
    <a:srgbClr val="00395A"/>
    <a:srgbClr val="1F497B"/>
    <a:srgbClr val="000000"/>
    <a:srgbClr val="B9B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38" autoAdjust="0"/>
    <p:restoredTop sz="87883" autoAdjust="0"/>
  </p:normalViewPr>
  <p:slideViewPr>
    <p:cSldViewPr>
      <p:cViewPr varScale="1">
        <p:scale>
          <a:sx n="97" d="100"/>
          <a:sy n="97" d="100"/>
        </p:scale>
        <p:origin x="474" y="102"/>
      </p:cViewPr>
      <p:guideLst>
        <p:guide orient="horz" pos="2160"/>
        <p:guide pos="4128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9616"/>
    </p:cViewPr>
  </p:sorterViewPr>
  <p:notesViewPr>
    <p:cSldViewPr>
      <p:cViewPr varScale="1">
        <p:scale>
          <a:sx n="116" d="100"/>
          <a:sy n="116" d="100"/>
        </p:scale>
        <p:origin x="3120" y="1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970938" y="0"/>
            <a:ext cx="2972929" cy="400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710" tIns="47689" rIns="91710" bIns="47689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30213" y="696913"/>
            <a:ext cx="6084887" cy="342265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701040" y="4415790"/>
            <a:ext cx="5543409" cy="411882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710" tIns="47689" rIns="91710" bIns="47689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970938" y="8829966"/>
            <a:ext cx="2972929" cy="400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710" tIns="47689" rIns="91710" bIns="47689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160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3273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87542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FF45E-4FE7-374E-AEBC-6EACBA3F12E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7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1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29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6324600"/>
            <a:ext cx="1300707" cy="466954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21E31C61-C9AF-4EDA-818C-319A7E65BA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0324" y="6295429"/>
            <a:ext cx="3741728" cy="5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4154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A2E9-7929-4283-AB63-603EAEFE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968"/>
            <a:ext cx="12192000" cy="11836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Bi-2212 Rutherford Cable Solenoid: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“Baby-Ruth” Design and Fabrication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B4248-1733-4798-A96F-1AB8DA12F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FE4A12-D981-4A19-8815-24E3B1AC1EC0}"/>
              </a:ext>
            </a:extLst>
          </p:cNvPr>
          <p:cNvSpPr txBox="1">
            <a:spLocks/>
          </p:cNvSpPr>
          <p:nvPr/>
        </p:nvSpPr>
        <p:spPr>
          <a:xfrm>
            <a:off x="2209800" y="4267200"/>
            <a:ext cx="77724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2000" b="0" dirty="0">
                <a:solidFill>
                  <a:schemeClr val="bg1"/>
                </a:solidFill>
              </a:rPr>
              <a:t>Daniel S. Davis, Ulf P. Trociewitz, George Miller, Youngjae Kim, Ernesto S. Bosque, Jozef Kvitkovic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F520BB-A306-4393-ACAD-BC1894B26E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0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9560E-F008-4F5A-BBCC-CBD33AFA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 Coil Test Bed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04D70-71AC-48D8-B166-47010B421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8EEA6-AFB8-49AD-B1EC-C2FA61F9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5562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Arial" panose="020B0604020202020204" pitchFamily="34" charset="0"/>
              </a:rPr>
              <a:t>14 T superconducting magnet system:</a:t>
            </a:r>
          </a:p>
          <a:p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Magnet bore 161 mm, 128 ppm homogeneity (1 cm DSV), no compensators, no shims</a:t>
            </a:r>
          </a:p>
          <a:p>
            <a:r>
              <a:rPr lang="en-US" sz="2000" dirty="0">
                <a:cs typeface="Arial" panose="020B0604020202020204" pitchFamily="34" charset="0"/>
              </a:rPr>
              <a:t>10 kA bus, 5-6 x 1.2 kA P.S. at present</a:t>
            </a:r>
          </a:p>
          <a:p>
            <a:r>
              <a:rPr lang="en-US" sz="2000" dirty="0">
                <a:cs typeface="Arial" panose="020B0604020202020204" pitchFamily="34" charset="0"/>
              </a:rPr>
              <a:t>Allows for tests that were not possible in our 8 T magnet system</a:t>
            </a:r>
          </a:p>
          <a:p>
            <a:r>
              <a:rPr lang="en-US" sz="2000" dirty="0"/>
              <a:t>Magnet provides ample space to run high field insert magnets </a:t>
            </a:r>
          </a:p>
          <a:p>
            <a:pPr lvl="1"/>
            <a:r>
              <a:rPr lang="en-US" sz="1800" dirty="0"/>
              <a:t>To explore field generation and mechanical limits</a:t>
            </a:r>
          </a:p>
          <a:p>
            <a:pPr lvl="1"/>
            <a:r>
              <a:rPr lang="en-US" sz="1800" dirty="0"/>
              <a:t>To add additional means to improve field homogeneity (compensation coils)</a:t>
            </a:r>
          </a:p>
          <a:p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3735D-3888-4876-BE1A-0FFB42FDEA0A}"/>
              </a:ext>
            </a:extLst>
          </p:cNvPr>
          <p:cNvSpPr txBox="1"/>
          <p:nvPr/>
        </p:nvSpPr>
        <p:spPr>
          <a:xfrm>
            <a:off x="9144000" y="249611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white"/>
                </a:solidFill>
                <a:latin typeface="Calibri"/>
              </a:rPr>
              <a:t>Platypus coil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F1A0E7-A576-4C6D-AD71-DE1D734C7688}"/>
              </a:ext>
            </a:extLst>
          </p:cNvPr>
          <p:cNvCxnSpPr/>
          <p:nvPr/>
        </p:nvCxnSpPr>
        <p:spPr>
          <a:xfrm>
            <a:off x="9648056" y="3002808"/>
            <a:ext cx="432048" cy="108012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AF8A61-7FA1-4888-8D2C-2F97D66C6F67}"/>
              </a:ext>
            </a:extLst>
          </p:cNvPr>
          <p:cNvGrpSpPr/>
          <p:nvPr/>
        </p:nvGrpSpPr>
        <p:grpSpPr>
          <a:xfrm>
            <a:off x="8547422" y="1067430"/>
            <a:ext cx="3218202" cy="4908463"/>
            <a:chOff x="5877810" y="123478"/>
            <a:chExt cx="3218202" cy="49084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8BCC69-5495-4D7D-BBB8-CD8C610C3D2F}"/>
                </a:ext>
              </a:extLst>
            </p:cNvPr>
            <p:cNvGrpSpPr/>
            <p:nvPr/>
          </p:nvGrpSpPr>
          <p:grpSpPr>
            <a:xfrm>
              <a:off x="5877810" y="123478"/>
              <a:ext cx="2726638" cy="4908463"/>
              <a:chOff x="6021826" y="123478"/>
              <a:chExt cx="2726638" cy="4908463"/>
            </a:xfrm>
          </p:grpSpPr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75EB1F89-2E56-452A-B14F-51E2DEE73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1826" y="123478"/>
                <a:ext cx="2582622" cy="490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D0AD5B8-DA48-40F4-93A0-9CE981C2D0CE}"/>
                  </a:ext>
                </a:extLst>
              </p:cNvPr>
              <p:cNvCxnSpPr/>
              <p:nvPr/>
            </p:nvCxnSpPr>
            <p:spPr>
              <a:xfrm>
                <a:off x="7596336" y="3147814"/>
                <a:ext cx="1152128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899F518-5CC5-4585-A514-662E1E9F5F55}"/>
                  </a:ext>
                </a:extLst>
              </p:cNvPr>
              <p:cNvCxnSpPr/>
              <p:nvPr/>
            </p:nvCxnSpPr>
            <p:spPr>
              <a:xfrm>
                <a:off x="7596336" y="3988314"/>
                <a:ext cx="1152128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0CD59E3-CC78-4B33-91CC-4EBBE9C615B5}"/>
                  </a:ext>
                </a:extLst>
              </p:cNvPr>
              <p:cNvCxnSpPr/>
              <p:nvPr/>
            </p:nvCxnSpPr>
            <p:spPr>
              <a:xfrm>
                <a:off x="8604448" y="3147814"/>
                <a:ext cx="0" cy="84050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stealth" w="med" len="lg"/>
                <a:tailEnd type="stealth" w="med" len="lg"/>
              </a:ln>
              <a:effectLst/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9F6855-07EA-490B-944C-7655239A6027}"/>
                </a:ext>
              </a:extLst>
            </p:cNvPr>
            <p:cNvSpPr txBox="1"/>
            <p:nvPr/>
          </p:nvSpPr>
          <p:spPr>
            <a:xfrm>
              <a:off x="8393576" y="3429564"/>
              <a:ext cx="702436" cy="27699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300 mm</a:t>
              </a:r>
            </a:p>
          </p:txBody>
        </p:sp>
      </p:grp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6561392C-EC12-4A60-AA97-F493EDA29D77}"/>
              </a:ext>
            </a:extLst>
          </p:cNvPr>
          <p:cNvSpPr txBox="1">
            <a:spLocks/>
          </p:cNvSpPr>
          <p:nvPr/>
        </p:nvSpPr>
        <p:spPr>
          <a:xfrm>
            <a:off x="9469016" y="57023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fld id="{E5BCCF2C-15C8-44C7-AE38-B8B452058A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FF73EE-9FB0-4BE6-9F2E-F7A474B0AEAC}"/>
              </a:ext>
            </a:extLst>
          </p:cNvPr>
          <p:cNvGrpSpPr/>
          <p:nvPr/>
        </p:nvGrpSpPr>
        <p:grpSpPr>
          <a:xfrm>
            <a:off x="8394584" y="1139886"/>
            <a:ext cx="3371040" cy="4805963"/>
            <a:chOff x="5262744" y="225978"/>
            <a:chExt cx="3371040" cy="4805963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15068F9-BD7C-4D92-891E-50F098DEC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744" y="225978"/>
              <a:ext cx="3371040" cy="476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890B84-C42A-4595-B3B5-4D100D13E8E6}"/>
                </a:ext>
              </a:extLst>
            </p:cNvPr>
            <p:cNvSpPr txBox="1"/>
            <p:nvPr/>
          </p:nvSpPr>
          <p:spPr>
            <a:xfrm>
              <a:off x="5277988" y="4662609"/>
              <a:ext cx="1900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During installation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817A4A-F4E6-4E44-980B-58EDC645B18F}"/>
              </a:ext>
            </a:extLst>
          </p:cNvPr>
          <p:cNvGrpSpPr/>
          <p:nvPr/>
        </p:nvGrpSpPr>
        <p:grpSpPr>
          <a:xfrm>
            <a:off x="8387821" y="1245260"/>
            <a:ext cx="3374900" cy="4595215"/>
            <a:chOff x="2163548" y="212859"/>
            <a:chExt cx="2502849" cy="406714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EB38CF-40D4-48BC-B214-69E0A740910F}"/>
                </a:ext>
              </a:extLst>
            </p:cNvPr>
            <p:cNvSpPr txBox="1"/>
            <p:nvPr/>
          </p:nvSpPr>
          <p:spPr>
            <a:xfrm>
              <a:off x="2258600" y="3910676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In pit, with 10 kA bus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218D0F7-3079-4675-BDC5-9E2E5AE4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3548" y="212859"/>
              <a:ext cx="2502849" cy="37096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984F29-96FF-4553-8AB8-D7B3931F10E5}"/>
              </a:ext>
            </a:extLst>
          </p:cNvPr>
          <p:cNvGrpSpPr/>
          <p:nvPr/>
        </p:nvGrpSpPr>
        <p:grpSpPr>
          <a:xfrm>
            <a:off x="6520978" y="2057400"/>
            <a:ext cx="5451890" cy="4118999"/>
            <a:chOff x="6520978" y="2057400"/>
            <a:chExt cx="5451890" cy="4118999"/>
          </a:xfrm>
        </p:grpSpPr>
        <p:pic>
          <p:nvPicPr>
            <p:cNvPr id="6" name="Picture 5" descr="A large machine in a room&#10;&#10;Description automatically generated">
              <a:extLst>
                <a:ext uri="{FF2B5EF4-FFF2-40B4-BE49-F238E27FC236}">
                  <a16:creationId xmlns:a16="http://schemas.microsoft.com/office/drawing/2014/main" id="{5865B45B-BE57-4D70-9E8D-4794BCE9E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91" b="7778"/>
            <a:stretch/>
          </p:blipFill>
          <p:spPr>
            <a:xfrm>
              <a:off x="6520978" y="2057400"/>
              <a:ext cx="5451890" cy="37818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8DDD31-E987-4769-B617-1A03CA84F404}"/>
                </a:ext>
              </a:extLst>
            </p:cNvPr>
            <p:cNvSpPr txBox="1"/>
            <p:nvPr/>
          </p:nvSpPr>
          <p:spPr>
            <a:xfrm>
              <a:off x="6560455" y="4714623"/>
              <a:ext cx="866006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D00E1"/>
                  </a:solidFill>
                  <a:latin typeface="+mj-lt"/>
                </a:rPr>
                <a:t>LTS P.S.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8887E5-412F-4A0A-BA39-837FAF84B819}"/>
                </a:ext>
              </a:extLst>
            </p:cNvPr>
            <p:cNvSpPr txBox="1"/>
            <p:nvPr/>
          </p:nvSpPr>
          <p:spPr>
            <a:xfrm>
              <a:off x="8200864" y="5135300"/>
              <a:ext cx="2073003" cy="58477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D00E1"/>
                  </a:solidFill>
                  <a:latin typeface="+mj-lt"/>
                </a:rPr>
                <a:t>Air cooled diodes and</a:t>
              </a:r>
            </a:p>
            <a:p>
              <a:r>
                <a:rPr lang="en-US" sz="1600" dirty="0">
                  <a:solidFill>
                    <a:srgbClr val="6D00E1"/>
                  </a:solidFill>
                  <a:latin typeface="+mj-lt"/>
                </a:rPr>
                <a:t>10 kA bus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A7DE79-C5F8-4144-950A-CD0955A808A6}"/>
                </a:ext>
              </a:extLst>
            </p:cNvPr>
            <p:cNvSpPr txBox="1"/>
            <p:nvPr/>
          </p:nvSpPr>
          <p:spPr>
            <a:xfrm>
              <a:off x="8569466" y="2316916"/>
              <a:ext cx="1624355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D00E1"/>
                  </a:solidFill>
                  <a:latin typeface="+mj-lt"/>
                </a:rPr>
                <a:t>Data Acquisition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116016-496B-4A50-B227-186BBD49D9CE}"/>
                </a:ext>
              </a:extLst>
            </p:cNvPr>
            <p:cNvSpPr txBox="1"/>
            <p:nvPr/>
          </p:nvSpPr>
          <p:spPr>
            <a:xfrm>
              <a:off x="6637346" y="2243442"/>
              <a:ext cx="1059970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D00E1"/>
                  </a:solidFill>
                  <a:latin typeface="+mj-lt"/>
                </a:rPr>
                <a:t>Insert P.S.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53334F-1BCC-4CFC-B54B-4FC3A7EF75B4}"/>
                </a:ext>
              </a:extLst>
            </p:cNvPr>
            <p:cNvSpPr txBox="1"/>
            <p:nvPr/>
          </p:nvSpPr>
          <p:spPr>
            <a:xfrm>
              <a:off x="9045963" y="3816642"/>
              <a:ext cx="2262542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D00E1"/>
                  </a:solidFill>
                  <a:latin typeface="+mj-lt"/>
                </a:rPr>
                <a:t>Instrumentation routing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21772B-ABCE-4A0F-B36E-DE499197FB78}"/>
                </a:ext>
              </a:extLst>
            </p:cNvPr>
            <p:cNvSpPr txBox="1"/>
            <p:nvPr/>
          </p:nvSpPr>
          <p:spPr>
            <a:xfrm>
              <a:off x="7710610" y="5807067"/>
              <a:ext cx="31023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+mj-lt"/>
                </a:rPr>
                <a:t>System in use as of this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4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FBD5-FB6D-41B2-8F0F-093D7F3A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Reinforced Baby-Ruth Coils: +2 T in 14 T 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BCE0F-D2EC-480C-87D1-73AEA5E8D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3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2FE83-6BCA-4688-9659-802F8A620C21}"/>
              </a:ext>
            </a:extLst>
          </p:cNvPr>
          <p:cNvSpPr txBox="1">
            <a:spLocks/>
          </p:cNvSpPr>
          <p:nvPr/>
        </p:nvSpPr>
        <p:spPr>
          <a:xfrm>
            <a:off x="4138997" y="1225901"/>
            <a:ext cx="8053004" cy="4284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 Specs: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6.45m conductor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mm ID, 6 layers x 6 turns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2.781 kA (0.75*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at 16.64 T load-line,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Field (1.97 T central field, 2.64 T peak on conductor)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3.7 kA, 14 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MPa source stress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0.38 % strain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--&gt; we should still have some stress margin left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F938B-1AFB-481C-993A-8C0AED24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41" y="1331728"/>
            <a:ext cx="3121423" cy="4072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C797E-C944-4482-9D1E-54C445A41741}"/>
              </a:ext>
            </a:extLst>
          </p:cNvPr>
          <p:cNvSpPr txBox="1"/>
          <p:nvPr/>
        </p:nvSpPr>
        <p:spPr>
          <a:xfrm>
            <a:off x="838200" y="1432743"/>
            <a:ext cx="234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Calibri" panose="020F0502020204030204"/>
              </a:rPr>
              <a:t>tot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in coil,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baseline="-25000" dirty="0" err="1">
                <a:solidFill>
                  <a:prstClr val="black"/>
                </a:solidFill>
                <a:latin typeface="Calibri" panose="020F0502020204030204"/>
              </a:rPr>
              <a:t>op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=0.75% IC</a:t>
            </a:r>
          </a:p>
        </p:txBody>
      </p:sp>
    </p:spTree>
    <p:extLst>
      <p:ext uri="{BB962C8B-B14F-4D97-AF65-F5344CB8AC3E}">
        <p14:creationId xmlns:p14="http://schemas.microsoft.com/office/powerpoint/2010/main" val="63002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5138-382F-4B72-B9DA-F6FC06AB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test coil “Baby-Ruth” Engineering Design Completed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2EB4A8-DECA-49E0-A070-D17C3F58D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A34B93-2950-41D4-A50A-E143B6DF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8770"/>
            <a:ext cx="6925687" cy="4904994"/>
          </a:xfrm>
        </p:spPr>
        <p:txBody>
          <a:bodyPr/>
          <a:lstStyle/>
          <a:p>
            <a:r>
              <a:rPr lang="en-US" dirty="0"/>
              <a:t>5 kA current leads</a:t>
            </a:r>
          </a:p>
          <a:p>
            <a:pPr lvl="1"/>
            <a:r>
              <a:rPr lang="en-US" dirty="0"/>
              <a:t>7.5 kA AMI VCL </a:t>
            </a:r>
            <a:r>
              <a:rPr lang="en-US" dirty="0">
                <a:sym typeface="Wingdings" panose="05000000000000000000" pitchFamily="2" charset="2"/>
              </a:rPr>
              <a:t> 5 kA AMI LTS Busbar  ReBCO + flexible Cu  ReBCO + solid Cu Interface  Ag terminal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Minimize heating with small coil area for current transfer</a:t>
            </a:r>
          </a:p>
          <a:p>
            <a:pPr lvl="1"/>
            <a:r>
              <a:rPr lang="en-US" dirty="0"/>
              <a:t>Ag terminals ceramic insulated, but epoxy bonded to coil pack</a:t>
            </a:r>
          </a:p>
          <a:p>
            <a:r>
              <a:rPr lang="en-US" dirty="0"/>
              <a:t>Coil Features</a:t>
            </a:r>
          </a:p>
          <a:p>
            <a:pPr lvl="1"/>
            <a:r>
              <a:rPr lang="en-US" dirty="0"/>
              <a:t>Ag voltage tap flags on same side as terminals</a:t>
            </a:r>
          </a:p>
          <a:p>
            <a:pPr lvl="1"/>
            <a:r>
              <a:rPr lang="en-US" dirty="0"/>
              <a:t>Hard-way bend limited to &lt;40 mm diameter</a:t>
            </a:r>
          </a:p>
          <a:p>
            <a:pPr lvl="1"/>
            <a:r>
              <a:rPr lang="en-US" dirty="0"/>
              <a:t>Test-winding to explore jogged winding vs pitched</a:t>
            </a:r>
          </a:p>
          <a:p>
            <a:pPr lvl="1"/>
            <a:r>
              <a:rPr lang="en-US" dirty="0"/>
              <a:t>1 meter sealed ends for OPHT </a:t>
            </a:r>
          </a:p>
          <a:p>
            <a:pPr lvl="1"/>
            <a:r>
              <a:rPr lang="en-US" dirty="0"/>
              <a:t>Insulation: Ti-O</a:t>
            </a:r>
            <a:r>
              <a:rPr lang="en-US" baseline="-25000" dirty="0"/>
              <a:t>2</a:t>
            </a:r>
            <a:r>
              <a:rPr lang="en-US" dirty="0"/>
              <a:t> + mullite braid</a:t>
            </a:r>
          </a:p>
        </p:txBody>
      </p:sp>
      <p:pic>
        <p:nvPicPr>
          <p:cNvPr id="9" name="Content Placeholder 5" descr="Test Coil in 14 T LTS BG Magnet&#10;&#10;">
            <a:extLst>
              <a:ext uri="{FF2B5EF4-FFF2-40B4-BE49-F238E27FC236}">
                <a16:creationId xmlns:a16="http://schemas.microsoft.com/office/drawing/2014/main" id="{CC53E6B8-BD07-4290-8A25-BB72A8D4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333" y="1068769"/>
            <a:ext cx="3698717" cy="4720462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7C5ECBD0-8390-44A4-B248-A29CFE719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888" y="914400"/>
            <a:ext cx="1418212" cy="531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06EDFA-F3FA-4072-AB46-40B9C1EAAC9A}"/>
              </a:ext>
            </a:extLst>
          </p:cNvPr>
          <p:cNvSpPr txBox="1"/>
          <p:nvPr/>
        </p:nvSpPr>
        <p:spPr>
          <a:xfrm>
            <a:off x="8625393" y="2487531"/>
            <a:ext cx="1312282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14 T 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82747-7904-4655-9388-5C9ED2C767A8}"/>
              </a:ext>
            </a:extLst>
          </p:cNvPr>
          <p:cNvSpPr txBox="1"/>
          <p:nvPr/>
        </p:nvSpPr>
        <p:spPr>
          <a:xfrm>
            <a:off x="10642642" y="3312467"/>
            <a:ext cx="1374928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+2 T 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85221-51B4-4973-A884-FDD228841BF7}"/>
              </a:ext>
            </a:extLst>
          </p:cNvPr>
          <p:cNvSpPr/>
          <p:nvPr/>
        </p:nvSpPr>
        <p:spPr>
          <a:xfrm>
            <a:off x="9906000" y="3200400"/>
            <a:ext cx="6096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6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A344FC-8495-48C1-B7C1-B7AF8B697A5B}"/>
              </a:ext>
            </a:extLst>
          </p:cNvPr>
          <p:cNvGrpSpPr/>
          <p:nvPr/>
        </p:nvGrpSpPr>
        <p:grpSpPr>
          <a:xfrm>
            <a:off x="5420777" y="914012"/>
            <a:ext cx="1821861" cy="5214510"/>
            <a:chOff x="4995022" y="914400"/>
            <a:chExt cx="1821861" cy="5214510"/>
          </a:xfrm>
        </p:grpSpPr>
        <p:pic>
          <p:nvPicPr>
            <p:cNvPr id="10" name="Picture 9" descr="A picture containing sitting, small, old, table&#10;&#10;Description automatically generated">
              <a:extLst>
                <a:ext uri="{FF2B5EF4-FFF2-40B4-BE49-F238E27FC236}">
                  <a16:creationId xmlns:a16="http://schemas.microsoft.com/office/drawing/2014/main" id="{72489830-FEE4-4364-98CC-B62A45BE3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9" t="37987" b="9526"/>
            <a:stretch/>
          </p:blipFill>
          <p:spPr>
            <a:xfrm rot="5662185">
              <a:off x="4748149" y="4646038"/>
              <a:ext cx="2182666" cy="783077"/>
            </a:xfrm>
            <a:prstGeom prst="rect">
              <a:avLst/>
            </a:prstGeom>
          </p:spPr>
        </p:pic>
        <p:pic>
          <p:nvPicPr>
            <p:cNvPr id="5" name="Picture 4" descr="A person standing in a room&#10;&#10;Description automatically generated">
              <a:extLst>
                <a:ext uri="{FF2B5EF4-FFF2-40B4-BE49-F238E27FC236}">
                  <a16:creationId xmlns:a16="http://schemas.microsoft.com/office/drawing/2014/main" id="{2C4894CC-F0AD-4203-B114-8AACE357D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06" r="29664" b="36666"/>
            <a:stretch/>
          </p:blipFill>
          <p:spPr>
            <a:xfrm>
              <a:off x="5595180" y="914400"/>
              <a:ext cx="924187" cy="327498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21B6A0-10E2-4D55-B403-AF99BBE8714C}"/>
                </a:ext>
              </a:extLst>
            </p:cNvPr>
            <p:cNvSpPr/>
            <p:nvPr/>
          </p:nvSpPr>
          <p:spPr>
            <a:xfrm>
              <a:off x="4995022" y="3657600"/>
              <a:ext cx="600157" cy="2470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219032-FC9B-4856-9E95-81F0BB2928F9}"/>
                </a:ext>
              </a:extLst>
            </p:cNvPr>
            <p:cNvSpPr/>
            <p:nvPr/>
          </p:nvSpPr>
          <p:spPr>
            <a:xfrm>
              <a:off x="6216726" y="2853145"/>
              <a:ext cx="600157" cy="3274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AE5138-382F-4B72-B9DA-F6FC06AB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test coil “Baby-Ruth” Fabrication Well Underway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2EB4A8-DECA-49E0-A070-D17C3F58D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A34B93-2950-41D4-A50A-E143B6DF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8770"/>
            <a:ext cx="5522005" cy="49049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 kA leads</a:t>
            </a:r>
          </a:p>
          <a:p>
            <a:pPr lvl="1"/>
            <a:r>
              <a:rPr lang="en-US" dirty="0"/>
              <a:t>7.5 kA VCL installed on probe head</a:t>
            </a:r>
          </a:p>
          <a:p>
            <a:pPr lvl="1"/>
            <a:r>
              <a:rPr lang="en-US" dirty="0"/>
              <a:t>5 kA AMI LTS bus-bar due this week (8-week lead time)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Probe supports assembled</a:t>
            </a:r>
          </a:p>
          <a:p>
            <a:r>
              <a:rPr lang="en-US" dirty="0"/>
              <a:t>Coil structure assembled</a:t>
            </a:r>
          </a:p>
          <a:p>
            <a:pPr lvl="1"/>
            <a:r>
              <a:rPr lang="en-US" dirty="0"/>
              <a:t>Awaiting welding on coil parts</a:t>
            </a:r>
          </a:p>
          <a:p>
            <a:r>
              <a:rPr lang="en-US" dirty="0"/>
              <a:t>Coil terminals</a:t>
            </a:r>
          </a:p>
          <a:p>
            <a:pPr lvl="1"/>
            <a:r>
              <a:rPr lang="en-US" dirty="0"/>
              <a:t>Ag terminals fabricated</a:t>
            </a:r>
          </a:p>
          <a:p>
            <a:pPr lvl="1"/>
            <a:r>
              <a:rPr lang="en-US" dirty="0"/>
              <a:t>Cu terminal and soldering fixture due mid October</a:t>
            </a:r>
          </a:p>
          <a:p>
            <a:r>
              <a:rPr lang="en-US" dirty="0"/>
              <a:t>Conductor being insulated on the next sunny day</a:t>
            </a:r>
          </a:p>
        </p:txBody>
      </p:sp>
      <p:pic>
        <p:nvPicPr>
          <p:cNvPr id="9" name="Content Placeholder 5" descr="Test Coil in 14 T LTS BG Magnet&#10;&#10;">
            <a:extLst>
              <a:ext uri="{FF2B5EF4-FFF2-40B4-BE49-F238E27FC236}">
                <a16:creationId xmlns:a16="http://schemas.microsoft.com/office/drawing/2014/main" id="{CC53E6B8-BD07-4290-8A25-BB72A8D4C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333" y="1068769"/>
            <a:ext cx="3698717" cy="4720462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7C5ECBD0-8390-44A4-B248-A29CFE71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888" y="914400"/>
            <a:ext cx="1418212" cy="531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06EDFA-F3FA-4072-AB46-40B9C1EAAC9A}"/>
              </a:ext>
            </a:extLst>
          </p:cNvPr>
          <p:cNvSpPr txBox="1"/>
          <p:nvPr/>
        </p:nvSpPr>
        <p:spPr>
          <a:xfrm>
            <a:off x="8625393" y="2487531"/>
            <a:ext cx="1312282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14 T 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82747-7904-4655-9388-5C9ED2C767A8}"/>
              </a:ext>
            </a:extLst>
          </p:cNvPr>
          <p:cNvSpPr txBox="1"/>
          <p:nvPr/>
        </p:nvSpPr>
        <p:spPr>
          <a:xfrm>
            <a:off x="10642642" y="3312467"/>
            <a:ext cx="1374928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+2 T 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85221-51B4-4973-A884-FDD228841BF7}"/>
              </a:ext>
            </a:extLst>
          </p:cNvPr>
          <p:cNvSpPr/>
          <p:nvPr/>
        </p:nvSpPr>
        <p:spPr>
          <a:xfrm>
            <a:off x="9906000" y="3200400"/>
            <a:ext cx="6096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0954-20B9-4117-AB9F-43B499DE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Designs Test wound with 3D printed test parts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5B216-7495-4727-BBA0-1B52490E9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9CDED-F34E-4FE1-9955-D3B20B510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3" t="8510" r="7037" b="25294"/>
          <a:stretch/>
        </p:blipFill>
        <p:spPr>
          <a:xfrm>
            <a:off x="577925" y="1310863"/>
            <a:ext cx="2467603" cy="2485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41844-DE8C-4251-ADEC-C90D36C48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0" b="30197"/>
          <a:stretch/>
        </p:blipFill>
        <p:spPr>
          <a:xfrm>
            <a:off x="577925" y="3796134"/>
            <a:ext cx="2467603" cy="2085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B0DC9-1B7F-4057-99C3-7702970E624A}"/>
              </a:ext>
            </a:extLst>
          </p:cNvPr>
          <p:cNvSpPr txBox="1"/>
          <p:nvPr/>
        </p:nvSpPr>
        <p:spPr>
          <a:xfrm>
            <a:off x="9525" y="5882039"/>
            <a:ext cx="36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Lead in terminal attached to the bore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C82E3-6B47-4241-B5D7-084BFA73BE4F}"/>
              </a:ext>
            </a:extLst>
          </p:cNvPr>
          <p:cNvSpPr txBox="1"/>
          <p:nvPr/>
        </p:nvSpPr>
        <p:spPr>
          <a:xfrm>
            <a:off x="3752607" y="5328041"/>
            <a:ext cx="4374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Assuming the winding is done, cable is now introduced to the lead out terminal groove. 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(Yellow paper indicates voltage tap locations)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06F0B1-1A4E-43A7-9956-1B41799ACD58}"/>
              </a:ext>
            </a:extLst>
          </p:cNvPr>
          <p:cNvGrpSpPr/>
          <p:nvPr/>
        </p:nvGrpSpPr>
        <p:grpSpPr>
          <a:xfrm>
            <a:off x="4158481" y="1814546"/>
            <a:ext cx="3562593" cy="3228907"/>
            <a:chOff x="258184" y="1065007"/>
            <a:chExt cx="5346549" cy="48457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273CC7-3B18-4B89-8014-1CE7E7216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97" t="29804" r="14150" b="18588"/>
            <a:stretch/>
          </p:blipFill>
          <p:spPr>
            <a:xfrm>
              <a:off x="258184" y="1065007"/>
              <a:ext cx="5346549" cy="484577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5D1D5A-4EC3-40E3-93C3-4B607769016F}"/>
                </a:ext>
              </a:extLst>
            </p:cNvPr>
            <p:cNvSpPr/>
            <p:nvPr/>
          </p:nvSpPr>
          <p:spPr>
            <a:xfrm>
              <a:off x="1888066" y="1566334"/>
              <a:ext cx="177800" cy="2370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756EFE2-E023-4551-91DB-6E68D81E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8" t="20696" r="2364" b="30362"/>
          <a:stretch/>
        </p:blipFill>
        <p:spPr>
          <a:xfrm>
            <a:off x="9033251" y="1007319"/>
            <a:ext cx="2806953" cy="19548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10E2B0-CF02-4952-9C71-90422A789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4" t="29341" b="9647"/>
          <a:stretch/>
        </p:blipFill>
        <p:spPr>
          <a:xfrm>
            <a:off x="9202925" y="2973121"/>
            <a:ext cx="2467604" cy="21111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8F20FC-58BB-458D-9902-96368835B374}"/>
              </a:ext>
            </a:extLst>
          </p:cNvPr>
          <p:cNvSpPr txBox="1"/>
          <p:nvPr/>
        </p:nvSpPr>
        <p:spPr>
          <a:xfrm>
            <a:off x="8375978" y="5051042"/>
            <a:ext cx="3816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Lead out terminal’s groove has another downward slope at the end, allowing pigtails to be wrapped to the terminals.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A1099-A95F-41C4-AE03-7F0282CC7620}"/>
              </a:ext>
            </a:extLst>
          </p:cNvPr>
          <p:cNvSpPr txBox="1"/>
          <p:nvPr/>
        </p:nvSpPr>
        <p:spPr>
          <a:xfrm>
            <a:off x="4038600" y="872160"/>
            <a:ext cx="3729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Testing limited bends (hard/easy) and routing 1-meter sealed ends</a:t>
            </a:r>
          </a:p>
        </p:txBody>
      </p:sp>
    </p:spTree>
    <p:extLst>
      <p:ext uri="{BB962C8B-B14F-4D97-AF65-F5344CB8AC3E}">
        <p14:creationId xmlns:p14="http://schemas.microsoft.com/office/powerpoint/2010/main" val="217136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Map for Rutherford Cable Solenoids from MDP Meeting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09734"/>
              </p:ext>
            </p:extLst>
          </p:nvPr>
        </p:nvGraphicFramePr>
        <p:xfrm>
          <a:off x="609600" y="1066800"/>
          <a:ext cx="110489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 Q1/2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 Q3/4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  <a:r>
                        <a:rPr lang="en-US" baseline="0" dirty="0"/>
                        <a:t> Q1/2</a:t>
                      </a:r>
                      <a:endParaRPr lang="en-US" dirty="0"/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 Q3/4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 Q1/2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 Q3/4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AutoShape 1"/>
          <p:cNvSpPr>
            <a:spLocks/>
          </p:cNvSpPr>
          <p:nvPr/>
        </p:nvSpPr>
        <p:spPr bwMode="auto">
          <a:xfrm flipH="1">
            <a:off x="609598" y="1483000"/>
            <a:ext cx="1879251" cy="726913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Engineering Design</a:t>
            </a:r>
          </a:p>
        </p:txBody>
      </p:sp>
      <p:sp>
        <p:nvSpPr>
          <p:cNvPr id="7" name="AutoShape 1"/>
          <p:cNvSpPr>
            <a:spLocks/>
          </p:cNvSpPr>
          <p:nvPr/>
        </p:nvSpPr>
        <p:spPr bwMode="auto">
          <a:xfrm flipH="1">
            <a:off x="2504150" y="1847692"/>
            <a:ext cx="1158178" cy="657807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Fabrication </a:t>
            </a:r>
          </a:p>
        </p:txBody>
      </p:sp>
      <p:sp>
        <p:nvSpPr>
          <p:cNvPr id="30" name="AutoShape 1">
            <a:extLst>
              <a:ext uri="{FF2B5EF4-FFF2-40B4-BE49-F238E27FC236}">
                <a16:creationId xmlns:a16="http://schemas.microsoft.com/office/drawing/2014/main" id="{3905F17E-0C69-4749-96CC-F38F143A5A20}"/>
              </a:ext>
            </a:extLst>
          </p:cNvPr>
          <p:cNvSpPr>
            <a:spLocks/>
          </p:cNvSpPr>
          <p:nvPr/>
        </p:nvSpPr>
        <p:spPr bwMode="auto">
          <a:xfrm flipH="1">
            <a:off x="3669701" y="21156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Test</a:t>
            </a:r>
          </a:p>
        </p:txBody>
      </p:sp>
      <p:sp>
        <p:nvSpPr>
          <p:cNvPr id="37" name="AutoShape 1">
            <a:extLst>
              <a:ext uri="{FF2B5EF4-FFF2-40B4-BE49-F238E27FC236}">
                <a16:creationId xmlns:a16="http://schemas.microsoft.com/office/drawing/2014/main" id="{57AB191F-1BF3-4708-BED8-1D9522C5BE98}"/>
              </a:ext>
            </a:extLst>
          </p:cNvPr>
          <p:cNvSpPr>
            <a:spLocks/>
          </p:cNvSpPr>
          <p:nvPr/>
        </p:nvSpPr>
        <p:spPr bwMode="auto">
          <a:xfrm flipH="1">
            <a:off x="4975607" y="2505499"/>
            <a:ext cx="1120390" cy="1022499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Engineering Design</a:t>
            </a:r>
          </a:p>
        </p:txBody>
      </p:sp>
      <p:sp>
        <p:nvSpPr>
          <p:cNvPr id="38" name="AutoShape 1">
            <a:extLst>
              <a:ext uri="{FF2B5EF4-FFF2-40B4-BE49-F238E27FC236}">
                <a16:creationId xmlns:a16="http://schemas.microsoft.com/office/drawing/2014/main" id="{9D2EEF34-718E-4444-BC4A-5C60685D8F0F}"/>
              </a:ext>
            </a:extLst>
          </p:cNvPr>
          <p:cNvSpPr>
            <a:spLocks/>
          </p:cNvSpPr>
          <p:nvPr/>
        </p:nvSpPr>
        <p:spPr bwMode="auto">
          <a:xfrm flipH="1">
            <a:off x="6103029" y="3929792"/>
            <a:ext cx="1303549" cy="657807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Fabrication </a:t>
            </a:r>
          </a:p>
        </p:txBody>
      </p:sp>
      <p:sp>
        <p:nvSpPr>
          <p:cNvPr id="39" name="AutoShape 1">
            <a:extLst>
              <a:ext uri="{FF2B5EF4-FFF2-40B4-BE49-F238E27FC236}">
                <a16:creationId xmlns:a16="http://schemas.microsoft.com/office/drawing/2014/main" id="{5A696DE1-B89C-44AD-B359-EDE58DAF8285}"/>
              </a:ext>
            </a:extLst>
          </p:cNvPr>
          <p:cNvSpPr>
            <a:spLocks/>
          </p:cNvSpPr>
          <p:nvPr/>
        </p:nvSpPr>
        <p:spPr bwMode="auto">
          <a:xfrm flipH="1">
            <a:off x="7413951" y="41977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Test</a:t>
            </a:r>
          </a:p>
        </p:txBody>
      </p:sp>
      <p:sp>
        <p:nvSpPr>
          <p:cNvPr id="40" name="AutoShape 1">
            <a:extLst>
              <a:ext uri="{FF2B5EF4-FFF2-40B4-BE49-F238E27FC236}">
                <a16:creationId xmlns:a16="http://schemas.microsoft.com/office/drawing/2014/main" id="{66799500-7BA8-4E6C-8844-5EBBCE0516C1}"/>
              </a:ext>
            </a:extLst>
          </p:cNvPr>
          <p:cNvSpPr>
            <a:spLocks/>
          </p:cNvSpPr>
          <p:nvPr/>
        </p:nvSpPr>
        <p:spPr bwMode="auto">
          <a:xfrm flipH="1">
            <a:off x="4322653" y="3527998"/>
            <a:ext cx="1776862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Cable Fabrication</a:t>
            </a:r>
          </a:p>
        </p:txBody>
      </p:sp>
      <p:sp>
        <p:nvSpPr>
          <p:cNvPr id="50" name="AutoShape 1">
            <a:extLst>
              <a:ext uri="{FF2B5EF4-FFF2-40B4-BE49-F238E27FC236}">
                <a16:creationId xmlns:a16="http://schemas.microsoft.com/office/drawing/2014/main" id="{D1DAC4A1-A960-4B33-93EE-BE4BE2450E91}"/>
              </a:ext>
            </a:extLst>
          </p:cNvPr>
          <p:cNvSpPr>
            <a:spLocks/>
          </p:cNvSpPr>
          <p:nvPr/>
        </p:nvSpPr>
        <p:spPr bwMode="auto">
          <a:xfrm flipH="1">
            <a:off x="4322653" y="21156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Review</a:t>
            </a:r>
          </a:p>
        </p:txBody>
      </p:sp>
      <p:sp>
        <p:nvSpPr>
          <p:cNvPr id="51" name="AutoShape 1">
            <a:extLst>
              <a:ext uri="{FF2B5EF4-FFF2-40B4-BE49-F238E27FC236}">
                <a16:creationId xmlns:a16="http://schemas.microsoft.com/office/drawing/2014/main" id="{B67C4F0E-2E4D-4274-AB17-98B0F3BABAC5}"/>
              </a:ext>
            </a:extLst>
          </p:cNvPr>
          <p:cNvSpPr>
            <a:spLocks/>
          </p:cNvSpPr>
          <p:nvPr/>
        </p:nvSpPr>
        <p:spPr bwMode="auto">
          <a:xfrm flipH="1">
            <a:off x="2551463" y="3527998"/>
            <a:ext cx="1776862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Cable Determination</a:t>
            </a:r>
          </a:p>
        </p:txBody>
      </p:sp>
      <p:sp>
        <p:nvSpPr>
          <p:cNvPr id="52" name="AutoShape 1">
            <a:extLst>
              <a:ext uri="{FF2B5EF4-FFF2-40B4-BE49-F238E27FC236}">
                <a16:creationId xmlns:a16="http://schemas.microsoft.com/office/drawing/2014/main" id="{C4D38C13-B0ED-42F1-9479-D75DAE3C0562}"/>
              </a:ext>
            </a:extLst>
          </p:cNvPr>
          <p:cNvSpPr>
            <a:spLocks/>
          </p:cNvSpPr>
          <p:nvPr/>
        </p:nvSpPr>
        <p:spPr bwMode="auto">
          <a:xfrm flipH="1">
            <a:off x="8066906" y="41977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Review</a:t>
            </a:r>
          </a:p>
        </p:txBody>
      </p:sp>
      <p:sp>
        <p:nvSpPr>
          <p:cNvPr id="53" name="AutoShape 1">
            <a:extLst>
              <a:ext uri="{FF2B5EF4-FFF2-40B4-BE49-F238E27FC236}">
                <a16:creationId xmlns:a16="http://schemas.microsoft.com/office/drawing/2014/main" id="{A6B16841-B61F-4ECC-9EF6-655A5231EB47}"/>
              </a:ext>
            </a:extLst>
          </p:cNvPr>
          <p:cNvSpPr>
            <a:spLocks/>
          </p:cNvSpPr>
          <p:nvPr/>
        </p:nvSpPr>
        <p:spPr bwMode="auto">
          <a:xfrm flipH="1">
            <a:off x="8066906" y="4970693"/>
            <a:ext cx="3744094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2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Coil-3</a:t>
            </a:r>
          </a:p>
        </p:txBody>
      </p:sp>
      <p:sp>
        <p:nvSpPr>
          <p:cNvPr id="54" name="AutoShape 1">
            <a:extLst>
              <a:ext uri="{FF2B5EF4-FFF2-40B4-BE49-F238E27FC236}">
                <a16:creationId xmlns:a16="http://schemas.microsoft.com/office/drawing/2014/main" id="{AF0FEACD-9380-4F11-9D86-10577A840209}"/>
              </a:ext>
            </a:extLst>
          </p:cNvPr>
          <p:cNvSpPr>
            <a:spLocks/>
          </p:cNvSpPr>
          <p:nvPr/>
        </p:nvSpPr>
        <p:spPr bwMode="auto">
          <a:xfrm flipH="1">
            <a:off x="6290044" y="4970693"/>
            <a:ext cx="1776862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2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Coil-3 Cable Determination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EECCCF-1FB8-438E-8AC4-8F3A5FE14A06}"/>
              </a:ext>
            </a:extLst>
          </p:cNvPr>
          <p:cNvSpPr txBox="1"/>
          <p:nvPr/>
        </p:nvSpPr>
        <p:spPr>
          <a:xfrm>
            <a:off x="-32150" y="4761654"/>
            <a:ext cx="7724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Coil scale-up options contingent upon successful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 2-3 T added (17 T total), 8 meter (existing cable) = “Baby-Ruth”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 5-6 T added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 (20 T total),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40 meter needed +back-up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Possible Full-Scale: 100’s of meters for full volume </a:t>
            </a:r>
            <a:br>
              <a:rPr lang="en-US" dirty="0">
                <a:solidFill>
                  <a:schemeClr val="tx2"/>
                </a:solidFill>
                <a:latin typeface="+mj-lt"/>
              </a:rPr>
            </a:br>
            <a:r>
              <a:rPr lang="en-US" dirty="0">
                <a:solidFill>
                  <a:schemeClr val="tx2"/>
                </a:solidFill>
                <a:latin typeface="+mj-lt"/>
              </a:rPr>
              <a:t>(11-18 T added 25-30 T total). Major funding and large furnace required.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8ED525-EB4E-4566-818E-A752F100ED2D}"/>
              </a:ext>
            </a:extLst>
          </p:cNvPr>
          <p:cNvSpPr txBox="1"/>
          <p:nvPr/>
        </p:nvSpPr>
        <p:spPr>
          <a:xfrm>
            <a:off x="6290044" y="1579173"/>
            <a:ext cx="5520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Transverse Pressure (FNAL work, NHMFL-COMSOL)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Reinforcement (explore options, mitigate with reduced J</a:t>
            </a:r>
            <a:r>
              <a:rPr lang="en-US" baseline="-25000" dirty="0">
                <a:solidFill>
                  <a:schemeClr val="tx2"/>
                </a:solidFill>
                <a:latin typeface="+mj-lt"/>
              </a:rPr>
              <a:t>W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as needed)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Insulation (Small-scale with existing methods, consider scale up options)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Scale-up OPHT (CCTs, solenoids, witness samples in Renegade)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4FB8F5-1AFC-47BC-A7EC-3B7943AC0A17}"/>
              </a:ext>
            </a:extLst>
          </p:cNvPr>
          <p:cNvSpPr txBox="1"/>
          <p:nvPr/>
        </p:nvSpPr>
        <p:spPr>
          <a:xfrm>
            <a:off x="10356045" y="4004607"/>
            <a:ext cx="1233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Testing in 14 T B.G. 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DB677FE4-757D-4FC2-9553-53B7B58282CD}"/>
              </a:ext>
            </a:extLst>
          </p:cNvPr>
          <p:cNvSpPr txBox="1">
            <a:spLocks/>
          </p:cNvSpPr>
          <p:nvPr/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7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9EC0BF-2FE1-476E-9CEA-A98EF9FD5641}"/>
              </a:ext>
            </a:extLst>
          </p:cNvPr>
          <p:cNvCxnSpPr>
            <a:cxnSpLocks/>
          </p:cNvCxnSpPr>
          <p:nvPr/>
        </p:nvCxnSpPr>
        <p:spPr>
          <a:xfrm>
            <a:off x="3350342" y="685800"/>
            <a:ext cx="0" cy="4075854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012CD6-9618-45CC-93FE-113B3BCB0307}"/>
              </a:ext>
            </a:extLst>
          </p:cNvPr>
          <p:cNvSpPr txBox="1"/>
          <p:nvPr/>
        </p:nvSpPr>
        <p:spPr>
          <a:xfrm>
            <a:off x="306546" y="3043787"/>
            <a:ext cx="1918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Design Finished &amp; Fabrication</a:t>
            </a:r>
          </a:p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On Schedule </a:t>
            </a:r>
          </a:p>
        </p:txBody>
      </p:sp>
    </p:spTree>
    <p:extLst>
      <p:ext uri="{BB962C8B-B14F-4D97-AF65-F5344CB8AC3E}">
        <p14:creationId xmlns:p14="http://schemas.microsoft.com/office/powerpoint/2010/main" val="1930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7167-79CC-4CFD-9E25-B90C649FB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" charset="0"/>
                <a:ea typeface="ＭＳ Ｐゴシック" charset="0"/>
                <a:cs typeface="Gill Sans" charset="0"/>
              </a:rPr>
              <a:t>Coil-2 Cable Determination: Stay with the same to explore coil options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83F61-BEC5-47C3-BC76-404A0C3C0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9A56F-8D9E-4C29-A088-69F97C48F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1600200"/>
            <a:ext cx="7467600" cy="4525963"/>
          </a:xfrm>
        </p:spPr>
        <p:txBody>
          <a:bodyPr/>
          <a:lstStyle/>
          <a:p>
            <a:r>
              <a:rPr lang="en-US" dirty="0"/>
              <a:t>Decisions from discussion on 7/27/2020:</a:t>
            </a:r>
          </a:p>
          <a:p>
            <a:pPr lvl="1"/>
            <a:r>
              <a:rPr lang="en-US" dirty="0"/>
              <a:t>Continue with 9 strand cable, 55x18 Ø0.8 mm nominal strand</a:t>
            </a:r>
          </a:p>
          <a:p>
            <a:pPr lvl="1"/>
            <a:r>
              <a:rPr lang="en-US" dirty="0"/>
              <a:t>Existing cable for a Baby-Ruth 2 (similar design and conductor length) (to be confirmed, LBNL cable 2001)</a:t>
            </a:r>
          </a:p>
          <a:p>
            <a:pPr lvl="1"/>
            <a:r>
              <a:rPr lang="en-US" dirty="0"/>
              <a:t>For coil-3, fabricate a 9-strand cable, &gt;40 m – 80 m, with the MDP5T2212 dipole cable </a:t>
            </a:r>
          </a:p>
          <a:p>
            <a:pPr lvl="2"/>
            <a:r>
              <a:rPr lang="en-US" dirty="0"/>
              <a:t>Lead time ~1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421EF-7119-4A26-B83E-EAB22569DB23}"/>
              </a:ext>
            </a:extLst>
          </p:cNvPr>
          <p:cNvSpPr txBox="1"/>
          <p:nvPr/>
        </p:nvSpPr>
        <p:spPr>
          <a:xfrm>
            <a:off x="-32150" y="4761654"/>
            <a:ext cx="7724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Coil scale-up options contingent upon successful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 2-3 T added (17 T total), 8 meter (existing cable)</a:t>
            </a:r>
            <a:r>
              <a:rPr lang="en-US" dirty="0">
                <a:solidFill>
                  <a:schemeClr val="tx2"/>
                </a:solidFill>
              </a:rPr>
              <a:t> = “Baby-Ruth”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 5-6 T added</a:t>
            </a:r>
            <a:r>
              <a:rPr lang="en-US" dirty="0">
                <a:solidFill>
                  <a:srgbClr val="1F497D"/>
                </a:solidFill>
                <a:latin typeface="Franklin Gothic Medium"/>
              </a:rPr>
              <a:t> (20 T total),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40 meter needed +back-up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Possible Full-Scale: 100’s of meters for full volume </a:t>
            </a:r>
            <a:br>
              <a:rPr lang="en-US" dirty="0">
                <a:solidFill>
                  <a:schemeClr val="tx2"/>
                </a:solidFill>
                <a:latin typeface="+mj-lt"/>
              </a:rPr>
            </a:br>
            <a:r>
              <a:rPr lang="en-US" dirty="0">
                <a:solidFill>
                  <a:schemeClr val="tx2"/>
                </a:solidFill>
                <a:latin typeface="+mj-lt"/>
              </a:rPr>
              <a:t>(11-18 T added 25-30 T total). Major funding and large furnace required. </a:t>
            </a:r>
          </a:p>
        </p:txBody>
      </p:sp>
    </p:spTree>
    <p:extLst>
      <p:ext uri="{BB962C8B-B14F-4D97-AF65-F5344CB8AC3E}">
        <p14:creationId xmlns:p14="http://schemas.microsoft.com/office/powerpoint/2010/main" val="3846546261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47424</TotalTime>
  <Words>820</Words>
  <Application>Microsoft Office PowerPoint</Application>
  <PresentationFormat>Widescreen</PresentationFormat>
  <Paragraphs>118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Courier New</vt:lpstr>
      <vt:lpstr>Franklin Gothic Book</vt:lpstr>
      <vt:lpstr>Franklin Gothic Medium</vt:lpstr>
      <vt:lpstr>Gill Sans</vt:lpstr>
      <vt:lpstr>Times New Roman</vt:lpstr>
      <vt:lpstr>4_ATAP Blue Footer</vt:lpstr>
      <vt:lpstr>Bi-2212 Rutherford Cable Solenoid: “Baby-Ruth” Design and Fabrication Update</vt:lpstr>
      <vt:lpstr>HTS Coil Test Bed</vt:lpstr>
      <vt:lpstr>Reinforced Baby-Ruth Coils: +2 T in 14 T LTS</vt:lpstr>
      <vt:lpstr>First test coil “Baby-Ruth” Engineering Design Completed</vt:lpstr>
      <vt:lpstr>First test coil “Baby-Ruth” Fabrication Well Underway</vt:lpstr>
      <vt:lpstr>Terminal Designs Test wound with 3D printed test parts</vt:lpstr>
      <vt:lpstr>Map for Rutherford Cable Solenoids from MDP Meeting</vt:lpstr>
      <vt:lpstr>Coil-2 Cable Determination: Stay with the same to explore coil options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Daniel Davis</cp:lastModifiedBy>
  <cp:revision>1602</cp:revision>
  <cp:lastPrinted>2020-02-21T20:15:27Z</cp:lastPrinted>
  <dcterms:created xsi:type="dcterms:W3CDTF">2015-07-10T17:44:33Z</dcterms:created>
  <dcterms:modified xsi:type="dcterms:W3CDTF">2020-09-16T14:32:32Z</dcterms:modified>
</cp:coreProperties>
</file>