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sldIdLst>
    <p:sldId id="256" r:id="rId2"/>
    <p:sldId id="833" r:id="rId3"/>
    <p:sldId id="835" r:id="rId4"/>
    <p:sldId id="834" r:id="rId5"/>
    <p:sldId id="836" r:id="rId6"/>
    <p:sldId id="837" r:id="rId7"/>
    <p:sldId id="838" r:id="rId8"/>
    <p:sldId id="839" r:id="rId9"/>
    <p:sldId id="84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>
      <p:cViewPr varScale="1">
        <p:scale>
          <a:sx n="114" d="100"/>
          <a:sy n="114" d="100"/>
        </p:scale>
        <p:origin x="300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8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0714_001-2-Edit_blueppt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21978" r="42" b="20335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95296" y="2099704"/>
            <a:ext cx="10382304" cy="2193392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evenabbott.co.uk/practical-adhesion/fmodes.php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Interfaces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653136"/>
            <a:ext cx="10363200" cy="1224136"/>
          </a:xfrm>
          <a:solidFill>
            <a:srgbClr val="EAEAEA">
              <a:alpha val="23137"/>
            </a:srgbClr>
          </a:solidFill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Steven Krave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Fermilab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US Magnet Development Program</a:t>
            </a:r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64B64-F52D-49DD-A89D-DA7B7F3BF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 are key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5A574-7444-48C8-B6B4-ED779D080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Glued or frictionless or something in between. </a:t>
            </a:r>
          </a:p>
          <a:p>
            <a:pPr lvl="1"/>
            <a:r>
              <a:rPr lang="en-US" dirty="0"/>
              <a:t>We apply these boundary conditions to ensure controlled movement in our modeling in a fashion that matches reality</a:t>
            </a:r>
          </a:p>
          <a:p>
            <a:pPr lvl="1"/>
            <a:r>
              <a:rPr lang="en-US" dirty="0"/>
              <a:t>In reality we don’t typically do anything to push conditions in any one direction and have uncertainty</a:t>
            </a:r>
          </a:p>
          <a:p>
            <a:pPr lvl="1"/>
            <a:r>
              <a:rPr lang="en-US" dirty="0"/>
              <a:t>Uncertainty is bad, and leads to unpredictable, erratic performance</a:t>
            </a:r>
          </a:p>
          <a:p>
            <a:pPr lvl="1"/>
            <a:r>
              <a:rPr lang="en-US" dirty="0"/>
              <a:t>We often rely on manufacturer data and idealized cases to generate a parameter-space for simulation</a:t>
            </a:r>
          </a:p>
          <a:p>
            <a:pPr lvl="2"/>
            <a:r>
              <a:rPr lang="en-US" dirty="0"/>
              <a:t>This may be useful where these conditions are replicated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AE011-0EFC-439F-B1D1-EAF6DF292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6473FE-2926-4DEC-83C8-BC662A77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4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F5C92-2F61-4E1E-8C0C-49D416016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Failure Modes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19818-36AE-485A-9F4D-68D132695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486400" cy="4641379"/>
          </a:xfrm>
        </p:spPr>
        <p:txBody>
          <a:bodyPr/>
          <a:lstStyle/>
          <a:p>
            <a:r>
              <a:rPr lang="en-US" dirty="0"/>
              <a:t>Interfaces in magnet composites are all a function of adhesion characteristics of the resin and surface properties</a:t>
            </a:r>
          </a:p>
          <a:p>
            <a:r>
              <a:rPr lang="en-US" dirty="0"/>
              <a:t>Magnet interfaces are so weak that seems unlikely that they directly cause conductor degradation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40388-7A5B-4439-92FB-3EEB50690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D635F6-D3E5-46BC-9F89-6CB50ACC6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065591-169A-4F2A-9721-6A86CB730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696" y="1555089"/>
            <a:ext cx="5848350" cy="213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95CAA2-3A9C-48C9-A0F0-3FB0BEA31DA7}"/>
              </a:ext>
            </a:extLst>
          </p:cNvPr>
          <p:cNvSpPr txBox="1"/>
          <p:nvPr/>
        </p:nvSpPr>
        <p:spPr>
          <a:xfrm>
            <a:off x="6553200" y="39624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3"/>
              </a:rPr>
              <a:t>https://www.stevenabbott.co.uk/practical-adhesion/fmodes.php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672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FCBD5-51AD-4159-A75A-6616D2832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Probing Failure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2D3ED-A361-4889-BB1D-B4CE878B4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867400" cy="464137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Tensile Adhesion testing</a:t>
            </a:r>
          </a:p>
          <a:p>
            <a:pPr lvl="1"/>
            <a:r>
              <a:rPr lang="en-US" dirty="0"/>
              <a:t>I’m looking for some useable fixturing</a:t>
            </a:r>
          </a:p>
          <a:p>
            <a:r>
              <a:rPr lang="en-US" dirty="0"/>
              <a:t>Peel testing</a:t>
            </a:r>
          </a:p>
          <a:p>
            <a:pPr lvl="1"/>
            <a:r>
              <a:rPr lang="en-US" dirty="0"/>
              <a:t>Useful for flexible substrate</a:t>
            </a:r>
          </a:p>
          <a:p>
            <a:pPr lvl="2"/>
            <a:r>
              <a:rPr lang="en-US" dirty="0"/>
              <a:t>We have used for mold release testing</a:t>
            </a:r>
          </a:p>
          <a:p>
            <a:pPr lvl="3"/>
            <a:r>
              <a:rPr lang="en-US" dirty="0"/>
              <a:t>Note, good mold release means had to quantify test data</a:t>
            </a:r>
          </a:p>
          <a:p>
            <a:pPr lvl="2"/>
            <a:r>
              <a:rPr lang="en-US" dirty="0"/>
              <a:t>Could be cable to cable?</a:t>
            </a:r>
          </a:p>
          <a:p>
            <a:pPr lvl="3"/>
            <a:r>
              <a:rPr lang="en-US" dirty="0"/>
              <a:t>Would need some tooling but probably not too difficult</a:t>
            </a:r>
          </a:p>
          <a:p>
            <a:r>
              <a:rPr lang="en-US" dirty="0"/>
              <a:t>Shear testing</a:t>
            </a:r>
          </a:p>
          <a:p>
            <a:pPr lvl="1"/>
            <a:r>
              <a:rPr lang="en-US" dirty="0"/>
              <a:t>Shear Compression</a:t>
            </a:r>
          </a:p>
          <a:p>
            <a:pPr lvl="1"/>
            <a:r>
              <a:rPr lang="en-US" b="1" dirty="0"/>
              <a:t>Short Beam</a:t>
            </a:r>
          </a:p>
          <a:p>
            <a:pPr lvl="1"/>
            <a:r>
              <a:rPr lang="en-US" dirty="0"/>
              <a:t>Others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01637-AFB8-42D2-9753-5B506A530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FCF8B0-6BCB-4A2B-AD63-153D7BA1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1026" name="Picture 2" descr="Adhesion Testing - Nicol Scales">
            <a:extLst>
              <a:ext uri="{FF2B5EF4-FFF2-40B4-BE49-F238E27FC236}">
                <a16:creationId xmlns:a16="http://schemas.microsoft.com/office/drawing/2014/main" id="{C79E6AA5-0F25-42F4-8046-063A95ED5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311607"/>
            <a:ext cx="23812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8726F9D-BCD9-4337-9919-53519FECE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4216771"/>
            <a:ext cx="3670300" cy="15646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70EA3C-5918-4B14-85A7-07C0F7EE8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44" b="20617"/>
          <a:stretch/>
        </p:blipFill>
        <p:spPr>
          <a:xfrm>
            <a:off x="9448800" y="2209800"/>
            <a:ext cx="2500735" cy="357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87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A710C-EBF8-45F7-B7DD-C21E890B8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Data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1C424ED-EC82-418B-AD5E-AF44B46F27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0797" y="1600200"/>
            <a:ext cx="4142406" cy="4525963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39DADC-378E-4261-B556-7A16545196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45200" y="2483061"/>
            <a:ext cx="5384800" cy="10865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37F7A-0BC2-4738-A57A-03B25F3C7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6E40F-849B-47CA-A185-D88E26EBA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8D1994-8968-4EDD-92D8-A5BB29B06376}"/>
              </a:ext>
            </a:extLst>
          </p:cNvPr>
          <p:cNvSpPr txBox="1"/>
          <p:nvPr/>
        </p:nvSpPr>
        <p:spPr>
          <a:xfrm>
            <a:off x="6261100" y="178579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Short Beam Strength per ASTM D2344 of Nb</a:t>
            </a:r>
            <a:r>
              <a:rPr lang="en-US" baseline="-25000" dirty="0"/>
              <a:t>3</a:t>
            </a:r>
            <a:r>
              <a:rPr lang="en-US" dirty="0"/>
              <a:t>Sn Subscale Composite 4-stack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A63107-9ECD-4C5D-9EC9-06BF426B4CE9}"/>
              </a:ext>
            </a:extLst>
          </p:cNvPr>
          <p:cNvSpPr/>
          <p:nvPr/>
        </p:nvSpPr>
        <p:spPr>
          <a:xfrm>
            <a:off x="2678846" y="3124200"/>
            <a:ext cx="521554" cy="1956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166C59-5A08-4C2D-9BAB-736C9935769C}"/>
              </a:ext>
            </a:extLst>
          </p:cNvPr>
          <p:cNvSpPr/>
          <p:nvPr/>
        </p:nvSpPr>
        <p:spPr>
          <a:xfrm>
            <a:off x="3411534" y="3026358"/>
            <a:ext cx="521554" cy="1956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4DB78BA-FD89-48D3-A36D-64D06AE18777}"/>
              </a:ext>
            </a:extLst>
          </p:cNvPr>
          <p:cNvSpPr/>
          <p:nvPr/>
        </p:nvSpPr>
        <p:spPr>
          <a:xfrm>
            <a:off x="2209800" y="5867400"/>
            <a:ext cx="521554" cy="1956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46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25008-9EA4-4376-93F6-3A7FC361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New Resins tested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0BDAD-D762-47CD-BFFC-BAB57534F8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CTD 101K with no binder tends to go to ~15 MPa</a:t>
            </a:r>
          </a:p>
          <a:p>
            <a:pPr lvl="1"/>
            <a:r>
              <a:rPr lang="en-US" dirty="0"/>
              <a:t>Quiet until ~80% ultimate</a:t>
            </a:r>
          </a:p>
          <a:p>
            <a:r>
              <a:rPr lang="en-US" dirty="0"/>
              <a:t>CTD 155 goes to ~25MPa</a:t>
            </a:r>
          </a:p>
          <a:p>
            <a:pPr lvl="1"/>
            <a:r>
              <a:rPr lang="en-US" dirty="0"/>
              <a:t>Quiet until ~50% of ultimate</a:t>
            </a:r>
          </a:p>
          <a:p>
            <a:r>
              <a:rPr lang="en-US" dirty="0"/>
              <a:t>153 goes to ~22 MPa</a:t>
            </a:r>
          </a:p>
          <a:p>
            <a:pPr lvl="1"/>
            <a:r>
              <a:rPr lang="en-US" dirty="0"/>
              <a:t>Makes noise from 20%</a:t>
            </a:r>
          </a:p>
          <a:p>
            <a:r>
              <a:rPr lang="en-US" dirty="0"/>
              <a:t>701X goes to ~26 MPA</a:t>
            </a:r>
          </a:p>
          <a:p>
            <a:pPr lvl="1"/>
            <a:r>
              <a:rPr lang="en-US" dirty="0"/>
              <a:t>Reasonably quiet until failure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979DA-251E-4AAA-B179-6500409B8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5A62C-326A-4494-8C13-11EA2AD4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6917366A-29DF-42F5-97E0-CAA6143F36C6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180" y="1600200"/>
            <a:ext cx="484563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52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0105211-FA81-42E7-BDD7-6532697DF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 and anecdotal evidence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7E4EE2F-BA43-4FA7-8FC6-27866EB00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5765800" cy="490696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For QXF we are doing a comparison between a good performing coil and an average performing coil.</a:t>
            </a:r>
          </a:p>
          <a:p>
            <a:pPr lvl="1"/>
            <a:r>
              <a:rPr lang="en-US" dirty="0"/>
              <a:t>Visual testing and </a:t>
            </a:r>
            <a:r>
              <a:rPr lang="en-US" dirty="0" err="1"/>
              <a:t>Tg</a:t>
            </a:r>
            <a:r>
              <a:rPr lang="en-US" dirty="0"/>
              <a:t> Measurements</a:t>
            </a:r>
          </a:p>
          <a:p>
            <a:pPr lvl="2"/>
            <a:r>
              <a:rPr lang="en-US" dirty="0"/>
              <a:t>Aside from some small cosmetic differences these don’t seem to build much of a case for difference in performance</a:t>
            </a:r>
          </a:p>
          <a:p>
            <a:pPr lvl="1"/>
            <a:r>
              <a:rPr lang="en-US" dirty="0"/>
              <a:t>But we had to break them to extract samples</a:t>
            </a:r>
          </a:p>
          <a:p>
            <a:pPr lvl="2"/>
            <a:r>
              <a:rPr lang="en-US" dirty="0"/>
              <a:t>We found it very easy to extract samples from the better performing coil</a:t>
            </a:r>
          </a:p>
          <a:p>
            <a:pPr lvl="2"/>
            <a:r>
              <a:rPr lang="en-US" dirty="0"/>
              <a:t>It was rather difficult to extract samples from the poorly performing coil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BE0E7A8-BC9E-4205-B99B-B7C4BDAB6C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0661" t="7174" r="33962" b="24901"/>
          <a:stretch/>
        </p:blipFill>
        <p:spPr>
          <a:xfrm>
            <a:off x="9675796" y="1371600"/>
            <a:ext cx="1754203" cy="252605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FE0A80-FF85-4248-93B1-47F63F104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7D7E6-5232-447F-AD42-72EA6FB6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885BA5-8566-4AC5-BEB7-CB627E2F27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7" t="14445" b="5975"/>
          <a:stretch/>
        </p:blipFill>
        <p:spPr>
          <a:xfrm>
            <a:off x="7010400" y="1371601"/>
            <a:ext cx="2213121" cy="25260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7F3A43-5662-4C31-9C01-E447E293AC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15" t="34444" r="2593" b="15749"/>
          <a:stretch/>
        </p:blipFill>
        <p:spPr>
          <a:xfrm rot="10800000">
            <a:off x="9345134" y="3953420"/>
            <a:ext cx="2415525" cy="2209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019A9D-7F3C-4EAD-8EE1-D87CC1B000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06" t="8053" r="18889" b="17778"/>
          <a:stretch/>
        </p:blipFill>
        <p:spPr>
          <a:xfrm>
            <a:off x="6420404" y="3352800"/>
            <a:ext cx="1433837" cy="26304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B6A4E29-0683-459A-BF70-5411134E2325}"/>
              </a:ext>
            </a:extLst>
          </p:cNvPr>
          <p:cNvSpPr txBox="1"/>
          <p:nvPr/>
        </p:nvSpPr>
        <p:spPr>
          <a:xfrm>
            <a:off x="8571698" y="3877379"/>
            <a:ext cx="2208196" cy="92333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Worse Performance</a:t>
            </a:r>
            <a:r>
              <a:rPr lang="en-US" dirty="0"/>
              <a:t>: Difficult to separate from pole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701406-049A-4E8B-A186-BD6A005136A9}"/>
              </a:ext>
            </a:extLst>
          </p:cNvPr>
          <p:cNvSpPr txBox="1"/>
          <p:nvPr/>
        </p:nvSpPr>
        <p:spPr>
          <a:xfrm>
            <a:off x="6110927" y="5183097"/>
            <a:ext cx="2208196" cy="92333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Better Performance</a:t>
            </a:r>
            <a:r>
              <a:rPr lang="en-US" dirty="0"/>
              <a:t>: Easy to separate from pole</a:t>
            </a:r>
          </a:p>
        </p:txBody>
      </p:sp>
    </p:spTree>
    <p:extLst>
      <p:ext uri="{BB962C8B-B14F-4D97-AF65-F5344CB8AC3E}">
        <p14:creationId xmlns:p14="http://schemas.microsoft.com/office/powerpoint/2010/main" val="295677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E3B4-D51D-48AD-8531-99D31BF95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scope plans 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175C4-FCF8-4EED-B710-9D1630534E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 plan on fabricating and testing 4 and ten stacks of reacted Nb3Sn Cable that have been cleaned and measuring shear properties</a:t>
            </a:r>
          </a:p>
          <a:p>
            <a:pPr lvl="1"/>
            <a:r>
              <a:rPr lang="en-US" dirty="0"/>
              <a:t>Samples had insulation ultrasonic cleaned and rinsed in alcohol</a:t>
            </a:r>
          </a:p>
          <a:p>
            <a:pPr lvl="1"/>
            <a:r>
              <a:rPr lang="en-US" dirty="0"/>
              <a:t>Cable ultrasonic cleaned in 2% </a:t>
            </a:r>
            <a:r>
              <a:rPr lang="en-US" dirty="0" err="1"/>
              <a:t>Citranox</a:t>
            </a:r>
            <a:r>
              <a:rPr lang="en-US" dirty="0"/>
              <a:t> and rinsed in alcohol</a:t>
            </a:r>
          </a:p>
          <a:p>
            <a:pPr lvl="1"/>
            <a:r>
              <a:rPr lang="en-US" dirty="0"/>
              <a:t>Clean samples mean clean, clear cable samples</a:t>
            </a:r>
          </a:p>
          <a:p>
            <a:pPr lvl="2"/>
            <a:r>
              <a:rPr lang="en-US" dirty="0"/>
              <a:t>I have not seen this in any other samples made</a:t>
            </a:r>
          </a:p>
          <a:p>
            <a:pPr lvl="2"/>
            <a:r>
              <a:rPr lang="en-US" dirty="0"/>
              <a:t>The tech forgot mold release and needed a hammer and chisel to separate the cable sample from the tooling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4516AB0-9330-46B0-B564-AD3F56D015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1843881"/>
            <a:ext cx="5384800" cy="4038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72629-C2BF-4E39-80D9-AE8937C26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798D3-31F5-4133-B271-5C0BCA615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509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FE665-2CCE-4AA3-946B-980D079A2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Suggestions for potential low friction/ </a:t>
            </a:r>
            <a:r>
              <a:rPr lang="en-US" dirty="0" err="1"/>
              <a:t>reactable</a:t>
            </a:r>
            <a:r>
              <a:rPr lang="en-US" dirty="0"/>
              <a:t> mold releases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D5A2B-8BB2-4FE0-A5F8-C4186080A3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Nickel Boron</a:t>
            </a:r>
          </a:p>
          <a:p>
            <a:pPr lvl="1"/>
            <a:r>
              <a:rPr lang="en-US" dirty="0"/>
              <a:t>Nickel plating with embedded boron</a:t>
            </a:r>
          </a:p>
          <a:p>
            <a:r>
              <a:rPr lang="en-US" dirty="0"/>
              <a:t>Boron aluminum Magnesium	</a:t>
            </a:r>
          </a:p>
          <a:p>
            <a:pPr lvl="1"/>
            <a:r>
              <a:rPr lang="en-US" dirty="0"/>
              <a:t>High tech coating</a:t>
            </a:r>
          </a:p>
          <a:p>
            <a:r>
              <a:rPr lang="en-US" dirty="0"/>
              <a:t>Tungsten Disulfide</a:t>
            </a:r>
          </a:p>
          <a:p>
            <a:pPr lvl="1"/>
            <a:r>
              <a:rPr lang="en-US" dirty="0"/>
              <a:t>Not compatible with epoxy</a:t>
            </a:r>
          </a:p>
          <a:p>
            <a:pPr lvl="1"/>
            <a:r>
              <a:rPr lang="en-US" dirty="0"/>
              <a:t>Good to over 1000C  and compatible with thermoplastics</a:t>
            </a:r>
          </a:p>
          <a:p>
            <a:r>
              <a:rPr lang="en-US" dirty="0"/>
              <a:t>Boron Nitride</a:t>
            </a:r>
          </a:p>
          <a:p>
            <a:pPr lvl="1"/>
            <a:r>
              <a:rPr lang="en-US" dirty="0"/>
              <a:t>Seems to work ok, I have made some samples. It’s not as great as traditional mold releases but works. Adheres to the sample. Radiation concerns.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B2E3EF4-DDC7-4472-A558-8C652E1AF9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2033643"/>
            <a:ext cx="5384800" cy="365907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43F3C-811B-4A3F-B635-76CC70721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3984D-8DC2-4D06-A7F1-5E6CC4D94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928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P_template.pptx" id="{96EB11EC-4848-4146-863E-4F32E6568D2C}" vid="{743B1CAF-C298-45C4-A0E3-80F7E987BC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MDP_wide_template</Template>
  <TotalTime>341</TotalTime>
  <Words>535</Words>
  <Application>Microsoft Office PowerPoint</Application>
  <PresentationFormat>Widescreen</PresentationFormat>
  <Paragraphs>82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Interfaces</vt:lpstr>
      <vt:lpstr>Interfaces are key</vt:lpstr>
      <vt:lpstr>Potential Failure Modes</vt:lpstr>
      <vt:lpstr>Probing Failure</vt:lpstr>
      <vt:lpstr>Example Data</vt:lpstr>
      <vt:lpstr>Summary of New Resins tested so Far</vt:lpstr>
      <vt:lpstr>Observations and anecdotal evidence</vt:lpstr>
      <vt:lpstr>Small scope plans moving forward</vt:lpstr>
      <vt:lpstr>Suggestions for potential low friction/ reactable mold releases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Interfaces</dc:title>
  <dc:creator>Steven T. Krave</dc:creator>
  <cp:lastModifiedBy>Steven T. Krave</cp:lastModifiedBy>
  <cp:revision>9</cp:revision>
  <dcterms:created xsi:type="dcterms:W3CDTF">2020-09-15T16:08:31Z</dcterms:created>
  <dcterms:modified xsi:type="dcterms:W3CDTF">2020-09-15T21:49:36Z</dcterms:modified>
</cp:coreProperties>
</file>