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7" r:id="rId6"/>
    <p:sldId id="260" r:id="rId7"/>
    <p:sldId id="268" r:id="rId8"/>
    <p:sldId id="261" r:id="rId9"/>
    <p:sldId id="262" r:id="rId10"/>
    <p:sldId id="265" r:id="rId11"/>
    <p:sldId id="264" r:id="rId12"/>
    <p:sldId id="263" r:id="rId13"/>
    <p:sldId id="26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9"/>
    <p:restoredTop sz="96327"/>
  </p:normalViewPr>
  <p:slideViewPr>
    <p:cSldViewPr snapToGrid="0" snapToObjects="1">
      <p:cViewPr varScale="1">
        <p:scale>
          <a:sx n="144" d="100"/>
          <a:sy n="144" d="100"/>
        </p:scale>
        <p:origin x="232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1" d="100"/>
        <a:sy n="14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11/2/20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11/2/20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11/2/20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YnRxPrxrHmBId-k77IVSxXqEwOWDeeAh/view" TargetMode="External"/><Relationship Id="rId2" Type="http://schemas.openxmlformats.org/officeDocument/2006/relationships/hyperlink" Target="https://ideas-in-action.lbl.gov/topics/upstander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9AF38-9C8E-334D-9B92-3DC7DAA480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Being an Upstander &amp; COVID-19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24CB2E-9475-7648-A2AA-B0584987B2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Speaking up as we come back to the lab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8C0C00-F3D7-FE43-86C3-4D5BBFA47458}"/>
              </a:ext>
            </a:extLst>
          </p:cNvPr>
          <p:cNvSpPr txBox="1"/>
          <p:nvPr/>
        </p:nvSpPr>
        <p:spPr>
          <a:xfrm>
            <a:off x="9844644" y="2826327"/>
            <a:ext cx="194873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Mark Bandstra</a:t>
            </a:r>
          </a:p>
          <a:p>
            <a:pPr algn="ctr"/>
            <a:r>
              <a:rPr lang="en-US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Jeff Bramble</a:t>
            </a:r>
          </a:p>
          <a:p>
            <a:pPr algn="ctr"/>
            <a:r>
              <a:rPr lang="en-US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Heather Crawford</a:t>
            </a:r>
          </a:p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Tom Gallant</a:t>
            </a:r>
          </a:p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Ernst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Sichtermann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816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DC5A77-10C9-4ECF-B7EB-8D917F3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FE28B5-FB16-49A9-B851-3C35FAC0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10905976" cy="16511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1958E9-9305-334B-96F7-F0AE193D5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754" y="1087374"/>
            <a:ext cx="8983489" cy="1000978"/>
          </a:xfrm>
        </p:spPr>
        <p:txBody>
          <a:bodyPr>
            <a:normAutofit/>
          </a:bodyPr>
          <a:lstStyle/>
          <a:p>
            <a:r>
              <a:rPr lang="en-US" dirty="0"/>
              <a:t>Things to Keep In Mind</a:t>
            </a: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014442-855A-4E0F-8D09-C314661A4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4533" y="758952"/>
            <a:ext cx="1185379" cy="16511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1ABF09-86CF-414E-88A5-2B84CC723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3" y="2526526"/>
            <a:ext cx="1169701" cy="3563378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E91770-CDBB-4D24-94E5-AD484F36C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9019" y="2526526"/>
            <a:ext cx="10920893" cy="3563377"/>
          </a:xfrm>
          <a:prstGeom prst="rect">
            <a:avLst/>
          </a:prstGeom>
          <a:solidFill>
            <a:schemeClr val="bg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0BEBE5E-EC19-D346-80B2-A7AF9106A961}"/>
              </a:ext>
            </a:extLst>
          </p:cNvPr>
          <p:cNvSpPr txBox="1">
            <a:spLocks/>
          </p:cNvSpPr>
          <p:nvPr/>
        </p:nvSpPr>
        <p:spPr>
          <a:xfrm>
            <a:off x="1600753" y="3099816"/>
            <a:ext cx="8983489" cy="29900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Reminding colleagues about the safety guidelines is just that – chances are that they honestly slipped up and will appreciate the reminder</a:t>
            </a:r>
          </a:p>
          <a:p>
            <a:r>
              <a:rPr lang="en-US" dirty="0">
                <a:solidFill>
                  <a:schemeClr val="tx1"/>
                </a:solidFill>
              </a:rPr>
              <a:t>Everyone has a life they go home to, and we often don’t know what that may include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Many of us have members of at-risk populations in our homes or immediate family circles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More than ever, we cannot and should not second-guess what non-work stresses our colleagues are experiencing – </a:t>
            </a:r>
            <a:r>
              <a:rPr lang="en-US" b="1" dirty="0">
                <a:solidFill>
                  <a:schemeClr val="tx1"/>
                </a:solidFill>
              </a:rPr>
              <a:t>patience and empathy are key</a:t>
            </a:r>
          </a:p>
        </p:txBody>
      </p:sp>
    </p:spTree>
    <p:extLst>
      <p:ext uri="{BB962C8B-B14F-4D97-AF65-F5344CB8AC3E}">
        <p14:creationId xmlns:p14="http://schemas.microsoft.com/office/powerpoint/2010/main" val="869739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250BF-69DE-1142-8BDD-CAA4EB935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More Things to Keep In Mind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1F271-A7A7-A147-94A2-B06B9C420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Upstanding in all contexts, including safety and COVID-19 related issues is a </a:t>
            </a:r>
            <a:r>
              <a:rPr lang="en-US" b="1" dirty="0"/>
              <a:t>person-to-person interaction, plain and simple</a:t>
            </a:r>
          </a:p>
          <a:p>
            <a:pPr lvl="1"/>
            <a:r>
              <a:rPr lang="en-US" dirty="0"/>
              <a:t>Whether you are talking to Director </a:t>
            </a:r>
            <a:r>
              <a:rPr lang="en-US" dirty="0" err="1"/>
              <a:t>Witherell</a:t>
            </a:r>
            <a:r>
              <a:rPr lang="en-US" dirty="0"/>
              <a:t>, your postdoc, the shuttle driver, or your direct supervisor in this context </a:t>
            </a:r>
            <a:r>
              <a:rPr lang="en-US" b="1" dirty="0"/>
              <a:t>you’re speaking to another human being about your shared safety</a:t>
            </a:r>
          </a:p>
        </p:txBody>
      </p:sp>
    </p:spTree>
    <p:extLst>
      <p:ext uri="{BB962C8B-B14F-4D97-AF65-F5344CB8AC3E}">
        <p14:creationId xmlns:p14="http://schemas.microsoft.com/office/powerpoint/2010/main" val="551651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0516254-1D9F-4F3A-9870-3A3280BE2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250BF-69DE-1142-8BDD-CAA4EB935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116" y="864108"/>
            <a:ext cx="3073914" cy="5120639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Even More Things to Keep In Mind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14672B-27A5-4CDA-ABAF-5E4CF4B41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D89589C-2C90-4407-A995-05EC3DD7A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51129" y="2085681"/>
            <a:ext cx="0" cy="268663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1F271-A7A7-A147-94A2-B06B9C420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9229" y="864108"/>
            <a:ext cx="5910677" cy="5120640"/>
          </a:xfrm>
        </p:spPr>
        <p:txBody>
          <a:bodyPr>
            <a:normAutofit/>
          </a:bodyPr>
          <a:lstStyle/>
          <a:p>
            <a:r>
              <a:rPr lang="en-US" dirty="0"/>
              <a:t>If you’re reminded of precautions which accidentally you’ve let slip, </a:t>
            </a:r>
            <a:r>
              <a:rPr lang="en-US" b="1" dirty="0"/>
              <a:t>thank the person who reminded you</a:t>
            </a:r>
            <a:endParaRPr lang="en-US" dirty="0"/>
          </a:p>
          <a:p>
            <a:pPr lvl="1"/>
            <a:r>
              <a:rPr lang="en-US" dirty="0"/>
              <a:t>Positive responses encourage all of us to repeat a behavior – we’re all more likely to speak up the next time if our actions are received well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206779-5C74-4555-94BC-5845C92EC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8398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69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B4D29-1190-A940-B457-B7E4196F8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98D1F-A2F4-404A-9016-37440662C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Special thanks to the talented actors and production staff of the ‘NSD COVID-19 Mini-Documentary Series’</a:t>
            </a:r>
          </a:p>
          <a:p>
            <a:pPr lvl="1"/>
            <a:r>
              <a:rPr lang="en-US" dirty="0"/>
              <a:t>Jackie Gates, Nishi </a:t>
            </a:r>
            <a:r>
              <a:rPr lang="en-US" dirty="0" err="1"/>
              <a:t>Intwala</a:t>
            </a:r>
            <a:r>
              <a:rPr lang="en-US" dirty="0"/>
              <a:t>, and Jenn Pore</a:t>
            </a:r>
          </a:p>
        </p:txBody>
      </p:sp>
    </p:spTree>
    <p:extLst>
      <p:ext uri="{BB962C8B-B14F-4D97-AF65-F5344CB8AC3E}">
        <p14:creationId xmlns:p14="http://schemas.microsoft.com/office/powerpoint/2010/main" val="911499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63FC7-9CE6-604C-B4D6-E2BDEA1B4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Upstander?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0E4CF-1FFB-854D-B0DC-16B06CCC6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Upstander:  someone who observes or experiences microaggressions and speaks up with the aim to stop the behavior from happening again</a:t>
            </a:r>
          </a:p>
          <a:p>
            <a:r>
              <a:rPr lang="en-US" dirty="0"/>
              <a:t>Upstander behavior: acts of respectful intervention, civility, and setting example with one’s own behaviors</a:t>
            </a:r>
          </a:p>
          <a:p>
            <a:endParaRPr lang="en-US" dirty="0"/>
          </a:p>
          <a:p>
            <a:r>
              <a:rPr lang="en-US" dirty="0"/>
              <a:t>Being an upstander is often </a:t>
            </a:r>
            <a:r>
              <a:rPr lang="en-US" i="1" dirty="0"/>
              <a:t>not</a:t>
            </a:r>
            <a:r>
              <a:rPr lang="en-US" dirty="0"/>
              <a:t> easy…</a:t>
            </a:r>
          </a:p>
          <a:p>
            <a:pPr lvl="1"/>
            <a:r>
              <a:rPr lang="en-US" dirty="0"/>
              <a:t>Few of us feel comfortable ‘calling someone out’ – which is why we all need to understand that this is not what being an upstander means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1FBF3D-A534-B448-9405-940CD5179D5E}"/>
              </a:ext>
            </a:extLst>
          </p:cNvPr>
          <p:cNvSpPr txBox="1"/>
          <p:nvPr/>
        </p:nvSpPr>
        <p:spPr>
          <a:xfrm>
            <a:off x="3035061" y="6328895"/>
            <a:ext cx="8983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IDEA Resources: </a:t>
            </a:r>
            <a:r>
              <a:rPr lang="en-US" dirty="0">
                <a:hlinkClick r:id="rId2"/>
              </a:rPr>
              <a:t>https://ideas-in-action.lbl.gov/topics/upstander</a:t>
            </a:r>
            <a:r>
              <a:rPr lang="en-US" dirty="0"/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Upstander Action Guide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423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1D7602-6D2D-46C2-A7B2-434F3678D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539253-EA7C-41D9-9930-0923683AA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1219810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FE5B71-D11C-9544-9E39-7CA68DABA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123837"/>
            <a:ext cx="3073914" cy="4601183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Upstander Behavior &amp; COVID-19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D89589C-2C90-4407-A995-05EC3DD7A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480" y="2085681"/>
            <a:ext cx="0" cy="268663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D27D9-D414-A34B-B790-BC68FA72B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3580" y="864108"/>
            <a:ext cx="6144367" cy="5120640"/>
          </a:xfrm>
        </p:spPr>
        <p:txBody>
          <a:bodyPr>
            <a:normAutofit/>
          </a:bodyPr>
          <a:lstStyle/>
          <a:p>
            <a:r>
              <a:rPr lang="en-US" dirty="0"/>
              <a:t>In the context of COVID-19 and returning to work, upstander behavior is as critical as ever</a:t>
            </a:r>
          </a:p>
          <a:p>
            <a:r>
              <a:rPr lang="en-US" dirty="0"/>
              <a:t>The main difference is that rather than supporting and advocating for people and communities that share a different background or identity than their own, in the context of COVID-19 we can </a:t>
            </a:r>
            <a:r>
              <a:rPr lang="en-US" b="1" dirty="0"/>
              <a:t>advocate for our shared health and safety</a:t>
            </a:r>
          </a:p>
        </p:txBody>
      </p:sp>
    </p:spTree>
    <p:extLst>
      <p:ext uri="{BB962C8B-B14F-4D97-AF65-F5344CB8AC3E}">
        <p14:creationId xmlns:p14="http://schemas.microsoft.com/office/powerpoint/2010/main" val="914421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D75A9-0CD0-9E45-B104-18D72E447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Speaking Up</a:t>
            </a:r>
          </a:p>
        </p:txBody>
      </p:sp>
      <p:pic>
        <p:nvPicPr>
          <p:cNvPr id="4" name="DistanceMovie" descr="DistanceMovie">
            <a:hlinkClick r:id="" action="ppaction://media"/>
            <a:extLst>
              <a:ext uri="{FF2B5EF4-FFF2-40B4-BE49-F238E27FC236}">
                <a16:creationId xmlns:a16="http://schemas.microsoft.com/office/drawing/2014/main" id="{28EC8984-9CE0-F646-B878-F8764202AA3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8629"/>
          <a:stretch/>
        </p:blipFill>
        <p:spPr>
          <a:xfrm>
            <a:off x="5716752" y="804588"/>
            <a:ext cx="3629129" cy="5248824"/>
          </a:xfrm>
        </p:spPr>
      </p:pic>
    </p:spTree>
    <p:extLst>
      <p:ext uri="{BB962C8B-B14F-4D97-AF65-F5344CB8AC3E}">
        <p14:creationId xmlns:p14="http://schemas.microsoft.com/office/powerpoint/2010/main" val="265439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D75A9-0CD0-9E45-B104-18D72E447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Speaking Up</a:t>
            </a:r>
            <a:br>
              <a:rPr lang="en-US" dirty="0"/>
            </a:br>
            <a:r>
              <a:rPr lang="en-US" dirty="0"/>
              <a:t>(6’ Away!)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C91286-9D67-4F42-9EAC-CA9363560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1361" y="864108"/>
            <a:ext cx="6885600" cy="5120640"/>
          </a:xfrm>
        </p:spPr>
        <p:txBody>
          <a:bodyPr anchor="t"/>
          <a:lstStyle/>
          <a:p>
            <a:r>
              <a:rPr lang="en-US" dirty="0"/>
              <a:t>Some useful (?) reference points for 6’ distance:</a:t>
            </a:r>
          </a:p>
          <a:p>
            <a:pPr lvl="1"/>
            <a:r>
              <a:rPr lang="en-US" dirty="0"/>
              <a:t>Fourteen tacos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Three armadillos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One standard ice hockey stick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One dairy cow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7F9A11-2CF0-BB41-9EF5-A98C21A8D2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904" b="40709"/>
          <a:stretch/>
        </p:blipFill>
        <p:spPr>
          <a:xfrm>
            <a:off x="4668012" y="1600866"/>
            <a:ext cx="6019800" cy="4297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CA20AE-D8A3-1F4A-8E6B-556748248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943" y="2452889"/>
            <a:ext cx="5267841" cy="9493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6AB22F-F09A-C945-889E-3786BC94E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3708" y="3824513"/>
            <a:ext cx="3600603" cy="9560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74EA4D-A3AA-B649-BF1E-0FDAFEEDE8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9750" y="5060391"/>
            <a:ext cx="2702214" cy="164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68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D75A9-0CD0-9E45-B104-18D72E447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Speaking Up</a:t>
            </a:r>
          </a:p>
        </p:txBody>
      </p:sp>
      <p:pic>
        <p:nvPicPr>
          <p:cNvPr id="6" name="MaskMovie" descr="MaskMovie">
            <a:hlinkClick r:id="" action="ppaction://media"/>
            <a:extLst>
              <a:ext uri="{FF2B5EF4-FFF2-40B4-BE49-F238E27FC236}">
                <a16:creationId xmlns:a16="http://schemas.microsoft.com/office/drawing/2014/main" id="{6F559A48-2993-864B-8845-6D99A3F9DDE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3490" b="6341"/>
          <a:stretch/>
        </p:blipFill>
        <p:spPr>
          <a:xfrm>
            <a:off x="5463096" y="760889"/>
            <a:ext cx="3744912" cy="5336222"/>
          </a:xfrm>
        </p:spPr>
      </p:pic>
    </p:spTree>
    <p:extLst>
      <p:ext uri="{BB962C8B-B14F-4D97-AF65-F5344CB8AC3E}">
        <p14:creationId xmlns:p14="http://schemas.microsoft.com/office/powerpoint/2010/main" val="100177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D75A9-0CD0-9E45-B104-18D72E447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Speaking Up (Wearing your Mask Properly!)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9C43CEB-8445-E844-BFA6-D2E83B0534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738" y="1135625"/>
            <a:ext cx="7315200" cy="457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131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D75A9-0CD0-9E45-B104-18D72E447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Speaking Up</a:t>
            </a:r>
          </a:p>
        </p:txBody>
      </p:sp>
      <p:pic>
        <p:nvPicPr>
          <p:cNvPr id="6" name="OccupancyMovie" descr="OccupancyMovie">
            <a:hlinkClick r:id="" action="ppaction://media"/>
            <a:extLst>
              <a:ext uri="{FF2B5EF4-FFF2-40B4-BE49-F238E27FC236}">
                <a16:creationId xmlns:a16="http://schemas.microsoft.com/office/drawing/2014/main" id="{4C269793-D273-6F40-BC07-ADEED52247F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4888" y="863600"/>
            <a:ext cx="2881312" cy="5121275"/>
          </a:xfrm>
        </p:spPr>
      </p:pic>
    </p:spTree>
    <p:extLst>
      <p:ext uri="{BB962C8B-B14F-4D97-AF65-F5344CB8AC3E}">
        <p14:creationId xmlns:p14="http://schemas.microsoft.com/office/powerpoint/2010/main" val="20392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DC5A77-10C9-4ECF-B7EB-8D917F3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FE28B5-FB16-49A9-B851-3C35FAC0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10905976" cy="16511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1958E9-9305-334B-96F7-F0AE193D5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754" y="1087374"/>
            <a:ext cx="8983489" cy="1000978"/>
          </a:xfrm>
        </p:spPr>
        <p:txBody>
          <a:bodyPr>
            <a:normAutofit/>
          </a:bodyPr>
          <a:lstStyle/>
          <a:p>
            <a:r>
              <a:rPr lang="en-US" dirty="0"/>
              <a:t>Things to Keep In Mind</a:t>
            </a: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014442-855A-4E0F-8D09-C314661A4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4533" y="758952"/>
            <a:ext cx="1185379" cy="16511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1ABF09-86CF-414E-88A5-2B84CC723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3" y="2526526"/>
            <a:ext cx="1169701" cy="3563378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E91770-CDBB-4D24-94E5-AD484F36C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9019" y="2526526"/>
            <a:ext cx="10920893" cy="3563377"/>
          </a:xfrm>
          <a:prstGeom prst="rect">
            <a:avLst/>
          </a:prstGeom>
          <a:solidFill>
            <a:schemeClr val="bg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D4950-9045-3145-A3FF-7265C6E68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753" y="3099816"/>
            <a:ext cx="8983489" cy="2990087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Reminding colleagues about the safety guidelines is just that – chances are that they honestly slipped up and will appreciate the reminder</a:t>
            </a:r>
          </a:p>
        </p:txBody>
      </p:sp>
    </p:spTree>
    <p:extLst>
      <p:ext uri="{BB962C8B-B14F-4D97-AF65-F5344CB8AC3E}">
        <p14:creationId xmlns:p14="http://schemas.microsoft.com/office/powerpoint/2010/main" val="4121647608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472</Words>
  <Application>Microsoft Macintosh PowerPoint</Application>
  <PresentationFormat>Widescreen</PresentationFormat>
  <Paragraphs>51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Corbel</vt:lpstr>
      <vt:lpstr>Wingdings 2</vt:lpstr>
      <vt:lpstr>Frame</vt:lpstr>
      <vt:lpstr>Being an Upstander &amp; COVID-19</vt:lpstr>
      <vt:lpstr>What is an Upstander?</vt:lpstr>
      <vt:lpstr>Upstander Behavior &amp; COVID-19</vt:lpstr>
      <vt:lpstr>Speaking Up</vt:lpstr>
      <vt:lpstr>Speaking Up (6’ Away!)</vt:lpstr>
      <vt:lpstr>Speaking Up</vt:lpstr>
      <vt:lpstr>Speaking Up (Wearing your Mask Properly!)</vt:lpstr>
      <vt:lpstr>Speaking Up</vt:lpstr>
      <vt:lpstr>Things to Keep In Mind</vt:lpstr>
      <vt:lpstr>Things to Keep In Mind</vt:lpstr>
      <vt:lpstr>More Things to Keep In Mind</vt:lpstr>
      <vt:lpstr>Even More Things to Keep In Mind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Being an Upstander &amp; COVID-19</dc:title>
  <dc:creator>heather crawford</dc:creator>
  <cp:lastModifiedBy>heather crawford</cp:lastModifiedBy>
  <cp:revision>7</cp:revision>
  <dcterms:created xsi:type="dcterms:W3CDTF">2020-11-03T16:26:21Z</dcterms:created>
  <dcterms:modified xsi:type="dcterms:W3CDTF">2020-11-03T19:22:38Z</dcterms:modified>
</cp:coreProperties>
</file>