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809" r:id="rId3"/>
    <p:sldId id="891" r:id="rId4"/>
    <p:sldId id="895" r:id="rId5"/>
    <p:sldId id="900" r:id="rId6"/>
    <p:sldId id="897" r:id="rId7"/>
    <p:sldId id="901" r:id="rId8"/>
    <p:sldId id="898" r:id="rId9"/>
    <p:sldId id="902" r:id="rId10"/>
    <p:sldId id="899" r:id="rId11"/>
    <p:sldId id="894" r:id="rId12"/>
    <p:sldId id="893" r:id="rId13"/>
    <p:sldId id="888" r:id="rId14"/>
    <p:sldId id="889" r:id="rId15"/>
    <p:sldId id="776" r:id="rId16"/>
    <p:sldId id="783" r:id="rId17"/>
    <p:sldId id="777" r:id="rId18"/>
    <p:sldId id="833" r:id="rId19"/>
    <p:sldId id="784" r:id="rId20"/>
    <p:sldId id="831" r:id="rId21"/>
    <p:sldId id="832" r:id="rId22"/>
    <p:sldId id="835" r:id="rId23"/>
    <p:sldId id="834" r:id="rId24"/>
    <p:sldId id="791" r:id="rId25"/>
    <p:sldId id="838" r:id="rId26"/>
    <p:sldId id="83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 autoAdjust="0"/>
    <p:restoredTop sz="94660"/>
  </p:normalViewPr>
  <p:slideViewPr>
    <p:cSldViewPr>
      <p:cViewPr varScale="1">
        <p:scale>
          <a:sx n="113" d="100"/>
          <a:sy n="113" d="100"/>
        </p:scale>
        <p:origin x="120" y="3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MDP General Meeting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 20 T hybrid magnet and comparative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Ferracin, G. Ambrosio, E. </a:t>
            </a:r>
            <a:r>
              <a:rPr lang="en-US" dirty="0" err="1"/>
              <a:t>Barzi</a:t>
            </a:r>
            <a:r>
              <a:rPr lang="en-US" dirty="0"/>
              <a:t>, L. Cooley, R. Gupta, V. </a:t>
            </a:r>
            <a:r>
              <a:rPr lang="en-US" dirty="0" err="1"/>
              <a:t>Kashikhin</a:t>
            </a:r>
            <a:r>
              <a:rPr lang="en-US" dirty="0"/>
              <a:t>, V. </a:t>
            </a:r>
            <a:r>
              <a:rPr lang="en-US" dirty="0" err="1"/>
              <a:t>Marinozzi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 dirty="0"/>
              <a:t>, B. Yahia, A. </a:t>
            </a:r>
            <a:r>
              <a:rPr lang="en-US" dirty="0" err="1"/>
              <a:t>Zlobin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D93-828C-493E-8EDF-CE30D50ED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99EF3-9ACB-4085-82BB-2F4562A79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81E29-031A-42D5-A302-3FA8F7D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5897-09E1-4590-AC56-94BAFF878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91C21-D6FE-482A-9E5C-32003686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55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A568-49C9-4895-AAAD-331D6A54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D7AC-9FE0-45FC-9DE9-6F1C8FA7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3193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“3000” A/mm</a:t>
            </a:r>
            <a:r>
              <a:rPr lang="en-US" baseline="30000" dirty="0"/>
              <a:t>2 </a:t>
            </a:r>
            <a:r>
              <a:rPr lang="en-US" dirty="0"/>
              <a:t>kind of conductor, round, with self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9D702-863C-4A46-9459-93992C5F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C7CE-89E5-4A57-8B8F-E217CCD2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94F9-63EF-4E4D-AD96-A6BAA8F2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27BFCE-2096-4777-85A9-7F229241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086"/>
            <a:ext cx="4114800" cy="2984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0782C-F67F-481F-95A4-2B260AC9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2749086"/>
            <a:ext cx="4114800" cy="2984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F9A3A-AB12-4F51-A0A2-25CBA7B51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660" y="2749086"/>
            <a:ext cx="4114800" cy="2984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C5D4E-08A6-4398-AB43-61AC0766289F}"/>
              </a:ext>
            </a:extLst>
          </p:cNvPr>
          <p:cNvSpPr txBox="1"/>
          <p:nvPr/>
        </p:nvSpPr>
        <p:spPr>
          <a:xfrm>
            <a:off x="1570985" y="2860162"/>
            <a:ext cx="9728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dirty="0">
                <a:solidFill>
                  <a:schemeClr val="tx2"/>
                </a:solidFill>
              </a:rPr>
              <a:t> 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3BCC0-687C-4B20-9152-35293F5ED4B8}"/>
              </a:ext>
            </a:extLst>
          </p:cNvPr>
          <p:cNvSpPr txBox="1"/>
          <p:nvPr/>
        </p:nvSpPr>
        <p:spPr>
          <a:xfrm>
            <a:off x="5303912" y="2860162"/>
            <a:ext cx="120898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7B8DA-0486-4D10-B1ED-80E774D285E4}"/>
              </a:ext>
            </a:extLst>
          </p:cNvPr>
          <p:cNvSpPr txBox="1"/>
          <p:nvPr/>
        </p:nvSpPr>
        <p:spPr>
          <a:xfrm>
            <a:off x="9549897" y="2867646"/>
            <a:ext cx="122020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J</a:t>
            </a:r>
            <a:r>
              <a:rPr lang="en-US" baseline="-25000" dirty="0">
                <a:solidFill>
                  <a:schemeClr val="tx2"/>
                </a:solidFill>
              </a:rPr>
              <a:t>e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</p:spTree>
    <p:extLst>
      <p:ext uri="{BB962C8B-B14F-4D97-AF65-F5344CB8AC3E}">
        <p14:creationId xmlns:p14="http://schemas.microsoft.com/office/powerpoint/2010/main" val="1424511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9E90-9A4A-4BEB-B962-CD7456A7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Reference </a:t>
                </a:r>
                <a:r>
                  <a:rPr lang="en-GB" dirty="0" err="1"/>
                  <a:t>J</a:t>
                </a:r>
                <a:r>
                  <a:rPr lang="en-GB" baseline="-25000" dirty="0" err="1"/>
                  <a:t>c</a:t>
                </a:r>
                <a:r>
                  <a:rPr lang="en-GB" dirty="0"/>
                  <a:t>(B,T) fit </a:t>
                </a:r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</a:rPr>
                  <a:t>for round wire</a:t>
                </a:r>
                <a:r>
                  <a:rPr lang="en-GB" dirty="0"/>
                  <a:t>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where 𝑡=𝑇/𝑇</a:t>
                </a:r>
                <a:r>
                  <a:rPr lang="en-GB" baseline="-25000" dirty="0"/>
                  <a:t>c0</a:t>
                </a:r>
                <a:r>
                  <a:rPr lang="en-GB" dirty="0"/>
                  <a:t>; 𝑏=𝐵</a:t>
                </a:r>
                <a:r>
                  <a:rPr lang="en-GB" baseline="-25000" dirty="0"/>
                  <a:t>p</a:t>
                </a:r>
                <a:r>
                  <a:rPr lang="en-GB" dirty="0"/>
                  <a:t>/𝐵</a:t>
                </a:r>
                <a:r>
                  <a:rPr lang="en-GB" baseline="-25000" dirty="0"/>
                  <a:t>c2 </a:t>
                </a:r>
                <a:r>
                  <a:rPr lang="en-GB" dirty="0"/>
                  <a:t>(𝑡),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p</a:t>
                </a:r>
                <a:r>
                  <a:rPr lang="en-GB" dirty="0"/>
                  <a:t> is the conductor peak field, </a:t>
                </a:r>
                <a:r>
                  <a:rPr lang="en-GB" i="1" dirty="0"/>
                  <a:t>T</a:t>
                </a:r>
                <a:r>
                  <a:rPr lang="en-GB" i="1" baseline="-25000" dirty="0"/>
                  <a:t>c0</a:t>
                </a:r>
                <a:r>
                  <a:rPr lang="en-GB" i="1" dirty="0"/>
                  <a:t> </a:t>
                </a:r>
                <a:r>
                  <a:rPr lang="en-GB" dirty="0"/>
                  <a:t>= 16 K,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c20</a:t>
                </a:r>
                <a:r>
                  <a:rPr lang="en-GB" dirty="0"/>
                  <a:t> =29.77 T, </a:t>
                </a:r>
                <a:r>
                  <a:rPr lang="en-GB" i="1" dirty="0"/>
                  <a:t>C</a:t>
                </a:r>
                <a:r>
                  <a:rPr lang="en-GB" i="1" baseline="-25000" dirty="0"/>
                  <a:t>0</a:t>
                </a:r>
                <a:r>
                  <a:rPr lang="en-GB" baseline="-25000" dirty="0"/>
                  <a:t> </a:t>
                </a:r>
                <a:r>
                  <a:rPr lang="en-GB" dirty="0"/>
                  <a:t>= 223900 T</a:t>
                </a:r>
                <a:r>
                  <a:rPr lang="en-GB" baseline="30000" dirty="0"/>
                  <a:t>.</a:t>
                </a:r>
                <a:r>
                  <a:rPr lang="en-GB" dirty="0"/>
                  <a:t>A/mm</a:t>
                </a:r>
                <a:r>
                  <a:rPr lang="en-GB" baseline="30000" dirty="0"/>
                  <a:t>2</a:t>
                </a:r>
                <a:r>
                  <a:rPr lang="en-GB" dirty="0"/>
                  <a:t>.</a:t>
                </a:r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Fit of data from recent (03/2020) RRP 108/127, 1.1 mm diameter, 1.1 Cu/non-Cu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1706" r="-1222" b="-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127F3-A68D-41B1-BF6C-D0B4A508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A5D5-E498-4570-B69C-6466AC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05B2-2417-4321-82C0-865FCA5F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77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AF20-D7E6-4CAC-85DF-8ACC301D9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5C2B-CC52-4F0D-86C2-4B805665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b="1" dirty="0"/>
              <a:t>Strand diameter						0.7-1.2 mm</a:t>
            </a:r>
          </a:p>
          <a:p>
            <a:pPr lvl="1"/>
            <a:r>
              <a:rPr lang="en-US" b="1" dirty="0" err="1"/>
              <a:t>Cu:non-Cu</a:t>
            </a:r>
            <a:r>
              <a:rPr lang="en-US" b="1" dirty="0"/>
              <a:t> ratio						0.8-2.0</a:t>
            </a:r>
          </a:p>
          <a:p>
            <a:pPr lvl="1"/>
            <a:r>
              <a:rPr lang="en-US" b="1" dirty="0"/>
              <a:t>Non-Cu </a:t>
            </a:r>
            <a:r>
              <a:rPr lang="en-US" b="1" dirty="0" err="1"/>
              <a:t>J</a:t>
            </a:r>
            <a:r>
              <a:rPr lang="en-US" b="1" baseline="-25000" dirty="0" err="1"/>
              <a:t>c</a:t>
            </a:r>
            <a:r>
              <a:rPr lang="en-US" b="1" baseline="-25000" dirty="0"/>
              <a:t> </a:t>
            </a:r>
            <a:r>
              <a:rPr lang="en-US" b="1" dirty="0"/>
              <a:t>round strand with self-field</a:t>
            </a:r>
            <a:endParaRPr lang="en-US" b="1" baseline="-25000" dirty="0"/>
          </a:p>
          <a:p>
            <a:pPr lvl="2"/>
            <a:r>
              <a:rPr lang="en-US" b="1" dirty="0"/>
              <a:t>12 T, 4.2 K 							2980 A/mm2 </a:t>
            </a:r>
          </a:p>
          <a:p>
            <a:pPr lvl="2"/>
            <a:r>
              <a:rPr lang="en-US" b="1" dirty="0"/>
              <a:t>15 T, 4.2 K							1640 A/mm2 </a:t>
            </a:r>
          </a:p>
          <a:p>
            <a:pPr lvl="2"/>
            <a:r>
              <a:rPr lang="en-US" b="1" dirty="0"/>
              <a:t>16 T, 4.2 K							1250 A/mm2 </a:t>
            </a:r>
          </a:p>
          <a:p>
            <a:pPr lvl="3"/>
            <a:r>
              <a:rPr lang="en-US" dirty="0"/>
              <a:t>See next slide for reference fit</a:t>
            </a:r>
          </a:p>
          <a:p>
            <a:pPr lvl="1"/>
            <a:r>
              <a:rPr lang="en-US" b="1" dirty="0"/>
              <a:t>RRR (after cabling)	 					&gt;50</a:t>
            </a:r>
          </a:p>
          <a:p>
            <a:pPr lvl="1"/>
            <a:r>
              <a:rPr lang="en-US" b="1" dirty="0" err="1"/>
              <a:t>I</a:t>
            </a:r>
            <a:r>
              <a:rPr lang="en-US" b="1" baseline="-25000" dirty="0" err="1"/>
              <a:t>c</a:t>
            </a:r>
            <a:r>
              <a:rPr lang="en-US" b="1" dirty="0"/>
              <a:t> degradation due to cabling				5%</a:t>
            </a:r>
          </a:p>
          <a:p>
            <a:pPr lvl="1"/>
            <a:r>
              <a:rPr lang="en-US" b="1" dirty="0"/>
              <a:t>Maximum number of strands in cable			60</a:t>
            </a:r>
          </a:p>
          <a:p>
            <a:pPr lvl="1"/>
            <a:r>
              <a:rPr lang="en-US" b="1" dirty="0"/>
              <a:t>Cable Insulation thickness 					0.150 mm	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AD7B3-048B-48E2-B9E6-D3162A24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E82B-C06D-4FCA-8F56-303E2470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8A7B-DA1B-4834-B0C1-399A9606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786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9E90-9A4A-4BEB-B962-CD7456A7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Nb</a:t>
                </a:r>
                <a:r>
                  <a:rPr lang="en-US" baseline="-25000" dirty="0">
                    <a:solidFill>
                      <a:schemeClr val="accent6">
                        <a:lumMod val="7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Sn Conductor and cable</a:t>
                </a:r>
              </a:p>
              <a:p>
                <a:pPr lvl="1"/>
                <a:r>
                  <a:rPr lang="en-GB" dirty="0"/>
                  <a:t>Reference </a:t>
                </a:r>
                <a:r>
                  <a:rPr lang="en-GB" dirty="0" err="1"/>
                  <a:t>J</a:t>
                </a:r>
                <a:r>
                  <a:rPr lang="en-GB" baseline="-25000" dirty="0" err="1"/>
                  <a:t>c</a:t>
                </a:r>
                <a:r>
                  <a:rPr lang="en-GB" dirty="0"/>
                  <a:t>(B,T) fit: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where 𝑡=𝑇/𝑇</a:t>
                </a:r>
                <a:r>
                  <a:rPr lang="en-GB" baseline="-25000" dirty="0"/>
                  <a:t>c0</a:t>
                </a:r>
                <a:r>
                  <a:rPr lang="en-GB" dirty="0"/>
                  <a:t>; 𝑏=𝐵</a:t>
                </a:r>
                <a:r>
                  <a:rPr lang="en-GB" baseline="-25000" dirty="0"/>
                  <a:t>p</a:t>
                </a:r>
                <a:r>
                  <a:rPr lang="en-GB" dirty="0"/>
                  <a:t>/𝐵</a:t>
                </a:r>
                <a:r>
                  <a:rPr lang="en-GB" baseline="-25000" dirty="0"/>
                  <a:t>c2 </a:t>
                </a:r>
                <a:r>
                  <a:rPr lang="en-GB" dirty="0"/>
                  <a:t>(𝑡),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p</a:t>
                </a:r>
                <a:r>
                  <a:rPr lang="en-GB" dirty="0"/>
                  <a:t> is the conductor peak field, </a:t>
                </a:r>
                <a:r>
                  <a:rPr lang="en-GB" i="1" dirty="0"/>
                  <a:t>T</a:t>
                </a:r>
                <a:r>
                  <a:rPr lang="en-GB" i="1" baseline="-25000" dirty="0"/>
                  <a:t>c0</a:t>
                </a:r>
                <a:r>
                  <a:rPr lang="en-GB" i="1" dirty="0"/>
                  <a:t> </a:t>
                </a:r>
                <a:r>
                  <a:rPr lang="en-GB" dirty="0"/>
                  <a:t>= 16 K,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c20</a:t>
                </a:r>
                <a:r>
                  <a:rPr lang="en-GB" dirty="0"/>
                  <a:t> =29.77 T, </a:t>
                </a:r>
                <a:r>
                  <a:rPr lang="en-GB" i="1" dirty="0"/>
                  <a:t>C</a:t>
                </a:r>
                <a:r>
                  <a:rPr lang="en-GB" i="1" baseline="-25000" dirty="0"/>
                  <a:t>0</a:t>
                </a:r>
                <a:r>
                  <a:rPr lang="en-GB" baseline="-25000" dirty="0"/>
                  <a:t> </a:t>
                </a:r>
                <a:r>
                  <a:rPr lang="en-GB" dirty="0"/>
                  <a:t>= 223900 T</a:t>
                </a:r>
                <a:r>
                  <a:rPr lang="en-GB" baseline="30000" dirty="0"/>
                  <a:t>.</a:t>
                </a:r>
                <a:r>
                  <a:rPr lang="en-GB" dirty="0"/>
                  <a:t>A/mm</a:t>
                </a:r>
                <a:r>
                  <a:rPr lang="en-GB" baseline="30000" dirty="0"/>
                  <a:t>2</a:t>
                </a:r>
                <a:r>
                  <a:rPr lang="en-GB" dirty="0"/>
                  <a:t>.</a:t>
                </a:r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Fit of data from recent (03/2020) RRP 108/127, 1.1 mm diameter, 1.1 Cu/non-Cu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2756" r="-1222" b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127F3-A68D-41B1-BF6C-D0B4A508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A5D5-E498-4570-B69C-6466AC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05B2-2417-4321-82C0-865FCA5F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856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5D1C-435E-4C3E-B69F-314F5936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9945F-CDD4-400B-A62E-2F9F98DE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4581"/>
            <a:ext cx="11103024" cy="126630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In general, it would be better to stay within already tested parameters  (</a:t>
            </a:r>
            <a:r>
              <a:rPr lang="en-US" dirty="0">
                <a:solidFill>
                  <a:schemeClr val="accent1"/>
                </a:solidFill>
              </a:rPr>
              <a:t>min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max</a:t>
            </a:r>
            <a:r>
              <a:rPr lang="en-US" dirty="0"/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49858-7A0C-48FF-A8C9-7DB5BCD6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C997-8527-4A94-9CE4-8F8C1AEB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0877-5373-409D-9ED4-96934F38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79316-5C41-4B5F-9D11-50FDD45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4" y="2492896"/>
            <a:ext cx="11971020" cy="33832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9053A-4EE8-4CA8-9093-254FE3878D50}"/>
              </a:ext>
            </a:extLst>
          </p:cNvPr>
          <p:cNvSpPr txBox="1">
            <a:spLocks/>
          </p:cNvSpPr>
          <p:nvPr/>
        </p:nvSpPr>
        <p:spPr>
          <a:xfrm>
            <a:off x="119336" y="5876176"/>
            <a:ext cx="11953328" cy="505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 before reaction; In MQXF, assumed expansion during reaction is 4.5 % (</a:t>
            </a:r>
            <a:r>
              <a:rPr lang="en-US" dirty="0" err="1"/>
              <a:t>th</a:t>
            </a:r>
            <a:r>
              <a:rPr lang="en-US" dirty="0"/>
              <a:t>), 1.2 % (w)</a:t>
            </a:r>
          </a:p>
        </p:txBody>
      </p:sp>
    </p:spTree>
    <p:extLst>
      <p:ext uri="{BB962C8B-B14F-4D97-AF65-F5344CB8AC3E}">
        <p14:creationId xmlns:p14="http://schemas.microsoft.com/office/powerpoint/2010/main" val="2512074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0317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The wire diameter: </a:t>
            </a:r>
          </a:p>
          <a:p>
            <a:pPr lvl="2"/>
            <a:r>
              <a:rPr lang="en-US" dirty="0"/>
              <a:t>from 0.6 mm to 1.5 mm</a:t>
            </a:r>
          </a:p>
          <a:p>
            <a:pPr lvl="1"/>
            <a:r>
              <a:rPr lang="en-US" dirty="0"/>
              <a:t>Cable width: basically same possibilities as with Nb</a:t>
            </a:r>
            <a:r>
              <a:rPr lang="en-US" baseline="-25000" dirty="0"/>
              <a:t>3</a:t>
            </a:r>
            <a:r>
              <a:rPr lang="en-US" dirty="0"/>
              <a:t>Sn cables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158BF-8D05-41A0-91F6-4A6C6BDA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5619215"/>
            <a:ext cx="1197102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08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1974-0DEF-4539-A23A-35F1B426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74C81-AFDE-4A4E-9E14-AC3408FB7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84" y="1340768"/>
            <a:ext cx="10972800" cy="126891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Record performance strand RC5/6 about 20% higher than what is currently “comfortably” produced.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57A3E-19CD-45EB-93DD-C8A9C539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B7E6F-5860-4A9A-A59D-9C18D55C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FF895-3CF1-470D-B6D0-544E630B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3E356-0F23-48A8-939E-A13139B32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/>
          <a:stretch/>
        </p:blipFill>
        <p:spPr>
          <a:xfrm>
            <a:off x="273707" y="2554014"/>
            <a:ext cx="5328000" cy="3772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3C9BF-0094-4540-AEC0-DF98ECD32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32" y="2554014"/>
            <a:ext cx="4814975" cy="37206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77889C-E84E-4E17-A7BD-1FB36104D1DF}"/>
              </a:ext>
            </a:extLst>
          </p:cNvPr>
          <p:cNvCxnSpPr>
            <a:cxnSpLocks/>
          </p:cNvCxnSpPr>
          <p:nvPr/>
        </p:nvCxnSpPr>
        <p:spPr>
          <a:xfrm>
            <a:off x="1187669" y="2977936"/>
            <a:ext cx="79360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179679-A2E7-4047-B4AF-750A9EB3AA5E}"/>
              </a:ext>
            </a:extLst>
          </p:cNvPr>
          <p:cNvCxnSpPr>
            <a:cxnSpLocks/>
          </p:cNvCxnSpPr>
          <p:nvPr/>
        </p:nvCxnSpPr>
        <p:spPr>
          <a:xfrm>
            <a:off x="1224456" y="5642309"/>
            <a:ext cx="78992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17CC41-1E99-4E36-BB4C-96DDA532F9FF}"/>
              </a:ext>
            </a:extLst>
          </p:cNvPr>
          <p:cNvCxnSpPr>
            <a:cxnSpLocks/>
          </p:cNvCxnSpPr>
          <p:nvPr/>
        </p:nvCxnSpPr>
        <p:spPr>
          <a:xfrm>
            <a:off x="9123708" y="2977936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B28CF8-5DB9-4D7A-B6F6-14D229E6B21B}"/>
              </a:ext>
            </a:extLst>
          </p:cNvPr>
          <p:cNvCxnSpPr>
            <a:cxnSpLocks/>
          </p:cNvCxnSpPr>
          <p:nvPr/>
        </p:nvCxnSpPr>
        <p:spPr>
          <a:xfrm>
            <a:off x="2812246" y="2941150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9B5EE0-126A-4498-B84B-D331D3011658}"/>
              </a:ext>
            </a:extLst>
          </p:cNvPr>
          <p:cNvCxnSpPr>
            <a:cxnSpLocks/>
          </p:cNvCxnSpPr>
          <p:nvPr/>
        </p:nvCxnSpPr>
        <p:spPr>
          <a:xfrm>
            <a:off x="1224455" y="4370557"/>
            <a:ext cx="78992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F413E2-349E-41FE-B29B-F5213FC5E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0" y="2870448"/>
            <a:ext cx="2034540" cy="2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9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F592-D4DE-4CD6-85B9-AD58F792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73F4-CB17-48BF-8738-FAE9F49BF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C6435-FBE0-4D10-98F8-7F0DD6C7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9760E-A3C5-46A2-8252-E4CF02CD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50452-86D5-48AD-8D05-6F366853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55274-A173-4333-BCA0-96558A0C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327" y="2165341"/>
            <a:ext cx="5328000" cy="38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66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8006680" cy="108000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</a:t>
            </a:r>
          </a:p>
          <a:p>
            <a:pPr lvl="1"/>
            <a:r>
              <a:rPr lang="en-US" dirty="0"/>
              <a:t>Maximum Nb</a:t>
            </a:r>
            <a:r>
              <a:rPr lang="en-US" baseline="-25000" dirty="0"/>
              <a:t>3</a:t>
            </a:r>
            <a:r>
              <a:rPr lang="en-US" dirty="0"/>
              <a:t>Sn coil stress: &lt;120 MPa  (293) 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1F125-40BE-4EA5-816F-E8FAED3E8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3251" r="34054" b="5975"/>
          <a:stretch/>
        </p:blipFill>
        <p:spPr>
          <a:xfrm>
            <a:off x="8472264" y="1242959"/>
            <a:ext cx="3577539" cy="5096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D07E0-682F-4F4B-99CA-302BC89B5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6"/>
          <a:stretch/>
        </p:blipFill>
        <p:spPr>
          <a:xfrm>
            <a:off x="1487488" y="2584866"/>
            <a:ext cx="5908342" cy="36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44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/>
          </a:bodyPr>
          <a:lstStyle/>
          <a:p>
            <a:r>
              <a:rPr lang="en-US" dirty="0"/>
              <a:t>Parameterization curves</a:t>
            </a:r>
          </a:p>
          <a:p>
            <a:pPr lvl="1"/>
            <a:r>
              <a:rPr lang="en-US" dirty="0"/>
              <a:t>Nb3Sn</a:t>
            </a:r>
          </a:p>
          <a:p>
            <a:pPr lvl="1"/>
            <a:r>
              <a:rPr lang="en-US" dirty="0"/>
              <a:t>Bi2212</a:t>
            </a:r>
          </a:p>
          <a:p>
            <a:pPr lvl="1"/>
            <a:r>
              <a:rPr lang="en-US" dirty="0"/>
              <a:t>REBCO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7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B41B0-696D-40A5-ADDA-9112FEB2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441E6-B1B8-44DF-957A-008FE04CE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502624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CORC cable</a:t>
            </a:r>
          </a:p>
          <a:p>
            <a:pPr lvl="2"/>
            <a:r>
              <a:rPr lang="en-US" dirty="0"/>
              <a:t>3.42mm diameter including 30 micron thick insulation. 			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STAR cable</a:t>
            </a:r>
          </a:p>
          <a:p>
            <a:pPr lvl="2"/>
            <a:r>
              <a:rPr lang="en-US" dirty="0"/>
              <a:t>1.3 mm diameter without insulation (#3)</a:t>
            </a:r>
          </a:p>
          <a:p>
            <a:pPr lvl="2"/>
            <a:r>
              <a:rPr lang="en-US" dirty="0"/>
              <a:t>2.04 mm diameter without insulation (#4) 			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7B6B3-FB47-4561-9939-73710A3C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A7A9-B116-4D9B-ADFD-FF1CB381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1FC9-CD31-42E8-9F58-8DDD1D87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B1010-998F-4375-B071-97E8273DF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43700" r="52362" b="17451"/>
          <a:stretch/>
        </p:blipFill>
        <p:spPr>
          <a:xfrm>
            <a:off x="8282473" y="4049280"/>
            <a:ext cx="3312368" cy="161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22606-ADF5-48DD-AC37-6397D7779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38450" r="7476" b="9051"/>
          <a:stretch/>
        </p:blipFill>
        <p:spPr>
          <a:xfrm>
            <a:off x="8259579" y="1968070"/>
            <a:ext cx="3322821" cy="1153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136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CE98-2E00-4EE1-940A-32862772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79D33-7B80-4322-B618-23E04D455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We use the following parameterization</a:t>
            </a:r>
          </a:p>
          <a:p>
            <a:pPr lvl="2"/>
            <a:r>
              <a:rPr lang="en-US" dirty="0" err="1"/>
              <a:t>Ic</a:t>
            </a:r>
            <a:r>
              <a:rPr lang="en-US" dirty="0"/>
              <a:t>(B, 4.2 K) = 10^(</a:t>
            </a:r>
            <a:r>
              <a:rPr lang="en-US" dirty="0">
                <a:sym typeface="Symbol" panose="05050102010706020507" pitchFamily="18" charset="2"/>
              </a:rPr>
              <a:t></a:t>
            </a:r>
            <a:r>
              <a:rPr lang="en-US" dirty="0"/>
              <a:t>*log(B)+c)</a:t>
            </a:r>
          </a:p>
          <a:p>
            <a:pPr lvl="1"/>
            <a:r>
              <a:rPr lang="en-US" dirty="0"/>
              <a:t>Where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D0DD5-ABA7-478E-B25A-9C8EE9F3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C4CE-C404-4366-BAF3-BF4E80B3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CE94D-9663-4500-8D94-03DBC232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612F7-9913-4D55-9A25-5CF424BB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611729"/>
            <a:ext cx="5719691" cy="4153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230EA-B419-4E36-A8A9-B5353E81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4005064"/>
            <a:ext cx="4400068" cy="864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F25DD-0662-4BC0-B96A-EF928C37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544" y="1735016"/>
            <a:ext cx="1575685" cy="37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90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727F-049A-4DA2-B58A-E4F2DB31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B86EA-A6D9-438B-B075-5A74474CF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Stress degradation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56062-257A-4B8A-B15F-0689420F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BCA67-0072-4DF4-A647-679EEBEE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46587-A7A3-4ABD-8C3C-8A03758B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54683-72B8-47E3-AB9A-3EC75229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69" y="4794349"/>
            <a:ext cx="7114319" cy="1247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C5BFB-0317-43CB-A0FE-0CB895B5E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19948" r="7476" b="11150"/>
          <a:stretch/>
        </p:blipFill>
        <p:spPr>
          <a:xfrm>
            <a:off x="7536160" y="1121859"/>
            <a:ext cx="4329722" cy="1973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A993A-A72F-4F01-9202-78EF7FA0F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0" t="27951" r="28150" b="10100"/>
          <a:stretch/>
        </p:blipFill>
        <p:spPr>
          <a:xfrm>
            <a:off x="7968208" y="3109852"/>
            <a:ext cx="3973423" cy="3168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4E5B17-CAF0-414E-8C77-E03D54427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2" t="36350" r="55316" b="41600"/>
          <a:stretch/>
        </p:blipFill>
        <p:spPr>
          <a:xfrm>
            <a:off x="609600" y="2620178"/>
            <a:ext cx="1368152" cy="1512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BF8EA2-D3C0-4E14-AFCC-CD0532066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63" t="34250" r="32872" b="42650"/>
          <a:stretch/>
        </p:blipFill>
        <p:spPr>
          <a:xfrm>
            <a:off x="2171565" y="2600908"/>
            <a:ext cx="410445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29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B5B7-E88E-4F89-9B47-2706E817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2E2-9C17-4978-8D6A-8E5A8830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774432" cy="4641379"/>
          </a:xfrm>
        </p:spPr>
        <p:txBody>
          <a:bodyPr/>
          <a:lstStyle/>
          <a:p>
            <a:r>
              <a:rPr lang="en-US" dirty="0"/>
              <a:t>With properties describe above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14.5 T at 4.2 K</a:t>
            </a:r>
          </a:p>
          <a:p>
            <a:pPr lvl="2"/>
            <a:r>
              <a:rPr lang="en-US" dirty="0"/>
              <a:t>16.5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REBCO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15.0 T at 4.2 K </a:t>
            </a:r>
          </a:p>
          <a:p>
            <a:pPr lvl="2"/>
            <a:r>
              <a:rPr lang="en-US" dirty="0"/>
              <a:t>17.5 T at 1.9 K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CB22-90FB-481C-89EC-567AD42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565A9-F5E0-41D8-A362-0D74205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98C2-8B73-49FD-AFCD-78DA0C8B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97DB-46A7-4A59-A918-FA7BA78E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896187"/>
            <a:ext cx="5633824" cy="40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94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</a:p>
          <a:p>
            <a:pPr lvl="2"/>
            <a:r>
              <a:rPr lang="en-US" dirty="0"/>
              <a:t>Maximum hot spot temperature				350 K</a:t>
            </a:r>
          </a:p>
          <a:p>
            <a:pPr lvl="2"/>
            <a:r>
              <a:rPr lang="en-US" dirty="0"/>
              <a:t>Total time delay						40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Maximum J in the Cu						1350 A/mm</a:t>
            </a:r>
            <a:r>
              <a:rPr lang="en-US" baseline="30000" dirty="0"/>
              <a:t>2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Maximum voltage to ground @ quench			1.0 kV	</a:t>
            </a:r>
          </a:p>
          <a:p>
            <a:pPr lvl="2"/>
            <a:r>
              <a:rPr lang="en-US" dirty="0"/>
              <a:t>Ground insulation design voltage	 			&gt;5 kV</a:t>
            </a:r>
          </a:p>
          <a:p>
            <a:pPr lvl="1"/>
            <a:r>
              <a:rPr lang="en-US" dirty="0"/>
              <a:t>Bi2212 and REBCO</a:t>
            </a:r>
          </a:p>
          <a:p>
            <a:pPr lvl="2"/>
            <a:r>
              <a:rPr lang="en-US" dirty="0"/>
              <a:t>See next slides </a:t>
            </a:r>
          </a:p>
          <a:p>
            <a:endParaRPr lang="en-US" dirty="0"/>
          </a:p>
          <a:p>
            <a:pPr lvl="1"/>
            <a:r>
              <a:rPr lang="en-US" b="1" dirty="0"/>
              <a:t>Powering in series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539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Bi2212: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= 400-450 K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01436-4C1B-42E8-AD5A-E223C7EB9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21651" r="6885" b="17450"/>
          <a:stretch/>
        </p:blipFill>
        <p:spPr>
          <a:xfrm>
            <a:off x="6023992" y="1094908"/>
            <a:ext cx="6048672" cy="2419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74EDA7-AE00-41BA-BD08-00F140EA9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64" t="20952" r="29056" b="28980"/>
          <a:stretch/>
        </p:blipFill>
        <p:spPr>
          <a:xfrm>
            <a:off x="7106174" y="3591498"/>
            <a:ext cx="3884308" cy="2637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3CACF-AEC7-48D5-B7CB-933853BC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88" t="32322" r="21650" b="29000"/>
          <a:stretch/>
        </p:blipFill>
        <p:spPr>
          <a:xfrm>
            <a:off x="1415480" y="2444037"/>
            <a:ext cx="3409056" cy="2652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7CDB8-1E13-40AA-908F-80C081960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3" t="51428" r="50255" b="33878"/>
          <a:stretch/>
        </p:blipFill>
        <p:spPr>
          <a:xfrm>
            <a:off x="554089" y="5153382"/>
            <a:ext cx="5131838" cy="10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REBCO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41EE5-FDD7-4054-8385-24A75BC5D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5" t="19947" r="5704" b="30050"/>
          <a:stretch/>
        </p:blipFill>
        <p:spPr>
          <a:xfrm>
            <a:off x="6600056" y="1268760"/>
            <a:ext cx="5328000" cy="1714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903DD-BE2D-43B7-9D1D-61CDD0D66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54449" r="48824" b="35051"/>
          <a:stretch/>
        </p:blipFill>
        <p:spPr>
          <a:xfrm>
            <a:off x="6595661" y="5566714"/>
            <a:ext cx="5328000" cy="720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58827-122B-425F-9C64-EAC5478F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62" t="29000" r="9247" b="14300"/>
          <a:stretch/>
        </p:blipFill>
        <p:spPr>
          <a:xfrm>
            <a:off x="7968208" y="2965582"/>
            <a:ext cx="2952328" cy="2452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F0A73-C99E-42BA-9CA0-FE1AAF455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24801" r="21651" b="53749"/>
          <a:stretch/>
        </p:blipFill>
        <p:spPr>
          <a:xfrm>
            <a:off x="263352" y="2845223"/>
            <a:ext cx="5486400" cy="1167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23391-67D5-4C95-AC2E-82A8C78CB7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840" t="29696" r="12791" b="44750"/>
          <a:stretch/>
        </p:blipFill>
        <p:spPr>
          <a:xfrm>
            <a:off x="1559496" y="4145056"/>
            <a:ext cx="2880320" cy="1204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E95A6-40E3-4B06-B01D-9AF8D4A3D9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41488" r="10429" b="45800"/>
          <a:stretch/>
        </p:blipFill>
        <p:spPr>
          <a:xfrm>
            <a:off x="594284" y="5431992"/>
            <a:ext cx="4824536" cy="8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9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4DF50-911A-4D45-A2CE-0FA771A5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 options in Roxie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B52AB2-C334-4061-A7F4-7303A57EB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1" t="5611" r="35413" b="13695"/>
          <a:stretch/>
        </p:blipFill>
        <p:spPr>
          <a:xfrm>
            <a:off x="4583832" y="1090303"/>
            <a:ext cx="3312368" cy="51094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42296-6C28-4F63-9185-941147421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DC65E-4634-410D-B8BD-541339C83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311C9-7CD3-4E6C-8CB0-3CEB28EC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34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9E90-9A4A-4BEB-B962-CD7456A7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  <a:br>
              <a:rPr lang="en-US" dirty="0"/>
            </a:br>
            <a:r>
              <a:rPr lang="en-US" dirty="0"/>
              <a:t>Critical current density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6024" y="1368000"/>
                <a:ext cx="6023992" cy="4641379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Reference </a:t>
                </a:r>
                <a:r>
                  <a:rPr lang="en-GB" dirty="0" err="1"/>
                  <a:t>J</a:t>
                </a:r>
                <a:r>
                  <a:rPr lang="en-GB" baseline="-25000" dirty="0" err="1"/>
                  <a:t>c</a:t>
                </a:r>
                <a:r>
                  <a:rPr lang="en-GB" dirty="0"/>
                  <a:t>(B,T) fit </a:t>
                </a:r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</a:rPr>
                  <a:t>assuming 5% cabling degradation</a:t>
                </a:r>
                <a:r>
                  <a:rPr lang="en-GB" dirty="0"/>
                  <a:t>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000" dirty="0"/>
                  <a:t>,  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, 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1.52</m:t>
                              </m:r>
                            </m:sup>
                          </m:sSup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0.96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0.96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where 𝑡=𝑇/𝑇</a:t>
                </a:r>
                <a:r>
                  <a:rPr lang="en-GB" baseline="-25000" dirty="0"/>
                  <a:t>c0</a:t>
                </a:r>
                <a:r>
                  <a:rPr lang="en-GB" dirty="0"/>
                  <a:t>; 𝑏=𝐵</a:t>
                </a:r>
                <a:r>
                  <a:rPr lang="en-GB" baseline="-25000" dirty="0"/>
                  <a:t>p</a:t>
                </a:r>
                <a:r>
                  <a:rPr lang="en-GB" dirty="0"/>
                  <a:t>/𝐵</a:t>
                </a:r>
                <a:r>
                  <a:rPr lang="en-GB" baseline="-25000" dirty="0"/>
                  <a:t>c2 </a:t>
                </a:r>
                <a:r>
                  <a:rPr lang="en-GB" dirty="0"/>
                  <a:t>(𝑡),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p</a:t>
                </a:r>
                <a:r>
                  <a:rPr lang="en-GB" dirty="0"/>
                  <a:t> is the conductor peak field, </a:t>
                </a:r>
                <a:r>
                  <a:rPr lang="en-GB" i="1" dirty="0"/>
                  <a:t>T</a:t>
                </a:r>
                <a:r>
                  <a:rPr lang="en-GB" i="1" baseline="-25000" dirty="0"/>
                  <a:t>c0</a:t>
                </a:r>
                <a:r>
                  <a:rPr lang="en-GB" i="1" dirty="0"/>
                  <a:t> </a:t>
                </a:r>
                <a:r>
                  <a:rPr lang="en-GB" dirty="0"/>
                  <a:t>= 16 K,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c20</a:t>
                </a:r>
                <a:r>
                  <a:rPr lang="en-GB" dirty="0"/>
                  <a:t> =29.77 T, </a:t>
                </a:r>
                <a:r>
                  <a:rPr lang="en-GB" i="1" dirty="0"/>
                  <a:t>C</a:t>
                </a:r>
                <a:r>
                  <a:rPr lang="en-GB" i="1" baseline="-25000" dirty="0"/>
                  <a:t>0</a:t>
                </a:r>
                <a:r>
                  <a:rPr lang="en-GB" baseline="-25000" dirty="0"/>
                  <a:t> </a:t>
                </a:r>
                <a:r>
                  <a:rPr lang="en-GB" dirty="0"/>
                  <a:t>= 212705 T</a:t>
                </a:r>
                <a:r>
                  <a:rPr lang="en-GB" baseline="30000" dirty="0"/>
                  <a:t>.</a:t>
                </a:r>
                <a:r>
                  <a:rPr lang="en-GB" dirty="0"/>
                  <a:t>A/mm</a:t>
                </a:r>
                <a:r>
                  <a:rPr lang="en-GB" baseline="30000" dirty="0"/>
                  <a:t>2</a:t>
                </a:r>
                <a:r>
                  <a:rPr lang="en-GB" dirty="0"/>
                  <a:t>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024" y="1368000"/>
                <a:ext cx="6023992" cy="4641379"/>
              </a:xfrm>
              <a:blipFill>
                <a:blip r:embed="rId2"/>
                <a:stretch>
                  <a:fillRect l="-2326" t="-1706" r="-2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127F3-A68D-41B1-BF6C-D0B4A508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A5D5-E498-4570-B69C-6466AC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05B2-2417-4321-82C0-865FCA5F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BC8B8-CD16-42BF-8D38-AEA0C2CA1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755" y="1502187"/>
            <a:ext cx="6023992" cy="437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86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AB24-22B6-4E99-88BD-1B22A134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  <a:br>
              <a:rPr lang="en-US" dirty="0"/>
            </a:br>
            <a:r>
              <a:rPr lang="en-US" dirty="0"/>
              <a:t>Strand critical current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493E7-71EF-46B0-92FE-C940B887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075B-6C18-4711-B7CC-8798CB40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9B4F5-D533-4F57-AD23-2C6ABC3D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B71538-CBAA-421A-BE3B-0AAEED7F4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6BAEFF-9266-41F3-A3C8-C0973C072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378" y="1159910"/>
            <a:ext cx="7026021" cy="510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6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AC096-C83A-417D-A544-F7E7476D0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Bi2212</a:t>
            </a:r>
            <a:br>
              <a:rPr lang="en-US" dirty="0"/>
            </a:br>
            <a:r>
              <a:rPr lang="en-US" dirty="0"/>
              <a:t>Critical current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7B271-A968-49E3-B04D-7AB6A1D73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22504" cy="4641379"/>
          </a:xfrm>
        </p:spPr>
        <p:txBody>
          <a:bodyPr/>
          <a:lstStyle/>
          <a:p>
            <a:r>
              <a:rPr lang="en-US" dirty="0"/>
              <a:t>Assumption: Stab./non-stab. = 3</a:t>
            </a:r>
          </a:p>
          <a:p>
            <a:r>
              <a:rPr lang="en-US" dirty="0"/>
              <a:t>Cubic fit from 3 to 30 T</a:t>
            </a:r>
          </a:p>
          <a:p>
            <a:endParaRPr lang="es-ES" i="1" dirty="0"/>
          </a:p>
          <a:p>
            <a:r>
              <a:rPr lang="es-ES" i="1" dirty="0" err="1"/>
              <a:t>J</a:t>
            </a:r>
            <a:r>
              <a:rPr lang="es-ES" i="1" baseline="-25000" dirty="0" err="1"/>
              <a:t>c</a:t>
            </a:r>
            <a:r>
              <a:rPr lang="es-ES" dirty="0"/>
              <a:t> (A/mm</a:t>
            </a:r>
            <a:r>
              <a:rPr lang="es-ES" baseline="30000" dirty="0"/>
              <a:t>2</a:t>
            </a:r>
            <a:r>
              <a:rPr lang="es-ES" dirty="0"/>
              <a:t>) = </a:t>
            </a:r>
            <a:r>
              <a:rPr lang="es-ES" i="1" dirty="0"/>
              <a:t>a </a:t>
            </a:r>
            <a:r>
              <a:rPr lang="es-ES" dirty="0">
                <a:sym typeface="Symbol" panose="05050102010706020507" pitchFamily="18" charset="2"/>
              </a:rPr>
              <a:t> </a:t>
            </a:r>
            <a:r>
              <a:rPr lang="es-ES" i="1" dirty="0"/>
              <a:t>B</a:t>
            </a:r>
            <a:r>
              <a:rPr lang="es-ES" i="1" baseline="30000" dirty="0"/>
              <a:t>3</a:t>
            </a:r>
            <a:r>
              <a:rPr lang="es-ES" dirty="0"/>
              <a:t> + </a:t>
            </a:r>
            <a:r>
              <a:rPr lang="es-ES" i="1" dirty="0"/>
              <a:t>b</a:t>
            </a:r>
            <a:r>
              <a:rPr lang="es-ES" dirty="0">
                <a:sym typeface="Symbol" panose="05050102010706020507" pitchFamily="18" charset="2"/>
              </a:rPr>
              <a:t>  </a:t>
            </a:r>
            <a:r>
              <a:rPr lang="es-ES" i="1" dirty="0"/>
              <a:t>B</a:t>
            </a:r>
            <a:r>
              <a:rPr lang="es-ES" i="1" baseline="30000" dirty="0"/>
              <a:t>2</a:t>
            </a:r>
            <a:r>
              <a:rPr lang="es-ES" dirty="0"/>
              <a:t> + </a:t>
            </a:r>
            <a:r>
              <a:rPr lang="es-ES" i="1" dirty="0"/>
              <a:t>c</a:t>
            </a:r>
            <a:r>
              <a:rPr lang="es-ES" i="1" dirty="0">
                <a:sym typeface="Symbol" panose="05050102010706020507" pitchFamily="18" charset="2"/>
              </a:rPr>
              <a:t> </a:t>
            </a:r>
            <a:r>
              <a:rPr lang="es-ES" i="1" dirty="0"/>
              <a:t>B</a:t>
            </a:r>
            <a:r>
              <a:rPr lang="es-ES" dirty="0"/>
              <a:t> + </a:t>
            </a:r>
            <a:r>
              <a:rPr lang="es-ES" i="1" dirty="0"/>
              <a:t>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1EE55-5869-4B49-915B-25BA50A1A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43D04-A526-44B3-BE11-54725DE3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DE77F-554A-40B1-91AF-5AB9C653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E6B09-369E-4384-91FC-5C24C58EA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26"/>
          <a:stretch/>
        </p:blipFill>
        <p:spPr>
          <a:xfrm>
            <a:off x="7032104" y="1441047"/>
            <a:ext cx="4968552" cy="465553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BCD789D-3EC9-4626-AE6E-A886384BB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182028"/>
              </p:ext>
            </p:extLst>
          </p:nvPr>
        </p:nvGraphicFramePr>
        <p:xfrm>
          <a:off x="2524708" y="4033863"/>
          <a:ext cx="259228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404524981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28706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-0.1558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387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+10.655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259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-295.12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200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+5820.1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924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219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EDBAC-279F-400D-AF1B-9AA68A340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Bi2212</a:t>
            </a:r>
            <a:br>
              <a:rPr lang="en-US" dirty="0"/>
            </a:br>
            <a:r>
              <a:rPr lang="en-US" dirty="0"/>
              <a:t>Strand critical current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B5E6-6E68-4009-9269-F91EB3096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BEB98-66A2-4908-87CD-BD93A27D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7B170-D168-4A4E-981D-E4D1797F3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DDED2-1DF4-499E-85E7-4C67F0B4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06CB5-2461-4DFB-8505-086255F6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845" y="1196752"/>
            <a:ext cx="6911337" cy="50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8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AC096-C83A-417D-A544-F7E7476D0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REBCO</a:t>
            </a:r>
            <a:br>
              <a:rPr lang="en-US" dirty="0"/>
            </a:br>
            <a:r>
              <a:rPr lang="en-US" dirty="0"/>
              <a:t>Critical current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7B271-A968-49E3-B04D-7AB6A1D73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22504" cy="4641379"/>
          </a:xfrm>
        </p:spPr>
        <p:txBody>
          <a:bodyPr/>
          <a:lstStyle/>
          <a:p>
            <a:r>
              <a:rPr lang="en-US" dirty="0"/>
              <a:t>Assumption: Stab./non-stab. = 10</a:t>
            </a:r>
          </a:p>
          <a:p>
            <a:r>
              <a:rPr lang="en-US" dirty="0"/>
              <a:t>Cubic fit from 5 to 25 T</a:t>
            </a:r>
          </a:p>
          <a:p>
            <a:endParaRPr lang="es-ES" i="1" dirty="0"/>
          </a:p>
          <a:p>
            <a:r>
              <a:rPr lang="es-ES" i="1" dirty="0" err="1"/>
              <a:t>J</a:t>
            </a:r>
            <a:r>
              <a:rPr lang="es-ES" i="1" baseline="-25000" dirty="0" err="1"/>
              <a:t>c</a:t>
            </a:r>
            <a:r>
              <a:rPr lang="es-ES" dirty="0"/>
              <a:t> (A/mm</a:t>
            </a:r>
            <a:r>
              <a:rPr lang="es-ES" baseline="30000" dirty="0"/>
              <a:t>2</a:t>
            </a:r>
            <a:r>
              <a:rPr lang="es-ES" dirty="0"/>
              <a:t>) = </a:t>
            </a:r>
            <a:r>
              <a:rPr lang="es-ES" i="1" dirty="0"/>
              <a:t>a </a:t>
            </a:r>
            <a:r>
              <a:rPr lang="es-ES" dirty="0">
                <a:sym typeface="Symbol" panose="05050102010706020507" pitchFamily="18" charset="2"/>
              </a:rPr>
              <a:t> </a:t>
            </a:r>
            <a:r>
              <a:rPr lang="es-ES" i="1" dirty="0"/>
              <a:t>B</a:t>
            </a:r>
            <a:r>
              <a:rPr lang="es-ES" i="1" baseline="30000" dirty="0"/>
              <a:t>3</a:t>
            </a:r>
            <a:r>
              <a:rPr lang="es-ES" dirty="0"/>
              <a:t> + </a:t>
            </a:r>
            <a:r>
              <a:rPr lang="es-ES" i="1" dirty="0"/>
              <a:t>b</a:t>
            </a:r>
            <a:r>
              <a:rPr lang="es-ES" dirty="0">
                <a:sym typeface="Symbol" panose="05050102010706020507" pitchFamily="18" charset="2"/>
              </a:rPr>
              <a:t>  </a:t>
            </a:r>
            <a:r>
              <a:rPr lang="es-ES" i="1" dirty="0"/>
              <a:t>B</a:t>
            </a:r>
            <a:r>
              <a:rPr lang="es-ES" i="1" baseline="30000" dirty="0"/>
              <a:t>2</a:t>
            </a:r>
            <a:r>
              <a:rPr lang="es-ES" dirty="0"/>
              <a:t> + </a:t>
            </a:r>
            <a:r>
              <a:rPr lang="es-ES" i="1" dirty="0"/>
              <a:t>c</a:t>
            </a:r>
            <a:r>
              <a:rPr lang="es-ES" i="1" dirty="0">
                <a:sym typeface="Symbol" panose="05050102010706020507" pitchFamily="18" charset="2"/>
              </a:rPr>
              <a:t> </a:t>
            </a:r>
            <a:r>
              <a:rPr lang="es-ES" i="1" dirty="0"/>
              <a:t>B</a:t>
            </a:r>
            <a:r>
              <a:rPr lang="es-ES" dirty="0"/>
              <a:t> + </a:t>
            </a:r>
            <a:r>
              <a:rPr lang="es-ES" i="1" dirty="0"/>
              <a:t>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1EE55-5869-4B49-915B-25BA50A1A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43D04-A526-44B3-BE11-54725DE3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DE77F-554A-40B1-91AF-5AB9C653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BCD789D-3EC9-4626-AE6E-A886384BB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80276"/>
              </p:ext>
            </p:extLst>
          </p:nvPr>
        </p:nvGraphicFramePr>
        <p:xfrm>
          <a:off x="2524708" y="4033863"/>
          <a:ext cx="259228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404524981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28706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-2.6533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387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+156.61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259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-3287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200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+30926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92494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6D47475-0D43-48F2-8DEE-0D50F0BBD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745"/>
          <a:stretch/>
        </p:blipFill>
        <p:spPr>
          <a:xfrm>
            <a:off x="7053655" y="1359368"/>
            <a:ext cx="4939444" cy="46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60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EDBAC-279F-400D-AF1B-9AA68A340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REBCO</a:t>
            </a:r>
            <a:br>
              <a:rPr lang="en-US" dirty="0"/>
            </a:br>
            <a:r>
              <a:rPr lang="en-US" dirty="0"/>
              <a:t>Strand critical current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B5E6-6E68-4009-9269-F91EB3096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BEB98-66A2-4908-87CD-BD93A27D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7B170-D168-4A4E-981D-E4D1797F3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DDED2-1DF4-499E-85E7-4C67F0B4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06083-F6C9-46E7-8ABB-EDA014E3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196752"/>
            <a:ext cx="7011962" cy="50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77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31567</TotalTime>
  <Words>1368</Words>
  <Application>Microsoft Office PowerPoint</Application>
  <PresentationFormat>Widescreen</PresentationFormat>
  <Paragraphs>231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ＭＳ Ｐゴシック</vt:lpstr>
      <vt:lpstr>Arial</vt:lpstr>
      <vt:lpstr>Calibri</vt:lpstr>
      <vt:lpstr>Cambria Math</vt:lpstr>
      <vt:lpstr>Symbol</vt:lpstr>
      <vt:lpstr>Office Theme</vt:lpstr>
      <vt:lpstr>MDP General Meeting   20 T hybrid magnet and comparative analysis</vt:lpstr>
      <vt:lpstr>Outline</vt:lpstr>
      <vt:lpstr>Parameterization options in Roxie</vt:lpstr>
      <vt:lpstr>Nb3Sn Critical current density </vt:lpstr>
      <vt:lpstr>Nb3Sn Strand critical current</vt:lpstr>
      <vt:lpstr>Bi2212 Critical current density</vt:lpstr>
      <vt:lpstr>Bi2212 Strand critical current</vt:lpstr>
      <vt:lpstr>REBCO Critical current density</vt:lpstr>
      <vt:lpstr>REBCO Strand critical current</vt:lpstr>
      <vt:lpstr>Appendix</vt:lpstr>
      <vt:lpstr>Design criteria for a 20 T hybrid magnet</vt:lpstr>
      <vt:lpstr>Nb3Sn</vt:lpstr>
      <vt:lpstr>Nb3Sn</vt:lpstr>
      <vt:lpstr>Design criteria for a 20 T hybrid magnet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581</cp:revision>
  <dcterms:created xsi:type="dcterms:W3CDTF">2013-02-14T18:56:39Z</dcterms:created>
  <dcterms:modified xsi:type="dcterms:W3CDTF">2020-09-12T00:20:49Z</dcterms:modified>
</cp:coreProperties>
</file>