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9"/>
  </p:notesMasterIdLst>
  <p:handoutMasterIdLst>
    <p:handoutMasterId r:id="rId10"/>
  </p:handoutMasterIdLst>
  <p:sldIdLst>
    <p:sldId id="298" r:id="rId3"/>
    <p:sldId id="295" r:id="rId4"/>
    <p:sldId id="303" r:id="rId5"/>
    <p:sldId id="302" r:id="rId6"/>
    <p:sldId id="299" r:id="rId7"/>
    <p:sldId id="301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0F2D62"/>
    <a:srgbClr val="404040"/>
    <a:srgbClr val="D6F1C5"/>
    <a:srgbClr val="505050"/>
    <a:srgbClr val="63666A"/>
    <a:srgbClr val="A7A8AA"/>
    <a:srgbClr val="00308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napToObjects="1">
      <p:cViewPr varScale="1">
        <p:scale>
          <a:sx n="164" d="100"/>
          <a:sy n="164" d="100"/>
        </p:scale>
        <p:origin x="1596" y="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9/29/2020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9/29/2020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09/30/2020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MDP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09/30/2020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MDP meeting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09/30/2020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MDP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09/30/2020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MDP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09/30/2020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MDP meeting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09/30/2020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MDP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09/30/2020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MDP meeting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09/30/2020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MDP meeting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09/30/2020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MDP meeting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09/30/2020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MDP meeting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5B9CC-72BF-44A9-B180-3CF88BF0C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49" y="3363132"/>
            <a:ext cx="7828731" cy="991892"/>
          </a:xfrm>
        </p:spPr>
        <p:txBody>
          <a:bodyPr/>
          <a:lstStyle/>
          <a:p>
            <a:r>
              <a:rPr lang="en-US" dirty="0"/>
              <a:t>Status and plans for the COMB magnet development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AD38C-6001-4F84-89FB-EE7F8FD771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6450" y="4983632"/>
            <a:ext cx="7526338" cy="1489952"/>
          </a:xfrm>
        </p:spPr>
        <p:txBody>
          <a:bodyPr/>
          <a:lstStyle/>
          <a:p>
            <a:r>
              <a:rPr lang="en-US" dirty="0"/>
              <a:t>Vadim Kashikhin, Vito Lombardo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880D91-B4E6-420C-AA5D-4B26D2579D55}"/>
              </a:ext>
            </a:extLst>
          </p:cNvPr>
          <p:cNvSpPr/>
          <p:nvPr/>
        </p:nvSpPr>
        <p:spPr>
          <a:xfrm>
            <a:off x="700413" y="6011919"/>
            <a:ext cx="2709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September 30, 2020</a:t>
            </a:r>
          </a:p>
        </p:txBody>
      </p:sp>
    </p:spTree>
    <p:extLst>
      <p:ext uri="{BB962C8B-B14F-4D97-AF65-F5344CB8AC3E}">
        <p14:creationId xmlns:p14="http://schemas.microsoft.com/office/powerpoint/2010/main" val="2862054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88F6C-0491-4E25-94D6-BEC034015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COMB/REBCO development goals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9CD4D-8089-4764-8A0B-E3DF2EB44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09/30/2020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9800427-F723-4C7D-B913-FD78B2845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39" y="1305731"/>
            <a:ext cx="7966128" cy="4778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The project objectives are twofold: </a:t>
            </a:r>
          </a:p>
          <a:p>
            <a:pPr lvl="0"/>
            <a:r>
              <a:rPr lang="en-US" sz="1800" dirty="0"/>
              <a:t>development of the novel Conductor on Molded Barrel (COMB) magnet technology and its initial demonstration (proof of principle) with an average-performance </a:t>
            </a:r>
            <a:r>
              <a:rPr lang="en-GB" sz="1800" dirty="0"/>
              <a:t>CORC</a:t>
            </a:r>
            <a:r>
              <a:rPr lang="en-GB" sz="1800" baseline="30000" dirty="0"/>
              <a:t>®</a:t>
            </a:r>
            <a:r>
              <a:rPr lang="en-US" sz="1800" dirty="0"/>
              <a:t> cable made of REBCO High Temperature Superconductor (HTS);</a:t>
            </a:r>
          </a:p>
          <a:p>
            <a:pPr lvl="0"/>
            <a:r>
              <a:rPr lang="en-US" sz="1800" dirty="0"/>
              <a:t>performance demonstration of the HTS accelerator magnet compatible with operation in a hybrid LTS/HTS magnet using the CORC</a:t>
            </a:r>
            <a:r>
              <a:rPr lang="en-GB" sz="1800" baseline="30000" dirty="0"/>
              <a:t>®</a:t>
            </a:r>
            <a:r>
              <a:rPr lang="en-US" sz="1800" dirty="0"/>
              <a:t> cable made of the state-of-the-art REBCO tapes (expected dipole self-field over 5 T) to meet the U.S. MDP goal (#2). </a:t>
            </a:r>
          </a:p>
          <a:p>
            <a:pPr marL="0" indent="0">
              <a:buNone/>
            </a:pPr>
            <a:r>
              <a:rPr lang="en-US" sz="1800" dirty="0"/>
              <a:t>This technology, proposed at the beginning of 2019, is well suited for round conductors - including </a:t>
            </a:r>
            <a:r>
              <a:rPr lang="en-GB" sz="1800" dirty="0"/>
              <a:t>CORC</a:t>
            </a:r>
            <a:r>
              <a:rPr lang="en-GB" sz="1800" baseline="30000" dirty="0"/>
              <a:t>®</a:t>
            </a:r>
            <a:r>
              <a:rPr lang="en-US" sz="1800" dirty="0"/>
              <a:t> and STAR cables based on the latest generation of REBCO tapes and round Bi-2212 strands and cables. It offers an elegant solution for producing HTS inserts to boost the magnetic field strength in the superconducting accelerator magnets.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0B827B-0A0A-4EB0-8165-216E55B72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MDP meeting</a:t>
            </a:r>
            <a:endParaRPr lang="en-US" b="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BA3F10-43A3-4612-A4D5-638ED6031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559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ECF6356-F968-4ACD-8815-DE16C46440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4221" y="1124939"/>
            <a:ext cx="5151550" cy="4270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B88F6C-0491-4E25-94D6-BEC034015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Conductor On Molded Barrel (COMB) magnet technology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9CD4D-8089-4764-8A0B-E3DF2EB44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09/30/2020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4D5528-982A-431E-B2BC-D561B279B2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27"/>
          <a:stretch/>
        </p:blipFill>
        <p:spPr>
          <a:xfrm rot="167198">
            <a:off x="5375082" y="952317"/>
            <a:ext cx="3576484" cy="21403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A37BFA-0E75-4EAE-A3BE-85F6EE9FAF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6804">
            <a:off x="3150245" y="3405824"/>
            <a:ext cx="3688295" cy="2074666"/>
          </a:xfrm>
          <a:prstGeom prst="rect">
            <a:avLst/>
          </a:prstGeom>
        </p:spPr>
      </p:pic>
      <p:pic>
        <p:nvPicPr>
          <p:cNvPr id="13" name="Picture 12" descr="D:\Project\HFM\COMB\IPAC pictures\F2_2.png">
            <a:extLst>
              <a:ext uri="{FF2B5EF4-FFF2-40B4-BE49-F238E27FC236}">
                <a16:creationId xmlns:a16="http://schemas.microsoft.com/office/drawing/2014/main" id="{F735B8FE-6208-4F2D-83DD-E9C62A73A7FC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4376" y="3934949"/>
            <a:ext cx="2777130" cy="22634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E41674-EE3C-45C7-890A-AFBCDFC37335}"/>
              </a:ext>
            </a:extLst>
          </p:cNvPr>
          <p:cNvSpPr txBox="1"/>
          <p:nvPr/>
        </p:nvSpPr>
        <p:spPr>
          <a:xfrm>
            <a:off x="354154" y="866644"/>
            <a:ext cx="183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Magnetic field (T)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8BA393-D002-466D-88B4-43E48BDB1904}"/>
              </a:ext>
            </a:extLst>
          </p:cNvPr>
          <p:cNvSpPr txBox="1"/>
          <p:nvPr/>
        </p:nvSpPr>
        <p:spPr>
          <a:xfrm>
            <a:off x="124376" y="3565617"/>
            <a:ext cx="237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Equivalent stress (MPa)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238CD3-10B3-4CCC-A7EA-3465B1CB310E}"/>
              </a:ext>
            </a:extLst>
          </p:cNvPr>
          <p:cNvGrpSpPr/>
          <p:nvPr/>
        </p:nvGrpSpPr>
        <p:grpSpPr>
          <a:xfrm>
            <a:off x="124375" y="1180516"/>
            <a:ext cx="2701083" cy="2319320"/>
            <a:chOff x="124375" y="1180516"/>
            <a:chExt cx="2701083" cy="2319320"/>
          </a:xfrm>
        </p:grpSpPr>
        <p:pic>
          <p:nvPicPr>
            <p:cNvPr id="12" name="Picture 11" descr="D:\Project\HFM\COMB\IPAC pictures\F1_2.png">
              <a:extLst>
                <a:ext uri="{FF2B5EF4-FFF2-40B4-BE49-F238E27FC236}">
                  <a16:creationId xmlns:a16="http://schemas.microsoft.com/office/drawing/2014/main" id="{21DD1D74-DD81-433B-89D0-36DA1BC4183A}"/>
                </a:ext>
              </a:extLst>
            </p:cNvPr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4375" y="1212739"/>
              <a:ext cx="2297304" cy="225487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 descr="D:\Project\HFM\COMB\IPAC pictures\F1_4.png">
              <a:extLst>
                <a:ext uri="{FF2B5EF4-FFF2-40B4-BE49-F238E27FC236}">
                  <a16:creationId xmlns:a16="http://schemas.microsoft.com/office/drawing/2014/main" id="{BC880D22-34CE-4E7B-98BC-180328CBB5A2}"/>
                </a:ext>
              </a:extLst>
            </p:cNvPr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68965" y="1180516"/>
              <a:ext cx="356493" cy="23193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2576C67-9848-4EA4-9B46-6E186993191A}"/>
              </a:ext>
            </a:extLst>
          </p:cNvPr>
          <p:cNvSpPr/>
          <p:nvPr/>
        </p:nvSpPr>
        <p:spPr>
          <a:xfrm>
            <a:off x="7192649" y="5554106"/>
            <a:ext cx="1826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Double-COMB </a:t>
            </a:r>
          </a:p>
          <a:p>
            <a:r>
              <a:rPr lang="en-US" sz="1800" dirty="0"/>
              <a:t>support structure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2F933E-8608-44CB-9824-6802DE496D59}"/>
              </a:ext>
            </a:extLst>
          </p:cNvPr>
          <p:cNvSpPr/>
          <p:nvPr/>
        </p:nvSpPr>
        <p:spPr>
          <a:xfrm>
            <a:off x="3108009" y="5313741"/>
            <a:ext cx="1938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Mock-up coil built to demonstrate manufacturability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B5FB13-DBA6-4701-A671-55582F13508D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1118863" y="1875461"/>
            <a:ext cx="167356" cy="517097"/>
          </a:xfrm>
          <a:prstGeom prst="straightConnector1">
            <a:avLst/>
          </a:prstGeom>
          <a:ln w="15875">
            <a:solidFill>
              <a:schemeClr val="accent6"/>
            </a:solidFill>
            <a:tailEnd type="triangle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C9B8BEE-7C22-41ED-8FF1-CCA053B39456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1118863" y="1875461"/>
            <a:ext cx="649671" cy="464715"/>
          </a:xfrm>
          <a:prstGeom prst="straightConnector1">
            <a:avLst/>
          </a:prstGeom>
          <a:ln w="15875">
            <a:solidFill>
              <a:schemeClr val="accent6"/>
            </a:solidFill>
            <a:tailEnd type="triangle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F7E09CE-42F2-4CE2-B9DE-7BDEFE164922}"/>
              </a:ext>
            </a:extLst>
          </p:cNvPr>
          <p:cNvSpPr txBox="1"/>
          <p:nvPr/>
        </p:nvSpPr>
        <p:spPr>
          <a:xfrm>
            <a:off x="778831" y="1672328"/>
            <a:ext cx="680063" cy="203133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r>
              <a:rPr lang="en-US" sz="1200" b="1" dirty="0">
                <a:solidFill>
                  <a:schemeClr val="accent4"/>
                </a:solidFill>
              </a:rPr>
              <a:t>Nb</a:t>
            </a:r>
            <a:r>
              <a:rPr lang="en-US" sz="1200" b="1" baseline="-25000" dirty="0">
                <a:solidFill>
                  <a:schemeClr val="accent4"/>
                </a:solidFill>
              </a:rPr>
              <a:t>3</a:t>
            </a:r>
            <a:r>
              <a:rPr lang="en-US" sz="1200" b="1" dirty="0">
                <a:solidFill>
                  <a:schemeClr val="accent4"/>
                </a:solidFill>
              </a:rPr>
              <a:t>Sn coil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BA6CB9-5D2C-407C-B8AC-7ACB7603C71C}"/>
              </a:ext>
            </a:extLst>
          </p:cNvPr>
          <p:cNvSpPr txBox="1"/>
          <p:nvPr/>
        </p:nvSpPr>
        <p:spPr>
          <a:xfrm>
            <a:off x="186694" y="1889285"/>
            <a:ext cx="551499" cy="203133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r>
              <a:rPr lang="en-US" sz="1200" b="1" dirty="0">
                <a:solidFill>
                  <a:schemeClr val="accent4"/>
                </a:solidFill>
              </a:rPr>
              <a:t>HTS coil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610E18E-CE1C-4A79-8783-F4807F13C64F}"/>
              </a:ext>
            </a:extLst>
          </p:cNvPr>
          <p:cNvCxnSpPr>
            <a:cxnSpLocks/>
          </p:cNvCxnSpPr>
          <p:nvPr/>
        </p:nvCxnSpPr>
        <p:spPr>
          <a:xfrm>
            <a:off x="697556" y="2076139"/>
            <a:ext cx="81275" cy="316419"/>
          </a:xfrm>
          <a:prstGeom prst="straightConnector1">
            <a:avLst/>
          </a:prstGeom>
          <a:ln w="15875">
            <a:solidFill>
              <a:schemeClr val="accent6"/>
            </a:solidFill>
            <a:tailEnd type="triangle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17ABA39-E40D-4992-B8D0-D146D1E0CAE2}"/>
              </a:ext>
            </a:extLst>
          </p:cNvPr>
          <p:cNvCxnSpPr>
            <a:cxnSpLocks/>
          </p:cNvCxnSpPr>
          <p:nvPr/>
        </p:nvCxnSpPr>
        <p:spPr>
          <a:xfrm>
            <a:off x="697556" y="2092418"/>
            <a:ext cx="238182" cy="253758"/>
          </a:xfrm>
          <a:prstGeom prst="straightConnector1">
            <a:avLst/>
          </a:prstGeom>
          <a:ln w="15875">
            <a:solidFill>
              <a:schemeClr val="accent6"/>
            </a:solidFill>
            <a:tailEnd type="triangle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BCA6B18-6E9E-444E-8AF1-92962E433531}"/>
              </a:ext>
            </a:extLst>
          </p:cNvPr>
          <p:cNvCxnSpPr>
            <a:cxnSpLocks/>
          </p:cNvCxnSpPr>
          <p:nvPr/>
        </p:nvCxnSpPr>
        <p:spPr>
          <a:xfrm>
            <a:off x="676275" y="5508017"/>
            <a:ext cx="624565" cy="196673"/>
          </a:xfrm>
          <a:prstGeom prst="straightConnector1">
            <a:avLst/>
          </a:prstGeom>
          <a:ln w="15875">
            <a:solidFill>
              <a:schemeClr val="accent6"/>
            </a:solidFill>
            <a:tailEnd type="triangle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7650E4E-3CBC-4418-B4D6-761A5E946097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730023" y="5761456"/>
            <a:ext cx="930385" cy="190106"/>
          </a:xfrm>
          <a:prstGeom prst="straightConnector1">
            <a:avLst/>
          </a:prstGeom>
          <a:ln w="15875">
            <a:solidFill>
              <a:schemeClr val="accent6"/>
            </a:solidFill>
            <a:tailEnd type="triangle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08A0B1B-670E-4FBB-A24B-EE3159A30954}"/>
              </a:ext>
            </a:extLst>
          </p:cNvPr>
          <p:cNvSpPr txBox="1"/>
          <p:nvPr/>
        </p:nvSpPr>
        <p:spPr>
          <a:xfrm>
            <a:off x="140716" y="5388024"/>
            <a:ext cx="597477" cy="203133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r>
              <a:rPr lang="en-US" sz="1200" b="1" dirty="0">
                <a:solidFill>
                  <a:schemeClr val="accent4"/>
                </a:solidFill>
              </a:rPr>
              <a:t>110 MPa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9BC5C39-8E37-4392-8E72-522F1B722EBE}"/>
              </a:ext>
            </a:extLst>
          </p:cNvPr>
          <p:cNvSpPr txBox="1"/>
          <p:nvPr/>
        </p:nvSpPr>
        <p:spPr>
          <a:xfrm>
            <a:off x="132546" y="5659889"/>
            <a:ext cx="597477" cy="203133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r>
              <a:rPr lang="en-US" sz="1200" b="1" dirty="0">
                <a:solidFill>
                  <a:schemeClr val="accent4"/>
                </a:solidFill>
              </a:rPr>
              <a:t>160 MPa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1E38EE9-AEC1-4DCA-B210-33ACDE73DA55}"/>
              </a:ext>
            </a:extLst>
          </p:cNvPr>
          <p:cNvSpPr txBox="1"/>
          <p:nvPr/>
        </p:nvSpPr>
        <p:spPr>
          <a:xfrm>
            <a:off x="183624" y="3046548"/>
            <a:ext cx="1084450" cy="387798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r>
              <a:rPr lang="en-US" sz="1200" b="1" dirty="0">
                <a:solidFill>
                  <a:schemeClr val="accent4"/>
                </a:solidFill>
              </a:rPr>
              <a:t>+1.25 T in Nb</a:t>
            </a:r>
            <a:r>
              <a:rPr lang="en-US" sz="1200" b="1" baseline="-25000" dirty="0">
                <a:solidFill>
                  <a:schemeClr val="accent4"/>
                </a:solidFill>
              </a:rPr>
              <a:t>3</a:t>
            </a:r>
            <a:r>
              <a:rPr lang="en-US" sz="1200" b="1" dirty="0">
                <a:solidFill>
                  <a:schemeClr val="accent4"/>
                </a:solidFill>
              </a:rPr>
              <a:t>Sn 4.4 T standalone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0C274AE-E316-486F-B36A-92024046F2B5}"/>
              </a:ext>
            </a:extLst>
          </p:cNvPr>
          <p:cNvSpPr txBox="1"/>
          <p:nvPr/>
        </p:nvSpPr>
        <p:spPr>
          <a:xfrm>
            <a:off x="124375" y="5960489"/>
            <a:ext cx="1143699" cy="203133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r>
              <a:rPr lang="en-US" sz="1200" b="1" dirty="0">
                <a:solidFill>
                  <a:schemeClr val="accent4"/>
                </a:solidFill>
              </a:rPr>
              <a:t>Within safe limits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94915B-B910-4305-8505-E58AA95A0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MDP meeting</a:t>
            </a:r>
            <a:endParaRPr lang="en-US" b="1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E942C6-2A64-43B9-BA0D-11B9B33D1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96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88F6C-0491-4E25-94D6-BEC034015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FY21 plans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9CD4D-8089-4764-8A0B-E3DF2EB44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09/30/2020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9800427-F723-4C7D-B913-FD78B2845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682" y="1107177"/>
            <a:ext cx="7966128" cy="506939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/>
              <a:t>The FY21 project goals are to design and fabricate one complete COMB dipole magnet (consisting of two half-coils, iron yoke and support structure) with the HTS CORC</a:t>
            </a:r>
            <a:r>
              <a:rPr lang="en-GB" sz="1800" baseline="30000" dirty="0"/>
              <a:t>®</a:t>
            </a:r>
            <a:r>
              <a:rPr lang="en-US" sz="1800" dirty="0"/>
              <a:t> conductor and test it in a standalone configuration at LN</a:t>
            </a:r>
            <a:r>
              <a:rPr lang="en-US" sz="1800" baseline="-25000" dirty="0"/>
              <a:t>2</a:t>
            </a:r>
            <a:r>
              <a:rPr lang="en-US" sz="1800" dirty="0"/>
              <a:t> and </a:t>
            </a:r>
            <a:r>
              <a:rPr lang="en-US" sz="1800" dirty="0" err="1"/>
              <a:t>LHe</a:t>
            </a:r>
            <a:r>
              <a:rPr lang="en-US" sz="1800" dirty="0"/>
              <a:t> temperatures to demonstrate the proof of principle for the new technology with &gt;4 T dipole field produced by the HTS cable in 100 mm bore. The next step is to re-assemble the HTS coils as an insert in the outer Nb­</a:t>
            </a:r>
            <a:r>
              <a:rPr lang="en-US" sz="1800" baseline="-25000" dirty="0"/>
              <a:t>3</a:t>
            </a:r>
            <a:r>
              <a:rPr lang="en-US" sz="1800" dirty="0"/>
              <a:t>Sn coils and structure from the 15-T dipole (with the cold test foreseen in FY22).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/>
              <a:t>20 m of the CORC</a:t>
            </a:r>
            <a:r>
              <a:rPr lang="en-GB" sz="1800" baseline="30000" dirty="0"/>
              <a:t>®</a:t>
            </a:r>
            <a:r>
              <a:rPr lang="en-US" sz="1800" dirty="0"/>
              <a:t> cable for the first dipole magnet (two half-coils) has already been procured. Another 20 m of the high-performance CORC</a:t>
            </a:r>
            <a:r>
              <a:rPr lang="en-GB" sz="1800" baseline="30000" dirty="0"/>
              <a:t>®</a:t>
            </a:r>
            <a:r>
              <a:rPr lang="en-US" sz="1800" dirty="0"/>
              <a:t> (or STAR - TBD) cable will be needed in FY22 for the performance demonstration model (bore field &gt;5 T). Given the long lead times on </a:t>
            </a:r>
            <a:r>
              <a:rPr lang="en-US" sz="1800" dirty="0" err="1"/>
              <a:t>SuperPower</a:t>
            </a:r>
            <a:r>
              <a:rPr lang="en-US" sz="1800" dirty="0"/>
              <a:t> REBCO tapes, the procurement should start soon.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/>
              <a:t>FY21 milestones:</a:t>
            </a:r>
          </a:p>
          <a:p>
            <a:pPr lvl="0"/>
            <a:r>
              <a:rPr lang="en-US" sz="1600" dirty="0"/>
              <a:t>Stand-alone test of the COMB dipole magnet at LN</a:t>
            </a:r>
            <a:r>
              <a:rPr lang="en-US" sz="1600" baseline="-25000" dirty="0"/>
              <a:t>2</a:t>
            </a:r>
            <a:r>
              <a:rPr lang="en-US" sz="1600" dirty="0"/>
              <a:t> temperature (expected bore field ~0.8 T).</a:t>
            </a:r>
          </a:p>
          <a:p>
            <a:pPr lvl="0"/>
            <a:r>
              <a:rPr lang="en-US" sz="1600" dirty="0"/>
              <a:t>Stand-alone test of the COMB dipole magnet at </a:t>
            </a:r>
            <a:r>
              <a:rPr lang="en-US" sz="1600" dirty="0" err="1"/>
              <a:t>LHe</a:t>
            </a:r>
            <a:r>
              <a:rPr lang="en-US" sz="1600" dirty="0"/>
              <a:t> temperature (expected bore field ~4.4 T).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600E06-C747-4FD4-8FCB-00354C7A5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MDP meeting</a:t>
            </a:r>
            <a:endParaRPr lang="en-US" b="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409AF-C707-4A8C-B523-B68EF9808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708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7E731-72F6-4A13-AE66-014733B16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LN</a:t>
            </a:r>
            <a:r>
              <a:rPr lang="en-US" baseline="-25000" dirty="0"/>
              <a:t>2</a:t>
            </a:r>
            <a:r>
              <a:rPr lang="en-US" dirty="0"/>
              <a:t> test setup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BDCE1-FF99-4679-B4A7-3B511DE3D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09/30/2020</a:t>
            </a:r>
            <a:endParaRPr lang="en-US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CCAAFBD-8442-40AB-BFAA-EFCE09EE9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321" y="1217893"/>
            <a:ext cx="2770207" cy="482278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400" dirty="0"/>
              <a:t>Short-term plans: use </a:t>
            </a:r>
            <a:r>
              <a:rPr lang="en-US" sz="1400" dirty="0">
                <a:solidFill>
                  <a:srgbClr val="004C97"/>
                </a:solidFill>
              </a:rPr>
              <a:t>2.5 m of CORC cable provided by LBL</a:t>
            </a:r>
            <a:r>
              <a:rPr lang="en-US" sz="1400" dirty="0"/>
              <a:t> to assess the bending degradation.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1200" dirty="0"/>
              <a:t>The wire was split into two pieces for redundancy.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1200" dirty="0"/>
              <a:t>Each piece will be </a:t>
            </a:r>
            <a:r>
              <a:rPr lang="en-US" sz="1200" dirty="0">
                <a:solidFill>
                  <a:srgbClr val="004C97"/>
                </a:solidFill>
              </a:rPr>
              <a:t>first tested in a large U-shape</a:t>
            </a:r>
            <a:r>
              <a:rPr lang="en-US" sz="1200" dirty="0"/>
              <a:t> (~0.5 m bending diameter) to measure the </a:t>
            </a:r>
            <a:r>
              <a:rPr lang="en-US" sz="1200" dirty="0">
                <a:solidFill>
                  <a:srgbClr val="004C97"/>
                </a:solidFill>
              </a:rPr>
              <a:t>undisturbed wire performance</a:t>
            </a:r>
            <a:r>
              <a:rPr lang="en-US" sz="1200" dirty="0"/>
              <a:t>.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1200" dirty="0"/>
              <a:t>Then ~2.5 turns will be wound into the </a:t>
            </a:r>
            <a:r>
              <a:rPr lang="en-US" sz="1200" dirty="0">
                <a:solidFill>
                  <a:srgbClr val="004C97"/>
                </a:solidFill>
              </a:rPr>
              <a:t>pole groves of the COMB structure </a:t>
            </a:r>
            <a:r>
              <a:rPr lang="en-US" sz="1200" dirty="0"/>
              <a:t>(~52 mm minimum bending diameter) and retested.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400" dirty="0"/>
              <a:t>If the </a:t>
            </a:r>
            <a:r>
              <a:rPr lang="en-US" sz="1400" dirty="0">
                <a:solidFill>
                  <a:srgbClr val="004C97"/>
                </a:solidFill>
              </a:rPr>
              <a:t>bending degradation is acceptable</a:t>
            </a:r>
            <a:r>
              <a:rPr lang="en-US" sz="1400" dirty="0"/>
              <a:t>, we will proceed with the </a:t>
            </a:r>
            <a:r>
              <a:rPr lang="en-US" sz="1400" dirty="0">
                <a:solidFill>
                  <a:srgbClr val="004C97"/>
                </a:solidFill>
              </a:rPr>
              <a:t>full magnet design and fabrication</a:t>
            </a:r>
            <a:r>
              <a:rPr lang="en-US" sz="1400" dirty="0"/>
              <a:t>.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1200" dirty="0"/>
              <a:t>Otherwise, the coil will have to be </a:t>
            </a:r>
            <a:r>
              <a:rPr lang="en-US" sz="1200" dirty="0">
                <a:solidFill>
                  <a:srgbClr val="004C97"/>
                </a:solidFill>
              </a:rPr>
              <a:t>redesigned with a larger bending diameter</a:t>
            </a:r>
            <a:r>
              <a:rPr lang="en-US" sz="1200" dirty="0"/>
              <a:t> (may no longer fit into the 123 mm bore of the available Nb</a:t>
            </a:r>
            <a:r>
              <a:rPr lang="en-US" sz="1200" baseline="-25000" dirty="0"/>
              <a:t>3</a:t>
            </a:r>
            <a:r>
              <a:rPr lang="en-US" sz="1200" dirty="0"/>
              <a:t>Sn magnet).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400" dirty="0"/>
              <a:t>ORC is not required. Hazard Analysis is in progress. Testing starts in October.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endParaRPr lang="en-US" sz="12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C5D998-B79A-475C-ABB4-4C5192ED40AC}"/>
              </a:ext>
            </a:extLst>
          </p:cNvPr>
          <p:cNvGrpSpPr/>
          <p:nvPr/>
        </p:nvGrpSpPr>
        <p:grpSpPr>
          <a:xfrm>
            <a:off x="81777" y="1376336"/>
            <a:ext cx="6065664" cy="4424445"/>
            <a:chOff x="81777" y="1376336"/>
            <a:chExt cx="6065664" cy="442444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A5EF889-38E2-47B8-A049-4A8DE41CF8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777" y="1376336"/>
              <a:ext cx="5991074" cy="442444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2B64D4B-F1DA-48E9-A85F-1E798D1AE69D}"/>
                </a:ext>
              </a:extLst>
            </p:cNvPr>
            <p:cNvSpPr txBox="1"/>
            <p:nvPr/>
          </p:nvSpPr>
          <p:spPr>
            <a:xfrm>
              <a:off x="4723754" y="1554383"/>
              <a:ext cx="14236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u="sng" dirty="0">
                  <a:highlight>
                    <a:srgbClr val="FFFF00"/>
                  </a:highlight>
                </a:rPr>
                <a:t>LBL cable sample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150172-5741-4506-B3E9-0065B6D160C5}"/>
                </a:ext>
              </a:extLst>
            </p:cNvPr>
            <p:cNvSpPr txBox="1"/>
            <p:nvPr/>
          </p:nvSpPr>
          <p:spPr>
            <a:xfrm>
              <a:off x="4197108" y="2838534"/>
              <a:ext cx="87260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highlight>
                    <a:srgbClr val="FFFF00"/>
                  </a:highlight>
                </a:rPr>
                <a:t>Copper </a:t>
              </a:r>
              <a:r>
                <a:rPr lang="en-US" sz="1400" u="sng" dirty="0">
                  <a:highlight>
                    <a:srgbClr val="FFFF00"/>
                  </a:highlight>
                </a:rPr>
                <a:t>adapters</a:t>
              </a:r>
              <a:r>
                <a:rPr lang="en-US" sz="1400" dirty="0">
                  <a:highlight>
                    <a:srgbClr val="FFFF00"/>
                  </a:highlight>
                </a:rPr>
                <a:t> and wire </a:t>
              </a:r>
              <a:r>
                <a:rPr lang="en-US" sz="1400" u="sng" dirty="0">
                  <a:highlight>
                    <a:srgbClr val="FFFF00"/>
                  </a:highlight>
                </a:rPr>
                <a:t>terminals</a:t>
              </a:r>
              <a:r>
                <a:rPr lang="en-US" sz="1400" dirty="0">
                  <a:highlight>
                    <a:srgbClr val="FFFF00"/>
                  </a:highlight>
                </a:rPr>
                <a:t> provided by ACT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51EB28B-0D7F-418F-89D5-90EDA5957B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53281" y="1911432"/>
              <a:ext cx="910061" cy="1298614"/>
            </a:xfrm>
            <a:prstGeom prst="straightConnector1">
              <a:avLst/>
            </a:prstGeom>
            <a:ln w="15875" cap="flat" cmpd="sng" algn="ctr">
              <a:solidFill>
                <a:srgbClr val="0F2D62"/>
              </a:solidFill>
              <a:prstDash val="solid"/>
              <a:round/>
              <a:headEnd type="none" w="med" len="med"/>
              <a:tailEnd type="triangle" w="sm" len="lg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91E5139-F3D5-45D0-A611-8027497ABD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79808" y="3647955"/>
              <a:ext cx="883534" cy="1522070"/>
            </a:xfrm>
            <a:prstGeom prst="straightConnector1">
              <a:avLst/>
            </a:prstGeom>
            <a:ln w="15875" cap="flat" cmpd="sng" algn="ctr">
              <a:solidFill>
                <a:srgbClr val="0F2D62"/>
              </a:solidFill>
              <a:prstDash val="solid"/>
              <a:round/>
              <a:headEnd type="none" w="med" len="med"/>
              <a:tailEnd type="triangle" w="sm" len="lg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399FCAC-2420-471E-B61C-81954208DC2F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flipH="1">
              <a:off x="5069713" y="1862160"/>
              <a:ext cx="365885" cy="362706"/>
            </a:xfrm>
            <a:prstGeom prst="straightConnector1">
              <a:avLst/>
            </a:prstGeom>
            <a:ln w="15875" cap="flat" cmpd="sng" algn="ctr">
              <a:solidFill>
                <a:srgbClr val="0F2D62"/>
              </a:solidFill>
              <a:prstDash val="solid"/>
              <a:round/>
              <a:headEnd type="none" w="med" len="med"/>
              <a:tailEnd type="triangle" w="sm" len="lg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8E0DEC-DA22-4F8C-9464-73CA23B1B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MDP meeting</a:t>
            </a:r>
            <a:endParaRPr lang="en-US" b="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BF697-2836-4553-BDC6-52539992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99B05-75E5-4273-9897-762C3AC56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DB208-E924-4580-B50A-991B08300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09/30/2020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B1FA5D-F598-4C6C-A7BC-6D079DBA3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MDP meeting</a:t>
            </a:r>
            <a:endParaRPr lang="en-US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FE6DE60-50AD-40CA-8400-E6254606D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0673E8-2554-4134-B034-D180FA472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16" y="1228043"/>
            <a:ext cx="8310967" cy="471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75044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28472</TotalTime>
  <Words>608</Words>
  <Application>Microsoft Office PowerPoint</Application>
  <PresentationFormat>On-screen Show (4:3)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Helvetica</vt:lpstr>
      <vt:lpstr>FNAL_TemplateMac_060514</vt:lpstr>
      <vt:lpstr>Fermilab: Footer Only</vt:lpstr>
      <vt:lpstr>Status and plans for the COMB magnet development</vt:lpstr>
      <vt:lpstr>COMB/REBCO development goals</vt:lpstr>
      <vt:lpstr>Conductor On Molded Barrel (COMB) magnet technology </vt:lpstr>
      <vt:lpstr>FY21 plans</vt:lpstr>
      <vt:lpstr>LN2 test setup</vt:lpstr>
      <vt:lpstr>Schedule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HTS inserts</dc:title>
  <dc:creator>Vadim Kashikhin x6546 12305N</dc:creator>
  <cp:lastModifiedBy>Vadim Kashikhin</cp:lastModifiedBy>
  <cp:revision>303</cp:revision>
  <cp:lastPrinted>2014-01-20T19:40:21Z</cp:lastPrinted>
  <dcterms:created xsi:type="dcterms:W3CDTF">2018-01-02T17:29:26Z</dcterms:created>
  <dcterms:modified xsi:type="dcterms:W3CDTF">2020-09-29T21:44:58Z</dcterms:modified>
</cp:coreProperties>
</file>