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85" r:id="rId2"/>
    <p:sldId id="631" r:id="rId3"/>
    <p:sldId id="628" r:id="rId4"/>
    <p:sldId id="638" r:id="rId5"/>
    <p:sldId id="640" r:id="rId6"/>
    <p:sldId id="643" r:id="rId7"/>
    <p:sldId id="644" r:id="rId8"/>
    <p:sldId id="641" r:id="rId9"/>
    <p:sldId id="636" r:id="rId10"/>
    <p:sldId id="645" r:id="rId11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4103" userDrawn="1">
          <p15:clr>
            <a:srgbClr val="A4A3A4"/>
          </p15:clr>
        </p15:guide>
        <p15:guide id="6" pos="221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1556" userDrawn="1">
          <p15:clr>
            <a:srgbClr val="A4A3A4"/>
          </p15:clr>
        </p15:guide>
        <p15:guide id="9" pos="2917" userDrawn="1">
          <p15:clr>
            <a:srgbClr val="A4A3A4"/>
          </p15:clr>
        </p15:guide>
        <p15:guide id="10" pos="2759" userDrawn="1">
          <p15:clr>
            <a:srgbClr val="A4A3A4"/>
          </p15:clr>
        </p15:guide>
        <p15:guide id="11" pos="2139" userDrawn="1">
          <p15:clr>
            <a:srgbClr val="A4A3A4"/>
          </p15:clr>
        </p15:guide>
        <p15:guide id="12" pos="1403" userDrawn="1">
          <p15:clr>
            <a:srgbClr val="A4A3A4"/>
          </p15:clr>
        </p15:guide>
        <p15:guide id="13" orient="horz" pos="1920" userDrawn="1">
          <p15:clr>
            <a:srgbClr val="A4A3A4"/>
          </p15:clr>
        </p15:guide>
        <p15:guide id="14" orient="horz" pos="758" userDrawn="1">
          <p15:clr>
            <a:srgbClr val="A4A3A4"/>
          </p15:clr>
        </p15:guide>
        <p15:guide id="15" orient="horz" pos="2723" userDrawn="1">
          <p15:clr>
            <a:srgbClr val="A4A3A4"/>
          </p15:clr>
        </p15:guide>
        <p15:guide id="16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2"/>
    <a:srgbClr val="004C97"/>
    <a:srgbClr val="FDB515"/>
    <a:srgbClr val="203BE2"/>
    <a:srgbClr val="1F497D"/>
    <a:srgbClr val="00339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85591" autoAdjust="0"/>
  </p:normalViewPr>
  <p:slideViewPr>
    <p:cSldViewPr snapToGrid="0" snapToObjects="1">
      <p:cViewPr>
        <p:scale>
          <a:sx n="170" d="100"/>
          <a:sy n="170" d="100"/>
        </p:scale>
        <p:origin x="3198" y="384"/>
      </p:cViewPr>
      <p:guideLst>
        <p:guide orient="horz" pos="2560"/>
        <p:guide orient="horz" pos="1010"/>
        <p:guide orient="horz" pos="3630"/>
        <p:guide orient="horz" pos="2309"/>
        <p:guide pos="4103"/>
        <p:guide pos="221"/>
        <p:guide/>
        <p:guide pos="1556"/>
        <p:guide pos="2917"/>
        <p:guide pos="2759"/>
        <p:guide pos="2139"/>
        <p:guide pos="1403"/>
        <p:guide orient="horz" pos="1920"/>
        <p:guide orient="horz" pos="758"/>
        <p:guide orient="horz" pos="2723"/>
        <p:guide orient="horz" pos="1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notesViewPr>
    <p:cSldViewPr snapToGrid="0" snapToObject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4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AB3A2-931F-414B-9978-CD1BAA4C1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6858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5"/>
            <a:ext cx="6858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094" y="3668955"/>
            <a:ext cx="6169819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6858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094" y="1038470"/>
            <a:ext cx="6169820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8" y="139981"/>
            <a:ext cx="2124192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" y="0"/>
            <a:ext cx="6857999" cy="857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410" y="0"/>
            <a:ext cx="5238590" cy="8572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7594" y="4800602"/>
            <a:ext cx="387506" cy="273844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4" y="92636"/>
            <a:ext cx="1534216" cy="5479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889155" y="4829802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REBCO C3 magnet status,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MDP weekly</a:t>
            </a:r>
            <a:r>
              <a:rPr lang="en-US" sz="8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meeting, </a:t>
            </a:r>
            <a:r>
              <a:rPr lang="en-US" sz="8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9/30/2020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18" y="1598138"/>
            <a:ext cx="5829970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68" y="2914987"/>
            <a:ext cx="4800266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44104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c2 update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c2 update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5738" y="1045370"/>
            <a:ext cx="6459141" cy="3392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7597" y="4767264"/>
            <a:ext cx="387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19040" y="-106972"/>
            <a:ext cx="7085621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347" y="4742833"/>
            <a:ext cx="687464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2" y="4843398"/>
            <a:ext cx="1177851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89" r:id="rId5"/>
    <p:sldLayoutId id="2147483690" r:id="rId6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4092" y="2827752"/>
            <a:ext cx="6169819" cy="1141249"/>
          </a:xfrm>
        </p:spPr>
        <p:txBody>
          <a:bodyPr>
            <a:normAutofit/>
          </a:bodyPr>
          <a:lstStyle/>
          <a:p>
            <a:r>
              <a:rPr lang="en-US" sz="1500" dirty="0" smtClean="0">
                <a:latin typeface="+mj-lt"/>
              </a:rPr>
              <a:t>Xiaorong Wang</a:t>
            </a:r>
          </a:p>
          <a:p>
            <a:r>
              <a:rPr lang="en-US" sz="1500" dirty="0" smtClean="0">
                <a:latin typeface="+mj-lt"/>
              </a:rPr>
              <a:t>REBCO Working Group/MDP</a:t>
            </a:r>
            <a:endParaRPr lang="en-US" sz="1500" dirty="0" smtClean="0">
              <a:latin typeface="+mj-lt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MDP 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weekly meeting, 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9/30/2020 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46" y="1428478"/>
            <a:ext cx="6513913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50" dirty="0" smtClean="0">
                <a:solidFill>
                  <a:srgbClr val="FFFFFF"/>
                </a:solidFill>
                <a:latin typeface="+mj-lt"/>
              </a:rPr>
              <a:t>C3 update</a:t>
            </a:r>
            <a:endParaRPr lang="en-US" sz="2550" dirty="0" smtClean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64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C3 magnet is the focus of LBNL effort</a:t>
            </a:r>
          </a:p>
          <a:p>
            <a:endParaRPr lang="en-US" dirty="0"/>
          </a:p>
          <a:p>
            <a:r>
              <a:rPr lang="en-US" dirty="0" smtClean="0"/>
              <a:t>We are completing the fabrication plan</a:t>
            </a:r>
          </a:p>
          <a:p>
            <a:pPr lvl="1"/>
            <a:r>
              <a:rPr lang="en-US" dirty="0" smtClean="0"/>
              <a:t>Deal with Lorentz forces that become serious</a:t>
            </a:r>
          </a:p>
          <a:p>
            <a:pPr lvl="1"/>
            <a:r>
              <a:rPr lang="en-US" dirty="0" smtClean="0"/>
              <a:t>Use the C2 technology as the baseline plan</a:t>
            </a:r>
          </a:p>
          <a:p>
            <a:pPr lvl="1"/>
            <a:r>
              <a:rPr lang="en-US" dirty="0" smtClean="0"/>
              <a:t>Develop new technologies and introduce them to C3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Conductor availability is a concern</a:t>
            </a:r>
          </a:p>
          <a:p>
            <a:pPr lvl="1"/>
            <a:r>
              <a:rPr lang="en-US" dirty="0" smtClean="0"/>
              <a:t>Work with vendors to confirm the delivery schedule of C3 wire</a:t>
            </a:r>
          </a:p>
          <a:p>
            <a:pPr lvl="1"/>
            <a:r>
              <a:rPr lang="en-US" dirty="0" smtClean="0"/>
              <a:t>Prepare for bigger uncertainty for future magnets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9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 </a:t>
            </a:r>
            <a:r>
              <a:rPr lang="en-US" dirty="0" smtClean="0"/>
              <a:t>will </a:t>
            </a:r>
            <a:r>
              <a:rPr lang="en-US" dirty="0" smtClean="0"/>
              <a:t>be a 6-layer CCT </a:t>
            </a:r>
            <a:r>
              <a:rPr lang="en-US" dirty="0" smtClean="0"/>
              <a:t>magnet aiming at </a:t>
            </a:r>
            <a:br>
              <a:rPr lang="en-US" dirty="0" smtClean="0"/>
            </a:br>
            <a:r>
              <a:rPr lang="en-US" dirty="0" smtClean="0"/>
              <a:t>5 T dipole field using </a:t>
            </a:r>
            <a:r>
              <a:rPr lang="en-US" dirty="0"/>
              <a:t>CORC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smtClean="0"/>
              <a:t>wires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1" y="3060362"/>
            <a:ext cx="4590551" cy="1112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1469" y="1129326"/>
            <a:ext cx="4446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Magnet </a:t>
            </a: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ID: 65 mm</a:t>
            </a:r>
            <a:endParaRPr lang="en-US" kern="0" dirty="0">
              <a:solidFill>
                <a:srgbClr val="003366"/>
              </a:solidFill>
              <a:latin typeface="Franklin Gothic Medium" panose="020B0603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OD: 160 </a:t>
            </a: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mm without external structure</a:t>
            </a:r>
            <a:endParaRPr lang="en-US" kern="0" dirty="0" smtClean="0">
              <a:solidFill>
                <a:srgbClr val="003366"/>
              </a:solidFill>
              <a:latin typeface="Franklin Gothic Medium" panose="020B0603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Dipole field transfer </a:t>
            </a: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function: 0.72 </a:t>
            </a: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T/kA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3366"/>
                </a:solidFill>
                <a:latin typeface="Franklin Gothic Medium" panose="020B0603020102020204" pitchFamily="34" charset="0"/>
              </a:rPr>
              <a:t>Wound with commercial single </a:t>
            </a:r>
            <a:r>
              <a:rPr lang="en-US" kern="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CORC</a:t>
            </a:r>
            <a:r>
              <a:rPr lang="en-US" kern="0" baseline="3000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®</a:t>
            </a:r>
            <a:r>
              <a:rPr lang="en-US" kern="0" dirty="0">
                <a:solidFill>
                  <a:srgbClr val="003366"/>
                </a:solidFill>
                <a:latin typeface="Franklin Gothic Medium" panose="020B0603020102020204" pitchFamily="34" charset="0"/>
              </a:rPr>
              <a:t> wires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22" y="2664806"/>
            <a:ext cx="1872049" cy="1724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22" y="1252915"/>
            <a:ext cx="1801666" cy="1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C3 will </a:t>
            </a:r>
            <a:r>
              <a:rPr lang="en-US" dirty="0" smtClean="0"/>
              <a:t>address </a:t>
            </a:r>
            <a:r>
              <a:rPr lang="en-US" dirty="0" smtClean="0"/>
              <a:t>several key questions </a:t>
            </a:r>
            <a:r>
              <a:rPr lang="en-US" dirty="0" smtClean="0"/>
              <a:t>for </a:t>
            </a:r>
            <a:r>
              <a:rPr lang="en-US" dirty="0" smtClean="0"/>
              <a:t>high-field </a:t>
            </a:r>
            <a:r>
              <a:rPr lang="en-US" dirty="0" smtClean="0"/>
              <a:t>REBCO magnet </a:t>
            </a:r>
            <a:r>
              <a:rPr lang="en-US" dirty="0" smtClean="0"/>
              <a:t>and conductor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Conductor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optimal wire architecture to improve the </a:t>
            </a:r>
            <a:r>
              <a:rPr lang="en-US" i="1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retention?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does the minimum </a:t>
            </a:r>
            <a:r>
              <a:rPr lang="en-US" i="1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</a:t>
            </a:r>
            <a:r>
              <a:rPr lang="en-US" dirty="0" smtClean="0"/>
              <a:t>specification work?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smtClean="0"/>
              <a:t>actual wire </a:t>
            </a:r>
            <a:r>
              <a:rPr lang="en-US" dirty="0"/>
              <a:t>performance? </a:t>
            </a:r>
            <a:endParaRPr lang="en-US" dirty="0" smtClean="0"/>
          </a:p>
          <a:p>
            <a:pPr lvl="1"/>
            <a:r>
              <a:rPr lang="en-US" dirty="0" smtClean="0"/>
              <a:t>What needs to be done for future conductors?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Magnet fabrication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/>
              <a:t>it feasible to </a:t>
            </a:r>
            <a:r>
              <a:rPr lang="en-US" dirty="0" smtClean="0"/>
              <a:t>work with full-depth grooves?</a:t>
            </a:r>
          </a:p>
          <a:p>
            <a:pPr lvl="1"/>
            <a:r>
              <a:rPr lang="en-US" dirty="0" smtClean="0"/>
              <a:t>What needs to be implemented to address higher Lorentz forces?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What can we learn to generate higher dipole fields?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Magnet performance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we </a:t>
            </a:r>
            <a:r>
              <a:rPr lang="en-US" dirty="0" smtClean="0"/>
              <a:t>generate a 5 </a:t>
            </a:r>
            <a:r>
              <a:rPr lang="en-US" dirty="0"/>
              <a:t>T dipole field? </a:t>
            </a:r>
            <a:endParaRPr lang="en-US" dirty="0" smtClean="0"/>
          </a:p>
          <a:p>
            <a:pPr lvl="1"/>
            <a:r>
              <a:rPr lang="en-US" dirty="0"/>
              <a:t>What is the mechanical behavior of the </a:t>
            </a:r>
            <a:r>
              <a:rPr lang="en-US" dirty="0" smtClean="0"/>
              <a:t>magnet?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transition behavior when the conductors are impregnated?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can we </a:t>
            </a:r>
            <a:r>
              <a:rPr lang="en-US" dirty="0" smtClean="0"/>
              <a:t>identify the locations of normal </a:t>
            </a:r>
            <a:r>
              <a:rPr lang="en-US" dirty="0"/>
              <a:t>zones and understand the causes?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field quality?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availability </a:t>
            </a:r>
            <a:r>
              <a:rPr lang="en-US" dirty="0" smtClean="0"/>
              <a:t>starts hindering </a:t>
            </a:r>
            <a:r>
              <a:rPr lang="en-US" dirty="0" smtClean="0"/>
              <a:t>the magnet/conductor feedback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 to receive CORC</a:t>
            </a:r>
            <a:r>
              <a:rPr lang="en-US" baseline="30000" dirty="0" smtClean="0"/>
              <a:t>®</a:t>
            </a:r>
            <a:r>
              <a:rPr lang="en-US" dirty="0" smtClean="0"/>
              <a:t> conductors for C3 in Q1 2021</a:t>
            </a:r>
          </a:p>
          <a:p>
            <a:pPr lvl="1"/>
            <a:r>
              <a:rPr lang="en-US" dirty="0" smtClean="0"/>
              <a:t>First CORC</a:t>
            </a:r>
            <a:r>
              <a:rPr lang="en-US" baseline="30000" dirty="0" smtClean="0"/>
              <a:t>®</a:t>
            </a:r>
            <a:r>
              <a:rPr lang="en-US" dirty="0" smtClean="0"/>
              <a:t> order placed in Q1 2019 </a:t>
            </a:r>
          </a:p>
          <a:p>
            <a:pPr lvl="1"/>
            <a:r>
              <a:rPr lang="en-US" dirty="0" smtClean="0"/>
              <a:t>Tape order specified a minimum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at 4.2 K, 6 T for the first time </a:t>
            </a:r>
          </a:p>
          <a:p>
            <a:pPr lvl="1"/>
            <a:r>
              <a:rPr lang="en-US" dirty="0" smtClean="0"/>
              <a:t>Tape delivery to ACT has not </a:t>
            </a:r>
            <a:r>
              <a:rPr lang="en-US" dirty="0" smtClean="0"/>
              <a:t>yet started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 to cost, </a:t>
            </a:r>
            <a:r>
              <a:rPr lang="en-US" dirty="0" smtClean="0"/>
              <a:t>a longer </a:t>
            </a:r>
            <a:r>
              <a:rPr lang="en-US" dirty="0"/>
              <a:t>lead-time </a:t>
            </a:r>
            <a:r>
              <a:rPr lang="en-US" dirty="0" smtClean="0"/>
              <a:t>is a concern for future magnets</a:t>
            </a:r>
          </a:p>
          <a:p>
            <a:pPr lvl="1"/>
            <a:r>
              <a:rPr lang="en-US" dirty="0" smtClean="0"/>
              <a:t>Work with vendors to understand the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9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3" t="9889" r="1587" b="12959"/>
          <a:stretch/>
        </p:blipFill>
        <p:spPr>
          <a:xfrm>
            <a:off x="3466414" y="1459026"/>
            <a:ext cx="2560571" cy="292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mechanical analyses provide feedback </a:t>
            </a:r>
            <a:br>
              <a:rPr lang="en-US" dirty="0" smtClean="0"/>
            </a:br>
            <a:r>
              <a:rPr lang="en-US" dirty="0" smtClean="0"/>
              <a:t>to the magnet fabrication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4764" y="1281860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aluminum shell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1954" y="857250"/>
            <a:ext cx="575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262"/>
                </a:solidFill>
              </a:rPr>
              <a:t>An aluminum shell is necessary to reduce the peak stress on the mandrel from 500 to 250 MPa</a:t>
            </a:r>
            <a:endParaRPr lang="en-US" sz="1400" dirty="0">
              <a:solidFill>
                <a:srgbClr val="00326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1" t="13114" r="2065" b="12968"/>
          <a:stretch/>
        </p:blipFill>
        <p:spPr>
          <a:xfrm>
            <a:off x="583161" y="1948018"/>
            <a:ext cx="1767352" cy="190937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2"/>
          </p:cNvCxnSpPr>
          <p:nvPr/>
        </p:nvCxnSpPr>
        <p:spPr>
          <a:xfrm flipH="1">
            <a:off x="4116329" y="1620414"/>
            <a:ext cx="32808" cy="272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2671098" y="2579289"/>
            <a:ext cx="723666" cy="4992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710" y="4055605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262"/>
                </a:solidFill>
              </a:rPr>
              <a:t>Lucas </a:t>
            </a:r>
            <a:r>
              <a:rPr lang="en-US" i="1" dirty="0" err="1" smtClean="0">
                <a:solidFill>
                  <a:srgbClr val="003262"/>
                </a:solidFill>
              </a:rPr>
              <a:t>Brouwer</a:t>
            </a:r>
            <a:endParaRPr lang="en-US" i="1" dirty="0">
              <a:solidFill>
                <a:srgbClr val="003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3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single-cell model to evaluate the stresses on conductors with different groove designs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8696" y="973204"/>
            <a:ext cx="2099652" cy="1778794"/>
          </a:xfrm>
          <a:prstGeom prst="rect">
            <a:avLst/>
          </a:prstGeom>
        </p:spPr>
      </p:pic>
      <p:pic>
        <p:nvPicPr>
          <p:cNvPr id="6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54114" y="2721750"/>
            <a:ext cx="1922027" cy="1779984"/>
          </a:xfrm>
          <a:prstGeom prst="rect">
            <a:avLst/>
          </a:prstGeom>
        </p:spPr>
      </p:pic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4066" y="1048942"/>
            <a:ext cx="2272516" cy="1694258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065" y="2967857"/>
            <a:ext cx="2234679" cy="1687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163" y="1946836"/>
            <a:ext cx="9981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Pole region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210050" y="3411757"/>
            <a:ext cx="14093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Mid-plane region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165697" y="4162650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3262"/>
                </a:solidFill>
              </a:rPr>
              <a:t>Mariusz</a:t>
            </a:r>
            <a:r>
              <a:rPr lang="en-US" i="1" dirty="0">
                <a:solidFill>
                  <a:srgbClr val="003262"/>
                </a:solidFill>
              </a:rPr>
              <a:t> </a:t>
            </a:r>
            <a:r>
              <a:rPr lang="en-US" i="1" dirty="0" err="1">
                <a:solidFill>
                  <a:srgbClr val="003262"/>
                </a:solidFill>
              </a:rPr>
              <a:t>Juchno</a:t>
            </a:r>
            <a:endParaRPr lang="en-US" i="1" dirty="0">
              <a:solidFill>
                <a:srgbClr val="003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tests on short CORC</a:t>
            </a:r>
            <a:r>
              <a:rPr lang="en-US" baseline="30000" dirty="0" smtClean="0"/>
              <a:t>®</a:t>
            </a:r>
            <a:r>
              <a:rPr lang="en-US" dirty="0" smtClean="0"/>
              <a:t> wires to develop the </a:t>
            </a:r>
            <a:r>
              <a:rPr lang="en-US" dirty="0"/>
              <a:t>vacuum-pressure impregnation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1EFB67B3-E622-4269-B894-D5117A391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3" y="1131888"/>
            <a:ext cx="2465604" cy="3394075"/>
          </a:xfrm>
        </p:spPr>
      </p:pic>
      <p:sp>
        <p:nvSpPr>
          <p:cNvPr id="6" name="TextBox 5"/>
          <p:cNvSpPr txBox="1"/>
          <p:nvPr/>
        </p:nvSpPr>
        <p:spPr>
          <a:xfrm>
            <a:off x="3611292" y="4229101"/>
            <a:ext cx="290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262"/>
                </a:solidFill>
              </a:rPr>
              <a:t>Jillian Stern, Tufts University</a:t>
            </a:r>
            <a:endParaRPr lang="en-US" i="1" dirty="0">
              <a:solidFill>
                <a:srgbClr val="00326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9056" y="1318307"/>
            <a:ext cx="3626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262"/>
                </a:solidFill>
              </a:rPr>
              <a:t>Does the </a:t>
            </a:r>
            <a:r>
              <a:rPr lang="en-US" dirty="0">
                <a:solidFill>
                  <a:srgbClr val="003262"/>
                </a:solidFill>
              </a:rPr>
              <a:t>VPI process </a:t>
            </a:r>
            <a:r>
              <a:rPr lang="en-US" dirty="0" smtClean="0">
                <a:solidFill>
                  <a:srgbClr val="003262"/>
                </a:solidFill>
              </a:rPr>
              <a:t>degrade </a:t>
            </a:r>
            <a:r>
              <a:rPr lang="en-US" dirty="0">
                <a:solidFill>
                  <a:srgbClr val="003262"/>
                </a:solidFill>
              </a:rPr>
              <a:t>the </a:t>
            </a:r>
            <a:r>
              <a:rPr lang="en-US" dirty="0" smtClean="0">
                <a:solidFill>
                  <a:srgbClr val="003262"/>
                </a:solidFill>
              </a:rPr>
              <a:t>CORC</a:t>
            </a:r>
            <a:r>
              <a:rPr lang="en-US" baseline="30000" dirty="0">
                <a:solidFill>
                  <a:srgbClr val="003262"/>
                </a:solidFill>
              </a:rPr>
              <a:t>®</a:t>
            </a:r>
            <a:r>
              <a:rPr lang="en-US" dirty="0">
                <a:solidFill>
                  <a:srgbClr val="003262"/>
                </a:solidFill>
              </a:rPr>
              <a:t> </a:t>
            </a:r>
            <a:r>
              <a:rPr lang="en-US" dirty="0" smtClean="0">
                <a:solidFill>
                  <a:srgbClr val="003262"/>
                </a:solidFill>
              </a:rPr>
              <a:t>wires?</a:t>
            </a:r>
            <a:endParaRPr lang="en-US" dirty="0">
              <a:solidFill>
                <a:srgbClr val="0032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262"/>
                </a:solidFill>
              </a:rPr>
              <a:t>What’s the impact of curing temperature and duration?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2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262"/>
                </a:solidFill>
              </a:rPr>
              <a:t>Compare the wire </a:t>
            </a:r>
            <a:r>
              <a:rPr lang="en-US" i="1" dirty="0" err="1" smtClean="0">
                <a:solidFill>
                  <a:srgbClr val="003262"/>
                </a:solidFill>
              </a:rPr>
              <a:t>I</a:t>
            </a:r>
            <a:r>
              <a:rPr lang="en-US" baseline="-25000" dirty="0" err="1" smtClean="0">
                <a:solidFill>
                  <a:srgbClr val="003262"/>
                </a:solidFill>
              </a:rPr>
              <a:t>c</a:t>
            </a:r>
            <a:r>
              <a:rPr lang="en-US" dirty="0" smtClean="0">
                <a:solidFill>
                  <a:srgbClr val="003262"/>
                </a:solidFill>
              </a:rPr>
              <a:t> before and after the VPI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2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262"/>
                </a:solidFill>
              </a:rPr>
              <a:t>Apply the successful VPI process on subscale coils, followed by C3</a:t>
            </a:r>
          </a:p>
        </p:txBody>
      </p:sp>
    </p:spTree>
    <p:extLst>
      <p:ext uri="{BB962C8B-B14F-4D97-AF65-F5344CB8AC3E}">
        <p14:creationId xmlns:p14="http://schemas.microsoft.com/office/powerpoint/2010/main" val="161791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Complete the mechanical </a:t>
            </a:r>
            <a:r>
              <a:rPr lang="en-US" dirty="0" smtClean="0"/>
              <a:t>analysis for C3 (Q4 2020)</a:t>
            </a:r>
          </a:p>
          <a:p>
            <a:endParaRPr lang="en-US" dirty="0" smtClean="0"/>
          </a:p>
          <a:p>
            <a:r>
              <a:rPr lang="en-US" dirty="0" smtClean="0"/>
              <a:t>Complete the baseline fabrication plan for C3</a:t>
            </a:r>
          </a:p>
          <a:p>
            <a:pPr lvl="1"/>
            <a:r>
              <a:rPr lang="en-US" dirty="0" smtClean="0"/>
              <a:t>Prove the principle of a new winding concept </a:t>
            </a:r>
            <a:r>
              <a:rPr lang="en-US" dirty="0"/>
              <a:t>(Q4 2020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Confirm the </a:t>
            </a:r>
            <a:r>
              <a:rPr lang="en-US" dirty="0"/>
              <a:t>VPI process on CORC</a:t>
            </a:r>
            <a:r>
              <a:rPr lang="en-US" baseline="30000" dirty="0"/>
              <a:t>®</a:t>
            </a:r>
            <a:r>
              <a:rPr lang="en-US" dirty="0"/>
              <a:t> wires (Q4 2020 – Q1 2021)</a:t>
            </a:r>
          </a:p>
          <a:p>
            <a:pPr lvl="1"/>
            <a:r>
              <a:rPr lang="en-US" dirty="0" smtClean="0"/>
              <a:t>Complete mandrel fabrication and magnet winding plan </a:t>
            </a:r>
            <a:r>
              <a:rPr lang="en-US" dirty="0"/>
              <a:t>(Q4 2020)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 and test the subscale C3 (Q1 – Q3 2021)</a:t>
            </a:r>
          </a:p>
          <a:p>
            <a:pPr lvl="1"/>
            <a:r>
              <a:rPr lang="en-US" dirty="0"/>
              <a:t>Develop mandrels for the three-turn subscale magnet (Q1 2021)</a:t>
            </a:r>
          </a:p>
          <a:p>
            <a:pPr lvl="1"/>
            <a:r>
              <a:rPr lang="en-US" dirty="0" smtClean="0"/>
              <a:t>Work with vendors to delivery the wire in Q1 2021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 and test the C3 magnet (Q4 2021 – Q2 2022)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questions that we are working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identify the locations of first on-set of flux-flow voltages in the coils? </a:t>
            </a:r>
          </a:p>
          <a:p>
            <a:pPr lvl="1"/>
            <a:r>
              <a:rPr lang="en-US" dirty="0" smtClean="0"/>
              <a:t>Explore options of using distributed fiber-optic sensing</a:t>
            </a:r>
          </a:p>
          <a:p>
            <a:pPr lvl="1"/>
            <a:r>
              <a:rPr lang="en-US" dirty="0" smtClean="0"/>
              <a:t>Aim to test ideas with the subscale and C3 magnets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stress limit </a:t>
            </a:r>
            <a:r>
              <a:rPr lang="en-US" dirty="0" smtClean="0"/>
              <a:t>due to </a:t>
            </a:r>
            <a:r>
              <a:rPr lang="en-US" dirty="0"/>
              <a:t>Lorentz forces on bent conductors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Test subscale CORC</a:t>
            </a:r>
            <a:r>
              <a:rPr lang="en-US" baseline="30000" dirty="0" smtClean="0"/>
              <a:t>®</a:t>
            </a:r>
            <a:r>
              <a:rPr lang="en-US" dirty="0" smtClean="0"/>
              <a:t> CCT coils in background fields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41569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77469</TotalTime>
  <Words>607</Words>
  <Application>Microsoft Office PowerPoint</Application>
  <PresentationFormat>Custom</PresentationFormat>
  <Paragraphs>93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Arial</vt:lpstr>
      <vt:lpstr>Calibri</vt:lpstr>
      <vt:lpstr>Courier New</vt:lpstr>
      <vt:lpstr>Franklin Gothic Book</vt:lpstr>
      <vt:lpstr>Franklin Gothic Medium</vt:lpstr>
      <vt:lpstr>Helvetica</vt:lpstr>
      <vt:lpstr>ATAP No Footer</vt:lpstr>
      <vt:lpstr>PowerPoint Presentation</vt:lpstr>
      <vt:lpstr>C3 will be a 6-layer CCT magnet aiming at  5 T dipole field using CORC® wires</vt:lpstr>
      <vt:lpstr>C3 will address several key questions for high-field REBCO magnet and conductor technology</vt:lpstr>
      <vt:lpstr>Conductor availability starts hindering the magnet/conductor feedback loop</vt:lpstr>
      <vt:lpstr>Ongoing mechanical analyses provide feedback  to the magnet fabrication</vt:lpstr>
      <vt:lpstr>A single-cell model to evaluate the stresses on conductors with different groove designs</vt:lpstr>
      <vt:lpstr>Prepare tests on short CORC® wires to develop the vacuum-pressure impregnation process</vt:lpstr>
      <vt:lpstr>Next steps</vt:lpstr>
      <vt:lpstr>Additional questions that we are working on</vt:lpstr>
      <vt:lpstr>Summary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Xiaorong R. Wang</cp:lastModifiedBy>
  <cp:revision>5415</cp:revision>
  <dcterms:created xsi:type="dcterms:W3CDTF">2015-07-10T17:44:33Z</dcterms:created>
  <dcterms:modified xsi:type="dcterms:W3CDTF">2020-09-30T20:01:58Z</dcterms:modified>
</cp:coreProperties>
</file>