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3" r:id="rId3"/>
    <p:sldId id="324" r:id="rId4"/>
    <p:sldId id="325" r:id="rId5"/>
    <p:sldId id="298" r:id="rId6"/>
    <p:sldId id="256" r:id="rId7"/>
    <p:sldId id="331" r:id="rId8"/>
    <p:sldId id="328" r:id="rId9"/>
    <p:sldId id="329" r:id="rId10"/>
    <p:sldId id="330" r:id="rId11"/>
    <p:sldId id="333" r:id="rId12"/>
    <p:sldId id="33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7E20-A37A-4D26-A951-74FB6DA90AD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AD4D-F49B-43F7-BB64-B62C1D047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4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7E20-A37A-4D26-A951-74FB6DA90AD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AD4D-F49B-43F7-BB64-B62C1D047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1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7E20-A37A-4D26-A951-74FB6DA90AD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AD4D-F49B-43F7-BB64-B62C1D047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87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"/>
          <p:cNvGrpSpPr/>
          <p:nvPr/>
        </p:nvGrpSpPr>
        <p:grpSpPr>
          <a:xfrm>
            <a:off x="1365280" y="-142629"/>
            <a:ext cx="9448132" cy="7137994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sz="900"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sz="900"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sz="900"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sz="900"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</p:grpSp>
      </p:grpSp>
      <p:sp>
        <p:nvSpPr>
          <p:cNvPr id="92" name="Rectangle"/>
          <p:cNvSpPr/>
          <p:nvPr/>
        </p:nvSpPr>
        <p:spPr>
          <a:xfrm>
            <a:off x="1524460" y="6323774"/>
            <a:ext cx="10693959" cy="546096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43" y="6457860"/>
            <a:ext cx="1570469" cy="263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20160714_001-2-Edit_blueppt.jpg" descr="20160714_001-2-Edit_blue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313" y="-1"/>
            <a:ext cx="12259271" cy="8464753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-26879" y="4891939"/>
            <a:ext cx="12245758" cy="1968914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45719" tIns="45719" rIns="45719" b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900"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82789" y="4891939"/>
            <a:ext cx="8226426" cy="805054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2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2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2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2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2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Rectangle"/>
          <p:cNvSpPr/>
          <p:nvPr/>
        </p:nvSpPr>
        <p:spPr>
          <a:xfrm>
            <a:off x="-26879" y="2183808"/>
            <a:ext cx="12245758" cy="2183809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45719" tIns="45719" rIns="45719" b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900"/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2363" y="2538981"/>
            <a:ext cx="12187276" cy="1574801"/>
          </a:xfrm>
          <a:prstGeom prst="rect">
            <a:avLst/>
          </a:prstGeom>
        </p:spPr>
        <p:txBody>
          <a:bodyPr anchor="ctr"/>
          <a:lstStyle>
            <a:lvl1pPr marL="62162" indent="-62162">
              <a:defRPr sz="4800"/>
            </a:lvl1pPr>
          </a:lstStyle>
          <a:p>
            <a:pPr marL="124324" indent="-124324">
              <a:defRPr sz="4800"/>
            </a:pPr>
            <a:endParaRPr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4" y="71521"/>
            <a:ext cx="2842338" cy="10204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62695" y="6187076"/>
            <a:ext cx="314506" cy="338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981659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indent="-261000">
              <a:defRPr sz="3000"/>
            </a:lvl1pPr>
            <a:lvl2pPr marL="488824" indent="-260224">
              <a:buFont typeface="Wingdings" panose="05000000000000000000" pitchFamily="2" charset="2"/>
              <a:buChar char="§"/>
              <a:defRPr sz="2700"/>
            </a:lvl2pPr>
            <a:lvl3pPr>
              <a:defRPr sz="2400"/>
            </a:lvl3pPr>
            <a:lvl4pPr marL="877389" indent="-261000">
              <a:buFont typeface="Wingdings" panose="05000000000000000000" pitchFamily="2" charset="2"/>
              <a:buChar char="§"/>
              <a:defRPr sz="2200"/>
            </a:lvl4pPr>
            <a:lvl5pPr marL="1140714" indent="-226314"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4E1FD9-5A01-6048-A7ED-2AFE9F4960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CCT Discussion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29734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" y="2"/>
            <a:ext cx="12191997" cy="89953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558" y="1"/>
            <a:ext cx="8415453" cy="884664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4" y="62346"/>
            <a:ext cx="2056655" cy="748466"/>
          </a:xfrm>
          <a:prstGeom prst="rect">
            <a:avLst/>
          </a:prstGeom>
        </p:spPr>
      </p:pic>
      <p:sp>
        <p:nvSpPr>
          <p:cNvPr id="8" name="Shape 71"/>
          <p:cNvSpPr/>
          <p:nvPr userDrawn="1"/>
        </p:nvSpPr>
        <p:spPr>
          <a:xfrm flipV="1">
            <a:off x="2646556" y="0"/>
            <a:ext cx="2124" cy="914400"/>
          </a:xfrm>
          <a:prstGeom prst="line">
            <a:avLst/>
          </a:prstGeom>
          <a:ln w="254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0851" y="6435709"/>
            <a:ext cx="314506" cy="338550"/>
          </a:xfrm>
        </p:spPr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12" descr="Afbeeldingsresultaat voor lbl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084" y="96644"/>
            <a:ext cx="96870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5729592" y="6429984"/>
            <a:ext cx="1457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M. </a:t>
            </a:r>
            <a:r>
              <a:rPr lang="en-US" sz="1600" dirty="0" err="1">
                <a:solidFill>
                  <a:schemeClr val="bg1"/>
                </a:solidFill>
              </a:rPr>
              <a:t>Marchevsky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7E20-A37A-4D26-A951-74FB6DA90AD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AD4D-F49B-43F7-BB64-B62C1D047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7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7E20-A37A-4D26-A951-74FB6DA90AD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AD4D-F49B-43F7-BB64-B62C1D047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5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7E20-A37A-4D26-A951-74FB6DA90AD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AD4D-F49B-43F7-BB64-B62C1D047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8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7E20-A37A-4D26-A951-74FB6DA90AD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AD4D-F49B-43F7-BB64-B62C1D047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7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7E20-A37A-4D26-A951-74FB6DA90AD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AD4D-F49B-43F7-BB64-B62C1D047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9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7E20-A37A-4D26-A951-74FB6DA90AD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AD4D-F49B-43F7-BB64-B62C1D047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7E20-A37A-4D26-A951-74FB6DA90AD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AD4D-F49B-43F7-BB64-B62C1D047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2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7E20-A37A-4D26-A951-74FB6DA90AD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AD4D-F49B-43F7-BB64-B62C1D047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0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E7E20-A37A-4D26-A951-74FB6DA90AD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EAD4D-F49B-43F7-BB64-B62C1D047F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7623" y="6323774"/>
            <a:ext cx="12227245" cy="546096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37" y="6441623"/>
            <a:ext cx="1570469" cy="2636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33931" y="0"/>
            <a:ext cx="12246550" cy="1143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45719" tIns="45719" rIns="45719" b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900"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15" y="124547"/>
            <a:ext cx="2322605" cy="83381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2516141" y="90826"/>
            <a:ext cx="1" cy="969823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2655277" y="-12700"/>
            <a:ext cx="9553689" cy="1106536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39222" y="6476076"/>
            <a:ext cx="314506" cy="338550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351778" y="1306007"/>
            <a:ext cx="11135265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F9F4FF4-AE5A-EA4E-87EE-2568EF9A8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CCT Discussion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9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/>
  <p:hf hdr="0" dt="0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51802" marR="0" indent="-51802" algn="l" defTabSz="457200" rtl="0" latinLnBrk="0">
        <a:lnSpc>
          <a:spcPct val="100000"/>
        </a:lnSpc>
        <a:spcBef>
          <a:spcPts val="55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477981" marR="0" indent="-249382" algn="l" defTabSz="457200" rtl="0" latinLnBrk="0">
        <a:lnSpc>
          <a:spcPct val="100000"/>
        </a:lnSpc>
        <a:spcBef>
          <a:spcPts val="550"/>
        </a:spcBef>
        <a:spcAft>
          <a:spcPts val="0"/>
        </a:spcAft>
        <a:buClrTx/>
        <a:buSzPct val="100000"/>
        <a:buFont typeface="Arial"/>
        <a:buChar char="o"/>
        <a:tabLst/>
        <a:defRPr sz="22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674461" marR="0" indent="-217261" algn="l" defTabSz="457200" rtl="0" latinLnBrk="0">
        <a:lnSpc>
          <a:spcPct val="100000"/>
        </a:lnSpc>
        <a:spcBef>
          <a:spcPts val="55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853440" marR="0" indent="-167640" algn="l" defTabSz="457200" rtl="0" latinLnBrk="0">
        <a:lnSpc>
          <a:spcPct val="100000"/>
        </a:lnSpc>
        <a:spcBef>
          <a:spcPts val="550"/>
        </a:spcBef>
        <a:spcAft>
          <a:spcPts val="0"/>
        </a:spcAft>
        <a:buClrTx/>
        <a:buSzPct val="100000"/>
        <a:buFont typeface="Arial"/>
        <a:buChar char="–"/>
        <a:tabLst/>
        <a:defRPr sz="22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1102995" marR="0" indent="-188595" algn="l" defTabSz="457200" rtl="0" latinLnBrk="0">
        <a:lnSpc>
          <a:spcPct val="100000"/>
        </a:lnSpc>
        <a:spcBef>
          <a:spcPts val="550"/>
        </a:spcBef>
        <a:spcAft>
          <a:spcPts val="0"/>
        </a:spcAft>
        <a:buClrTx/>
        <a:buSzPct val="100000"/>
        <a:buFont typeface="Arial"/>
        <a:buChar char="»"/>
        <a:tabLst/>
        <a:defRPr sz="22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1394460" marR="0" indent="-251460" algn="l" defTabSz="457200" rtl="0" latinLnBrk="0">
        <a:lnSpc>
          <a:spcPct val="100000"/>
        </a:lnSpc>
        <a:spcBef>
          <a:spcPts val="55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1623060" marR="0" indent="-251460" algn="l" defTabSz="457200" rtl="0" latinLnBrk="0">
        <a:lnSpc>
          <a:spcPct val="100000"/>
        </a:lnSpc>
        <a:spcBef>
          <a:spcPts val="55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1851660" marR="0" indent="-251460" algn="l" defTabSz="457200" rtl="0" latinLnBrk="0">
        <a:lnSpc>
          <a:spcPct val="100000"/>
        </a:lnSpc>
        <a:spcBef>
          <a:spcPts val="55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2080260" marR="0" indent="-251460" algn="l" defTabSz="457200" rtl="0" latinLnBrk="0">
        <a:lnSpc>
          <a:spcPct val="100000"/>
        </a:lnSpc>
        <a:spcBef>
          <a:spcPts val="55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1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795791"/>
            <a:ext cx="9896475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Stress Modeling Results for CCT5 Relevant to Epoxy Properties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87230"/>
            <a:ext cx="9144000" cy="1655762"/>
          </a:xfrm>
        </p:spPr>
        <p:txBody>
          <a:bodyPr/>
          <a:lstStyle/>
          <a:p>
            <a:r>
              <a:rPr lang="en-US" dirty="0" smtClean="0"/>
              <a:t>Lucas Brouwer</a:t>
            </a:r>
          </a:p>
          <a:p>
            <a:r>
              <a:rPr lang="en-US" dirty="0" smtClean="0"/>
              <a:t>10/20/2020</a:t>
            </a:r>
          </a:p>
          <a:p>
            <a:r>
              <a:rPr lang="en-US" dirty="0" smtClean="0"/>
              <a:t>MDP Modeling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1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set of Subscale Magnets will Probe Different Stress States by Adjusting the Spar Thickness of Layer 1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sym typeface="Franklin Gothic Book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66601" y="2317450"/>
            <a:ext cx="4176689" cy="3986047"/>
            <a:chOff x="6243475" y="2303644"/>
            <a:chExt cx="4176689" cy="398604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3475" y="2303644"/>
              <a:ext cx="4176689" cy="398604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20443" y="2530718"/>
              <a:ext cx="1320342" cy="1180304"/>
            </a:xfrm>
            <a:prstGeom prst="rect">
              <a:avLst/>
            </a:prstGeom>
          </p:spPr>
        </p:pic>
      </p:grpSp>
      <p:cxnSp>
        <p:nvCxnSpPr>
          <p:cNvPr id="24" name="Straight Arrow Connector 23"/>
          <p:cNvCxnSpPr/>
          <p:nvPr/>
        </p:nvCxnSpPr>
        <p:spPr>
          <a:xfrm>
            <a:off x="7186756" y="2167713"/>
            <a:ext cx="393638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066669" y="1193413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Calibri"/>
                <a:sym typeface="Calibri"/>
              </a:rPr>
              <a:t>Thick spars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Calibri"/>
                <a:sym typeface="Calibri"/>
              </a:rPr>
              <a:t>High shear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Calibri"/>
                <a:sym typeface="Calibri"/>
              </a:rPr>
              <a:t>Low normal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9125" y="1179608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Calibri"/>
                <a:sym typeface="Calibri"/>
              </a:rPr>
              <a:t>Thin spars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Calibri"/>
                <a:sym typeface="Calibri"/>
              </a:rPr>
              <a:t>Low shear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Calibri"/>
                <a:sym typeface="Calibri"/>
              </a:rPr>
              <a:t>High normal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9153" y="1543525"/>
            <a:ext cx="5847568" cy="1586215"/>
            <a:chOff x="49153" y="1543523"/>
            <a:chExt cx="5847566" cy="15862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0737"/>
            <a:stretch/>
          </p:blipFill>
          <p:spPr>
            <a:xfrm>
              <a:off x="1612417" y="1543523"/>
              <a:ext cx="4284302" cy="158621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9153" y="2050530"/>
              <a:ext cx="16385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Calibri"/>
                  <a:sym typeface="Calibri"/>
                </a:rPr>
                <a:t>8 mm spar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56275" y="2450918"/>
              <a:ext cx="92525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Medium"/>
                  <a:cs typeface="Calibri"/>
                  <a:sym typeface="Calibri"/>
                </a:rPr>
                <a:t>-35 MPa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96708" y="2429386"/>
              <a:ext cx="87556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Medium"/>
                  <a:cs typeface="Calibri"/>
                  <a:sym typeface="Calibri"/>
                </a:rPr>
                <a:t>35 MPa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303" y="3161769"/>
            <a:ext cx="5869417" cy="1547468"/>
            <a:chOff x="27303" y="3161768"/>
            <a:chExt cx="5869416" cy="15474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1988"/>
            <a:stretch/>
          </p:blipFill>
          <p:spPr>
            <a:xfrm>
              <a:off x="1608183" y="3161768"/>
              <a:ext cx="4288536" cy="154746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7303" y="3636745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Calibri"/>
                  <a:sym typeface="Calibri"/>
                </a:rPr>
                <a:t>2 mm spar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56275" y="4038223"/>
              <a:ext cx="92525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Medium"/>
                  <a:cs typeface="Calibri"/>
                  <a:sym typeface="Calibri"/>
                </a:rPr>
                <a:t>-35 MPa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96708" y="4016691"/>
              <a:ext cx="87556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Medium"/>
                  <a:cs typeface="Calibri"/>
                  <a:sym typeface="Calibri"/>
                </a:rPr>
                <a:t>35 MPa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153" y="4754677"/>
            <a:ext cx="5851801" cy="1548819"/>
            <a:chOff x="49153" y="4754678"/>
            <a:chExt cx="5851800" cy="15488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1946"/>
            <a:stretch/>
          </p:blipFill>
          <p:spPr>
            <a:xfrm>
              <a:off x="1612417" y="4754678"/>
              <a:ext cx="4288536" cy="154881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9153" y="5184212"/>
              <a:ext cx="16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Calibri"/>
                  <a:sym typeface="Calibri"/>
                </a:rPr>
                <a:t>1 mm spar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56276" y="5611464"/>
              <a:ext cx="92525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Medium"/>
                  <a:cs typeface="Calibri"/>
                  <a:sym typeface="Calibri"/>
                </a:rPr>
                <a:t>-35 MPa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96708" y="5589932"/>
              <a:ext cx="87556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Medium"/>
                  <a:cs typeface="Calibri"/>
                  <a:sym typeface="Calibri"/>
                </a:rPr>
                <a:t>35 MPa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V="1">
            <a:off x="8315661" y="2586729"/>
            <a:ext cx="0" cy="294187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0381267" y="2581273"/>
            <a:ext cx="0" cy="298052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288350" y="4948256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Thin spar test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69147" y="5132921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Thick spar test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0614" y="1208712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Calibri"/>
                <a:sym typeface="Calibri"/>
              </a:rPr>
              <a:t>Sxy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Calibri"/>
                <a:sym typeface="Calibri"/>
              </a:rPr>
              <a:t> (radial-azimuthal)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CCT Discussion Meeting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846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/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CCT</a:t>
            </a:r>
            <a:r>
              <a:rPr lang="en-US" sz="2400" dirty="0" smtClean="0"/>
              <a:t> </a:t>
            </a:r>
            <a:r>
              <a:rPr lang="en-US" sz="2400" dirty="0" smtClean="0"/>
              <a:t>stress distribution is complicated and has several strong 3D effects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otential </a:t>
            </a:r>
            <a:r>
              <a:rPr lang="en-US" sz="2400" dirty="0" smtClean="0"/>
              <a:t>locations of trouble</a:t>
            </a:r>
          </a:p>
          <a:p>
            <a:pPr lvl="1"/>
            <a:r>
              <a:rPr lang="en-US" sz="2000" dirty="0" smtClean="0"/>
              <a:t>normal separation of turns from starting in the pole region</a:t>
            </a:r>
          </a:p>
          <a:p>
            <a:pPr lvl="1"/>
            <a:r>
              <a:rPr lang="en-US" sz="2000" dirty="0" smtClean="0"/>
              <a:t>shear at channel/conductor interface concentrated at +/- 45 </a:t>
            </a:r>
            <a:r>
              <a:rPr lang="en-US" sz="2000" dirty="0" err="1" smtClean="0"/>
              <a:t>deg</a:t>
            </a:r>
            <a:endParaRPr lang="en-US" sz="2000" dirty="0" smtClean="0"/>
          </a:p>
          <a:p>
            <a:r>
              <a:rPr lang="en-US" sz="2400" dirty="0"/>
              <a:t>d</a:t>
            </a:r>
            <a:r>
              <a:rPr lang="en-US" sz="2400" dirty="0" smtClean="0"/>
              <a:t>iagnostics which can </a:t>
            </a:r>
            <a:r>
              <a:rPr lang="en-US" sz="2400" dirty="0" smtClean="0"/>
              <a:t>resolve quench locations as a function of angle (a</a:t>
            </a:r>
            <a:r>
              <a:rPr lang="en-US" sz="2400" dirty="0" smtClean="0"/>
              <a:t>zimuthal) can </a:t>
            </a:r>
            <a:r>
              <a:rPr lang="en-US" sz="2400" dirty="0" smtClean="0"/>
              <a:t>help correlate potential trouble spots with training quenches</a:t>
            </a:r>
          </a:p>
          <a:p>
            <a:r>
              <a:rPr lang="en-US" sz="2400" dirty="0" smtClean="0"/>
              <a:t>t</a:t>
            </a:r>
            <a:r>
              <a:rPr lang="en-US" sz="2400" dirty="0" smtClean="0"/>
              <a:t>hick/thin </a:t>
            </a:r>
            <a:r>
              <a:rPr lang="en-US" sz="2400" dirty="0" smtClean="0"/>
              <a:t>spar subscale tests will probe trade-off between shear/normal stress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8078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meeting we heard from Steve/Tengming about epoxy and interface strength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rom the CCT modeling side, what are: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interface normal/shear stress distributions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potential trouble locations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Subscale and diagnostics </a:t>
            </a:r>
            <a:r>
              <a:rPr lang="en-US" dirty="0" smtClean="0"/>
              <a:t>options for </a:t>
            </a:r>
            <a:r>
              <a:rPr lang="en-US" dirty="0" smtClean="0"/>
              <a:t>probing impact </a:t>
            </a:r>
            <a:r>
              <a:rPr lang="en-US" dirty="0" smtClean="0"/>
              <a:t>on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8" b="23819"/>
          <a:stretch/>
        </p:blipFill>
        <p:spPr>
          <a:xfrm>
            <a:off x="8019326" y="4441561"/>
            <a:ext cx="3553243" cy="20900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" t="46614" r="27507" b="26134"/>
          <a:stretch/>
        </p:blipFill>
        <p:spPr>
          <a:xfrm>
            <a:off x="7492842" y="5003650"/>
            <a:ext cx="2774022" cy="750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19" y="35064"/>
            <a:ext cx="11661587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Results in a local, cable frame are shown </a:t>
            </a:r>
            <a:r>
              <a:rPr lang="en-US" sz="3600" dirty="0" smtClean="0"/>
              <a:t>for </a:t>
            </a:r>
            <a:r>
              <a:rPr lang="en-US" sz="3600" dirty="0" smtClean="0"/>
              <a:t>CCT5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20899" r="7528" b="22335"/>
          <a:stretch/>
        </p:blipFill>
        <p:spPr>
          <a:xfrm>
            <a:off x="3123357" y="4637694"/>
            <a:ext cx="2265769" cy="1224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9" t="2570" r="7085" b="49076"/>
          <a:stretch/>
        </p:blipFill>
        <p:spPr>
          <a:xfrm>
            <a:off x="181632" y="3875596"/>
            <a:ext cx="2849690" cy="2765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860" y="1979077"/>
            <a:ext cx="4613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Mechanical model for CCT5 with load steps of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cooldown</a:t>
            </a:r>
            <a:r>
              <a:rPr lang="en-US" dirty="0" smtClean="0"/>
              <a:t> to 4.5 K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powering to 16 kA (~90% of short-sample)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conductor bonded in channel, layers sliding with friction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35" y="1368963"/>
            <a:ext cx="3561208" cy="2517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/>
          <a:stretch/>
        </p:blipFill>
        <p:spPr>
          <a:xfrm>
            <a:off x="8800233" y="2121475"/>
            <a:ext cx="2415642" cy="156186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481162" y="4744988"/>
            <a:ext cx="2011680" cy="90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16777" y="4483806"/>
            <a:ext cx="4158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convert stress to local frame and output to </a:t>
            </a:r>
            <a:r>
              <a:rPr lang="en-US" sz="1400" dirty="0" err="1" smtClean="0"/>
              <a:t>paraview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424198" y="3247531"/>
            <a:ext cx="0" cy="9978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66787" y="4287673"/>
            <a:ext cx="2729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mesh information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9424198" y="3768707"/>
            <a:ext cx="2729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tress in Cartesian frame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052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9700" y="-93315"/>
            <a:ext cx="12509500" cy="11858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Local Conductor Frame Normal and Shear Stress</a:t>
            </a:r>
            <a:endParaRPr lang="en-US" sz="40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0" b="33602"/>
          <a:stretch/>
        </p:blipFill>
        <p:spPr>
          <a:xfrm>
            <a:off x="1903758" y="4256050"/>
            <a:ext cx="2909942" cy="1553290"/>
          </a:xfrm>
          <a:prstGeom prst="rect">
            <a:avLst/>
          </a:prstGeom>
        </p:spPr>
      </p:pic>
      <p:sp>
        <p:nvSpPr>
          <p:cNvPr id="36" name="Slide Number Placeholder 8"/>
          <p:cNvSpPr txBox="1">
            <a:spLocks/>
          </p:cNvSpPr>
          <p:nvPr/>
        </p:nvSpPr>
        <p:spPr>
          <a:xfrm>
            <a:off x="2509295" y="53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BABBE-8C37-4EA0-B4C8-2876D6EC6807}" type="slidenum">
              <a:rPr lang="en-US" smtClean="0">
                <a:latin typeface="Franklin Gothic Book"/>
              </a:rPr>
              <a:pPr/>
              <a:t>4</a:t>
            </a:fld>
            <a:endParaRPr lang="en-US" dirty="0">
              <a:latin typeface="Franklin Gothic Book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3423" y="1283740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Local cable frame </a:t>
            </a: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67344" y="1647999"/>
            <a:ext cx="2987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x: tangent (along cable)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y: radial (along broad face)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z: bi-normal (along thin edge)</a:t>
            </a: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56"/>
          <a:stretch/>
        </p:blipFill>
        <p:spPr>
          <a:xfrm>
            <a:off x="1612323" y="1633928"/>
            <a:ext cx="2549689" cy="1912693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 flipV="1">
            <a:off x="2424019" y="2660148"/>
            <a:ext cx="533400" cy="24335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1" name="Straight Arrow Connector 40"/>
          <p:cNvCxnSpPr/>
          <p:nvPr/>
        </p:nvCxnSpPr>
        <p:spPr>
          <a:xfrm flipV="1">
            <a:off x="2424019" y="2164471"/>
            <a:ext cx="0" cy="520012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2" name="TextBox 41"/>
          <p:cNvSpPr txBox="1"/>
          <p:nvPr/>
        </p:nvSpPr>
        <p:spPr>
          <a:xfrm>
            <a:off x="2953627" y="2389591"/>
            <a:ext cx="328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600" dirty="0" smtClean="0">
                <a:solidFill>
                  <a:prstClr val="white"/>
                </a:solidFill>
                <a:latin typeface="Franklin Gothic Book"/>
              </a:rPr>
              <a:t>x</a:t>
            </a:r>
            <a:endParaRPr lang="en-US" sz="26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56345" y="1672028"/>
            <a:ext cx="3353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600" dirty="0" smtClean="0">
                <a:solidFill>
                  <a:prstClr val="white"/>
                </a:solidFill>
                <a:latin typeface="Franklin Gothic Book"/>
              </a:rPr>
              <a:t>y</a:t>
            </a:r>
            <a:endParaRPr lang="en-US" sz="26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44801" y="4715411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Broad Face (z-</a:t>
            </a:r>
            <a:r>
              <a:rPr lang="en-US" dirty="0" err="1" smtClean="0">
                <a:solidFill>
                  <a:prstClr val="black"/>
                </a:solidFill>
                <a:latin typeface="Franklin Gothic Book"/>
              </a:rPr>
              <a:t>const</a:t>
            </a:r>
            <a:r>
              <a:rPr lang="en-US" dirty="0">
                <a:solidFill>
                  <a:prstClr val="black"/>
                </a:solidFill>
                <a:latin typeface="Franklin Gothic Book"/>
              </a:rPr>
              <a:t>)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 </a:t>
            </a: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544883" y="5065942"/>
            <a:ext cx="3562056" cy="114091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6398449" y="5947951"/>
            <a:ext cx="533400" cy="24335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7" name="Straight Arrow Connector 46"/>
          <p:cNvCxnSpPr/>
          <p:nvPr/>
        </p:nvCxnSpPr>
        <p:spPr>
          <a:xfrm flipV="1">
            <a:off x="6398449" y="5452274"/>
            <a:ext cx="0" cy="520012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8" name="TextBox 47"/>
          <p:cNvSpPr txBox="1"/>
          <p:nvPr/>
        </p:nvSpPr>
        <p:spPr>
          <a:xfrm>
            <a:off x="6886751" y="5677394"/>
            <a:ext cx="514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err="1" smtClean="0">
                <a:solidFill>
                  <a:prstClr val="white"/>
                </a:solidFill>
                <a:latin typeface="Franklin Gothic Book"/>
              </a:rPr>
              <a:t>Szx</a:t>
            </a:r>
            <a:endParaRPr lang="en-US" sz="20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50713" y="5052164"/>
            <a:ext cx="517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err="1" smtClean="0">
                <a:solidFill>
                  <a:prstClr val="white"/>
                </a:solidFill>
                <a:latin typeface="Franklin Gothic Book"/>
              </a:rPr>
              <a:t>Szy</a:t>
            </a:r>
            <a:endParaRPr lang="en-US" sz="20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880104" y="4847493"/>
            <a:ext cx="957250" cy="37040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70604" y="4432162"/>
            <a:ext cx="576250" cy="185201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  <a:scene3d>
            <a:camera prst="orthographicFront">
              <a:rot lat="4200000" lon="0" rev="0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497045" y="3489329"/>
            <a:ext cx="2241147" cy="940976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38402" y="3073555"/>
            <a:ext cx="19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Thin Face (y-</a:t>
            </a:r>
            <a:r>
              <a:rPr lang="en-US" dirty="0" err="1" smtClean="0">
                <a:solidFill>
                  <a:prstClr val="black"/>
                </a:solidFill>
                <a:latin typeface="Franklin Gothic Book"/>
              </a:rPr>
              <a:t>const</a:t>
            </a: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)</a:t>
            </a:r>
          </a:p>
        </p:txBody>
      </p:sp>
      <p:pic>
        <p:nvPicPr>
          <p:cNvPr id="54" name="Picture 2" descr="https://upload.wikimedia.org/wikipedia/commons/thumb/b/b3/Components_stress_tensor_cartesian.svg/370px-Components_stress_tensor_cartesia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618" y="1447158"/>
            <a:ext cx="2154641" cy="181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Arrow Connector 54"/>
          <p:cNvCxnSpPr/>
          <p:nvPr/>
        </p:nvCxnSpPr>
        <p:spPr>
          <a:xfrm flipV="1">
            <a:off x="6275799" y="4338674"/>
            <a:ext cx="533400" cy="24335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6" name="Straight Arrow Connector 55"/>
          <p:cNvCxnSpPr/>
          <p:nvPr/>
        </p:nvCxnSpPr>
        <p:spPr>
          <a:xfrm flipV="1">
            <a:off x="6275799" y="3842997"/>
            <a:ext cx="0" cy="520012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57" name="TextBox 56"/>
          <p:cNvSpPr txBox="1"/>
          <p:nvPr/>
        </p:nvSpPr>
        <p:spPr>
          <a:xfrm>
            <a:off x="6764101" y="4068117"/>
            <a:ext cx="526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err="1" smtClean="0">
                <a:solidFill>
                  <a:prstClr val="white"/>
                </a:solidFill>
                <a:latin typeface="Franklin Gothic Book"/>
              </a:rPr>
              <a:t>Syx</a:t>
            </a:r>
            <a:endParaRPr lang="en-US" sz="20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28063" y="3442887"/>
            <a:ext cx="514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err="1" smtClean="0">
                <a:solidFill>
                  <a:prstClr val="white"/>
                </a:solidFill>
                <a:latin typeface="Franklin Gothic Book"/>
              </a:rPr>
              <a:t>Syz</a:t>
            </a:r>
            <a:endParaRPr lang="en-US" sz="2000" dirty="0">
              <a:solidFill>
                <a:prstClr val="white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213722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76" y="222591"/>
            <a:ext cx="8962830" cy="661793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Normal: </a:t>
            </a:r>
            <a:r>
              <a:rPr lang="en-US" sz="4000" dirty="0" smtClean="0"/>
              <a:t>t</a:t>
            </a:r>
            <a:r>
              <a:rPr lang="en-US" sz="4000" dirty="0" smtClean="0"/>
              <a:t>angent stress (along cable)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193336" y="0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Local cable frame </a:t>
            </a: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56"/>
          <a:stretch/>
        </p:blipFill>
        <p:spPr>
          <a:xfrm>
            <a:off x="8282236" y="350188"/>
            <a:ext cx="2549689" cy="191269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9093932" y="1376408"/>
            <a:ext cx="533400" cy="24335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" name="Straight Arrow Connector 7"/>
          <p:cNvCxnSpPr/>
          <p:nvPr/>
        </p:nvCxnSpPr>
        <p:spPr>
          <a:xfrm flipV="1">
            <a:off x="9093932" y="880731"/>
            <a:ext cx="0" cy="520012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9" name="TextBox 8"/>
          <p:cNvSpPr txBox="1"/>
          <p:nvPr/>
        </p:nvSpPr>
        <p:spPr>
          <a:xfrm>
            <a:off x="9623540" y="1105851"/>
            <a:ext cx="328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600" dirty="0" smtClean="0">
                <a:solidFill>
                  <a:prstClr val="white"/>
                </a:solidFill>
                <a:latin typeface="Franklin Gothic Book"/>
              </a:rPr>
              <a:t>x</a:t>
            </a:r>
            <a:endParaRPr lang="en-US" sz="26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6258" y="388288"/>
            <a:ext cx="3353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600" dirty="0" smtClean="0">
                <a:solidFill>
                  <a:prstClr val="white"/>
                </a:solidFill>
                <a:latin typeface="Franklin Gothic Book"/>
              </a:rPr>
              <a:t>y</a:t>
            </a:r>
            <a:endParaRPr lang="en-US" sz="2600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56"/>
          <a:stretch/>
        </p:blipFill>
        <p:spPr>
          <a:xfrm>
            <a:off x="89904" y="1598294"/>
            <a:ext cx="4924572" cy="36260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0" r="17295" b="52768"/>
          <a:stretch/>
        </p:blipFill>
        <p:spPr>
          <a:xfrm>
            <a:off x="206225" y="4140556"/>
            <a:ext cx="5000774" cy="10001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13" y="3602005"/>
            <a:ext cx="4708638" cy="28237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24726" y="3345137"/>
            <a:ext cx="450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 pole there is a gradient from positive to negative across the cable (+/- 30 MPa due to bending)</a:t>
            </a: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4"/>
          <a:stretch/>
        </p:blipFill>
        <p:spPr>
          <a:xfrm>
            <a:off x="5510004" y="2327511"/>
            <a:ext cx="1045812" cy="36260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33979" y="5584268"/>
            <a:ext cx="268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Scale capped at </a:t>
            </a:r>
            <a:r>
              <a:rPr lang="en-US" dirty="0" smtClean="0">
                <a:solidFill>
                  <a:schemeClr val="bg1"/>
                </a:solidFill>
              </a:rPr>
              <a:t>+/-30 </a:t>
            </a:r>
            <a:r>
              <a:rPr lang="en-US" dirty="0" smtClean="0">
                <a:solidFill>
                  <a:schemeClr val="bg1"/>
                </a:solidFill>
              </a:rPr>
              <a:t>MPa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3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802" y="264990"/>
            <a:ext cx="8962830" cy="661793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Normal: radial stress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193336" y="3248025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Local cable frame </a:t>
            </a: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56"/>
          <a:stretch/>
        </p:blipFill>
        <p:spPr>
          <a:xfrm>
            <a:off x="8282236" y="3598213"/>
            <a:ext cx="2549689" cy="191269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9093932" y="4624433"/>
            <a:ext cx="533400" cy="24335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" name="Straight Arrow Connector 7"/>
          <p:cNvCxnSpPr/>
          <p:nvPr/>
        </p:nvCxnSpPr>
        <p:spPr>
          <a:xfrm flipV="1">
            <a:off x="9093932" y="4128756"/>
            <a:ext cx="0" cy="520012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9" name="TextBox 8"/>
          <p:cNvSpPr txBox="1"/>
          <p:nvPr/>
        </p:nvSpPr>
        <p:spPr>
          <a:xfrm>
            <a:off x="9623540" y="4353876"/>
            <a:ext cx="328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600" dirty="0" smtClean="0">
                <a:solidFill>
                  <a:prstClr val="white"/>
                </a:solidFill>
                <a:latin typeface="Franklin Gothic Book"/>
              </a:rPr>
              <a:t>x</a:t>
            </a:r>
            <a:endParaRPr lang="en-US" sz="26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6258" y="3636313"/>
            <a:ext cx="3353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600" dirty="0" smtClean="0">
                <a:solidFill>
                  <a:prstClr val="white"/>
                </a:solidFill>
                <a:latin typeface="Franklin Gothic Book"/>
              </a:rPr>
              <a:t>y</a:t>
            </a:r>
            <a:endParaRPr lang="en-US" sz="26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3979" y="5584268"/>
            <a:ext cx="252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Scale capped at +30 MPa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03"/>
          <a:stretch/>
        </p:blipFill>
        <p:spPr>
          <a:xfrm>
            <a:off x="427311" y="1505518"/>
            <a:ext cx="5859190" cy="4949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5" r="19005" b="35415"/>
          <a:stretch/>
        </p:blipFill>
        <p:spPr>
          <a:xfrm>
            <a:off x="686839" y="2358131"/>
            <a:ext cx="6235580" cy="107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1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736" y="271708"/>
            <a:ext cx="8962830" cy="661793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Normal stress </a:t>
            </a:r>
            <a:r>
              <a:rPr lang="en-US" sz="4000" dirty="0" smtClean="0"/>
              <a:t>towards the wall (bi-normal)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062558" y="602605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Local cable frame </a:t>
            </a: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56"/>
          <a:stretch/>
        </p:blipFill>
        <p:spPr>
          <a:xfrm>
            <a:off x="9151458" y="952793"/>
            <a:ext cx="2549689" cy="191269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9963154" y="1979013"/>
            <a:ext cx="533400" cy="24335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" name="Straight Arrow Connector 7"/>
          <p:cNvCxnSpPr/>
          <p:nvPr/>
        </p:nvCxnSpPr>
        <p:spPr>
          <a:xfrm flipV="1">
            <a:off x="9963154" y="1483336"/>
            <a:ext cx="0" cy="520012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9" name="TextBox 8"/>
          <p:cNvSpPr txBox="1"/>
          <p:nvPr/>
        </p:nvSpPr>
        <p:spPr>
          <a:xfrm>
            <a:off x="10492762" y="1708456"/>
            <a:ext cx="328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600" dirty="0" smtClean="0">
                <a:solidFill>
                  <a:prstClr val="white"/>
                </a:solidFill>
                <a:latin typeface="Franklin Gothic Book"/>
              </a:rPr>
              <a:t>x</a:t>
            </a:r>
            <a:endParaRPr lang="en-US" sz="26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95480" y="990893"/>
            <a:ext cx="3353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600" dirty="0" smtClean="0">
                <a:solidFill>
                  <a:prstClr val="white"/>
                </a:solidFill>
                <a:latin typeface="Franklin Gothic Book"/>
              </a:rPr>
              <a:t>y</a:t>
            </a:r>
            <a:endParaRPr lang="en-US" sz="2600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2" b="21383"/>
          <a:stretch/>
        </p:blipFill>
        <p:spPr>
          <a:xfrm>
            <a:off x="1843644" y="3434623"/>
            <a:ext cx="7662310" cy="2883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9" t="24796" r="29093" b="21037"/>
          <a:stretch/>
        </p:blipFill>
        <p:spPr>
          <a:xfrm>
            <a:off x="422781" y="2557576"/>
            <a:ext cx="2192694" cy="267788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510208" y="4049486"/>
            <a:ext cx="573351" cy="139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153150" y="5125618"/>
            <a:ext cx="423858" cy="157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11128" y="1729322"/>
            <a:ext cx="5342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ZZ represents pulling or pushing in the direction of the channel wall (first several turns want to separate)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90092" y="3049784"/>
            <a:ext cx="5615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reality, the turns will likely separate long before 80 MPa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2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9" b="25086"/>
          <a:stretch/>
        </p:blipFill>
        <p:spPr>
          <a:xfrm>
            <a:off x="426086" y="3468980"/>
            <a:ext cx="9157805" cy="3049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161" y="575321"/>
            <a:ext cx="8962830" cy="661793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Layer 2 is similar, but higher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062558" y="602605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Local cable frame </a:t>
            </a: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56"/>
          <a:stretch/>
        </p:blipFill>
        <p:spPr>
          <a:xfrm>
            <a:off x="9151458" y="952793"/>
            <a:ext cx="2549689" cy="191269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9963154" y="1979013"/>
            <a:ext cx="533400" cy="24335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" name="Straight Arrow Connector 7"/>
          <p:cNvCxnSpPr/>
          <p:nvPr/>
        </p:nvCxnSpPr>
        <p:spPr>
          <a:xfrm flipV="1">
            <a:off x="9963154" y="1483336"/>
            <a:ext cx="0" cy="520012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9" name="TextBox 8"/>
          <p:cNvSpPr txBox="1"/>
          <p:nvPr/>
        </p:nvSpPr>
        <p:spPr>
          <a:xfrm>
            <a:off x="10492762" y="1708456"/>
            <a:ext cx="328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600" dirty="0" smtClean="0">
                <a:solidFill>
                  <a:prstClr val="white"/>
                </a:solidFill>
                <a:latin typeface="Franklin Gothic Book"/>
              </a:rPr>
              <a:t>x</a:t>
            </a:r>
            <a:endParaRPr lang="en-US" sz="26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95480" y="990893"/>
            <a:ext cx="3353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600" dirty="0" smtClean="0">
                <a:solidFill>
                  <a:prstClr val="white"/>
                </a:solidFill>
                <a:latin typeface="Franklin Gothic Book"/>
              </a:rPr>
              <a:t>y</a:t>
            </a:r>
            <a:endParaRPr lang="en-US" sz="2600" dirty="0">
              <a:solidFill>
                <a:prstClr val="white"/>
              </a:solidFill>
              <a:latin typeface="Franklin Gothic Book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428846" y="3981450"/>
            <a:ext cx="724305" cy="48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428846" y="5819775"/>
            <a:ext cx="724304" cy="10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99492" y="3293576"/>
            <a:ext cx="578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reality, the turns will likely separate long before 100 MPa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7067" y="1946215"/>
            <a:ext cx="575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But, most training quenches in CCT5 were in the inner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96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02" b="34855"/>
          <a:stretch/>
        </p:blipFill>
        <p:spPr>
          <a:xfrm>
            <a:off x="130032" y="3368273"/>
            <a:ext cx="5164663" cy="8128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02" b="32691"/>
          <a:stretch/>
        </p:blipFill>
        <p:spPr>
          <a:xfrm>
            <a:off x="4143432" y="3313512"/>
            <a:ext cx="5180338" cy="8763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161" y="-39741"/>
            <a:ext cx="8962830" cy="661793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Shear Stress in Local Frame (16 kA)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t="37491" r="17518"/>
          <a:stretch/>
        </p:blipFill>
        <p:spPr>
          <a:xfrm>
            <a:off x="264161" y="4366251"/>
            <a:ext cx="3693910" cy="1891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39936" r="16846"/>
          <a:stretch/>
        </p:blipFill>
        <p:spPr>
          <a:xfrm>
            <a:off x="8163313" y="4074948"/>
            <a:ext cx="4029075" cy="18177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3" r="17553"/>
          <a:stretch/>
        </p:blipFill>
        <p:spPr>
          <a:xfrm>
            <a:off x="4044269" y="4146364"/>
            <a:ext cx="4160635" cy="17933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0" b="33602"/>
          <a:stretch/>
        </p:blipFill>
        <p:spPr>
          <a:xfrm>
            <a:off x="670254" y="821092"/>
            <a:ext cx="2909942" cy="1553290"/>
          </a:xfrm>
          <a:prstGeom prst="rect">
            <a:avLst/>
          </a:prstGeom>
        </p:spPr>
      </p:pic>
      <p:sp>
        <p:nvSpPr>
          <p:cNvPr id="20" name="Slide Number Placeholder 8"/>
          <p:cNvSpPr txBox="1">
            <a:spLocks/>
          </p:cNvSpPr>
          <p:nvPr/>
        </p:nvSpPr>
        <p:spPr>
          <a:xfrm>
            <a:off x="1275791" y="18727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BABBE-8C37-4EA0-B4C8-2876D6EC6807}" type="slidenum">
              <a:rPr lang="en-US" smtClean="0">
                <a:latin typeface="Franklin Gothic Book"/>
              </a:rPr>
              <a:pPr/>
              <a:t>9</a:t>
            </a:fld>
            <a:endParaRPr lang="en-US" dirty="0">
              <a:latin typeface="Franklin Gothic Book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46600" y="1412535"/>
            <a:ext cx="957250" cy="370403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37100" y="997204"/>
            <a:ext cx="576250" cy="185201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  <a:scene3d>
            <a:camera prst="orthographicFront">
              <a:rot lat="4200000" lon="0" rev="0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091" y="730073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Broad Face (z-</a:t>
            </a:r>
            <a:r>
              <a:rPr lang="en-US" dirty="0" err="1" smtClean="0">
                <a:solidFill>
                  <a:prstClr val="black"/>
                </a:solidFill>
                <a:latin typeface="Franklin Gothic Book"/>
              </a:rPr>
              <a:t>const</a:t>
            </a:r>
            <a:r>
              <a:rPr lang="en-US" dirty="0">
                <a:solidFill>
                  <a:prstClr val="black"/>
                </a:solidFill>
                <a:latin typeface="Franklin Gothic Book"/>
              </a:rPr>
              <a:t>)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 </a:t>
            </a: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95173" y="1080604"/>
            <a:ext cx="3562056" cy="114091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348739" y="1962613"/>
            <a:ext cx="533400" cy="24335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6" name="Straight Arrow Connector 25"/>
          <p:cNvCxnSpPr/>
          <p:nvPr/>
        </p:nvCxnSpPr>
        <p:spPr>
          <a:xfrm flipV="1">
            <a:off x="5348739" y="1466936"/>
            <a:ext cx="0" cy="520012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7" name="TextBox 26"/>
          <p:cNvSpPr txBox="1"/>
          <p:nvPr/>
        </p:nvSpPr>
        <p:spPr>
          <a:xfrm>
            <a:off x="5837041" y="1692056"/>
            <a:ext cx="514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err="1" smtClean="0">
                <a:solidFill>
                  <a:prstClr val="white"/>
                </a:solidFill>
                <a:latin typeface="Franklin Gothic Book"/>
              </a:rPr>
              <a:t>Szx</a:t>
            </a:r>
            <a:endParaRPr lang="en-US" sz="20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1003" y="1066826"/>
            <a:ext cx="517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err="1" smtClean="0">
                <a:solidFill>
                  <a:prstClr val="white"/>
                </a:solidFill>
                <a:latin typeface="Franklin Gothic Book"/>
              </a:rPr>
              <a:t>Szy</a:t>
            </a:r>
            <a:endParaRPr lang="en-US" sz="20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5211" y="2881559"/>
            <a:ext cx="4333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distributed at +/- 45 </a:t>
            </a:r>
            <a:r>
              <a:rPr lang="en-US" sz="1400" dirty="0" err="1" smtClean="0"/>
              <a:t>deg</a:t>
            </a:r>
            <a:r>
              <a:rPr lang="en-US" sz="1400" dirty="0" smtClean="0"/>
              <a:t> and concentrated on inner edge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9399097" y="1193238"/>
            <a:ext cx="2241147" cy="940976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340454" y="777464"/>
            <a:ext cx="19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Thin Face (y-</a:t>
            </a:r>
            <a:r>
              <a:rPr lang="en-US" dirty="0" err="1" smtClean="0">
                <a:solidFill>
                  <a:prstClr val="black"/>
                </a:solidFill>
                <a:latin typeface="Franklin Gothic Book"/>
              </a:rPr>
              <a:t>const</a:t>
            </a: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)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0177851" y="2042583"/>
            <a:ext cx="533400" cy="24335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4" name="Straight Arrow Connector 43"/>
          <p:cNvCxnSpPr/>
          <p:nvPr/>
        </p:nvCxnSpPr>
        <p:spPr>
          <a:xfrm flipV="1">
            <a:off x="10177851" y="1546906"/>
            <a:ext cx="0" cy="520012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5" name="TextBox 44"/>
          <p:cNvSpPr txBox="1"/>
          <p:nvPr/>
        </p:nvSpPr>
        <p:spPr>
          <a:xfrm>
            <a:off x="10666153" y="1772026"/>
            <a:ext cx="526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err="1" smtClean="0">
                <a:solidFill>
                  <a:prstClr val="white"/>
                </a:solidFill>
                <a:latin typeface="Franklin Gothic Book"/>
              </a:rPr>
              <a:t>Syx</a:t>
            </a:r>
            <a:endParaRPr lang="en-US" sz="20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30115" y="1146796"/>
            <a:ext cx="514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err="1" smtClean="0">
                <a:solidFill>
                  <a:prstClr val="white"/>
                </a:solidFill>
                <a:latin typeface="Franklin Gothic Book"/>
              </a:rPr>
              <a:t>Syz</a:t>
            </a:r>
            <a:endParaRPr lang="en-US" sz="20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29403" y="5817667"/>
            <a:ext cx="2573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“holds” back cable on the broad face from moving radially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8835613" y="5817667"/>
            <a:ext cx="2940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“holds” back cable on the broad face from moving along channel (tangent)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4829403" y="6340887"/>
            <a:ext cx="315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“holds” back cable on the thin face from moving along bi-normal 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427648" y="6118581"/>
            <a:ext cx="315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“holds” back cable on the thin face from moving along channel (tangent)</a:t>
            </a:r>
            <a:endParaRPr lang="en-US" sz="14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t="42758" r="27267" b="34093"/>
          <a:stretch/>
        </p:blipFill>
        <p:spPr>
          <a:xfrm>
            <a:off x="8280400" y="3340345"/>
            <a:ext cx="3911600" cy="80962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9027784" y="2901560"/>
            <a:ext cx="2833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dirty="0" smtClean="0"/>
              <a:t>eak is localized, 3D effect near pole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28442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533</Words>
  <Application>Microsoft Office PowerPoint</Application>
  <PresentationFormat>Widescreen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Franklin Gothic Medium</vt:lpstr>
      <vt:lpstr>Helvetica</vt:lpstr>
      <vt:lpstr>Wingdings</vt:lpstr>
      <vt:lpstr>Office Theme</vt:lpstr>
      <vt:lpstr>ATAP No Footer</vt:lpstr>
      <vt:lpstr>Stress Modeling Results for CCT5 Relevant to Epoxy Properties</vt:lpstr>
      <vt:lpstr>Outline</vt:lpstr>
      <vt:lpstr>Results in a local, cable frame are shown for CCT5</vt:lpstr>
      <vt:lpstr>Local Conductor Frame Normal and Shear Stress</vt:lpstr>
      <vt:lpstr>Normal: tangent stress (along cable)</vt:lpstr>
      <vt:lpstr>Normal: radial stress</vt:lpstr>
      <vt:lpstr>Normal stress towards the wall (bi-normal)</vt:lpstr>
      <vt:lpstr>Layer 2 is similar, but higher </vt:lpstr>
      <vt:lpstr>Shear Stress in Local Frame (16 kA)</vt:lpstr>
      <vt:lpstr>First set of Subscale Magnets will Probe Different Stress States by Adjusting the Spar Thickness of Layer 1</vt:lpstr>
      <vt:lpstr>Summary / Thoughts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N. Brouwer</dc:creator>
  <cp:lastModifiedBy>Lucas N. Brouwer</cp:lastModifiedBy>
  <cp:revision>248</cp:revision>
  <dcterms:created xsi:type="dcterms:W3CDTF">2018-08-25T21:26:40Z</dcterms:created>
  <dcterms:modified xsi:type="dcterms:W3CDTF">2020-10-20T19:34:28Z</dcterms:modified>
</cp:coreProperties>
</file>