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Default Extension="emf" ContentType="image/x-em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12"/>
  </p:notesMasterIdLst>
  <p:handoutMasterIdLst>
    <p:handoutMasterId r:id="rId13"/>
  </p:handoutMasterIdLst>
  <p:sldIdLst>
    <p:sldId id="276" r:id="rId2"/>
    <p:sldId id="268" r:id="rId3"/>
    <p:sldId id="269" r:id="rId4"/>
    <p:sldId id="271" r:id="rId5"/>
    <p:sldId id="270" r:id="rId6"/>
    <p:sldId id="272" r:id="rId7"/>
    <p:sldId id="275" r:id="rId8"/>
    <p:sldId id="277" r:id="rId9"/>
    <p:sldId id="278" r:id="rId10"/>
    <p:sldId id="265" r:id="rId1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9174" autoAdjust="0"/>
  </p:normalViewPr>
  <p:slideViewPr>
    <p:cSldViewPr snapToGrid="0" snapToObjects="1">
      <p:cViewPr varScale="1">
        <p:scale>
          <a:sx n="109" d="100"/>
          <a:sy n="109" d="100"/>
        </p:scale>
        <p:origin x="-792" y="4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slide" Target="slides/slide10.xml"/><Relationship Id="rId12" Type="http://schemas.openxmlformats.org/officeDocument/2006/relationships/notesMaster" Target="notesMasters/notesMaster1.xml"/><Relationship Id="rId13" Type="http://schemas.openxmlformats.org/officeDocument/2006/relationships/handoutMaster" Target="handoutMasters/handoutMaster1.xml"/><Relationship Id="rId14" Type="http://schemas.openxmlformats.org/officeDocument/2006/relationships/printerSettings" Target="printerSettings/printerSettings1.bin"/><Relationship Id="rId15" Type="http://schemas.openxmlformats.org/officeDocument/2006/relationships/presProps" Target="presProps.xml"/><Relationship Id="rId16" Type="http://schemas.openxmlformats.org/officeDocument/2006/relationships/viewProps" Target="viewProps.xml"/><Relationship Id="rId17" Type="http://schemas.openxmlformats.org/officeDocument/2006/relationships/theme" Target="theme/theme1.xml"/><Relationship Id="rId18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slide" Target="slides/slide9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DF21ED2-0E49-A441-9CD9-A1A9D916EF76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6D975FD-94E3-7749-B788-4DDC0E2FF50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1417636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9D308CC-9A8F-DB4F-9A5D-17C6ED7628A6}" type="datetimeFigureOut">
              <a:rPr lang="en-US" smtClean="0"/>
              <a:t>10/19/20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2C11461-DF46-3747-8E85-4F5AEE95E4C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33046571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" y="3"/>
            <a:ext cx="9143999" cy="705554"/>
          </a:xfrm>
          <a:solidFill>
            <a:srgbClr val="1F497D"/>
          </a:solidFill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4931718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lab of fu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Rectangle 11"/>
          <p:cNvSpPr/>
          <p:nvPr/>
        </p:nvSpPr>
        <p:spPr bwMode="auto">
          <a:xfrm>
            <a:off x="0" y="0"/>
            <a:ext cx="9144000" cy="3050519"/>
          </a:xfrm>
          <a:prstGeom prst="rect">
            <a:avLst/>
          </a:prstGeom>
          <a:solidFill>
            <a:srgbClr val="1F497D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defTabSz="914165" eaLnBrk="0" fontAlgn="base" hangingPunct="0">
              <a:spcBef>
                <a:spcPct val="0"/>
              </a:spcBef>
              <a:spcAft>
                <a:spcPct val="0"/>
              </a:spcAft>
            </a:pPr>
            <a:endParaRPr lang="en-US" sz="2400">
              <a:solidFill>
                <a:prstClr val="black"/>
              </a:solidFill>
              <a:latin typeface="Arial" charset="0"/>
              <a:ea typeface="ＭＳ Ｐゴシック" charset="-128"/>
              <a:cs typeface="ＭＳ Ｐゴシック" charset="-128"/>
            </a:endParaRPr>
          </a:p>
        </p:txBody>
      </p:sp>
      <p:sp>
        <p:nvSpPr>
          <p:cNvPr id="16" name="Title 1"/>
          <p:cNvSpPr>
            <a:spLocks noGrp="1"/>
          </p:cNvSpPr>
          <p:nvPr userDrawn="1">
            <p:ph type="title"/>
          </p:nvPr>
        </p:nvSpPr>
        <p:spPr>
          <a:xfrm>
            <a:off x="0" y="1"/>
            <a:ext cx="9144000" cy="855765"/>
          </a:xfrm>
          <a:prstGeom prst="rect">
            <a:avLst/>
          </a:prstGeom>
        </p:spPr>
        <p:txBody>
          <a:bodyPr anchor="ctr"/>
          <a:lstStyle>
            <a:lvl1pPr algn="ctr">
              <a:defRPr sz="3000">
                <a:solidFill>
                  <a:srgbClr val="FFFFFF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8133609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573213"/>
            <a:ext cx="7781925" cy="4368800"/>
          </a:xfrm>
          <a:prstGeom prst="rect">
            <a:avLst/>
          </a:prstGeom>
        </p:spPr>
        <p:txBody>
          <a:bodyPr/>
          <a:lstStyle>
            <a:lvl1pPr>
              <a:spcBef>
                <a:spcPts val="1200"/>
              </a:spcBef>
              <a:defRPr/>
            </a:lvl1pPr>
            <a:lvl2pPr>
              <a:spcBef>
                <a:spcPts val="900"/>
              </a:spcBef>
              <a:buFont typeface="Arial"/>
              <a:buChar char="•"/>
              <a:defRPr/>
            </a:lvl2pPr>
            <a:lvl3pPr marL="458788" indent="-177800">
              <a:spcBef>
                <a:spcPts val="500"/>
              </a:spcBef>
              <a:defRPr/>
            </a:lvl3pPr>
            <a:lvl4pPr marL="687388" indent="-177800">
              <a:spcBef>
                <a:spcPts val="400"/>
              </a:spcBef>
              <a:buSzPct val="50000"/>
              <a:buFont typeface="Arial"/>
              <a:buChar char="•"/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0"/>
          </p:nvPr>
        </p:nvSpPr>
        <p:spPr>
          <a:xfrm>
            <a:off x="592138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endParaRPr lang="en-US">
              <a:solidFill>
                <a:prstClr val="black"/>
              </a:solidFill>
              <a:latin typeface="Arial"/>
            </a:endParaRPr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1"/>
          </p:nvPr>
        </p:nvSpPr>
        <p:spPr>
          <a:xfrm>
            <a:off x="3505200" y="63563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A2CCF3A3-24A0-4A1A-9C28-1078360E79DA}" type="slidenum">
              <a:rPr lang="en-US">
                <a:solidFill>
                  <a:prstClr val="black"/>
                </a:solidFill>
                <a:latin typeface="Arial"/>
              </a:rPr>
              <a:pPr/>
              <a:t>‹#›</a:t>
            </a:fld>
            <a:endParaRPr lang="en-US">
              <a:solidFill>
                <a:prstClr val="black"/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52150394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theme" Target="../theme/theme1.xml"/><Relationship Id="rId5" Type="http://schemas.openxmlformats.org/officeDocument/2006/relationships/image" Target="../media/image1.em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Placeholder 1"/>
          <p:cNvSpPr>
            <a:spLocks noGrp="1"/>
          </p:cNvSpPr>
          <p:nvPr>
            <p:ph type="title"/>
          </p:nvPr>
        </p:nvSpPr>
        <p:spPr bwMode="auto">
          <a:xfrm>
            <a:off x="5" y="2"/>
            <a:ext cx="9143999" cy="836613"/>
          </a:xfrm>
          <a:prstGeom prst="rect">
            <a:avLst/>
          </a:prstGeom>
          <a:solidFill>
            <a:srgbClr val="1F497D"/>
          </a:solidFill>
          <a:ln w="9525">
            <a:solidFill>
              <a:srgbClr val="1F497D"/>
            </a:solidFill>
            <a:miter lim="800000"/>
            <a:headEnd/>
            <a:tailEnd/>
          </a:ln>
        </p:spPr>
        <p:txBody>
          <a:bodyPr vert="horz" wrap="square" lIns="91416" tIns="45709" rIns="91416" bIns="45709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7" name="TextBox 11"/>
          <p:cNvSpPr txBox="1">
            <a:spLocks noChangeArrowheads="1"/>
          </p:cNvSpPr>
          <p:nvPr/>
        </p:nvSpPr>
        <p:spPr bwMode="auto">
          <a:xfrm>
            <a:off x="4386263" y="6581776"/>
            <a:ext cx="377016" cy="276995"/>
          </a:xfrm>
          <a:prstGeom prst="rect">
            <a:avLst/>
          </a:prstGeom>
          <a:noFill/>
          <a:ln>
            <a:noFill/>
          </a:ln>
          <a:extLst/>
        </p:spPr>
        <p:txBody>
          <a:bodyPr wrap="none" lIns="91416" tIns="45709" rIns="91416" bIns="4570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defTabSz="45708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62B45342-D41F-3246-BC88-9305F376649F}" type="slidenum">
              <a:rPr lang="en-US" sz="1200" smtClean="0">
                <a:solidFill>
                  <a:srgbClr val="FFFFFF"/>
                </a:solidFill>
              </a:rPr>
              <a:pPr defTabSz="457082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200" dirty="0" smtClean="0">
              <a:solidFill>
                <a:srgbClr val="FFFFFF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0" y="6400800"/>
            <a:ext cx="9144000" cy="457200"/>
          </a:xfrm>
          <a:prstGeom prst="rect">
            <a:avLst/>
          </a:prstGeom>
          <a:solidFill>
            <a:srgbClr val="1F497D"/>
          </a:solidFill>
          <a:ln>
            <a:solidFill>
              <a:srgbClr val="4D72A9"/>
            </a:solidFill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91416" tIns="45709" rIns="91416" bIns="45709" anchor="ctr"/>
          <a:lstStyle/>
          <a:p>
            <a:pPr algn="ctr" defTabSz="4570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  <a:p>
            <a:pPr algn="ctr" defTabSz="457082" fontAlgn="base">
              <a:spcBef>
                <a:spcPct val="0"/>
              </a:spcBef>
              <a:spcAft>
                <a:spcPct val="0"/>
              </a:spcAft>
              <a:defRPr/>
            </a:pPr>
            <a:endParaRPr lang="en-US" dirty="0">
              <a:solidFill>
                <a:srgbClr val="FFFFFF"/>
              </a:solidFill>
              <a:latin typeface="Arial" charset="0"/>
              <a:ea typeface="ＭＳ Ｐゴシック" charset="0"/>
              <a:cs typeface="ＭＳ Ｐゴシック" charset="0"/>
            </a:endParaRPr>
          </a:p>
        </p:txBody>
      </p:sp>
      <p:sp>
        <p:nvSpPr>
          <p:cNvPr id="9" name="TextBox 9"/>
          <p:cNvSpPr txBox="1">
            <a:spLocks noChangeArrowheads="1"/>
          </p:cNvSpPr>
          <p:nvPr/>
        </p:nvSpPr>
        <p:spPr bwMode="auto">
          <a:xfrm>
            <a:off x="8725065" y="6486536"/>
            <a:ext cx="367383" cy="246199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91416" tIns="45709" rIns="91416" bIns="45709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  <a:cs typeface="ＭＳ Ｐゴシック" charset="0"/>
              </a:defRPr>
            </a:lvl1pPr>
            <a:lvl2pPr marL="37931725" indent="-3747452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2pPr>
            <a:lvl3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3pPr>
            <a:lvl4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4pPr>
            <a:lvl5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5pPr>
            <a:lvl6pPr marL="4572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6pPr>
            <a:lvl7pPr marL="9144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7pPr>
            <a:lvl8pPr marL="1371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8pPr>
            <a:lvl9pPr marL="18288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Arial" charset="0"/>
                <a:ea typeface="ＭＳ Ｐゴシック" charset="0"/>
              </a:defRPr>
            </a:lvl9pPr>
          </a:lstStyle>
          <a:p>
            <a:pPr algn="ctr" defTabSz="457082" eaLnBrk="1" fontAlgn="base" hangingPunct="1">
              <a:spcBef>
                <a:spcPct val="0"/>
              </a:spcBef>
              <a:spcAft>
                <a:spcPct val="0"/>
              </a:spcAft>
              <a:defRPr/>
            </a:pPr>
            <a:fld id="{AF46901F-252C-D946-B4FD-40072B8BE34D}" type="slidenum">
              <a:rPr lang="en-US" sz="1000" smtClean="0">
                <a:solidFill>
                  <a:srgbClr val="FFFFFF"/>
                </a:solidFill>
                <a:latin typeface="Helvetica Light"/>
              </a:rPr>
              <a:pPr algn="ctr" defTabSz="457082" eaLnBrk="1" fontAlgn="base" hangingPunct="1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1000" dirty="0" smtClean="0">
              <a:solidFill>
                <a:srgbClr val="FFFFFF"/>
              </a:solidFill>
              <a:latin typeface="Helvetica Light"/>
            </a:endParaRPr>
          </a:p>
        </p:txBody>
      </p:sp>
      <p:cxnSp>
        <p:nvCxnSpPr>
          <p:cNvPr id="12" name="Straight Connector 11"/>
          <p:cNvCxnSpPr/>
          <p:nvPr/>
        </p:nvCxnSpPr>
        <p:spPr>
          <a:xfrm>
            <a:off x="1626313" y="6448430"/>
            <a:ext cx="0" cy="366713"/>
          </a:xfrm>
          <a:prstGeom prst="line">
            <a:avLst/>
          </a:prstGeom>
          <a:ln w="12700" cmpd="sng">
            <a:solidFill>
              <a:schemeClr val="bg1"/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6" name="TextBox 15"/>
          <p:cNvSpPr txBox="1"/>
          <p:nvPr userDrawn="1"/>
        </p:nvSpPr>
        <p:spPr>
          <a:xfrm>
            <a:off x="1718814" y="6453203"/>
            <a:ext cx="3639291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>
                <a:solidFill>
                  <a:prstClr val="white"/>
                </a:solidFill>
                <a:latin typeface="Helvetica Light"/>
                <a:cs typeface="Calibri"/>
              </a:rPr>
              <a:t> 			</a:t>
            </a:r>
            <a:r>
              <a:rPr lang="en-US" sz="1200" dirty="0" smtClean="0">
                <a:solidFill>
                  <a:prstClr val="white"/>
                </a:solidFill>
                <a:latin typeface="Helvetica Light"/>
                <a:cs typeface="Calibri"/>
              </a:rPr>
              <a:t>EIC</a:t>
            </a:r>
            <a:r>
              <a:rPr lang="en-US" sz="1200" baseline="0" dirty="0" smtClean="0">
                <a:solidFill>
                  <a:prstClr val="white"/>
                </a:solidFill>
                <a:latin typeface="Helvetica Light"/>
                <a:cs typeface="Calibri"/>
              </a:rPr>
              <a:t> Consortium </a:t>
            </a:r>
            <a:r>
              <a:rPr lang="en-US" sz="1200" baseline="0" dirty="0" smtClean="0">
                <a:solidFill>
                  <a:prstClr val="white"/>
                </a:solidFill>
                <a:latin typeface="Helvetica Light"/>
                <a:cs typeface="Calibri"/>
              </a:rPr>
              <a:t>October 2020</a:t>
            </a:r>
            <a:endParaRPr lang="en-US" sz="1200" baseline="0" dirty="0" smtClean="0">
              <a:solidFill>
                <a:prstClr val="white"/>
              </a:solidFill>
              <a:latin typeface="Helvetica Light"/>
              <a:cs typeface="Calibri"/>
            </a:endParaRPr>
          </a:p>
          <a:p>
            <a:endParaRPr lang="en-US" sz="1200" baseline="0" dirty="0" smtClean="0">
              <a:solidFill>
                <a:prstClr val="white"/>
              </a:solidFill>
              <a:latin typeface="Helvetica Light"/>
              <a:cs typeface="Calibri"/>
            </a:endParaRPr>
          </a:p>
          <a:p>
            <a:endParaRPr lang="en-US" sz="1200" dirty="0">
              <a:solidFill>
                <a:prstClr val="white"/>
              </a:solidFill>
              <a:latin typeface="Helvetica Light"/>
              <a:cs typeface="Calibri"/>
            </a:endParaRPr>
          </a:p>
        </p:txBody>
      </p:sp>
      <p:pic>
        <p:nvPicPr>
          <p:cNvPr id="17" name="Picture 12"/>
          <p:cNvPicPr>
            <a:picLocks noChangeAspect="1"/>
          </p:cNvPicPr>
          <p:nvPr userDrawn="1"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 l="6667" t="8601" r="7967" b="18398"/>
          <a:stretch>
            <a:fillRect/>
          </a:stretch>
        </p:blipFill>
        <p:spPr bwMode="auto">
          <a:xfrm>
            <a:off x="69852" y="6430441"/>
            <a:ext cx="534304" cy="39001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731013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</p:sldLayoutIdLst>
  <p:timing>
    <p:tnLst>
      <p:par>
        <p:cTn xmlns:p14="http://schemas.microsoft.com/office/powerpoint/2010/main" id="1" dur="indefinite" restart="never" nodeType="tmRoot"/>
      </p:par>
    </p:tnLst>
  </p:timing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000" b="0" i="0">
          <a:solidFill>
            <a:schemeClr val="bg1"/>
          </a:solidFill>
          <a:latin typeface="Helvetica Light"/>
          <a:ea typeface="+mj-ea"/>
          <a:cs typeface="Helvetica Light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000" b="1">
          <a:solidFill>
            <a:srgbClr val="003366"/>
          </a:solidFill>
          <a:latin typeface="Arial" charset="0"/>
          <a:ea typeface="ＭＳ Ｐゴシック" charset="-128"/>
          <a:cs typeface="ＭＳ Ｐゴシック" charset="-128"/>
        </a:defRPr>
      </a:lvl5pPr>
      <a:lvl6pPr marL="457082" algn="l" rtl="0" fontAlgn="base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6pPr>
      <a:lvl7pPr marL="914165" algn="l" rtl="0" fontAlgn="base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7pPr>
      <a:lvl8pPr marL="1371250" algn="l" rtl="0" fontAlgn="base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8pPr>
      <a:lvl9pPr marL="1828332" algn="l" rtl="0" fontAlgn="base">
        <a:spcBef>
          <a:spcPct val="0"/>
        </a:spcBef>
        <a:spcAft>
          <a:spcPct val="0"/>
        </a:spcAft>
        <a:defRPr sz="3200" b="1">
          <a:solidFill>
            <a:srgbClr val="2C5993"/>
          </a:solidFill>
          <a:latin typeface="Arial" charset="0"/>
          <a:ea typeface="ＭＳ Ｐゴシック" charset="-128"/>
          <a:cs typeface="ＭＳ Ｐゴシック" charset="-128"/>
        </a:defRPr>
      </a:lvl9pPr>
    </p:titleStyle>
    <p:bodyStyle>
      <a:lvl1pPr marL="342813" indent="-342813" algn="l" rtl="0" eaLnBrk="0" fontAlgn="base" hangingPunct="0">
        <a:spcBef>
          <a:spcPts val="900"/>
        </a:spcBef>
        <a:spcAft>
          <a:spcPct val="0"/>
        </a:spcAft>
        <a:defRPr sz="2400">
          <a:solidFill>
            <a:srgbClr val="003366"/>
          </a:solidFill>
          <a:latin typeface="+mn-lt"/>
          <a:ea typeface="+mn-ea"/>
          <a:cs typeface="+mn-cs"/>
        </a:defRPr>
      </a:lvl1pPr>
      <a:lvl2pPr marL="288850" indent="-226954" algn="l" rtl="0" eaLnBrk="0" fontAlgn="base" hangingPunct="0">
        <a:spcBef>
          <a:spcPts val="500"/>
        </a:spcBef>
        <a:spcAft>
          <a:spcPct val="0"/>
        </a:spcAft>
        <a:buSzPct val="85000"/>
        <a:buChar char="–"/>
        <a:defRPr sz="2400">
          <a:solidFill>
            <a:srgbClr val="003366"/>
          </a:solidFill>
          <a:latin typeface="+mn-lt"/>
          <a:ea typeface="+mn-ea"/>
          <a:cs typeface="ＭＳ Ｐゴシック"/>
        </a:defRPr>
      </a:lvl2pPr>
      <a:lvl3pPr marL="572941" indent="-117445" algn="l" rtl="0" eaLnBrk="0" fontAlgn="base" hangingPunct="0">
        <a:spcBef>
          <a:spcPts val="400"/>
        </a:spcBef>
        <a:spcAft>
          <a:spcPct val="0"/>
        </a:spcAft>
        <a:buSzPct val="75000"/>
        <a:buFont typeface="Lucida Grande"/>
        <a:buChar char="–"/>
        <a:defRPr sz="2400">
          <a:solidFill>
            <a:srgbClr val="003366"/>
          </a:solidFill>
          <a:latin typeface="+mn-lt"/>
          <a:ea typeface="+mn-ea"/>
          <a:cs typeface="ＭＳ Ｐゴシック"/>
        </a:defRPr>
      </a:lvl3pPr>
      <a:lvl4pPr marL="909404" indent="-226954" algn="l" rtl="0" eaLnBrk="0" fontAlgn="base" hangingPunct="0">
        <a:spcBef>
          <a:spcPct val="20000"/>
        </a:spcBef>
        <a:spcAft>
          <a:spcPct val="0"/>
        </a:spcAft>
        <a:buSzPct val="75000"/>
        <a:buFont typeface="Lucida Grande"/>
        <a:buChar char="–"/>
        <a:defRPr sz="2400">
          <a:solidFill>
            <a:srgbClr val="003366"/>
          </a:solidFill>
          <a:latin typeface="+mn-lt"/>
          <a:ea typeface="+mn-ea"/>
          <a:cs typeface="ＭＳ Ｐゴシック"/>
        </a:defRPr>
      </a:lvl4pPr>
      <a:lvl5pPr marL="1145880" indent="-236478" algn="l" rtl="0" eaLnBrk="0" fontAlgn="base" hangingPunct="0">
        <a:spcBef>
          <a:spcPct val="20000"/>
        </a:spcBef>
        <a:spcAft>
          <a:spcPct val="0"/>
        </a:spcAft>
        <a:buChar char="»"/>
        <a:defRPr sz="2400">
          <a:solidFill>
            <a:srgbClr val="003366"/>
          </a:solidFill>
          <a:latin typeface="+mn-lt"/>
          <a:ea typeface="+mn-ea"/>
          <a:cs typeface="ＭＳ Ｐゴシック"/>
        </a:defRPr>
      </a:lvl5pPr>
      <a:lvl6pPr marL="2513959" indent="-228541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6pPr>
      <a:lvl7pPr marL="2971040" indent="-228541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7pPr>
      <a:lvl8pPr marL="3428124" indent="-228541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8pPr>
      <a:lvl9pPr marL="3885205" indent="-228541" algn="l" rtl="0" fontAlgn="base">
        <a:spcBef>
          <a:spcPct val="20000"/>
        </a:spcBef>
        <a:spcAft>
          <a:spcPct val="0"/>
        </a:spcAft>
        <a:buChar char="»"/>
        <a:defRPr sz="2000">
          <a:solidFill>
            <a:srgbClr val="2C5993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4570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082" algn="l" defTabSz="4570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165" algn="l" defTabSz="4570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250" algn="l" defTabSz="4570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332" algn="l" defTabSz="4570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415" algn="l" defTabSz="4570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2500" algn="l" defTabSz="4570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199580" algn="l" defTabSz="4570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6665" algn="l" defTabSz="457082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image" Target="../media/image3.png"/><Relationship Id="rId3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Welcome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328545"/>
            <a:ext cx="7781925" cy="4368800"/>
          </a:xfrm>
        </p:spPr>
        <p:txBody>
          <a:bodyPr/>
          <a:lstStyle/>
          <a:p>
            <a:r>
              <a:rPr lang="en-US" dirty="0" smtClean="0"/>
              <a:t>To the virtual EIC MRPI meeting!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44672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Advertising our consortium &amp; output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756" y="1062795"/>
            <a:ext cx="8326359" cy="43688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660066"/>
                </a:solidFill>
              </a:rPr>
              <a:t>Time to seek speaking opportunities as a consortium?</a:t>
            </a:r>
          </a:p>
          <a:p>
            <a:pPr marL="458875" lvl="2" indent="-342900"/>
            <a:r>
              <a:rPr lang="en-US" dirty="0" smtClean="0">
                <a:solidFill>
                  <a:srgbClr val="660066"/>
                </a:solidFill>
              </a:rPr>
              <a:t>Become visible as a consortium</a:t>
            </a:r>
          </a:p>
          <a:p>
            <a:pPr marL="458875" lvl="2" indent="-342900"/>
            <a:r>
              <a:rPr lang="en-US" dirty="0" smtClean="0">
                <a:solidFill>
                  <a:srgbClr val="660066"/>
                </a:solidFill>
              </a:rPr>
              <a:t>Reports on pooled results more impactful</a:t>
            </a:r>
          </a:p>
          <a:p>
            <a:pPr marL="458875" lvl="2" indent="-342900"/>
            <a:r>
              <a:rPr lang="en-US" dirty="0" smtClean="0">
                <a:solidFill>
                  <a:srgbClr val="660066"/>
                </a:solidFill>
              </a:rPr>
              <a:t>Help to get us “on the EIC map”</a:t>
            </a:r>
          </a:p>
          <a:p>
            <a:pPr marL="458875" lvl="2" indent="-342900"/>
            <a:r>
              <a:rPr lang="en-US" dirty="0" smtClean="0">
                <a:solidFill>
                  <a:srgbClr val="660066"/>
                </a:solidFill>
              </a:rPr>
              <a:t>Let’s plan at the end of today</a:t>
            </a:r>
          </a:p>
          <a:p>
            <a:pPr marL="288937" lvl="1" indent="-342900"/>
            <a:r>
              <a:rPr lang="en-US" dirty="0" smtClean="0">
                <a:solidFill>
                  <a:schemeClr val="tx1"/>
                </a:solidFill>
              </a:rPr>
              <a:t>Venues of interest</a:t>
            </a:r>
          </a:p>
          <a:p>
            <a:pPr marL="458875" lvl="2" indent="-342900"/>
            <a:r>
              <a:rPr lang="en-US" dirty="0" smtClean="0">
                <a:solidFill>
                  <a:schemeClr val="tx1"/>
                </a:solidFill>
              </a:rPr>
              <a:t>Conferences: POETIC, DIS, </a:t>
            </a:r>
            <a:r>
              <a:rPr lang="en-US" dirty="0" err="1" smtClean="0">
                <a:solidFill>
                  <a:schemeClr val="tx1"/>
                </a:solidFill>
              </a:rPr>
              <a:t>Moriond</a:t>
            </a:r>
            <a:r>
              <a:rPr lang="en-US" dirty="0" smtClean="0">
                <a:solidFill>
                  <a:schemeClr val="tx1"/>
                </a:solidFill>
              </a:rPr>
              <a:t>, APS GHP, Lepton-Photon, PANIC, etc.</a:t>
            </a:r>
          </a:p>
          <a:p>
            <a:pPr marL="458875" lvl="2" indent="-342900"/>
            <a:r>
              <a:rPr lang="en-US" dirty="0" smtClean="0">
                <a:solidFill>
                  <a:schemeClr val="tx1"/>
                </a:solidFill>
              </a:rPr>
              <a:t>Users group: EICUG,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others: RHIC, </a:t>
            </a:r>
            <a:r>
              <a:rPr lang="en-US" dirty="0" err="1" smtClean="0">
                <a:solidFill>
                  <a:schemeClr val="tx1"/>
                </a:solidFill>
              </a:rPr>
              <a:t>Jlab</a:t>
            </a:r>
            <a:r>
              <a:rPr lang="en-US" dirty="0" smtClean="0">
                <a:solidFill>
                  <a:schemeClr val="tx1"/>
                </a:solidFill>
              </a:rPr>
              <a:t> Users’ Groups, where else?</a:t>
            </a:r>
          </a:p>
          <a:p>
            <a:pPr marL="458875" lvl="2" indent="-342900"/>
            <a:r>
              <a:rPr lang="en-US" dirty="0" smtClean="0">
                <a:solidFill>
                  <a:schemeClr val="tx1"/>
                </a:solidFill>
              </a:rPr>
              <a:t>Workshops...</a:t>
            </a:r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2100388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 </a:t>
            </a:r>
            <a:r>
              <a:rPr lang="en-US" dirty="0" smtClean="0"/>
              <a:t>Berkeley report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8269967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Personnel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97771" y="955336"/>
            <a:ext cx="8492033" cy="4368800"/>
          </a:xfrm>
        </p:spPr>
        <p:txBody>
          <a:bodyPr/>
          <a:lstStyle/>
          <a:p>
            <a:r>
              <a:rPr lang="en-US" i="1" dirty="0" smtClean="0"/>
              <a:t>Rey Cruz Torres</a:t>
            </a:r>
            <a:endParaRPr lang="en-US" i="1" dirty="0" smtClean="0"/>
          </a:p>
          <a:p>
            <a:r>
              <a:rPr lang="en-US" i="1" dirty="0" err="1" smtClean="0"/>
              <a:t>Wenqing</a:t>
            </a:r>
            <a:r>
              <a:rPr lang="en-US" i="1" dirty="0" smtClean="0"/>
              <a:t> Fan joins Nov.2, 2020</a:t>
            </a:r>
          </a:p>
          <a:p>
            <a:r>
              <a:rPr lang="en-US" i="1" dirty="0" smtClean="0"/>
              <a:t>Fernando </a:t>
            </a:r>
            <a:r>
              <a:rPr lang="en-US" i="1" dirty="0" err="1" smtClean="0"/>
              <a:t>Torales</a:t>
            </a:r>
            <a:r>
              <a:rPr lang="en-US" i="1" dirty="0" smtClean="0"/>
              <a:t> Acosta</a:t>
            </a:r>
            <a:endParaRPr lang="en-US" i="1" dirty="0" smtClean="0"/>
          </a:p>
          <a:p>
            <a:r>
              <a:rPr lang="en-US" dirty="0" err="1"/>
              <a:t>Dhruv</a:t>
            </a:r>
            <a:r>
              <a:rPr lang="en-US" dirty="0"/>
              <a:t> Dixit joined </a:t>
            </a:r>
            <a:r>
              <a:rPr lang="en-US" dirty="0" smtClean="0"/>
              <a:t>NSSC, but still collaborates</a:t>
            </a:r>
          </a:p>
          <a:p>
            <a:r>
              <a:rPr lang="en-US" dirty="0" err="1" smtClean="0"/>
              <a:t>Youqi</a:t>
            </a:r>
            <a:r>
              <a:rPr lang="en-US" dirty="0" smtClean="0"/>
              <a:t> Song until August 2020 (now grad student at Yale)</a:t>
            </a:r>
            <a:endParaRPr lang="en-US" dirty="0" smtClean="0"/>
          </a:p>
          <a:p>
            <a:r>
              <a:rPr lang="en-US" i="1" dirty="0" smtClean="0"/>
              <a:t>Undergrad Drew Palmer</a:t>
            </a:r>
            <a:endParaRPr lang="en-US" i="1" dirty="0"/>
          </a:p>
          <a:p>
            <a:r>
              <a:rPr lang="en-US" dirty="0" smtClean="0"/>
              <a:t>Barbara </a:t>
            </a:r>
            <a:r>
              <a:rPr lang="en-US" dirty="0" smtClean="0"/>
              <a:t>Jacak</a:t>
            </a:r>
          </a:p>
          <a:p>
            <a:endParaRPr lang="en-US" dirty="0"/>
          </a:p>
          <a:p>
            <a:r>
              <a:rPr lang="en-US" dirty="0" smtClean="0">
                <a:solidFill>
                  <a:srgbClr val="FF0000"/>
                </a:solidFill>
              </a:rPr>
              <a:t>Close collaboration with </a:t>
            </a:r>
            <a:r>
              <a:rPr lang="en-US" dirty="0" smtClean="0">
                <a:solidFill>
                  <a:srgbClr val="FF0000"/>
                </a:solidFill>
              </a:rPr>
              <a:t>Ernst </a:t>
            </a:r>
            <a:r>
              <a:rPr lang="en-US" dirty="0" err="1" smtClean="0">
                <a:solidFill>
                  <a:srgbClr val="FF0000"/>
                </a:solidFill>
              </a:rPr>
              <a:t>Sichtermann</a:t>
            </a:r>
            <a:r>
              <a:rPr lang="en-US" dirty="0" smtClean="0">
                <a:solidFill>
                  <a:srgbClr val="FF0000"/>
                </a:solidFill>
              </a:rPr>
              <a:t>, </a:t>
            </a:r>
            <a:r>
              <a:rPr lang="en-US" dirty="0" err="1" smtClean="0">
                <a:solidFill>
                  <a:srgbClr val="FF0000"/>
                </a:solidFill>
              </a:rPr>
              <a:t>Yue</a:t>
            </a:r>
            <a:r>
              <a:rPr lang="en-US" dirty="0" smtClean="0">
                <a:solidFill>
                  <a:srgbClr val="FF0000"/>
                </a:solidFill>
              </a:rPr>
              <a:t> Shi </a:t>
            </a:r>
            <a:r>
              <a:rPr lang="en-US" dirty="0" smtClean="0">
                <a:solidFill>
                  <a:srgbClr val="FF0000"/>
                </a:solidFill>
              </a:rPr>
              <a:t>Lai at LBNL</a:t>
            </a:r>
            <a:endParaRPr lang="en-US" dirty="0" smtClean="0">
              <a:solidFill>
                <a:srgbClr val="FF0000"/>
              </a:solidFill>
            </a:endParaRPr>
          </a:p>
        </p:txBody>
      </p:sp>
      <p:pic>
        <p:nvPicPr>
          <p:cNvPr id="4" name="Picture 3" descr="ucb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76580" y="947545"/>
            <a:ext cx="2032000" cy="2032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1598181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UCB Goals for MRPI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8861" y="1225745"/>
            <a:ext cx="8112533" cy="43688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Simulate jet production and reconstruction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00"/>
                </a:solidFill>
              </a:rPr>
              <a:t>Aim to specify </a:t>
            </a:r>
          </a:p>
          <a:p>
            <a:pPr marL="458875" lvl="2" indent="-342900"/>
            <a:r>
              <a:rPr lang="en-US" dirty="0" smtClean="0">
                <a:solidFill>
                  <a:srgbClr val="000000"/>
                </a:solidFill>
              </a:rPr>
              <a:t>tracking requirements</a:t>
            </a:r>
          </a:p>
          <a:p>
            <a:pPr marL="458875" lvl="2" indent="-342900"/>
            <a:r>
              <a:rPr lang="en-US" dirty="0" smtClean="0">
                <a:solidFill>
                  <a:srgbClr val="000000"/>
                </a:solidFill>
              </a:rPr>
              <a:t>Jet reconstruction also implies requirements on </a:t>
            </a:r>
            <a:r>
              <a:rPr lang="en-US" dirty="0" err="1" smtClean="0">
                <a:solidFill>
                  <a:srgbClr val="000000"/>
                </a:solidFill>
              </a:rPr>
              <a:t>calorimetry</a:t>
            </a:r>
            <a:r>
              <a:rPr lang="en-US" dirty="0" smtClean="0">
                <a:solidFill>
                  <a:srgbClr val="000000"/>
                </a:solidFill>
              </a:rPr>
              <a:t> performance and design</a:t>
            </a:r>
          </a:p>
          <a:p>
            <a:pPr marL="288937" lvl="1" indent="-342900"/>
            <a:r>
              <a:rPr lang="en-US" dirty="0" smtClean="0">
                <a:solidFill>
                  <a:srgbClr val="000000"/>
                </a:solidFill>
              </a:rPr>
              <a:t>Use </a:t>
            </a:r>
            <a:r>
              <a:rPr lang="en-US" dirty="0" smtClean="0">
                <a:solidFill>
                  <a:srgbClr val="000000"/>
                </a:solidFill>
              </a:rPr>
              <a:t>physics-driven performance specs and connect with detector technology R&amp;</a:t>
            </a:r>
            <a:r>
              <a:rPr lang="en-US" dirty="0" smtClean="0">
                <a:solidFill>
                  <a:srgbClr val="000000"/>
                </a:solidFill>
              </a:rPr>
              <a:t>D</a:t>
            </a:r>
          </a:p>
          <a:p>
            <a:pPr marL="288937" lvl="1" indent="-342900"/>
            <a:r>
              <a:rPr lang="en-US" dirty="0" smtClean="0">
                <a:solidFill>
                  <a:srgbClr val="000000"/>
                </a:solidFill>
              </a:rPr>
              <a:t>Perform full simulations of silicon tracker</a:t>
            </a:r>
          </a:p>
          <a:p>
            <a:pPr marL="458875" lvl="2" indent="-342900"/>
            <a:r>
              <a:rPr lang="en-US" dirty="0" smtClean="0">
                <a:solidFill>
                  <a:srgbClr val="000000"/>
                </a:solidFill>
              </a:rPr>
              <a:t>Contribute to Yellow Report</a:t>
            </a:r>
            <a:endParaRPr lang="en-US" dirty="0" smtClean="0">
              <a:solidFill>
                <a:srgbClr val="000000"/>
              </a:solidFill>
            </a:endParaRPr>
          </a:p>
          <a:p>
            <a:pPr marL="288937" lvl="1" indent="-342900"/>
            <a:r>
              <a:rPr lang="en-US" i="1" dirty="0" smtClean="0">
                <a:solidFill>
                  <a:srgbClr val="FF0000"/>
                </a:solidFill>
              </a:rPr>
              <a:t>Collaborate with LBNL on tracker design</a:t>
            </a:r>
            <a:endParaRPr lang="en-US" i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3499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1022055"/>
            <a:ext cx="8015107" cy="4645266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90"/>
                </a:solidFill>
              </a:rPr>
              <a:t>Focus on jet probes of cold, dense matter</a:t>
            </a:r>
          </a:p>
          <a:p>
            <a:pPr marL="458875" lvl="2" indent="-342900"/>
            <a:r>
              <a:rPr lang="en-US" dirty="0" smtClean="0"/>
              <a:t>K</a:t>
            </a:r>
            <a:r>
              <a:rPr lang="en-US" dirty="0" smtClean="0"/>
              <a:t>inematics, Identify </a:t>
            </a:r>
            <a:r>
              <a:rPr lang="en-US" dirty="0" smtClean="0"/>
              <a:t>struck quark in DIS </a:t>
            </a:r>
            <a:endParaRPr lang="en-US" dirty="0" smtClean="0"/>
          </a:p>
          <a:p>
            <a:pPr marL="458875" lvl="2" indent="-342900"/>
            <a:r>
              <a:rPr lang="en-US" dirty="0" smtClean="0"/>
              <a:t>Characterize </a:t>
            </a:r>
            <a:r>
              <a:rPr lang="en-US" dirty="0" smtClean="0"/>
              <a:t>jets from the struck quark</a:t>
            </a:r>
            <a:endParaRPr lang="en-US" dirty="0"/>
          </a:p>
          <a:p>
            <a:pPr marL="288937" lvl="1" indent="-342900"/>
            <a:r>
              <a:rPr lang="en-US" dirty="0" smtClean="0">
                <a:solidFill>
                  <a:srgbClr val="FF0000"/>
                </a:solidFill>
              </a:rPr>
              <a:t>Interesting Measurements:</a:t>
            </a:r>
          </a:p>
          <a:p>
            <a:pPr marL="458875" lvl="2" indent="-342900"/>
            <a:r>
              <a:rPr lang="en-US" dirty="0" smtClean="0">
                <a:solidFill>
                  <a:srgbClr val="FF0000"/>
                </a:solidFill>
              </a:rPr>
              <a:t>Jet yields &amp; spectra in </a:t>
            </a:r>
            <a:r>
              <a:rPr lang="en-US" dirty="0" err="1" smtClean="0">
                <a:solidFill>
                  <a:srgbClr val="FF0000"/>
                </a:solidFill>
              </a:rPr>
              <a:t>e+p</a:t>
            </a:r>
            <a:r>
              <a:rPr lang="en-US" dirty="0" smtClean="0">
                <a:solidFill>
                  <a:srgbClr val="FF0000"/>
                </a:solidFill>
              </a:rPr>
              <a:t> &amp; </a:t>
            </a:r>
            <a:r>
              <a:rPr lang="en-US" dirty="0" err="1" smtClean="0">
                <a:solidFill>
                  <a:srgbClr val="FF0000"/>
                </a:solidFill>
              </a:rPr>
              <a:t>e+A</a:t>
            </a:r>
            <a:endParaRPr lang="en-US" dirty="0" smtClean="0">
              <a:solidFill>
                <a:srgbClr val="FF0000"/>
              </a:solidFill>
            </a:endParaRPr>
          </a:p>
          <a:p>
            <a:pPr marL="458875" lvl="2" indent="-342900"/>
            <a:r>
              <a:rPr lang="en-US" dirty="0" smtClean="0">
                <a:solidFill>
                  <a:srgbClr val="FF0000"/>
                </a:solidFill>
              </a:rPr>
              <a:t>Energy balance, opening angle to get q-hat</a:t>
            </a:r>
          </a:p>
          <a:p>
            <a:pPr marL="458875" lvl="2" indent="-342900"/>
            <a:r>
              <a:rPr lang="en-US" dirty="0" smtClean="0">
                <a:solidFill>
                  <a:srgbClr val="FF0000"/>
                </a:solidFill>
              </a:rPr>
              <a:t>Jet fragmentation functions &amp; modification</a:t>
            </a:r>
          </a:p>
          <a:p>
            <a:pPr marL="458875" lvl="2" indent="-342900"/>
            <a:r>
              <a:rPr lang="en-US" dirty="0" smtClean="0">
                <a:solidFill>
                  <a:srgbClr val="FF0000"/>
                </a:solidFill>
              </a:rPr>
              <a:t>Jet substructure &amp; modifications in cold QCD matter</a:t>
            </a:r>
          </a:p>
          <a:p>
            <a:pPr marL="288937" lvl="1" indent="-342900"/>
            <a:r>
              <a:rPr lang="en-US" dirty="0" smtClean="0">
                <a:solidFill>
                  <a:srgbClr val="660066"/>
                </a:solidFill>
              </a:rPr>
              <a:t>Simulate detector response</a:t>
            </a:r>
            <a:endParaRPr lang="en-US" dirty="0" smtClean="0">
              <a:solidFill>
                <a:srgbClr val="660066"/>
              </a:solidFill>
            </a:endParaRPr>
          </a:p>
          <a:p>
            <a:pPr marL="458875" lvl="2" indent="-342900"/>
            <a:r>
              <a:rPr lang="en-US" dirty="0" smtClean="0">
                <a:solidFill>
                  <a:srgbClr val="660066"/>
                </a:solidFill>
              </a:rPr>
              <a:t>Ensure performance for physics goals</a:t>
            </a:r>
          </a:p>
          <a:p>
            <a:pPr marL="458875" lvl="2" indent="-342900"/>
            <a:r>
              <a:rPr lang="en-US" dirty="0" smtClean="0">
                <a:solidFill>
                  <a:srgbClr val="660066"/>
                </a:solidFill>
              </a:rPr>
              <a:t>Contribute to detector design</a:t>
            </a:r>
            <a:endParaRPr lang="en-US" dirty="0" smtClean="0">
              <a:solidFill>
                <a:srgbClr val="660066"/>
              </a:solidFill>
            </a:endParaRPr>
          </a:p>
          <a:p>
            <a:pPr marL="458875" lvl="2" indent="-342900"/>
            <a:endParaRPr lang="en-US" dirty="0">
              <a:solidFill>
                <a:srgbClr val="660066"/>
              </a:solidFill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6F6D299D-1E39-4C89-A830-37ED4CDAB5C9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53864" y="889975"/>
            <a:ext cx="2158117" cy="2093174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380897" y="4976223"/>
            <a:ext cx="2731084" cy="1871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860436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Results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6149" y="1034962"/>
            <a:ext cx="8431585" cy="4368800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Implement Fun4All on HPC at NERSC (</a:t>
            </a:r>
            <a:r>
              <a:rPr lang="en-US" dirty="0" err="1" smtClean="0">
                <a:solidFill>
                  <a:srgbClr val="0000FF"/>
                </a:solidFill>
              </a:rPr>
              <a:t>Dhruv</a:t>
            </a:r>
            <a:r>
              <a:rPr lang="en-US" dirty="0" smtClean="0">
                <a:solidFill>
                  <a:srgbClr val="0000FF"/>
                </a:solidFill>
              </a:rPr>
              <a:t> Dixit)</a:t>
            </a:r>
          </a:p>
          <a:p>
            <a:pPr marL="342900" indent="-342900">
              <a:buFont typeface="Arial"/>
              <a:buChar char="•"/>
            </a:pPr>
            <a:endParaRPr lang="en-US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r>
              <a:rPr lang="en-US" dirty="0" smtClean="0">
                <a:solidFill>
                  <a:srgbClr val="0000FF"/>
                </a:solidFill>
              </a:rPr>
              <a:t>All-silicon tracker simulations (Rey Cruz Torres + </a:t>
            </a:r>
            <a:r>
              <a:rPr lang="en-US" dirty="0" err="1" smtClean="0">
                <a:solidFill>
                  <a:srgbClr val="0000FF"/>
                </a:solidFill>
              </a:rPr>
              <a:t>Youqi</a:t>
            </a:r>
            <a:r>
              <a:rPr lang="en-US" dirty="0" smtClean="0">
                <a:solidFill>
                  <a:srgbClr val="0000FF"/>
                </a:solidFill>
              </a:rPr>
              <a:t> Song + Winston De </a:t>
            </a:r>
            <a:r>
              <a:rPr lang="en-US" dirty="0" err="1" smtClean="0">
                <a:solidFill>
                  <a:srgbClr val="0000FF"/>
                </a:solidFill>
              </a:rPr>
              <a:t>Graw</a:t>
            </a:r>
            <a:r>
              <a:rPr lang="en-US" dirty="0" smtClean="0">
                <a:solidFill>
                  <a:srgbClr val="0000FF"/>
                </a:solidFill>
              </a:rPr>
              <a:t>)</a:t>
            </a:r>
          </a:p>
          <a:p>
            <a:pPr marL="458875" lvl="2" indent="-342900"/>
            <a:r>
              <a:rPr lang="en-US" dirty="0" smtClean="0">
                <a:solidFill>
                  <a:srgbClr val="0000FF"/>
                </a:solidFill>
              </a:rPr>
              <a:t>Single track resolution &amp; efficiency if hits are lost</a:t>
            </a:r>
          </a:p>
          <a:p>
            <a:pPr marL="458875" lvl="2" indent="-342900"/>
            <a:r>
              <a:rPr lang="en-US" dirty="0" smtClean="0">
                <a:solidFill>
                  <a:srgbClr val="0000FF"/>
                </a:solidFill>
              </a:rPr>
              <a:t>Performance with </a:t>
            </a:r>
            <a:r>
              <a:rPr lang="en-US" dirty="0" err="1" smtClean="0">
                <a:solidFill>
                  <a:srgbClr val="0000FF"/>
                </a:solidFill>
              </a:rPr>
              <a:t>Pythia</a:t>
            </a:r>
            <a:r>
              <a:rPr lang="en-US" dirty="0" smtClean="0">
                <a:solidFill>
                  <a:srgbClr val="0000FF"/>
                </a:solidFill>
              </a:rPr>
              <a:t> events</a:t>
            </a:r>
          </a:p>
          <a:p>
            <a:pPr marL="458875" lvl="2" indent="-342900"/>
            <a:r>
              <a:rPr lang="en-US" dirty="0" smtClean="0">
                <a:solidFill>
                  <a:srgbClr val="0000FF"/>
                </a:solidFill>
              </a:rPr>
              <a:t>Account for expected EIC beam characteristics</a:t>
            </a:r>
            <a:endParaRPr lang="en-US" dirty="0" smtClean="0">
              <a:solidFill>
                <a:srgbClr val="0000FF"/>
              </a:solidFill>
            </a:endParaRPr>
          </a:p>
          <a:p>
            <a:pPr marL="458875" lvl="2" indent="-342900"/>
            <a:r>
              <a:rPr lang="en-US" dirty="0" smtClean="0">
                <a:solidFill>
                  <a:srgbClr val="0000FF"/>
                </a:solidFill>
              </a:rPr>
              <a:t>Optimize tracker parameters</a:t>
            </a:r>
          </a:p>
          <a:p>
            <a:pPr marL="458875" lvl="2" indent="-342900"/>
            <a:r>
              <a:rPr lang="en-US" b="1" dirty="0" smtClean="0">
                <a:solidFill>
                  <a:srgbClr val="FF0000"/>
                </a:solidFill>
              </a:rPr>
              <a:t>Contribute to Yellow Report!</a:t>
            </a:r>
          </a:p>
          <a:p>
            <a:pPr marL="458875" lvl="2" indent="-342900"/>
            <a:endParaRPr lang="en-US" dirty="0" smtClean="0">
              <a:solidFill>
                <a:srgbClr val="0000FF"/>
              </a:solidFill>
            </a:endParaRPr>
          </a:p>
          <a:p>
            <a:pPr marL="288937" lvl="1" indent="-342900"/>
            <a:r>
              <a:rPr lang="en-US" dirty="0" smtClean="0">
                <a:solidFill>
                  <a:srgbClr val="0000FF"/>
                </a:solidFill>
              </a:rPr>
              <a:t>Jet reconstruction performance (Fernando </a:t>
            </a:r>
            <a:r>
              <a:rPr lang="en-US" dirty="0" err="1" smtClean="0">
                <a:solidFill>
                  <a:srgbClr val="0000FF"/>
                </a:solidFill>
              </a:rPr>
              <a:t>Torales</a:t>
            </a:r>
            <a:r>
              <a:rPr lang="en-US" dirty="0" smtClean="0">
                <a:solidFill>
                  <a:srgbClr val="0000FF"/>
                </a:solidFill>
              </a:rPr>
              <a:t> Acosta)</a:t>
            </a:r>
            <a:endParaRPr lang="en-US" dirty="0" smtClean="0">
              <a:solidFill>
                <a:srgbClr val="0000FF"/>
              </a:solidFill>
            </a:endParaRPr>
          </a:p>
          <a:p>
            <a:pPr marL="342900" indent="-342900">
              <a:buFont typeface="Arial"/>
              <a:buChar char="•"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5118610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</a:t>
            </a:r>
            <a:r>
              <a:rPr lang="en-US" dirty="0" smtClean="0"/>
              <a:t>steps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2625" y="1370448"/>
            <a:ext cx="7781925" cy="4368800"/>
          </a:xfrm>
        </p:spPr>
        <p:txBody>
          <a:bodyPr/>
          <a:lstStyle/>
          <a:p>
            <a:pPr marL="288937" lvl="1" indent="-342900"/>
            <a:r>
              <a:rPr lang="en-US" dirty="0" smtClean="0">
                <a:solidFill>
                  <a:schemeClr val="tx1"/>
                </a:solidFill>
              </a:rPr>
              <a:t>How well can we measure substructure variables?</a:t>
            </a:r>
          </a:p>
          <a:p>
            <a:pPr marL="288937" lvl="1" indent="-342900"/>
            <a:r>
              <a:rPr lang="en-US" dirty="0" smtClean="0">
                <a:solidFill>
                  <a:schemeClr val="tx1"/>
                </a:solidFill>
              </a:rPr>
              <a:t>What </a:t>
            </a:r>
            <a:r>
              <a:rPr lang="en-US" dirty="0">
                <a:solidFill>
                  <a:schemeClr val="tx1"/>
                </a:solidFill>
              </a:rPr>
              <a:t>detector hardware R&amp;D is needed? </a:t>
            </a:r>
            <a:endParaRPr lang="en-US" dirty="0" smtClean="0">
              <a:solidFill>
                <a:schemeClr val="tx1"/>
              </a:solidFill>
            </a:endParaRPr>
          </a:p>
          <a:p>
            <a:pPr marL="288937" lvl="1" indent="-342900"/>
            <a:r>
              <a:rPr lang="en-US" dirty="0" smtClean="0">
                <a:solidFill>
                  <a:schemeClr val="tx1"/>
                </a:solidFill>
              </a:rPr>
              <a:t>What </a:t>
            </a:r>
            <a:r>
              <a:rPr lang="en-US" dirty="0">
                <a:solidFill>
                  <a:schemeClr val="tx1"/>
                </a:solidFill>
              </a:rPr>
              <a:t>to </a:t>
            </a:r>
            <a:r>
              <a:rPr lang="en-US" dirty="0" smtClean="0">
                <a:solidFill>
                  <a:schemeClr val="tx1"/>
                </a:solidFill>
              </a:rPr>
              <a:t>copy</a:t>
            </a:r>
            <a:r>
              <a:rPr lang="en-US" dirty="0">
                <a:solidFill>
                  <a:schemeClr val="tx1"/>
                </a:solidFill>
              </a:rPr>
              <a:t> </a:t>
            </a:r>
            <a:r>
              <a:rPr lang="en-US" dirty="0" smtClean="0">
                <a:solidFill>
                  <a:schemeClr val="tx1"/>
                </a:solidFill>
              </a:rPr>
              <a:t>&amp; what to develop for silicon pixels?</a:t>
            </a:r>
          </a:p>
          <a:p>
            <a:pPr marL="288937" lvl="1" indent="-342900"/>
            <a:r>
              <a:rPr lang="en-US" dirty="0" smtClean="0">
                <a:solidFill>
                  <a:srgbClr val="000000"/>
                </a:solidFill>
              </a:rPr>
              <a:t>How </a:t>
            </a:r>
            <a:r>
              <a:rPr lang="en-US" dirty="0" smtClean="0">
                <a:solidFill>
                  <a:srgbClr val="000000"/>
                </a:solidFill>
              </a:rPr>
              <a:t>might we</a:t>
            </a:r>
            <a:r>
              <a:rPr lang="en-US" dirty="0" smtClean="0">
                <a:solidFill>
                  <a:srgbClr val="000000"/>
                </a:solidFill>
              </a:rPr>
              <a:t> </a:t>
            </a:r>
            <a:r>
              <a:rPr lang="en-US" dirty="0" smtClean="0">
                <a:solidFill>
                  <a:srgbClr val="000000"/>
                </a:solidFill>
              </a:rPr>
              <a:t>utilize </a:t>
            </a:r>
            <a:r>
              <a:rPr lang="en-US" dirty="0">
                <a:solidFill>
                  <a:srgbClr val="000000"/>
                </a:solidFill>
              </a:rPr>
              <a:t>timing </a:t>
            </a:r>
            <a:r>
              <a:rPr lang="en-US" dirty="0" smtClean="0">
                <a:solidFill>
                  <a:srgbClr val="000000"/>
                </a:solidFill>
              </a:rPr>
              <a:t>information?</a:t>
            </a:r>
            <a:endParaRPr lang="en-US" dirty="0">
              <a:solidFill>
                <a:srgbClr val="000000"/>
              </a:solidFill>
            </a:endParaRPr>
          </a:p>
          <a:p>
            <a:pPr marL="288937" lvl="1" indent="-342900"/>
            <a:endParaRPr lang="en-US" dirty="0">
              <a:solidFill>
                <a:schemeClr val="tx1"/>
              </a:solidFill>
            </a:endParaRPr>
          </a:p>
          <a:p>
            <a:pPr marL="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Address these </a:t>
            </a:r>
            <a:r>
              <a:rPr lang="en-US" i="1" dirty="0">
                <a:solidFill>
                  <a:srgbClr val="FF0000"/>
                </a:solidFill>
              </a:rPr>
              <a:t>in collaboration with LBNL. </a:t>
            </a:r>
            <a:endParaRPr lang="en-US" i="1" dirty="0" smtClean="0">
              <a:solidFill>
                <a:srgbClr val="FF0000"/>
              </a:solidFill>
            </a:endParaRPr>
          </a:p>
          <a:p>
            <a:pPr marL="0" lvl="1" indent="0">
              <a:buNone/>
            </a:pPr>
            <a:r>
              <a:rPr lang="en-US" i="1" dirty="0" smtClean="0">
                <a:solidFill>
                  <a:srgbClr val="FF0000"/>
                </a:solidFill>
              </a:rPr>
              <a:t>Figure out how best to use the technical infrastructure of the 3 labs for tracker development (detector hardware development &amp; computing)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939174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For EOI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9495" y="1095527"/>
            <a:ext cx="8219594" cy="1153093"/>
          </a:xfrm>
        </p:spPr>
        <p:txBody>
          <a:bodyPr/>
          <a:lstStyle/>
          <a:p>
            <a:pPr marL="342900" indent="-342900">
              <a:buFont typeface="Arial"/>
              <a:buChar char="•"/>
            </a:pPr>
            <a:r>
              <a:rPr lang="en-US" dirty="0" smtClean="0"/>
              <a:t>Submit EOI jointly with LBNL, focus on silicon tracker</a:t>
            </a:r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Commit to the following personnel levels:</a:t>
            </a:r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endParaRPr lang="en-US" dirty="0"/>
          </a:p>
          <a:p>
            <a:pPr marL="342900" indent="-342900">
              <a:buFont typeface="Arial"/>
              <a:buChar char="•"/>
            </a:pPr>
            <a:endParaRPr lang="en-US" dirty="0" smtClean="0"/>
          </a:p>
          <a:p>
            <a:pPr marL="342900" indent="-342900">
              <a:buFont typeface="Arial"/>
              <a:buChar char="•"/>
            </a:pPr>
            <a:r>
              <a:rPr lang="en-US" dirty="0" smtClean="0"/>
              <a:t>NB: UCB group size = 1 faculty + 1 PD + 4 GS + 3 UG</a:t>
            </a:r>
          </a:p>
          <a:p>
            <a:pPr marL="0" indent="0"/>
            <a:r>
              <a:rPr lang="en-US" b="1" i="1" dirty="0" smtClean="0">
                <a:solidFill>
                  <a:srgbClr val="FF0000"/>
                </a:solidFill>
              </a:rPr>
              <a:t>          Let’s discuss UC EOI later this afternoon</a:t>
            </a:r>
            <a:endParaRPr lang="en-US" b="1" i="1" dirty="0">
              <a:solidFill>
                <a:srgbClr val="FF0000"/>
              </a:solidFill>
            </a:endParaRPr>
          </a:p>
        </p:txBody>
      </p:sp>
      <p:graphicFrame>
        <p:nvGraphicFramePr>
          <p:cNvPr id="4" name="Table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562559608"/>
              </p:ext>
            </p:extLst>
          </p:nvPr>
        </p:nvGraphicFramePr>
        <p:xfrm>
          <a:off x="1384175" y="2131006"/>
          <a:ext cx="6446049" cy="2768599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39466"/>
                <a:gridCol w="1829382"/>
                <a:gridCol w="1841035"/>
                <a:gridCol w="1736166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level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FTE Now:</a:t>
                      </a:r>
                    </a:p>
                    <a:p>
                      <a:r>
                        <a:rPr lang="en-US" dirty="0" smtClean="0"/>
                        <a:t>R&amp;D phase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FTE Phase 2:</a:t>
                      </a:r>
                    </a:p>
                    <a:p>
                      <a:r>
                        <a:rPr lang="en-US" dirty="0" smtClean="0"/>
                        <a:t>Begin det</a:t>
                      </a:r>
                      <a:r>
                        <a:rPr lang="en-US" baseline="0" dirty="0" smtClean="0"/>
                        <a:t>ector </a:t>
                      </a:r>
                      <a:r>
                        <a:rPr lang="en-US" dirty="0" smtClean="0"/>
                        <a:t>construction</a:t>
                      </a:r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FTE Phase 3:</a:t>
                      </a:r>
                    </a:p>
                    <a:p>
                      <a:r>
                        <a:rPr lang="en-US" dirty="0" smtClean="0"/>
                        <a:t>Construction underway</a:t>
                      </a:r>
                      <a:endParaRPr lang="en-US" dirty="0"/>
                    </a:p>
                  </a:txBody>
                  <a:tcPr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faculty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0.15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0.25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PD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GS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0.8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1.5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UGS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0.2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en-U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0.4</a:t>
                      </a:r>
                      <a:endParaRPr lang="en-U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  <a:tr h="370840">
                <a:tc>
                  <a:txBody>
                    <a:bodyPr/>
                    <a:lstStyle/>
                    <a:p>
                      <a:pPr algn="l" fontAlgn="b"/>
                      <a:r>
                        <a:rPr lang="en-US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total</a:t>
                      </a: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cs-CZ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1.15</a:t>
                      </a:r>
                      <a:endParaRPr lang="cs-CZ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fi-FI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1.85</a:t>
                      </a:r>
                      <a:endParaRPr lang="fi-FI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  <a:tc>
                  <a:txBody>
                    <a:bodyPr/>
                    <a:lstStyle/>
                    <a:p>
                      <a:pPr algn="r" fontAlgn="b"/>
                      <a:r>
                        <a:rPr lang="is-IS" sz="1800" b="0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2.65</a:t>
                      </a:r>
                      <a:endParaRPr lang="is-IS" sz="18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L="12700" marR="12700" marT="12700" marB="0" anchor="b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7526997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Backup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259394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4_LBNL_Template_032411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 Classic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charset="-128"/>
            <a:cs typeface="ＭＳ Ｐゴシック" charset="-128"/>
          </a:defRPr>
        </a:defPPr>
      </a:lstStyle>
    </a:lnDef>
  </a:objectDefaults>
  <a:extraClrSchemeLst>
    <a:extraClrScheme>
      <a:clrScheme name="Blank Presentatio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lank Presentatio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713E39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BBAFAE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lank Presentatio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531</TotalTime>
  <Words>490</Words>
  <Application>Microsoft Macintosh PowerPoint</Application>
  <PresentationFormat>On-screen Show (4:3)</PresentationFormat>
  <Paragraphs>102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4_LBNL_Template_032411</vt:lpstr>
      <vt:lpstr>Welcome</vt:lpstr>
      <vt:lpstr>UC Berkeley report</vt:lpstr>
      <vt:lpstr>Personnel</vt:lpstr>
      <vt:lpstr>UCB Goals for MRPI</vt:lpstr>
      <vt:lpstr>Approach</vt:lpstr>
      <vt:lpstr>Results</vt:lpstr>
      <vt:lpstr>Next steps</vt:lpstr>
      <vt:lpstr>For EOI</vt:lpstr>
      <vt:lpstr>PowerPoint Presentation</vt:lpstr>
      <vt:lpstr>Advertising our consortium &amp; output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 to Berkeley!</dc:title>
  <dc:creator>Barbara Jacak</dc:creator>
  <cp:lastModifiedBy>Barbara Jacak</cp:lastModifiedBy>
  <cp:revision>63</cp:revision>
  <dcterms:created xsi:type="dcterms:W3CDTF">2017-01-08T20:52:06Z</dcterms:created>
  <dcterms:modified xsi:type="dcterms:W3CDTF">2020-10-20T05:48:31Z</dcterms:modified>
</cp:coreProperties>
</file>