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6" r:id="rId6"/>
    <p:sldId id="260" r:id="rId7"/>
    <p:sldId id="264" r:id="rId8"/>
    <p:sldId id="267" r:id="rId9"/>
    <p:sldId id="268" r:id="rId10"/>
    <p:sldId id="262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ttorio Marinozzi" initials="VM" lastIdx="1" clrIdx="0">
    <p:extLst>
      <p:ext uri="{19B8F6BF-5375-455C-9EA6-DF929625EA0E}">
        <p15:presenceInfo xmlns:p15="http://schemas.microsoft.com/office/powerpoint/2012/main" userId="d474df50bd548f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FA4F-4EE4-4C7A-BC16-044388211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EA4B-963B-485E-9C83-49759B08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05EC3-0B60-4ADD-8345-A2B56924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7F41-ED6E-4588-AEC4-9B2F0B8C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F770A-66BF-4212-9990-7FA6344D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34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64BA2-7F6A-4225-8F59-E2316C21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D5C9F-BF70-4BAB-9C80-ED722C82E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7A5B9-E8C6-4320-92C3-6F2E47934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D0315-F460-401C-8BDC-AC94E621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86C40-326C-434C-9900-F726525E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1C501-DC48-465C-9555-9F763F7B3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01FA9-C413-42C4-9181-A56E2566B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190E-EADA-4B88-8E15-45878DF3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58B88-FF5F-4ADF-BD69-7007A451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50DF-BA93-4277-ACAB-4A866A8C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5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F586-4D19-459F-B332-EB758167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BC8-4BE9-4152-BACA-5936CC527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39B08-D067-4258-A6F3-180AF5CB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A0DC-EC77-46F9-AC12-B9AF6602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55A8-865B-4AC0-AE95-38E16EAF4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BC96-66E1-4231-8521-9E11645B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2D86C-5062-4850-8DC9-2847888BC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16C7-11B2-4AFE-A8E0-0941B270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EA318-0B3D-4A70-B254-2FB474AF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71E0-2ACC-436B-B9A4-B7B64E14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48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A1C7-3FAE-4BC1-ADA7-36454C8E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48AE8-4A31-4F7A-862B-3AE0C24A8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5D180-53FF-44F9-A4D2-5DF530D5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B5610-B814-4C63-85CE-A54C0C83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5592-EB6B-4015-9EDE-4EE987C4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9CD2D-1751-411B-BE03-8489A1FB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3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320A4-7379-407E-A118-D140BBEC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1F0DD-565D-4EFE-BAEF-965F1B49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4C44F-F6CF-49F0-BA6B-A517D8821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5234A-DC07-417D-BDD3-62511F32B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16449-F70B-468B-AADE-A99A8AD35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08865-F685-4D27-A565-5E7A7A49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36658A-1D39-4A88-9634-592BF9CC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E0C0F-525D-48C4-9033-16FB921C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7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3CD8-4BA4-4038-92E8-A57C6812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33F31-AA28-4928-859E-C19ECF3E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4B469-B9EA-455F-A898-BA4863A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71A25-927A-4ACF-9CA0-24591D6D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4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5026F-F922-4E61-A3A3-81781347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24C4C2-F195-42CD-B941-27F2CA35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A7FB-ED0F-4A89-B277-25273C63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68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6CDA-96D4-44DC-B39F-52F91925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B2B60-C0A8-499B-90E2-99C376EC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3E759-3276-4987-B24C-7C2C2314E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22EB5-584D-4CC7-97FC-674D1BB6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2EE1D-CB29-4930-BC9C-4CCF0394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5F837-6031-4577-8F90-91A34585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74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BE80-70BB-497C-8299-E2F6822E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807C2-9A24-4EE8-BDBA-D64960435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514C20-E302-4A23-AE3E-720C1B070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BE9E6-5FA0-4669-995A-62062104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3D53E-AF2B-44B9-81C0-4ABC1A1A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663FF-21E8-4C0C-AD62-4FBD5EDC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5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54012-6939-4A44-BF5C-D7D5579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E29CD-BC09-423A-ADD8-46CBCE7CC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2DCF4-1CBB-49F9-A1D4-BA4CC38F4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FA0A-98C2-488F-BBCC-B88FAF67EC92}" type="datetimeFigureOut">
              <a:rPr lang="it-IT" smtClean="0"/>
              <a:t>03/11/2020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F50CD-8F23-4379-B8C1-1DF66A022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FBC7-9B1F-41BE-ADE3-B7F3B75DF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386D-3BDA-431B-8EB5-C5F860DE28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39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C90-63EE-4DFD-A631-A42795C4E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Costheta cross section – v2/6</a:t>
            </a:r>
            <a:br>
              <a:rPr lang="it-IT" dirty="0"/>
            </a:b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532B3-F02B-4FB4-9340-7BC61464BE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V. Marinozzi</a:t>
            </a:r>
          </a:p>
          <a:p>
            <a:r>
              <a:rPr lang="it-IT" dirty="0"/>
              <a:t>11/03/2020</a:t>
            </a:r>
          </a:p>
        </p:txBody>
      </p:sp>
    </p:spTree>
    <p:extLst>
      <p:ext uri="{BB962C8B-B14F-4D97-AF65-F5344CB8AC3E}">
        <p14:creationId xmlns:p14="http://schemas.microsoft.com/office/powerpoint/2010/main" val="309829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8AD5-6944-40D1-B38E-AB72C77D3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A551-8B9A-4532-B7C0-0DACA97D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28"/>
            <a:ext cx="10515600" cy="4750835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Implement J</a:t>
            </a:r>
            <a:r>
              <a:rPr lang="it-IT" baseline="-25000" dirty="0"/>
              <a:t>c</a:t>
            </a:r>
            <a:r>
              <a:rPr lang="it-IT" dirty="0"/>
              <a:t> fits for HTS and LTS to improve margin calculation</a:t>
            </a:r>
          </a:p>
          <a:p>
            <a:endParaRPr lang="it-IT" dirty="0"/>
          </a:p>
          <a:p>
            <a:r>
              <a:rPr lang="it-IT" dirty="0"/>
              <a:t>Improve 20T – v2</a:t>
            </a:r>
          </a:p>
          <a:p>
            <a:pPr lvl="1"/>
            <a:r>
              <a:rPr lang="it-IT" dirty="0"/>
              <a:t>Reduce HTS (2 strands less), increase Cu quantity in LTS</a:t>
            </a:r>
          </a:p>
          <a:p>
            <a:pPr lvl="1"/>
            <a:r>
              <a:rPr lang="it-IT" dirty="0"/>
              <a:t>Credible wedges, layer distance, coil distance, </a:t>
            </a:r>
            <a:r>
              <a:rPr lang="it-IT"/>
              <a:t>midplane distance, pole radius</a:t>
            </a:r>
            <a:endParaRPr lang="it-IT" dirty="0"/>
          </a:p>
          <a:p>
            <a:pPr lvl="1"/>
            <a:r>
              <a:rPr lang="it-IT" dirty="0"/>
              <a:t>Field quality, inductance and energy</a:t>
            </a:r>
          </a:p>
          <a:p>
            <a:pPr lvl="1"/>
            <a:r>
              <a:rPr lang="it-IT" dirty="0"/>
              <a:t>Radial forces</a:t>
            </a:r>
          </a:p>
          <a:p>
            <a:pPr lvl="1"/>
            <a:endParaRPr lang="it-IT" dirty="0"/>
          </a:p>
          <a:p>
            <a:r>
              <a:rPr lang="it-IT" dirty="0"/>
              <a:t>Work on 20T – v6 to reduce margin</a:t>
            </a:r>
          </a:p>
          <a:p>
            <a:pPr lvl="1"/>
            <a:r>
              <a:rPr lang="it-IT" dirty="0"/>
              <a:t>Increase LTS strand diameter?</a:t>
            </a:r>
          </a:p>
          <a:p>
            <a:pPr lvl="1"/>
            <a:endParaRPr lang="it-IT" dirty="0"/>
          </a:p>
          <a:p>
            <a:r>
              <a:rPr lang="it-IT" dirty="0"/>
              <a:t>Introduce grading?</a:t>
            </a:r>
          </a:p>
          <a:p>
            <a:endParaRPr lang="it-IT" dirty="0"/>
          </a:p>
          <a:p>
            <a:r>
              <a:rPr lang="it-IT" dirty="0"/>
              <a:t>Introduce 60 strands conductor and 4 layers?</a:t>
            </a:r>
          </a:p>
          <a:p>
            <a:pPr lvl="1"/>
            <a:endParaRPr lang="it-IT" dirty="0"/>
          </a:p>
          <a:p>
            <a:r>
              <a:rPr lang="it-IT" dirty="0"/>
              <a:t>Any suggestion?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6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5060-9FBF-4F48-8314-66D2E21A0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56A43-6FA2-4C22-8B04-2FB647355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Goal: compare different cross sections</a:t>
            </a:r>
          </a:p>
          <a:p>
            <a:r>
              <a:rPr lang="it-IT" dirty="0"/>
              <a:t>6 layers </a:t>
            </a:r>
          </a:p>
          <a:p>
            <a:r>
              <a:rPr lang="it-IT" dirty="0"/>
              <a:t>50 mm aperture</a:t>
            </a:r>
          </a:p>
          <a:p>
            <a:r>
              <a:rPr lang="it-IT" dirty="0"/>
              <a:t>HTS is Bi-2212 rutherford cable, with filamentery strands</a:t>
            </a:r>
          </a:p>
          <a:p>
            <a:r>
              <a:rPr lang="it-IT" dirty="0"/>
              <a:t>LTS is Nb</a:t>
            </a:r>
            <a:r>
              <a:rPr lang="it-IT" baseline="-25000" dirty="0"/>
              <a:t>3</a:t>
            </a:r>
            <a:r>
              <a:rPr lang="it-IT" dirty="0"/>
              <a:t>Sn</a:t>
            </a:r>
          </a:p>
          <a:p>
            <a:r>
              <a:rPr lang="it-IT" dirty="0"/>
              <a:t>No grading</a:t>
            </a:r>
          </a:p>
          <a:p>
            <a:r>
              <a:rPr lang="it-IT" dirty="0"/>
              <a:t>Conductor parameters from existing cable</a:t>
            </a:r>
          </a:p>
          <a:p>
            <a:r>
              <a:rPr lang="it-IT" dirty="0"/>
              <a:t>No harmonics optimization </a:t>
            </a:r>
          </a:p>
        </p:txBody>
      </p:sp>
    </p:spTree>
    <p:extLst>
      <p:ext uri="{BB962C8B-B14F-4D97-AF65-F5344CB8AC3E}">
        <p14:creationId xmlns:p14="http://schemas.microsoft.com/office/powerpoint/2010/main" val="127266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80BBD-EA65-4111-81D8-7A94155B0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Critical current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E53360-622A-44DB-A96F-C8B43F7F6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48" y="1511557"/>
            <a:ext cx="7123626" cy="4654351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D04FED1-2A7F-49A4-BCB0-C51ED07786D5}"/>
              </a:ext>
            </a:extLst>
          </p:cNvPr>
          <p:cNvCxnSpPr>
            <a:cxnSpLocks/>
          </p:cNvCxnSpPr>
          <p:nvPr/>
        </p:nvCxnSpPr>
        <p:spPr>
          <a:xfrm flipH="1">
            <a:off x="4583167" y="3271638"/>
            <a:ext cx="293614" cy="78324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D038EC-6498-48DA-A20A-7EA93D2394F5}"/>
              </a:ext>
            </a:extLst>
          </p:cNvPr>
          <p:cNvCxnSpPr>
            <a:cxnSpLocks/>
          </p:cNvCxnSpPr>
          <p:nvPr/>
        </p:nvCxnSpPr>
        <p:spPr>
          <a:xfrm flipH="1">
            <a:off x="3033879" y="3244893"/>
            <a:ext cx="256062" cy="5429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DB9D971-D5B2-41B6-B712-5B2CEB229BF6}"/>
              </a:ext>
            </a:extLst>
          </p:cNvPr>
          <p:cNvSpPr txBox="1"/>
          <p:nvPr/>
        </p:nvSpPr>
        <p:spPr>
          <a:xfrm>
            <a:off x="2848838" y="2547510"/>
            <a:ext cx="30452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Jc in SC obtained by scaling Jc engineering from Paolo slides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E5FFD2-FCC2-48B1-AA4A-2F60AFE15673}"/>
              </a:ext>
            </a:extLst>
          </p:cNvPr>
          <p:cNvSpPr/>
          <p:nvPr/>
        </p:nvSpPr>
        <p:spPr>
          <a:xfrm>
            <a:off x="4460913" y="4054882"/>
            <a:ext cx="190501" cy="15558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461EAD-9A2E-4D1F-AA3A-67C89B2187A3}"/>
              </a:ext>
            </a:extLst>
          </p:cNvPr>
          <p:cNvSpPr/>
          <p:nvPr/>
        </p:nvSpPr>
        <p:spPr>
          <a:xfrm>
            <a:off x="2912434" y="3787818"/>
            <a:ext cx="190501" cy="15558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654C65-096A-4EE6-B83D-9613FA4CDAD1}"/>
              </a:ext>
            </a:extLst>
          </p:cNvPr>
          <p:cNvSpPr txBox="1"/>
          <p:nvPr/>
        </p:nvSpPr>
        <p:spPr>
          <a:xfrm>
            <a:off x="9081776" y="2161510"/>
            <a:ext cx="209724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Still using linear approximation in the peak field zone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C3E14BD-4420-4FE4-B432-A65B82272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2419" y="3555663"/>
            <a:ext cx="4595899" cy="2427084"/>
          </a:xfrm>
        </p:spPr>
        <p:txBody>
          <a:bodyPr>
            <a:normAutofit/>
          </a:bodyPr>
          <a:lstStyle/>
          <a:p>
            <a:r>
              <a:rPr lang="it-IT" dirty="0"/>
              <a:t>J</a:t>
            </a:r>
            <a:r>
              <a:rPr lang="it-IT" baseline="-25000" dirty="0"/>
              <a:t>c</a:t>
            </a:r>
            <a:r>
              <a:rPr lang="it-IT" dirty="0"/>
              <a:t> for Nb</a:t>
            </a:r>
            <a:r>
              <a:rPr lang="it-IT" baseline="-25000" dirty="0"/>
              <a:t>3</a:t>
            </a:r>
            <a:r>
              <a:rPr lang="it-IT" dirty="0"/>
              <a:t>Sn:                      1928 A/mm</a:t>
            </a:r>
            <a:r>
              <a:rPr lang="it-IT" baseline="30000" dirty="0"/>
              <a:t>2</a:t>
            </a:r>
            <a:r>
              <a:rPr lang="it-IT" dirty="0"/>
              <a:t> @16 T, 1.9 K</a:t>
            </a:r>
          </a:p>
          <a:p>
            <a:endParaRPr lang="it-IT" baseline="-25000" dirty="0"/>
          </a:p>
          <a:p>
            <a:r>
              <a:rPr lang="it-IT" dirty="0"/>
              <a:t>J</a:t>
            </a:r>
            <a:r>
              <a:rPr lang="it-IT" baseline="-25000" dirty="0"/>
              <a:t>c</a:t>
            </a:r>
            <a:r>
              <a:rPr lang="it-IT" dirty="0"/>
              <a:t> for Bi2212:                      2944 A/mm</a:t>
            </a:r>
            <a:r>
              <a:rPr lang="it-IT" baseline="30000" dirty="0"/>
              <a:t>2</a:t>
            </a:r>
            <a:r>
              <a:rPr lang="it-IT" dirty="0"/>
              <a:t> @20 T, 1.9 K</a:t>
            </a:r>
            <a:endParaRPr lang="it-IT" baseline="-25000" dirty="0"/>
          </a:p>
          <a:p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151740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14189-CB13-4418-A584-1FBFFEA9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Conductor for comparison with Paolo model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01AD572-C39E-4149-8793-0AB96B899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608529"/>
              </p:ext>
            </p:extLst>
          </p:nvPr>
        </p:nvGraphicFramePr>
        <p:xfrm>
          <a:off x="838200" y="1860569"/>
          <a:ext cx="108476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734">
                  <a:extLst>
                    <a:ext uri="{9D8B030D-6E8A-4147-A177-3AD203B41FA5}">
                      <a16:colId xmlns:a16="http://schemas.microsoft.com/office/drawing/2014/main" val="1879893443"/>
                    </a:ext>
                  </a:extLst>
                </a:gridCol>
                <a:gridCol w="3988965">
                  <a:extLst>
                    <a:ext uri="{9D8B030D-6E8A-4147-A177-3AD203B41FA5}">
                      <a16:colId xmlns:a16="http://schemas.microsoft.com/office/drawing/2014/main" val="3805364378"/>
                    </a:ext>
                  </a:extLst>
                </a:gridCol>
                <a:gridCol w="3988965">
                  <a:extLst>
                    <a:ext uri="{9D8B030D-6E8A-4147-A177-3AD203B41FA5}">
                      <a16:colId xmlns:a16="http://schemas.microsoft.com/office/drawing/2014/main" val="3709555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Bi-2212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Nb</a:t>
                      </a:r>
                      <a:r>
                        <a:rPr lang="it-IT" baseline="-25000" dirty="0"/>
                        <a:t>3</a:t>
                      </a:r>
                      <a:r>
                        <a:rPr lang="it-IT" dirty="0"/>
                        <a:t>Sn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28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Strand diameter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0.8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0.8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84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Number of strands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3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Cu(stabilizer)/SC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57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13.76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13.3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0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height (inner)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1.44 mm (0.9 packing)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1.44 mm (0.9 packing)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5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Bare height (outer)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1.56 mm (0.5 keystone)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1.55 mm (0.5 keystone)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425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Insulation thickness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0.15 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0.15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63977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8F22FBC-9BB4-4B39-AAE4-6D2462FE9B6D}"/>
              </a:ext>
            </a:extLst>
          </p:cNvPr>
          <p:cNvSpPr/>
          <p:nvPr/>
        </p:nvSpPr>
        <p:spPr>
          <a:xfrm>
            <a:off x="9055216" y="2185326"/>
            <a:ext cx="1308683" cy="16484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94010F-9978-48F4-9A63-02A04F77922B}"/>
              </a:ext>
            </a:extLst>
          </p:cNvPr>
          <p:cNvSpPr txBox="1"/>
          <p:nvPr/>
        </p:nvSpPr>
        <p:spPr>
          <a:xfrm>
            <a:off x="10444294" y="2686380"/>
            <a:ext cx="9766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From DCC017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DF2B7F-9EA4-4F1C-A462-9CFB280EF48B}"/>
              </a:ext>
            </a:extLst>
          </p:cNvPr>
          <p:cNvSpPr/>
          <p:nvPr/>
        </p:nvSpPr>
        <p:spPr>
          <a:xfrm>
            <a:off x="5063454" y="2185326"/>
            <a:ext cx="1308683" cy="164844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FDDE05-C3EC-4DCF-A7E6-4D9B75AC56A4}"/>
              </a:ext>
            </a:extLst>
          </p:cNvPr>
          <p:cNvSpPr txBox="1"/>
          <p:nvPr/>
        </p:nvSpPr>
        <p:spPr>
          <a:xfrm>
            <a:off x="6424568" y="2505670"/>
            <a:ext cx="141913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From RC coil             (17 strands)</a:t>
            </a:r>
          </a:p>
        </p:txBody>
      </p:sp>
    </p:spTree>
    <p:extLst>
      <p:ext uri="{BB962C8B-B14F-4D97-AF65-F5344CB8AC3E}">
        <p14:creationId xmlns:p14="http://schemas.microsoft.com/office/powerpoint/2010/main" val="830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061EC-B0B4-4B25-A8F9-302E4033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Iron yoke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D48197-9E25-4DF6-954F-57F29794B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591" y="1352939"/>
            <a:ext cx="6486081" cy="528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9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5FEB41-8685-45D7-87F5-C9EE4103C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41" y="1421524"/>
            <a:ext cx="6278579" cy="51678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BCDECD-C3E7-4F28-9627-787065C4A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551"/>
            <a:ext cx="10515600" cy="1325563"/>
          </a:xfrm>
        </p:spPr>
        <p:txBody>
          <a:bodyPr/>
          <a:lstStyle/>
          <a:p>
            <a:r>
              <a:rPr lang="it-IT" dirty="0"/>
              <a:t>20T-v5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67BDB8-32E1-48B4-A42B-55B1ABD09AE5}"/>
              </a:ext>
            </a:extLst>
          </p:cNvPr>
          <p:cNvSpPr txBox="1"/>
          <p:nvPr/>
        </p:nvSpPr>
        <p:spPr>
          <a:xfrm>
            <a:off x="1356670" y="1487794"/>
            <a:ext cx="25250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Layer 1: 18 turns</a:t>
            </a:r>
          </a:p>
          <a:p>
            <a:r>
              <a:rPr lang="it-IT" dirty="0"/>
              <a:t>Layer 2: 26 turns</a:t>
            </a:r>
          </a:p>
          <a:p>
            <a:r>
              <a:rPr lang="it-IT" dirty="0"/>
              <a:t>Layer 3: 31 turns</a:t>
            </a:r>
          </a:p>
          <a:p>
            <a:r>
              <a:rPr lang="it-IT" dirty="0"/>
              <a:t>Layer 4: 35 turns</a:t>
            </a:r>
          </a:p>
          <a:p>
            <a:r>
              <a:rPr lang="it-IT" dirty="0"/>
              <a:t>Layer 5: 37 turns</a:t>
            </a:r>
          </a:p>
          <a:p>
            <a:r>
              <a:rPr lang="it-IT" dirty="0"/>
              <a:t>Layer 6: 39 turns</a:t>
            </a:r>
          </a:p>
          <a:p>
            <a:r>
              <a:rPr lang="it-IT" dirty="0"/>
              <a:t>Total: 186 turns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DC6998B-F846-4F78-92B7-6044DAA96032}"/>
              </a:ext>
            </a:extLst>
          </p:cNvPr>
          <p:cNvCxnSpPr>
            <a:cxnSpLocks/>
          </p:cNvCxnSpPr>
          <p:nvPr/>
        </p:nvCxnSpPr>
        <p:spPr>
          <a:xfrm>
            <a:off x="2248678" y="6795548"/>
            <a:ext cx="2743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F5F7F4-66DD-4F02-ABDE-42DDE772D9F8}"/>
              </a:ext>
            </a:extLst>
          </p:cNvPr>
          <p:cNvSpPr txBox="1"/>
          <p:nvPr/>
        </p:nvSpPr>
        <p:spPr>
          <a:xfrm>
            <a:off x="2954009" y="6477527"/>
            <a:ext cx="1216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85 mm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95926B-BF36-44BE-B845-B865C2AA1E22}"/>
              </a:ext>
            </a:extLst>
          </p:cNvPr>
          <p:cNvSpPr txBox="1"/>
          <p:nvPr/>
        </p:nvSpPr>
        <p:spPr>
          <a:xfrm>
            <a:off x="3420874" y="1142714"/>
            <a:ext cx="3499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Total conductor area (bare):</a:t>
            </a:r>
          </a:p>
          <a:p>
            <a:r>
              <a:rPr lang="it-IT" dirty="0"/>
              <a:t>Bi2212: 2271 mm</a:t>
            </a:r>
            <a:r>
              <a:rPr lang="it-IT" baseline="30000" dirty="0"/>
              <a:t>2</a:t>
            </a:r>
            <a:r>
              <a:rPr lang="it-IT" dirty="0"/>
              <a:t> (2540 for Paolo)</a:t>
            </a:r>
          </a:p>
          <a:p>
            <a:r>
              <a:rPr lang="it-IT" dirty="0"/>
              <a:t>Nb</a:t>
            </a:r>
            <a:r>
              <a:rPr lang="it-IT" baseline="-25000" dirty="0"/>
              <a:t>3</a:t>
            </a:r>
            <a:r>
              <a:rPr lang="it-IT" dirty="0"/>
              <a:t>Sn: 1514 mm</a:t>
            </a:r>
            <a:r>
              <a:rPr lang="it-IT" baseline="30000" dirty="0"/>
              <a:t>2 </a:t>
            </a:r>
            <a:r>
              <a:rPr lang="it-IT" dirty="0"/>
              <a:t>(2470 for Paolo)</a:t>
            </a:r>
            <a:endParaRPr lang="it-IT" baseline="30000" dirty="0"/>
          </a:p>
          <a:p>
            <a:endParaRPr lang="it-IT" baseline="30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Total conductor area (insulated):</a:t>
            </a:r>
          </a:p>
          <a:p>
            <a:r>
              <a:rPr lang="it-IT" dirty="0"/>
              <a:t>Bi2212: 2691 mm</a:t>
            </a:r>
            <a:r>
              <a:rPr lang="it-IT" baseline="30000" dirty="0"/>
              <a:t>2</a:t>
            </a:r>
          </a:p>
          <a:p>
            <a:r>
              <a:rPr lang="it-IT" dirty="0"/>
              <a:t>Nb</a:t>
            </a:r>
            <a:r>
              <a:rPr lang="it-IT" baseline="-25000" dirty="0"/>
              <a:t>3</a:t>
            </a:r>
            <a:r>
              <a:rPr lang="it-IT" dirty="0"/>
              <a:t>Sn: 1798 mm</a:t>
            </a:r>
            <a:r>
              <a:rPr lang="it-IT" baseline="30000" dirty="0"/>
              <a:t>2</a:t>
            </a:r>
            <a:endParaRPr lang="it-IT" dirty="0"/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B4074942-710E-4FAB-B8DF-038EE53D5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468369"/>
              </p:ext>
            </p:extLst>
          </p:nvPr>
        </p:nvGraphicFramePr>
        <p:xfrm>
          <a:off x="6675206" y="2888616"/>
          <a:ext cx="5386431" cy="223371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1855">
                  <a:extLst>
                    <a:ext uri="{9D8B030D-6E8A-4147-A177-3AD203B41FA5}">
                      <a16:colId xmlns:a16="http://schemas.microsoft.com/office/drawing/2014/main" val="2991943908"/>
                    </a:ext>
                  </a:extLst>
                </a:gridCol>
                <a:gridCol w="1694576">
                  <a:extLst>
                    <a:ext uri="{9D8B030D-6E8A-4147-A177-3AD203B41FA5}">
                      <a16:colId xmlns:a16="http://schemas.microsoft.com/office/drawing/2014/main" val="2140407976"/>
                    </a:ext>
                  </a:extLst>
                </a:gridCol>
              </a:tblGrid>
              <a:tr h="37951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9820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2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bore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4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20.72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Margin on the load line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93 %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83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12.42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1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Margin on the load line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82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537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2FC3-F3FE-4DA7-87CD-E888D415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Perpendicular forces (20T-V5)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8EAA0E1-5C09-470A-B42D-E6F8CA940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47914"/>
              </p:ext>
            </p:extLst>
          </p:nvPr>
        </p:nvGraphicFramePr>
        <p:xfrm>
          <a:off x="1008695" y="2111373"/>
          <a:ext cx="4160072" cy="334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986">
                  <a:extLst>
                    <a:ext uri="{9D8B030D-6E8A-4147-A177-3AD203B41FA5}">
                      <a16:colId xmlns:a16="http://schemas.microsoft.com/office/drawing/2014/main" val="3130680166"/>
                    </a:ext>
                  </a:extLst>
                </a:gridCol>
                <a:gridCol w="3292086">
                  <a:extLst>
                    <a:ext uri="{9D8B030D-6E8A-4147-A177-3AD203B41FA5}">
                      <a16:colId xmlns:a16="http://schemas.microsoft.com/office/drawing/2014/main" val="2936852466"/>
                    </a:ext>
                  </a:extLst>
                </a:gridCol>
              </a:tblGrid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Perpendicular pressure [MPa]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57419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0986961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9842617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8099599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2460858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1029655"/>
                  </a:ext>
                </a:extLst>
              </a:tr>
              <a:tr h="477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392755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6B0495D-78B1-4140-8AFC-F6705FB6B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013" y="1639844"/>
            <a:ext cx="5850459" cy="485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5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A33C-416D-4FD5-A487-A032ECB7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Comparison from different designs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0B81AE3-C028-4CF0-9659-7BD51A3DD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577603"/>
              </p:ext>
            </p:extLst>
          </p:nvPr>
        </p:nvGraphicFramePr>
        <p:xfrm>
          <a:off x="212520" y="1956130"/>
          <a:ext cx="11766959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050">
                  <a:extLst>
                    <a:ext uri="{9D8B030D-6E8A-4147-A177-3AD203B41FA5}">
                      <a16:colId xmlns:a16="http://schemas.microsoft.com/office/drawing/2014/main" val="3428425583"/>
                    </a:ext>
                  </a:extLst>
                </a:gridCol>
                <a:gridCol w="696287">
                  <a:extLst>
                    <a:ext uri="{9D8B030D-6E8A-4147-A177-3AD203B41FA5}">
                      <a16:colId xmlns:a16="http://schemas.microsoft.com/office/drawing/2014/main" val="3004113824"/>
                    </a:ext>
                  </a:extLst>
                </a:gridCol>
                <a:gridCol w="637563">
                  <a:extLst>
                    <a:ext uri="{9D8B030D-6E8A-4147-A177-3AD203B41FA5}">
                      <a16:colId xmlns:a16="http://schemas.microsoft.com/office/drawing/2014/main" val="2961300410"/>
                    </a:ext>
                  </a:extLst>
                </a:gridCol>
                <a:gridCol w="788565">
                  <a:extLst>
                    <a:ext uri="{9D8B030D-6E8A-4147-A177-3AD203B41FA5}">
                      <a16:colId xmlns:a16="http://schemas.microsoft.com/office/drawing/2014/main" val="1540080965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3846497457"/>
                    </a:ext>
                  </a:extLst>
                </a:gridCol>
                <a:gridCol w="788566">
                  <a:extLst>
                    <a:ext uri="{9D8B030D-6E8A-4147-A177-3AD203B41FA5}">
                      <a16:colId xmlns:a16="http://schemas.microsoft.com/office/drawing/2014/main" val="2356218199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1830628685"/>
                    </a:ext>
                  </a:extLst>
                </a:gridCol>
                <a:gridCol w="906011">
                  <a:extLst>
                    <a:ext uri="{9D8B030D-6E8A-4147-A177-3AD203B41FA5}">
                      <a16:colId xmlns:a16="http://schemas.microsoft.com/office/drawing/2014/main" val="368396416"/>
                    </a:ext>
                  </a:extLst>
                </a:gridCol>
                <a:gridCol w="906011">
                  <a:extLst>
                    <a:ext uri="{9D8B030D-6E8A-4147-A177-3AD203B41FA5}">
                      <a16:colId xmlns:a16="http://schemas.microsoft.com/office/drawing/2014/main" val="1491525461"/>
                    </a:ext>
                  </a:extLst>
                </a:gridCol>
                <a:gridCol w="880844">
                  <a:extLst>
                    <a:ext uri="{9D8B030D-6E8A-4147-A177-3AD203B41FA5}">
                      <a16:colId xmlns:a16="http://schemas.microsoft.com/office/drawing/2014/main" val="2628270059"/>
                    </a:ext>
                  </a:extLst>
                </a:gridCol>
                <a:gridCol w="864066">
                  <a:extLst>
                    <a:ext uri="{9D8B030D-6E8A-4147-A177-3AD203B41FA5}">
                      <a16:colId xmlns:a16="http://schemas.microsoft.com/office/drawing/2014/main" val="3249350741"/>
                    </a:ext>
                  </a:extLst>
                </a:gridCol>
                <a:gridCol w="1024330">
                  <a:extLst>
                    <a:ext uri="{9D8B030D-6E8A-4147-A177-3AD203B41FA5}">
                      <a16:colId xmlns:a16="http://schemas.microsoft.com/office/drawing/2014/main" val="2366097611"/>
                    </a:ext>
                  </a:extLst>
                </a:gridCol>
                <a:gridCol w="888360">
                  <a:extLst>
                    <a:ext uri="{9D8B030D-6E8A-4147-A177-3AD203B41FA5}">
                      <a16:colId xmlns:a16="http://schemas.microsoft.com/office/drawing/2014/main" val="2217390248"/>
                    </a:ext>
                  </a:extLst>
                </a:gridCol>
                <a:gridCol w="788565">
                  <a:extLst>
                    <a:ext uri="{9D8B030D-6E8A-4147-A177-3AD203B41FA5}">
                      <a16:colId xmlns:a16="http://schemas.microsoft.com/office/drawing/2014/main" val="3823055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Magnet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Str # (HTS)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Str # (LTS)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HTS area [mm</a:t>
                      </a:r>
                      <a:r>
                        <a:rPr lang="it-IT" baseline="30000" dirty="0"/>
                        <a:t>2</a:t>
                      </a:r>
                      <a:r>
                        <a:rPr lang="it-IT" baseline="0" dirty="0"/>
                        <a:t>]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LTS area [mm</a:t>
                      </a:r>
                      <a:r>
                        <a:rPr lang="it-IT" baseline="30000" dirty="0"/>
                        <a:t>2</a:t>
                      </a:r>
                      <a:r>
                        <a:rPr lang="it-IT" baseline="0" dirty="0"/>
                        <a:t>]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Coil Width [mm]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Curr [A]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Peak field on HTS [T]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Peak field on LTS [T]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Margin on HTS [%]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Margin on LTS [%]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J</a:t>
                      </a:r>
                      <a:r>
                        <a:rPr lang="it-IT" baseline="-25000" dirty="0"/>
                        <a:t>Cu</a:t>
                      </a:r>
                      <a:r>
                        <a:rPr lang="it-IT" baseline="0" dirty="0"/>
                        <a:t> on LTS [A/mm</a:t>
                      </a:r>
                      <a:r>
                        <a:rPr lang="it-IT" baseline="30000" dirty="0"/>
                        <a:t>2</a:t>
                      </a:r>
                      <a:r>
                        <a:rPr lang="it-IT" baseline="0" dirty="0"/>
                        <a:t>]</a:t>
                      </a:r>
                      <a:endParaRPr lang="it-IT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Peak stress on HTS [Mpa]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Peak stress on LTS [Mpa]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5863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 – v2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6"/>
                          </a:solidFill>
                        </a:rPr>
                        <a:t>82.9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/>
                          </a:solidFill>
                        </a:rPr>
                        <a:t>1461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/>
                          </a:solidFill>
                        </a:rPr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7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 – v3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/>
                          </a:solidFill>
                        </a:rPr>
                        <a:t>87.17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78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 – v4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/>
                          </a:solidFill>
                        </a:rPr>
                        <a:t>86.37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1637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 – v5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9820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93.06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accent2"/>
                          </a:solidFill>
                        </a:rPr>
                        <a:t>1302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72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A9A46E7-1C6D-46C9-AB8C-D286F5C3DCF2}"/>
              </a:ext>
            </a:extLst>
          </p:cNvPr>
          <p:cNvSpPr txBox="1"/>
          <p:nvPr/>
        </p:nvSpPr>
        <p:spPr>
          <a:xfrm>
            <a:off x="562062" y="1315268"/>
            <a:ext cx="7331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All magnets have same number of blocks/turns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Conductor dimensions obtained by scaling real conductor as done for v5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D56A89-DB6B-40D0-A47A-E2B771DD4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263" y="4761990"/>
            <a:ext cx="2522631" cy="20960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AB0A73-F4CE-4D35-9FE4-E840F219F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474" y="4761989"/>
            <a:ext cx="2504987" cy="20960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F77895-7CA7-4B91-82D6-6F181F4B7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9540" y="4761990"/>
            <a:ext cx="2548091" cy="20960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952BFDF-975E-471E-9835-19C34B02EE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3530" y="4761989"/>
            <a:ext cx="2549402" cy="20960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6F9BE69-6B22-42FD-B59C-FC850E192A02}"/>
              </a:ext>
            </a:extLst>
          </p:cNvPr>
          <p:cNvSpPr txBox="1"/>
          <p:nvPr/>
        </p:nvSpPr>
        <p:spPr>
          <a:xfrm>
            <a:off x="1463535" y="5029200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0A30A5-6ED6-492F-9711-D51BAA068878}"/>
              </a:ext>
            </a:extLst>
          </p:cNvPr>
          <p:cNvSpPr txBox="1"/>
          <p:nvPr/>
        </p:nvSpPr>
        <p:spPr>
          <a:xfrm>
            <a:off x="4312482" y="5029548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9523E5-B7AC-466E-90CE-C5870843514B}"/>
              </a:ext>
            </a:extLst>
          </p:cNvPr>
          <p:cNvSpPr txBox="1"/>
          <p:nvPr/>
        </p:nvSpPr>
        <p:spPr>
          <a:xfrm>
            <a:off x="7091152" y="5029200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00B69A-87F0-4AE3-B40A-9282BEB3344C}"/>
              </a:ext>
            </a:extLst>
          </p:cNvPr>
          <p:cNvSpPr txBox="1"/>
          <p:nvPr/>
        </p:nvSpPr>
        <p:spPr>
          <a:xfrm>
            <a:off x="10047514" y="5029200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v5</a:t>
            </a:r>
          </a:p>
        </p:txBody>
      </p:sp>
    </p:spTree>
    <p:extLst>
      <p:ext uri="{BB962C8B-B14F-4D97-AF65-F5344CB8AC3E}">
        <p14:creationId xmlns:p14="http://schemas.microsoft.com/office/powerpoint/2010/main" val="94967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D2104B-DED9-4FF9-9521-0B3EF297E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69" y="1279996"/>
            <a:ext cx="6065477" cy="49904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BCDECD-C3E7-4F28-9627-787065C4A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551"/>
            <a:ext cx="10515600" cy="1325563"/>
          </a:xfrm>
        </p:spPr>
        <p:txBody>
          <a:bodyPr/>
          <a:lstStyle/>
          <a:p>
            <a:r>
              <a:rPr lang="it-IT" dirty="0"/>
              <a:t>20T-v6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67BDB8-32E1-48B4-A42B-55B1ABD09AE5}"/>
              </a:ext>
            </a:extLst>
          </p:cNvPr>
          <p:cNvSpPr txBox="1"/>
          <p:nvPr/>
        </p:nvSpPr>
        <p:spPr>
          <a:xfrm>
            <a:off x="1373448" y="1397675"/>
            <a:ext cx="25250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Layer 1: 18 turns</a:t>
            </a:r>
          </a:p>
          <a:p>
            <a:r>
              <a:rPr lang="it-IT" dirty="0"/>
              <a:t>Layer 2: 26 turns</a:t>
            </a:r>
          </a:p>
          <a:p>
            <a:r>
              <a:rPr lang="it-IT" dirty="0"/>
              <a:t>Layer 3: 31 turns</a:t>
            </a:r>
          </a:p>
          <a:p>
            <a:r>
              <a:rPr lang="it-IT" dirty="0"/>
              <a:t>Layer 4: 35 turns</a:t>
            </a:r>
          </a:p>
          <a:p>
            <a:r>
              <a:rPr lang="it-IT" dirty="0"/>
              <a:t>Layer 5: 37 turns</a:t>
            </a:r>
          </a:p>
          <a:p>
            <a:r>
              <a:rPr lang="it-IT" dirty="0"/>
              <a:t>Layer 6: 39 turns</a:t>
            </a:r>
          </a:p>
          <a:p>
            <a:r>
              <a:rPr lang="it-IT" dirty="0"/>
              <a:t>Total: 186 turns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95926B-BF36-44BE-B845-B865C2AA1E22}"/>
              </a:ext>
            </a:extLst>
          </p:cNvPr>
          <p:cNvSpPr txBox="1"/>
          <p:nvPr/>
        </p:nvSpPr>
        <p:spPr>
          <a:xfrm>
            <a:off x="4382650" y="513441"/>
            <a:ext cx="349941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sz="2400" dirty="0"/>
              <a:t>2 Layers HTS, 4 layers LTS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B4074942-710E-4FAB-B8DF-038EE53D5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69048"/>
              </p:ext>
            </p:extLst>
          </p:nvPr>
        </p:nvGraphicFramePr>
        <p:xfrm>
          <a:off x="6132358" y="1729947"/>
          <a:ext cx="5386431" cy="299273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1855">
                  <a:extLst>
                    <a:ext uri="{9D8B030D-6E8A-4147-A177-3AD203B41FA5}">
                      <a16:colId xmlns:a16="http://schemas.microsoft.com/office/drawing/2014/main" val="2991943908"/>
                    </a:ext>
                  </a:extLst>
                </a:gridCol>
                <a:gridCol w="1694576">
                  <a:extLst>
                    <a:ext uri="{9D8B030D-6E8A-4147-A177-3AD203B41FA5}">
                      <a16:colId xmlns:a16="http://schemas.microsoft.com/office/drawing/2014/main" val="2140407976"/>
                    </a:ext>
                  </a:extLst>
                </a:gridCol>
              </a:tblGrid>
              <a:tr h="37951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Strands # 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919802"/>
                  </a:ext>
                </a:extLst>
              </a:tr>
              <a:tr h="37951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Strands # 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161249"/>
                  </a:ext>
                </a:extLst>
              </a:tr>
              <a:tr h="37951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10810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2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Operating bore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4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20.4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Margin on the load line (Bi-2212)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81.8 %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83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/>
                        <a:t>Peak field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15.88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13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Margin on the load line (Nb</a:t>
                      </a:r>
                      <a:r>
                        <a:rPr lang="it-IT" sz="1800" b="1" baseline="-25000" dirty="0"/>
                        <a:t>3</a:t>
                      </a:r>
                      <a:r>
                        <a:rPr lang="it-IT" sz="1800" b="1" baseline="0" dirty="0"/>
                        <a:t>Sn</a:t>
                      </a:r>
                      <a:r>
                        <a:rPr lang="it-IT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90.6 %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82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07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660</Words>
  <Application>Microsoft Office PowerPoint</Application>
  <PresentationFormat>Widescreen</PresentationFormat>
  <Paragraphs>208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Liberation Sans</vt:lpstr>
      <vt:lpstr>Wingdings</vt:lpstr>
      <vt:lpstr>Office Theme</vt:lpstr>
      <vt:lpstr>Costheta cross section – v2/6 </vt:lpstr>
      <vt:lpstr>Assumptions</vt:lpstr>
      <vt:lpstr>Critical current</vt:lpstr>
      <vt:lpstr>Conductor for comparison with Paolo model</vt:lpstr>
      <vt:lpstr>Iron yoke</vt:lpstr>
      <vt:lpstr>20T-v5</vt:lpstr>
      <vt:lpstr>Perpendicular forces (20T-V5)</vt:lpstr>
      <vt:lpstr>Comparison from different designs</vt:lpstr>
      <vt:lpstr>20T-v6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Costheta cross section (preliminary)</dc:title>
  <dc:creator>Vittorio Marinozzi</dc:creator>
  <cp:lastModifiedBy>Vittorio Marinozzi</cp:lastModifiedBy>
  <cp:revision>42</cp:revision>
  <dcterms:created xsi:type="dcterms:W3CDTF">2020-07-27T22:07:12Z</dcterms:created>
  <dcterms:modified xsi:type="dcterms:W3CDTF">2020-11-03T15:59:58Z</dcterms:modified>
</cp:coreProperties>
</file>