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22" r:id="rId2"/>
    <p:sldId id="316" r:id="rId3"/>
    <p:sldId id="292" r:id="rId4"/>
    <p:sldId id="291" r:id="rId5"/>
    <p:sldId id="300" r:id="rId6"/>
    <p:sldId id="290" r:id="rId7"/>
    <p:sldId id="301" r:id="rId8"/>
    <p:sldId id="298" r:id="rId9"/>
    <p:sldId id="302" r:id="rId10"/>
    <p:sldId id="303" r:id="rId11"/>
    <p:sldId id="304" r:id="rId12"/>
    <p:sldId id="258" r:id="rId13"/>
    <p:sldId id="294" r:id="rId14"/>
    <p:sldId id="314" r:id="rId15"/>
    <p:sldId id="313" r:id="rId16"/>
    <p:sldId id="312" r:id="rId17"/>
    <p:sldId id="315" r:id="rId18"/>
    <p:sldId id="320" r:id="rId19"/>
    <p:sldId id="321" r:id="rId20"/>
    <p:sldId id="265" r:id="rId21"/>
    <p:sldId id="279" r:id="rId22"/>
    <p:sldId id="278" r:id="rId23"/>
    <p:sldId id="285" r:id="rId24"/>
    <p:sldId id="283" r:id="rId25"/>
    <p:sldId id="281" r:id="rId26"/>
    <p:sldId id="295" r:id="rId27"/>
    <p:sldId id="288" r:id="rId28"/>
    <p:sldId id="287" r:id="rId29"/>
    <p:sldId id="318" r:id="rId30"/>
    <p:sldId id="319" r:id="rId31"/>
    <p:sldId id="29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A4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4" autoAdjust="0"/>
    <p:restoredTop sz="94660"/>
  </p:normalViewPr>
  <p:slideViewPr>
    <p:cSldViewPr snapToGrid="0">
      <p:cViewPr>
        <p:scale>
          <a:sx n="63" d="100"/>
          <a:sy n="63" d="100"/>
        </p:scale>
        <p:origin x="144"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5AB65-259C-4EDB-89CB-6D414B2AB7E9}"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CFB7E-B9AC-45FA-82BD-452D362B0400}" type="slidenum">
              <a:rPr lang="en-US" smtClean="0"/>
              <a:t>‹#›</a:t>
            </a:fld>
            <a:endParaRPr lang="en-US"/>
          </a:p>
        </p:txBody>
      </p:sp>
    </p:spTree>
    <p:extLst>
      <p:ext uri="{BB962C8B-B14F-4D97-AF65-F5344CB8AC3E}">
        <p14:creationId xmlns:p14="http://schemas.microsoft.com/office/powerpoint/2010/main" val="83167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4A745-65A8-43BE-8C31-2A7B528C5BD7}" type="slidenum">
              <a:rPr lang="en-US" smtClean="0"/>
              <a:t>22</a:t>
            </a:fld>
            <a:endParaRPr lang="en-US"/>
          </a:p>
        </p:txBody>
      </p:sp>
    </p:spTree>
    <p:extLst>
      <p:ext uri="{BB962C8B-B14F-4D97-AF65-F5344CB8AC3E}">
        <p14:creationId xmlns:p14="http://schemas.microsoft.com/office/powerpoint/2010/main" val="5097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30EFE-863A-6E4C-8D9F-BB9DD37E6DA0}" type="slidenum">
              <a:rPr lang="en-US" smtClean="0"/>
              <a:t>32</a:t>
            </a:fld>
            <a:endParaRPr lang="en-US"/>
          </a:p>
        </p:txBody>
      </p:sp>
    </p:spTree>
    <p:extLst>
      <p:ext uri="{BB962C8B-B14F-4D97-AF65-F5344CB8AC3E}">
        <p14:creationId xmlns:p14="http://schemas.microsoft.com/office/powerpoint/2010/main" val="176239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27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2" y="0"/>
            <a:ext cx="12191999" cy="101599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75429" y="0"/>
            <a:ext cx="9216571" cy="997527"/>
          </a:xfrm>
        </p:spPr>
        <p:txBody>
          <a:bodyPr>
            <a:normAutofit/>
          </a:bodyPr>
          <a:lstStyle>
            <a:lvl1pPr algn="ctr">
              <a:defRPr sz="4000">
                <a:solidFill>
                  <a:schemeClr val="bg1"/>
                </a:solidFill>
                <a:latin typeface="Calibri" panose="020F0502020204030204" pitchFamily="34" charset="0"/>
              </a:defRPr>
            </a:lvl1pPr>
          </a:lstStyle>
          <a:p>
            <a:r>
              <a:rPr lang="en-US" dirty="0"/>
              <a:t>Click to edit Master title style</a:t>
            </a:r>
          </a:p>
        </p:txBody>
      </p:sp>
      <p:pic>
        <p:nvPicPr>
          <p:cNvPr id="5" name="Picture 4"/>
          <p:cNvPicPr>
            <a:picLocks noChangeAspect="1"/>
          </p:cNvPicPr>
          <p:nvPr userDrawn="1"/>
        </p:nvPicPr>
        <p:blipFill>
          <a:blip r:embed="rId2"/>
          <a:stretch>
            <a:fillRect/>
          </a:stretch>
        </p:blipFill>
        <p:spPr>
          <a:xfrm>
            <a:off x="255365" y="62346"/>
            <a:ext cx="2444292" cy="889536"/>
          </a:xfrm>
          <a:prstGeom prst="rect">
            <a:avLst/>
          </a:prstGeom>
        </p:spPr>
      </p:pic>
      <p:sp>
        <p:nvSpPr>
          <p:cNvPr id="8" name="Shape 71"/>
          <p:cNvSpPr/>
          <p:nvPr userDrawn="1"/>
        </p:nvSpPr>
        <p:spPr>
          <a:xfrm flipH="1" flipV="1">
            <a:off x="2960914" y="-1"/>
            <a:ext cx="3961" cy="997527"/>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45719" rIns="45719"/>
          <a:lstStyle/>
          <a:p>
            <a:endParaRPr sz="1800"/>
          </a:p>
        </p:txBody>
      </p:sp>
      <p:sp>
        <p:nvSpPr>
          <p:cNvPr id="6" name="Slide Number Placeholder 5"/>
          <p:cNvSpPr>
            <a:spLocks noGrp="1"/>
          </p:cNvSpPr>
          <p:nvPr>
            <p:ph type="sldNum" sz="quarter" idx="12"/>
          </p:nvPr>
        </p:nvSpPr>
        <p:spPr>
          <a:xfrm>
            <a:off x="11362247" y="6377133"/>
            <a:ext cx="688900" cy="365125"/>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37089" y="0"/>
            <a:ext cx="1454911" cy="103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5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2" y="0"/>
            <a:ext cx="12191999" cy="101599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75429" y="0"/>
            <a:ext cx="9216571" cy="997527"/>
          </a:xfrm>
        </p:spPr>
        <p:txBody>
          <a:bodyPr>
            <a:normAutofit/>
          </a:bodyPr>
          <a:lstStyle>
            <a:lvl1pPr algn="ctr">
              <a:defRPr sz="4000">
                <a:solidFill>
                  <a:schemeClr val="bg1"/>
                </a:solidFill>
                <a:latin typeface="Calibri" panose="020F0502020204030204" pitchFamily="34" charset="0"/>
              </a:defRPr>
            </a:lvl1pPr>
          </a:lstStyle>
          <a:p>
            <a:r>
              <a:rPr lang="en-US" dirty="0"/>
              <a:t>Click to edit Master title style</a:t>
            </a:r>
          </a:p>
        </p:txBody>
      </p:sp>
      <p:sp>
        <p:nvSpPr>
          <p:cNvPr id="8" name="Shape 71"/>
          <p:cNvSpPr/>
          <p:nvPr userDrawn="1"/>
        </p:nvSpPr>
        <p:spPr>
          <a:xfrm flipH="1" flipV="1">
            <a:off x="2960914" y="-1"/>
            <a:ext cx="3961" cy="997527"/>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45719" rIns="45719"/>
          <a:lstStyle/>
          <a:p>
            <a:endParaRPr sz="1800"/>
          </a:p>
        </p:txBody>
      </p:sp>
      <p:sp>
        <p:nvSpPr>
          <p:cNvPr id="6" name="Slide Number Placeholder 5"/>
          <p:cNvSpPr>
            <a:spLocks noGrp="1"/>
          </p:cNvSpPr>
          <p:nvPr>
            <p:ph type="sldNum" sz="quarter" idx="12"/>
          </p:nvPr>
        </p:nvSpPr>
        <p:spPr>
          <a:xfrm>
            <a:off x="11362247" y="6377133"/>
            <a:ext cx="688900" cy="365125"/>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37089" y="0"/>
            <a:ext cx="1454911" cy="103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29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F090C5F-7010-48D8-B523-65A2851B460F}" type="datetimeFigureOut">
              <a:rPr lang="en-US" smtClean="0"/>
              <a:t>10/27/2020</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EC6070C-5037-402E-AE0B-06F8795E38F4}" type="slidenum">
              <a:rPr lang="en-US" smtClean="0"/>
              <a:t>‹#›</a:t>
            </a:fld>
            <a:endParaRPr lang="en-US"/>
          </a:p>
        </p:txBody>
      </p:sp>
      <p:pic>
        <p:nvPicPr>
          <p:cNvPr id="5" name="Picture 12" descr="Afbeeldingsresultaat voor lbl logo">
            <a:extLst>
              <a:ext uri="{FF2B5EF4-FFF2-40B4-BE49-F238E27FC236}">
                <a16:creationId xmlns:a16="http://schemas.microsoft.com/office/drawing/2014/main" id="{DE70D0BD-60A2-4B3E-9397-4FB9477D219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73624" y="-17586"/>
            <a:ext cx="1231007" cy="895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20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D34F42B-041B-4B28-BA81-E376CDE26547}" type="datetimeFigureOut">
              <a:rPr lang="en-US" smtClean="0"/>
              <a:t>10/26/2020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35A81EF-9C01-418C-B4C3-E1CABD792095}" type="slidenum">
              <a:rPr lang="en-US" smtClean="0"/>
              <a:t>‹#›</a:t>
            </a:fld>
            <a:endParaRPr lang="en-US"/>
          </a:p>
        </p:txBody>
      </p:sp>
    </p:spTree>
    <p:extLst>
      <p:ext uri="{BB962C8B-B14F-4D97-AF65-F5344CB8AC3E}">
        <p14:creationId xmlns:p14="http://schemas.microsoft.com/office/powerpoint/2010/main" val="2705236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0" name="Rectangle 19"/>
          <p:cNvSpPr/>
          <p:nvPr userDrawn="1"/>
        </p:nvSpPr>
        <p:spPr>
          <a:xfrm>
            <a:off x="0" y="6510130"/>
            <a:ext cx="12192000" cy="347870"/>
          </a:xfrm>
          <a:prstGeom prst="rect">
            <a:avLst/>
          </a:prstGeom>
          <a:solidFill>
            <a:srgbClr val="0019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p:cNvSpPr>
            <a:spLocks noGrp="1"/>
          </p:cNvSpPr>
          <p:nvPr>
            <p:ph type="sldNum" sz="quarter" idx="12"/>
          </p:nvPr>
        </p:nvSpPr>
        <p:spPr>
          <a:xfrm>
            <a:off x="11266714" y="6515101"/>
            <a:ext cx="925287" cy="342900"/>
          </a:xfrm>
        </p:spPr>
        <p:txBody>
          <a:bodyPr/>
          <a:lstStyle>
            <a:lvl1pPr>
              <a:defRPr>
                <a:solidFill>
                  <a:schemeClr val="bg1"/>
                </a:solidFill>
              </a:defRPr>
            </a:lvl1pPr>
          </a:lstStyle>
          <a:p>
            <a:fld id="{222AC80A-627F-4E7E-B5CE-80343A1A5667}" type="slidenum">
              <a:rPr lang="en-US" smtClean="0"/>
              <a:pPr/>
              <a:t>‹#›</a:t>
            </a:fld>
            <a:endParaRPr lang="en-US" dirty="0"/>
          </a:p>
        </p:txBody>
      </p:sp>
      <p:sp>
        <p:nvSpPr>
          <p:cNvPr id="10" name="Title 1"/>
          <p:cNvSpPr>
            <a:spLocks noGrp="1"/>
          </p:cNvSpPr>
          <p:nvPr>
            <p:ph type="title"/>
          </p:nvPr>
        </p:nvSpPr>
        <p:spPr>
          <a:xfrm>
            <a:off x="2068644" y="-1"/>
            <a:ext cx="9233941" cy="704539"/>
          </a:xfrm>
        </p:spPr>
        <p:txBody>
          <a:bodyPr>
            <a:normAutofit/>
          </a:bodyPr>
          <a:lstStyle>
            <a:lvl1pPr>
              <a:defRPr sz="2400">
                <a:solidFill>
                  <a:schemeClr val="bg1"/>
                </a:solidFill>
              </a:defRPr>
            </a:lvl1pPr>
          </a:lstStyle>
          <a:p>
            <a:endParaRPr lang="en-US" dirty="0"/>
          </a:p>
        </p:txBody>
      </p:sp>
      <p:sp>
        <p:nvSpPr>
          <p:cNvPr id="11" name="TextBox 10"/>
          <p:cNvSpPr txBox="1"/>
          <p:nvPr userDrawn="1"/>
        </p:nvSpPr>
        <p:spPr>
          <a:xfrm>
            <a:off x="4499322" y="6574900"/>
            <a:ext cx="2505814" cy="253916"/>
          </a:xfrm>
          <a:prstGeom prst="rect">
            <a:avLst/>
          </a:prstGeom>
          <a:noFill/>
        </p:spPr>
        <p:txBody>
          <a:bodyPr wrap="none" rtlCol="0">
            <a:spAutoFit/>
          </a:bodyPr>
          <a:lstStyle/>
          <a:p>
            <a:r>
              <a:rPr lang="en-US" sz="1050" dirty="0">
                <a:solidFill>
                  <a:schemeClr val="bg1"/>
                </a:solidFill>
              </a:rPr>
              <a:t>M.</a:t>
            </a:r>
            <a:r>
              <a:rPr lang="en-US" sz="1050" baseline="0" dirty="0">
                <a:solidFill>
                  <a:schemeClr val="bg1"/>
                </a:solidFill>
              </a:rPr>
              <a:t> </a:t>
            </a:r>
            <a:r>
              <a:rPr lang="en-US" sz="1050" baseline="0" dirty="0" err="1">
                <a:solidFill>
                  <a:schemeClr val="bg1"/>
                </a:solidFill>
              </a:rPr>
              <a:t>Marchevsky</a:t>
            </a:r>
            <a:r>
              <a:rPr lang="en-US" sz="1050" baseline="0" dirty="0">
                <a:solidFill>
                  <a:schemeClr val="bg1"/>
                </a:solidFill>
              </a:rPr>
              <a:t>   - ML4Sci Workshop, LBNL</a:t>
            </a:r>
            <a:endParaRPr lang="en-US" sz="1050" dirty="0">
              <a:solidFill>
                <a:schemeClr val="bg1"/>
              </a:solidFill>
            </a:endParaRPr>
          </a:p>
        </p:txBody>
      </p:sp>
      <p:sp>
        <p:nvSpPr>
          <p:cNvPr id="7" name="AutoShape 4" descr="Afbeeldingsresultaat voor mt25 conference logo"/>
          <p:cNvSpPr>
            <a:spLocks noChangeAspect="1" noChangeArrowheads="1"/>
          </p:cNvSpPr>
          <p:nvPr userDrawn="1"/>
        </p:nvSpPr>
        <p:spPr bwMode="auto">
          <a:xfrm>
            <a:off x="524852" y="156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5372" name="Picture 12" descr="Afbeeldingsresultaat voor lbl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0599" y="-17585"/>
            <a:ext cx="934032" cy="7103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2"/>
            <a:ext cx="11260183" cy="66821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6300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3" y="1"/>
            <a:ext cx="12191997" cy="8995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646557" y="1"/>
            <a:ext cx="8415453" cy="884664"/>
          </a:xfrm>
        </p:spPr>
        <p:txBody>
          <a:bodyPr>
            <a:normAutofit/>
          </a:bodyPr>
          <a:lstStyle>
            <a:lvl1pPr algn="ctr">
              <a:defRPr sz="4000">
                <a:solidFill>
                  <a:schemeClr val="bg1"/>
                </a:solidFill>
                <a:latin typeface="Calibri" panose="020F0502020204030204" pitchFamily="34" charset="0"/>
              </a:defRPr>
            </a:lvl1pPr>
          </a:lstStyle>
          <a:p>
            <a:r>
              <a:rPr lang="en-US" dirty="0"/>
              <a:t>Click to edit Master title style</a:t>
            </a:r>
          </a:p>
        </p:txBody>
      </p:sp>
      <p:pic>
        <p:nvPicPr>
          <p:cNvPr id="5" name="Picture 4"/>
          <p:cNvPicPr>
            <a:picLocks noChangeAspect="1"/>
          </p:cNvPicPr>
          <p:nvPr userDrawn="1"/>
        </p:nvPicPr>
        <p:blipFill>
          <a:blip r:embed="rId2"/>
          <a:stretch>
            <a:fillRect/>
          </a:stretch>
        </p:blipFill>
        <p:spPr>
          <a:xfrm>
            <a:off x="106683" y="62346"/>
            <a:ext cx="2056655" cy="748466"/>
          </a:xfrm>
          <a:prstGeom prst="rect">
            <a:avLst/>
          </a:prstGeom>
        </p:spPr>
      </p:pic>
      <p:sp>
        <p:nvSpPr>
          <p:cNvPr id="8" name="Shape 71"/>
          <p:cNvSpPr/>
          <p:nvPr userDrawn="1"/>
        </p:nvSpPr>
        <p:spPr>
          <a:xfrm flipV="1">
            <a:off x="2646556" y="0"/>
            <a:ext cx="2124" cy="914400"/>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45719" rIns="45719"/>
          <a:lstStyle/>
          <a:p>
            <a:endParaRPr sz="1800"/>
          </a:p>
        </p:txBody>
      </p:sp>
      <p:sp>
        <p:nvSpPr>
          <p:cNvPr id="6" name="Slide Number Placeholder 5"/>
          <p:cNvSpPr>
            <a:spLocks noGrp="1"/>
          </p:cNvSpPr>
          <p:nvPr>
            <p:ph type="sldNum" sz="quarter" idx="12"/>
          </p:nvPr>
        </p:nvSpPr>
        <p:spPr>
          <a:xfrm>
            <a:off x="11401219" y="6467707"/>
            <a:ext cx="694137" cy="274551"/>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34084" y="96644"/>
            <a:ext cx="968706" cy="691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5729592" y="6429983"/>
            <a:ext cx="1479508" cy="338554"/>
          </a:xfrm>
          <a:prstGeom prst="rect">
            <a:avLst/>
          </a:prstGeom>
          <a:noFill/>
        </p:spPr>
        <p:txBody>
          <a:bodyPr wrap="none" rtlCol="0">
            <a:spAutoFit/>
          </a:bodyPr>
          <a:lstStyle/>
          <a:p>
            <a:r>
              <a:rPr lang="en-US" sz="1600" dirty="0">
                <a:solidFill>
                  <a:schemeClr val="bg1"/>
                </a:solidFill>
              </a:rPr>
              <a:t>M. </a:t>
            </a:r>
            <a:r>
              <a:rPr lang="en-US" sz="1600" dirty="0" err="1">
                <a:solidFill>
                  <a:schemeClr val="bg1"/>
                </a:solidFill>
              </a:rPr>
              <a:t>Marchevsky</a:t>
            </a:r>
            <a:endParaRPr lang="en-US" sz="1600" dirty="0">
              <a:solidFill>
                <a:schemeClr val="bg1"/>
              </a:solidFill>
            </a:endParaRPr>
          </a:p>
        </p:txBody>
      </p:sp>
    </p:spTree>
    <p:extLst>
      <p:ext uri="{BB962C8B-B14F-4D97-AF65-F5344CB8AC3E}">
        <p14:creationId xmlns:p14="http://schemas.microsoft.com/office/powerpoint/2010/main" val="245843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p:nvPicPr>
        <p:blipFill rotWithShape="1">
          <a:blip r:embed="rId2">
            <a:extLst>
              <a:ext uri="{28A0092B-C50C-407E-A947-70E740481C1C}">
                <a14:useLocalDpi xmlns:a14="http://schemas.microsoft.com/office/drawing/2010/main" val="0"/>
              </a:ext>
            </a:extLst>
          </a:blip>
          <a:srcRect l="4033" t="17632" r="5976" b="20233"/>
          <a:stretch/>
        </p:blipFill>
        <p:spPr>
          <a:xfrm>
            <a:off x="7535333" y="-457200"/>
            <a:ext cx="12192000" cy="6313727"/>
          </a:xfrm>
          <a:prstGeom prst="rect">
            <a:avLst/>
          </a:prstGeom>
        </p:spPr>
      </p:pic>
      <p:sp>
        <p:nvSpPr>
          <p:cNvPr id="11" name="Rectangle 10"/>
          <p:cNvSpPr/>
          <p:nvPr/>
        </p:nvSpPr>
        <p:spPr>
          <a:xfrm>
            <a:off x="348343" y="4382487"/>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11719" y="4891939"/>
            <a:ext cx="10968567" cy="805052"/>
          </a:xfrm>
        </p:spPr>
        <p:txBody>
          <a:bodyPr anchor="b" anchorCtr="0"/>
          <a:lstStyle>
            <a:lvl1pPr marL="0" indent="0" algn="ctr">
              <a:buNone/>
              <a:defRPr>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mj-lt"/>
              </a:defRPr>
            </a:lvl1pPr>
          </a:lstStyle>
          <a:p>
            <a:pPr lvl="0"/>
            <a:r>
              <a:rPr lang="en-US"/>
              <a:t>Click to edit Master text styles</a:t>
            </a:r>
          </a:p>
        </p:txBody>
      </p:sp>
      <p:pic>
        <p:nvPicPr>
          <p:cNvPr id="2" name="Picture 1"/>
          <p:cNvPicPr>
            <a:picLocks noChangeAspect="1"/>
          </p:cNvPicPr>
          <p:nvPr/>
        </p:nvPicPr>
        <p:blipFill>
          <a:blip r:embed="rId3"/>
          <a:stretch>
            <a:fillRect/>
          </a:stretch>
        </p:blipFill>
        <p:spPr>
          <a:xfrm>
            <a:off x="331457" y="186640"/>
            <a:ext cx="3789783" cy="1020399"/>
          </a:xfrm>
          <a:prstGeom prst="rect">
            <a:avLst/>
          </a:prstGeom>
        </p:spPr>
      </p:pic>
    </p:spTree>
    <p:extLst>
      <p:ext uri="{BB962C8B-B14F-4D97-AF65-F5344CB8AC3E}">
        <p14:creationId xmlns:p14="http://schemas.microsoft.com/office/powerpoint/2010/main" val="185108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2" y="0"/>
            <a:ext cx="12191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192B9DC7-C3C5-4EF2-A5A8-3DCF8C1D5226}" type="slidenum">
              <a:rPr lang="en-US" smtClean="0"/>
              <a:t>‹#›</a:t>
            </a:fld>
            <a:endParaRPr lang="en-US"/>
          </a:p>
        </p:txBody>
      </p:sp>
      <p:pic>
        <p:nvPicPr>
          <p:cNvPr id="5" name="Picture 4"/>
          <p:cNvPicPr>
            <a:picLocks noChangeAspect="1"/>
          </p:cNvPicPr>
          <p:nvPr/>
        </p:nvPicPr>
        <p:blipFill>
          <a:blip r:embed="rId2"/>
          <a:stretch>
            <a:fillRect/>
          </a:stretch>
        </p:blipFill>
        <p:spPr>
          <a:xfrm>
            <a:off x="151455" y="123515"/>
            <a:ext cx="2482563" cy="889536"/>
          </a:xfrm>
          <a:prstGeom prst="rect">
            <a:avLst/>
          </a:prstGeom>
        </p:spPr>
      </p:pic>
    </p:spTree>
    <p:extLst>
      <p:ext uri="{BB962C8B-B14F-4D97-AF65-F5344CB8AC3E}">
        <p14:creationId xmlns:p14="http://schemas.microsoft.com/office/powerpoint/2010/main" val="224155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239335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6" y="971553"/>
            <a:ext cx="11563351" cy="5059363"/>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fld id="{C304EBC2-ED9E-4375-8EB4-8A88747E4C55}" type="datetimeFigureOut">
              <a:rPr lang="en-US" smtClean="0"/>
              <a:t>10/26/2020</a:t>
            </a:fld>
            <a:endParaRPr lang="en-US"/>
          </a:p>
        </p:txBody>
      </p:sp>
      <p:sp>
        <p:nvSpPr>
          <p:cNvPr id="9" name="Footer Placeholder 4"/>
          <p:cNvSpPr>
            <a:spLocks noGrp="1"/>
          </p:cNvSpPr>
          <p:nvPr>
            <p:ph type="ftr" sz="quarter" idx="3"/>
          </p:nvPr>
        </p:nvSpPr>
        <p:spPr>
          <a:xfrm>
            <a:off x="2040804" y="6504217"/>
            <a:ext cx="8349491"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endParaRPr lang="en-US"/>
          </a:p>
        </p:txBody>
      </p:sp>
      <p:sp>
        <p:nvSpPr>
          <p:cNvPr id="10"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fld id="{192B9DC7-C3C5-4EF2-A5A8-3DCF8C1D5226}" type="slidenum">
              <a:rPr lang="en-US" smtClean="0"/>
              <a:t>‹#›</a:t>
            </a:fld>
            <a:endParaRPr lang="en-US"/>
          </a:p>
        </p:txBody>
      </p:sp>
    </p:spTree>
    <p:extLst>
      <p:ext uri="{BB962C8B-B14F-4D97-AF65-F5344CB8AC3E}">
        <p14:creationId xmlns:p14="http://schemas.microsoft.com/office/powerpoint/2010/main" val="187513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0117" y="1371600"/>
            <a:ext cx="5486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7" y="1371600"/>
            <a:ext cx="5486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6477000"/>
            <a:ext cx="4064000" cy="152400"/>
          </a:xfrm>
          <a:prstGeom prst="rect">
            <a:avLst/>
          </a:prstGeom>
        </p:spPr>
        <p:txBody>
          <a:bodyPr/>
          <a:lstStyle>
            <a:lvl1pPr>
              <a:defRPr/>
            </a:lvl1pPr>
          </a:lstStyle>
          <a:p>
            <a:fld id="{C304EBC2-ED9E-4375-8EB4-8A88747E4C55}" type="datetimeFigureOut">
              <a:rPr lang="en-US" smtClean="0"/>
              <a:t>10/26/2020</a:t>
            </a:fld>
            <a:endParaRPr lang="en-US"/>
          </a:p>
        </p:txBody>
      </p:sp>
      <p:sp>
        <p:nvSpPr>
          <p:cNvPr id="6" name="Footer Placeholder 5"/>
          <p:cNvSpPr>
            <a:spLocks noGrp="1"/>
          </p:cNvSpPr>
          <p:nvPr>
            <p:ph type="ftr" sz="quarter" idx="11"/>
          </p:nvPr>
        </p:nvSpPr>
        <p:spPr>
          <a:xfrm>
            <a:off x="4572000" y="6477001"/>
            <a:ext cx="4470400" cy="23812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2B9DC7-C3C5-4EF2-A5A8-3DCF8C1D5226}" type="slidenum">
              <a:rPr lang="en-US" smtClean="0"/>
              <a:t>‹#›</a:t>
            </a:fld>
            <a:endParaRPr lang="en-US"/>
          </a:p>
        </p:txBody>
      </p:sp>
    </p:spTree>
    <p:extLst>
      <p:ext uri="{BB962C8B-B14F-4D97-AF65-F5344CB8AC3E}">
        <p14:creationId xmlns:p14="http://schemas.microsoft.com/office/powerpoint/2010/main" val="262988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0" name="Rectangle 19"/>
          <p:cNvSpPr/>
          <p:nvPr userDrawn="1"/>
        </p:nvSpPr>
        <p:spPr>
          <a:xfrm>
            <a:off x="0" y="6510130"/>
            <a:ext cx="12192000" cy="347870"/>
          </a:xfrm>
          <a:prstGeom prst="rect">
            <a:avLst/>
          </a:prstGeom>
          <a:solidFill>
            <a:srgbClr val="0019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 y="0"/>
            <a:ext cx="2039816" cy="66821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266714" y="6515101"/>
            <a:ext cx="925286" cy="342900"/>
          </a:xfrm>
        </p:spPr>
        <p:txBody>
          <a:bodyPr/>
          <a:lstStyle>
            <a:lvl1pPr>
              <a:defRPr>
                <a:solidFill>
                  <a:schemeClr val="bg1"/>
                </a:solidFill>
              </a:defRPr>
            </a:lvl1pPr>
          </a:lstStyle>
          <a:p>
            <a:fld id="{222AC80A-627F-4E7E-B5CE-80343A1A5667}" type="slidenum">
              <a:rPr lang="en-US" smtClean="0"/>
              <a:pPr/>
              <a:t>‹#›</a:t>
            </a:fld>
            <a:endParaRPr lang="en-US" dirty="0"/>
          </a:p>
        </p:txBody>
      </p:sp>
      <p:sp>
        <p:nvSpPr>
          <p:cNvPr id="10" name="Title 1"/>
          <p:cNvSpPr>
            <a:spLocks noGrp="1"/>
          </p:cNvSpPr>
          <p:nvPr>
            <p:ph type="title"/>
          </p:nvPr>
        </p:nvSpPr>
        <p:spPr>
          <a:xfrm>
            <a:off x="2068643" y="-1"/>
            <a:ext cx="9233941" cy="704539"/>
          </a:xfrm>
        </p:spPr>
        <p:txBody>
          <a:bodyPr>
            <a:normAutofit/>
          </a:bodyPr>
          <a:lstStyle>
            <a:lvl1pPr>
              <a:defRPr sz="3200">
                <a:solidFill>
                  <a:schemeClr val="bg1"/>
                </a:solidFill>
              </a:defRPr>
            </a:lvl1pPr>
          </a:lstStyle>
          <a:p>
            <a:endParaRPr lang="en-US" dirty="0"/>
          </a:p>
        </p:txBody>
      </p:sp>
      <p:sp>
        <p:nvSpPr>
          <p:cNvPr id="11" name="TextBox 10"/>
          <p:cNvSpPr txBox="1"/>
          <p:nvPr userDrawn="1"/>
        </p:nvSpPr>
        <p:spPr>
          <a:xfrm>
            <a:off x="4378478" y="6550223"/>
            <a:ext cx="3766800" cy="307777"/>
          </a:xfrm>
          <a:prstGeom prst="rect">
            <a:avLst/>
          </a:prstGeom>
          <a:noFill/>
        </p:spPr>
        <p:txBody>
          <a:bodyPr wrap="none" rtlCol="0">
            <a:spAutoFit/>
          </a:bodyPr>
          <a:lstStyle/>
          <a:p>
            <a:r>
              <a:rPr lang="en-US" sz="1400" dirty="0">
                <a:solidFill>
                  <a:schemeClr val="bg1"/>
                </a:solidFill>
              </a:rPr>
              <a:t>M.</a:t>
            </a:r>
            <a:r>
              <a:rPr lang="en-US" sz="1400" baseline="0" dirty="0">
                <a:solidFill>
                  <a:schemeClr val="bg1"/>
                </a:solidFill>
              </a:rPr>
              <a:t> </a:t>
            </a:r>
            <a:r>
              <a:rPr lang="en-US" sz="1400" baseline="0" dirty="0" err="1">
                <a:solidFill>
                  <a:schemeClr val="bg1"/>
                </a:solidFill>
              </a:rPr>
              <a:t>Marchevsky</a:t>
            </a:r>
            <a:r>
              <a:rPr lang="en-US" sz="1400" baseline="0" dirty="0">
                <a:solidFill>
                  <a:schemeClr val="bg1"/>
                </a:solidFill>
              </a:rPr>
              <a:t>, LBL Instrumentation Colloquium</a:t>
            </a:r>
            <a:endParaRPr lang="en-US" sz="1400" dirty="0">
              <a:solidFill>
                <a:schemeClr val="bg1"/>
              </a:solidFill>
            </a:endParaRPr>
          </a:p>
        </p:txBody>
      </p:sp>
      <p:pic>
        <p:nvPicPr>
          <p:cNvPr id="12" name="Picture 11"/>
          <p:cNvPicPr>
            <a:picLocks noChangeAspect="1"/>
          </p:cNvPicPr>
          <p:nvPr userDrawn="1"/>
        </p:nvPicPr>
        <p:blipFill>
          <a:blip r:embed="rId2"/>
          <a:stretch>
            <a:fillRect/>
          </a:stretch>
        </p:blipFill>
        <p:spPr>
          <a:xfrm>
            <a:off x="123460" y="0"/>
            <a:ext cx="1819175" cy="653084"/>
          </a:xfrm>
          <a:prstGeom prst="rect">
            <a:avLst/>
          </a:prstGeom>
        </p:spPr>
      </p:pic>
      <p:sp>
        <p:nvSpPr>
          <p:cNvPr id="7" name="AutoShape 4" descr="Afbeeldingsresultaat voor mt25 conference logo"/>
          <p:cNvSpPr>
            <a:spLocks noChangeAspect="1" noChangeArrowheads="1"/>
          </p:cNvSpPr>
          <p:nvPr userDrawn="1"/>
        </p:nvSpPr>
        <p:spPr bwMode="auto">
          <a:xfrm>
            <a:off x="524852" y="156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2"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70599" y="-17585"/>
            <a:ext cx="934032" cy="7103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2063931" y="0"/>
            <a:ext cx="9196252" cy="66821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069122" y="0"/>
            <a:ext cx="9202616" cy="66821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60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1" y="0"/>
            <a:ext cx="2044558" cy="8412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266714" y="6386514"/>
            <a:ext cx="925286" cy="342900"/>
          </a:xfrm>
        </p:spPr>
        <p:txBody>
          <a:bodyPr/>
          <a:lstStyle>
            <a:lvl1pPr>
              <a:defRPr>
                <a:solidFill>
                  <a:schemeClr val="bg1"/>
                </a:solidFill>
              </a:defRPr>
            </a:lvl1pPr>
          </a:lstStyle>
          <a:p>
            <a:fld id="{222AC80A-627F-4E7E-B5CE-80343A1A5667}" type="slidenum">
              <a:rPr lang="en-US" smtClean="0"/>
              <a:pPr/>
              <a:t>‹#›</a:t>
            </a:fld>
            <a:endParaRPr lang="en-US" dirty="0"/>
          </a:p>
        </p:txBody>
      </p:sp>
      <p:sp>
        <p:nvSpPr>
          <p:cNvPr id="10" name="Title 1"/>
          <p:cNvSpPr>
            <a:spLocks noGrp="1"/>
          </p:cNvSpPr>
          <p:nvPr>
            <p:ph type="title"/>
          </p:nvPr>
        </p:nvSpPr>
        <p:spPr>
          <a:xfrm>
            <a:off x="2085387" y="0"/>
            <a:ext cx="8961120" cy="841249"/>
          </a:xfrm>
        </p:spPr>
        <p:txBody>
          <a:bodyPr>
            <a:normAutofit/>
          </a:bodyPr>
          <a:lstStyle>
            <a:lvl1pPr>
              <a:defRPr sz="3200">
                <a:solidFill>
                  <a:schemeClr val="bg1"/>
                </a:solidFill>
              </a:defRPr>
            </a:lvl1pPr>
          </a:lstStyle>
          <a:p>
            <a:endParaRPr lang="en-US" dirty="0"/>
          </a:p>
        </p:txBody>
      </p:sp>
      <p:sp>
        <p:nvSpPr>
          <p:cNvPr id="11" name="TextBox 10"/>
          <p:cNvSpPr txBox="1"/>
          <p:nvPr userDrawn="1"/>
        </p:nvSpPr>
        <p:spPr>
          <a:xfrm>
            <a:off x="2734189" y="6421636"/>
            <a:ext cx="6528307" cy="307777"/>
          </a:xfrm>
          <a:prstGeom prst="rect">
            <a:avLst/>
          </a:prstGeom>
          <a:noFill/>
        </p:spPr>
        <p:txBody>
          <a:bodyPr wrap="square" rtlCol="0">
            <a:spAutoFit/>
          </a:bodyPr>
          <a:lstStyle/>
          <a:p>
            <a:pPr algn="ctr"/>
            <a:r>
              <a:rPr lang="en-US" sz="1400" dirty="0">
                <a:solidFill>
                  <a:schemeClr val="bg1"/>
                </a:solidFill>
              </a:rPr>
              <a:t>M.</a:t>
            </a:r>
            <a:r>
              <a:rPr lang="en-US" sz="1400" baseline="0" dirty="0">
                <a:solidFill>
                  <a:schemeClr val="bg1"/>
                </a:solidFill>
              </a:rPr>
              <a:t> Marchevsky</a:t>
            </a:r>
            <a:endParaRPr lang="en-US" sz="1400" dirty="0">
              <a:solidFill>
                <a:schemeClr val="bg1"/>
              </a:solidFill>
            </a:endParaRPr>
          </a:p>
        </p:txBody>
      </p:sp>
      <p:pic>
        <p:nvPicPr>
          <p:cNvPr id="12" name="Picture 11"/>
          <p:cNvPicPr>
            <a:picLocks noChangeAspect="1"/>
          </p:cNvPicPr>
          <p:nvPr userDrawn="1"/>
        </p:nvPicPr>
        <p:blipFill>
          <a:blip r:embed="rId2"/>
          <a:stretch>
            <a:fillRect/>
          </a:stretch>
        </p:blipFill>
        <p:spPr>
          <a:xfrm>
            <a:off x="38100" y="57150"/>
            <a:ext cx="1963370" cy="704850"/>
          </a:xfrm>
          <a:prstGeom prst="rect">
            <a:avLst/>
          </a:prstGeom>
        </p:spPr>
      </p:pic>
      <p:sp>
        <p:nvSpPr>
          <p:cNvPr id="7" name="AutoShape 4" descr="Afbeeldingsresultaat voor mt25 conference logo"/>
          <p:cNvSpPr>
            <a:spLocks noChangeAspect="1" noChangeArrowheads="1"/>
          </p:cNvSpPr>
          <p:nvPr userDrawn="1"/>
        </p:nvSpPr>
        <p:spPr bwMode="auto">
          <a:xfrm>
            <a:off x="524852" y="156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2"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73624" y="-17586"/>
            <a:ext cx="1231007" cy="8954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660073" y="21890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0806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userDrawn="1"/>
        </p:nvGraphicFramePr>
        <p:xfrm>
          <a:off x="-493866" y="0"/>
          <a:ext cx="13448086" cy="6857999"/>
        </p:xfrm>
        <a:graphic>
          <a:graphicData uri="http://schemas.openxmlformats.org/presentationml/2006/ole">
            <mc:AlternateContent xmlns:mc="http://schemas.openxmlformats.org/markup-compatibility/2006">
              <mc:Choice xmlns:v="urn:schemas-microsoft-com:vml" Requires="v">
                <p:oleObj spid="_x0000_s2106" r:id="rId3" imgW="16507800" imgH="8418960" progId="">
                  <p:embed/>
                </p:oleObj>
              </mc:Choice>
              <mc:Fallback>
                <p:oleObj r:id="rId3" imgW="16507800" imgH="8418960" progId="">
                  <p:embed/>
                  <p:pic>
                    <p:nvPicPr>
                      <p:cNvPr id="7" name="Object 6"/>
                      <p:cNvPicPr/>
                      <p:nvPr/>
                    </p:nvPicPr>
                    <p:blipFill>
                      <a:blip r:embed="rId4"/>
                      <a:stretch>
                        <a:fillRect/>
                      </a:stretch>
                    </p:blipFill>
                    <p:spPr>
                      <a:xfrm>
                        <a:off x="-493866" y="0"/>
                        <a:ext cx="13448086" cy="6857999"/>
                      </a:xfrm>
                      <a:prstGeom prst="rect">
                        <a:avLst/>
                      </a:prstGeom>
                    </p:spPr>
                  </p:pic>
                </p:oleObj>
              </mc:Fallback>
            </mc:AlternateContent>
          </a:graphicData>
        </a:graphic>
      </p:graphicFrame>
      <p:sp>
        <p:nvSpPr>
          <p:cNvPr id="3" name="Subtitle 2"/>
          <p:cNvSpPr>
            <a:spLocks noGrp="1"/>
          </p:cNvSpPr>
          <p:nvPr>
            <p:ph type="subTitle" idx="1"/>
          </p:nvPr>
        </p:nvSpPr>
        <p:spPr>
          <a:xfrm>
            <a:off x="640294" y="4806214"/>
            <a:ext cx="10968567" cy="805052"/>
          </a:xfrm>
        </p:spPr>
        <p:txBody>
          <a:bodyPr anchor="b" anchorCtr="0"/>
          <a:lstStyle>
            <a:lvl1pPr marL="0" indent="0" algn="ctr">
              <a:buNone/>
              <a:defRPr>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480933" y="2252316"/>
            <a:ext cx="13415963" cy="2145304"/>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5"/>
          <a:stretch>
            <a:fillRect/>
          </a:stretch>
        </p:blipFill>
        <p:spPr>
          <a:xfrm>
            <a:off x="-154318" y="129490"/>
            <a:ext cx="2868943" cy="1020399"/>
          </a:xfrm>
          <a:prstGeom prst="rect">
            <a:avLst/>
          </a:prstGeom>
        </p:spPr>
      </p:pic>
      <p:sp>
        <p:nvSpPr>
          <p:cNvPr id="11" name="Rectangle 10"/>
          <p:cNvSpPr/>
          <p:nvPr userDrawn="1"/>
        </p:nvSpPr>
        <p:spPr>
          <a:xfrm>
            <a:off x="-550619" y="5459658"/>
            <a:ext cx="13446003"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5077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893501" y="6356351"/>
            <a:ext cx="688900" cy="365125"/>
          </a:xfrm>
          <a:prstGeom prst="rect">
            <a:avLst/>
          </a:prstGeom>
        </p:spPr>
        <p:txBody>
          <a:bodyPr vert="horz" lIns="91440" tIns="45720" rIns="91440" bIns="45720" rtlCol="0" anchor="ctr"/>
          <a:lstStyle>
            <a:lvl1pPr algn="r">
              <a:defRPr sz="1000">
                <a:solidFill>
                  <a:srgbClr val="898989"/>
                </a:solidFill>
              </a:defRPr>
            </a:lvl1pPr>
          </a:lstStyle>
          <a:p>
            <a:fld id="{192B9DC7-C3C5-4EF2-A5A8-3DCF8C1D5226}" type="slidenum">
              <a:rPr lang="en-US" smtClean="0"/>
              <a:t>‹#›</a:t>
            </a:fld>
            <a:endParaRPr lang="en-US"/>
          </a:p>
        </p:txBody>
      </p:sp>
      <p:grpSp>
        <p:nvGrpSpPr>
          <p:cNvPr id="10" name="Group 9"/>
          <p:cNvGrpSpPr/>
          <p:nvPr/>
        </p:nvGrpSpPr>
        <p:grpSpPr>
          <a:xfrm>
            <a:off x="-211627" y="-142629"/>
            <a:ext cx="12596659" cy="7137992"/>
            <a:chOff x="-158720" y="-142629"/>
            <a:chExt cx="9447494" cy="7137992"/>
          </a:xfrm>
        </p:grpSpPr>
        <p:grpSp>
          <p:nvGrpSpPr>
            <p:cNvPr id="11" name="Group 10"/>
            <p:cNvGrpSpPr/>
            <p:nvPr/>
          </p:nvGrpSpPr>
          <p:grpSpPr>
            <a:xfrm>
              <a:off x="467806" y="6873248"/>
              <a:ext cx="8217866" cy="122115"/>
              <a:chOff x="467806" y="6873248"/>
              <a:chExt cx="8217866" cy="122115"/>
            </a:xfrm>
          </p:grpSpPr>
          <p:cxnSp>
            <p:nvCxnSpPr>
              <p:cNvPr id="39" name="Straight Connector 38"/>
              <p:cNvCxnSpPr/>
              <p:nvPr/>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715000" y="6873248"/>
                <a:ext cx="457200" cy="122115"/>
                <a:chOff x="5715000" y="6873248"/>
                <a:chExt cx="457200" cy="122115"/>
              </a:xfrm>
            </p:grpSpPr>
            <p:cxnSp>
              <p:nvCxnSpPr>
                <p:cNvPr id="45" name="Straight Connector 44"/>
                <p:cNvCxnSpPr/>
                <p:nvPr/>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971800" y="6873248"/>
                <a:ext cx="457200" cy="122115"/>
                <a:chOff x="5715000" y="6873248"/>
                <a:chExt cx="457200" cy="122115"/>
              </a:xfrm>
            </p:grpSpPr>
            <p:cxnSp>
              <p:nvCxnSpPr>
                <p:cNvPr id="43" name="Straight Connector 42"/>
                <p:cNvCxnSpPr/>
                <p:nvPr/>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467806" y="-142629"/>
              <a:ext cx="8217866" cy="122115"/>
              <a:chOff x="467806" y="6873248"/>
              <a:chExt cx="8217866" cy="122115"/>
            </a:xfrm>
          </p:grpSpPr>
          <p:cxnSp>
            <p:nvCxnSpPr>
              <p:cNvPr id="31" name="Straight Connector 30"/>
              <p:cNvCxnSpPr/>
              <p:nvPr/>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715000" y="6873248"/>
                <a:ext cx="457200" cy="122115"/>
                <a:chOff x="5715000" y="6873248"/>
                <a:chExt cx="457200" cy="122115"/>
              </a:xfrm>
            </p:grpSpPr>
            <p:cxnSp>
              <p:nvCxnSpPr>
                <p:cNvPr id="37" name="Straight Connector 36"/>
                <p:cNvCxnSpPr/>
                <p:nvPr/>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971800" y="6873248"/>
                <a:ext cx="457200" cy="122115"/>
                <a:chOff x="5715000" y="6873248"/>
                <a:chExt cx="457200" cy="122115"/>
              </a:xfrm>
            </p:grpSpPr>
            <p:cxnSp>
              <p:nvCxnSpPr>
                <p:cNvPr id="35" name="Straight Connector 34"/>
                <p:cNvCxnSpPr/>
                <p:nvPr/>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58720" y="1143066"/>
              <a:ext cx="122115" cy="5029134"/>
              <a:chOff x="-158720" y="1143066"/>
              <a:chExt cx="122115" cy="5029134"/>
            </a:xfrm>
          </p:grpSpPr>
          <p:cxnSp>
            <p:nvCxnSpPr>
              <p:cNvPr id="25" name="Straight Connector 24"/>
              <p:cNvCxnSpPr/>
              <p:nvPr/>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9166659" y="1143066"/>
              <a:ext cx="122115" cy="5029134"/>
              <a:chOff x="-158720" y="1143066"/>
              <a:chExt cx="122115" cy="5029134"/>
            </a:xfrm>
          </p:grpSpPr>
          <p:cxnSp>
            <p:nvCxnSpPr>
              <p:cNvPr id="17" name="Straight Connector 16"/>
              <p:cNvCxnSpPr/>
              <p:nvPr/>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p:nvSpPr>
        <p:spPr>
          <a:xfrm>
            <a:off x="613" y="6323775"/>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sz="1800" dirty="0">
              <a:solidFill>
                <a:srgbClr val="FFFFFF"/>
              </a:solidFill>
              <a:latin typeface="Arial" charset="0"/>
              <a:ea typeface="ＭＳ Ｐゴシック" charset="0"/>
              <a:cs typeface="ＭＳ Ｐゴシック" charset="0"/>
            </a:endParaRPr>
          </a:p>
          <a:p>
            <a:pPr algn="ctr" defTabSz="457082">
              <a:defRPr/>
            </a:pPr>
            <a:endParaRPr lang="en-US" sz="1800" dirty="0">
              <a:solidFill>
                <a:srgbClr val="FFFFFF"/>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191" y="6457861"/>
            <a:ext cx="2093957" cy="263614"/>
          </a:xfrm>
          <a:prstGeom prst="rect">
            <a:avLst/>
          </a:prstGeom>
        </p:spPr>
      </p:pic>
    </p:spTree>
    <p:extLst>
      <p:ext uri="{BB962C8B-B14F-4D97-AF65-F5344CB8AC3E}">
        <p14:creationId xmlns:p14="http://schemas.microsoft.com/office/powerpoint/2010/main" val="9477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5" r:id="rId11"/>
    <p:sldLayoutId id="2147483671" r:id="rId12"/>
    <p:sldLayoutId id="2147483672" r:id="rId13"/>
    <p:sldLayoutId id="2147483673" r:id="rId14"/>
    <p:sldLayoutId id="2147483674" r:id="rId15"/>
  </p:sldLayoutIdLst>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vmlDrawing" Target="../drawings/vmlDrawing7.v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oleObject" Target="../embeddings/oleObject10.bin"/><Relationship Id="rId4" Type="http://schemas.openxmlformats.org/officeDocument/2006/relationships/image" Target="../media/image5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7.tif"/><Relationship Id="rId3" Type="http://schemas.openxmlformats.org/officeDocument/2006/relationships/image" Target="../media/image54.tiff"/><Relationship Id="rId7" Type="http://schemas.openxmlformats.org/officeDocument/2006/relationships/image" Target="../media/image53.wmf"/><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56.jpeg"/><Relationship Id="rId4" Type="http://schemas.openxmlformats.org/officeDocument/2006/relationships/image" Target="../media/image55.tiff"/><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62.png"/><Relationship Id="rId12" Type="http://schemas.openxmlformats.org/officeDocument/2006/relationships/image" Target="../media/image51.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jpg"/><Relationship Id="rId11" Type="http://schemas.openxmlformats.org/officeDocument/2006/relationships/image" Target="../media/image65.jpeg"/><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notesSlide" Target="../notesSlides/notesSlide1.xml"/><Relationship Id="rId9"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2.xml"/><Relationship Id="rId4" Type="http://schemas.openxmlformats.org/officeDocument/2006/relationships/image" Target="../media/image68.tif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5.jpeg"/><Relationship Id="rId7" Type="http://schemas.microsoft.com/office/2007/relationships/hdphoto" Target="../media/hdphoto4.wdp"/><Relationship Id="rId12" Type="http://schemas.openxmlformats.org/officeDocument/2006/relationships/image" Target="../media/image52.w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77.png"/><Relationship Id="rId11" Type="http://schemas.openxmlformats.org/officeDocument/2006/relationships/oleObject" Target="../embeddings/oleObject12.bin"/><Relationship Id="rId5" Type="http://schemas.microsoft.com/office/2007/relationships/hdphoto" Target="../media/hdphoto3.wdp"/><Relationship Id="rId10" Type="http://schemas.openxmlformats.org/officeDocument/2006/relationships/image" Target="../media/image80.jpeg"/><Relationship Id="rId4" Type="http://schemas.openxmlformats.org/officeDocument/2006/relationships/image" Target="../media/image76.png"/><Relationship Id="rId9" Type="http://schemas.openxmlformats.org/officeDocument/2006/relationships/image" Target="../media/image7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85.w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11.wmf"/><Relationship Id="rId2" Type="http://schemas.microsoft.com/office/2007/relationships/media" Target="../media/media1.avi"/><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2.png"/><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4.bin"/><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image" Target="../media/image17.wmf"/><Relationship Id="rId5" Type="http://schemas.openxmlformats.org/officeDocument/2006/relationships/oleObject" Target="../embeddings/oleObject6.bin"/><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18.wmf"/><Relationship Id="rId5" Type="http://schemas.openxmlformats.org/officeDocument/2006/relationships/oleObject" Target="../embeddings/oleObject7.bin"/><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57222F-129A-4BED-96B6-D331C4B62E4A}"/>
              </a:ext>
            </a:extLst>
          </p:cNvPr>
          <p:cNvSpPr>
            <a:spLocks noGrp="1"/>
          </p:cNvSpPr>
          <p:nvPr>
            <p:ph type="subTitle" idx="1"/>
          </p:nvPr>
        </p:nvSpPr>
        <p:spPr>
          <a:xfrm>
            <a:off x="835366" y="4257574"/>
            <a:ext cx="10968567" cy="805052"/>
          </a:xfrm>
        </p:spPr>
        <p:txBody>
          <a:bodyPr/>
          <a:lstStyle/>
          <a:p>
            <a:r>
              <a:rPr lang="en-US" b="1" dirty="0"/>
              <a:t>M. Marchevsky</a:t>
            </a:r>
          </a:p>
        </p:txBody>
      </p:sp>
      <p:sp>
        <p:nvSpPr>
          <p:cNvPr id="3" name="Text Placeholder 2">
            <a:extLst>
              <a:ext uri="{FF2B5EF4-FFF2-40B4-BE49-F238E27FC236}">
                <a16:creationId xmlns:a16="http://schemas.microsoft.com/office/drawing/2014/main" id="{D71570EE-9B02-4DFC-BD95-59AF4B28972B}"/>
              </a:ext>
            </a:extLst>
          </p:cNvPr>
          <p:cNvSpPr>
            <a:spLocks noGrp="1"/>
          </p:cNvSpPr>
          <p:nvPr>
            <p:ph type="body" sz="quarter" idx="10"/>
          </p:nvPr>
        </p:nvSpPr>
        <p:spPr>
          <a:xfrm>
            <a:off x="714692" y="2531170"/>
            <a:ext cx="10968568" cy="1574800"/>
          </a:xfrm>
        </p:spPr>
        <p:txBody>
          <a:bodyPr/>
          <a:lstStyle/>
          <a:p>
            <a:r>
              <a:rPr lang="en-US" dirty="0"/>
              <a:t>Update on CCT4 acoustic data analysis</a:t>
            </a:r>
          </a:p>
        </p:txBody>
      </p:sp>
      <p:sp>
        <p:nvSpPr>
          <p:cNvPr id="4" name="Rectangle 3">
            <a:extLst>
              <a:ext uri="{FF2B5EF4-FFF2-40B4-BE49-F238E27FC236}">
                <a16:creationId xmlns:a16="http://schemas.microsoft.com/office/drawing/2014/main" id="{93660FD6-3456-4DB9-A055-16D18FEE9072}"/>
              </a:ext>
            </a:extLst>
          </p:cNvPr>
          <p:cNvSpPr/>
          <p:nvPr/>
        </p:nvSpPr>
        <p:spPr>
          <a:xfrm>
            <a:off x="4476181" y="5077764"/>
            <a:ext cx="4033027" cy="461665"/>
          </a:xfrm>
          <a:prstGeom prst="rect">
            <a:avLst/>
          </a:prstGeom>
        </p:spPr>
        <p:txBody>
          <a:bodyPr wrap="none">
            <a:spAutoFit/>
          </a:bodyPr>
          <a:lstStyle/>
          <a:p>
            <a:r>
              <a:rPr lang="en-US" sz="2400" dirty="0">
                <a:solidFill>
                  <a:schemeClr val="bg1"/>
                </a:solidFill>
              </a:rPr>
              <a:t>D. Arbelaez and S. </a:t>
            </a:r>
            <a:r>
              <a:rPr lang="en-US" sz="2400" dirty="0" err="1">
                <a:solidFill>
                  <a:schemeClr val="bg1"/>
                </a:solidFill>
              </a:rPr>
              <a:t>Prestemon</a:t>
            </a:r>
            <a:endParaRPr lang="en-US" sz="2400" dirty="0">
              <a:solidFill>
                <a:schemeClr val="bg1"/>
              </a:solidFill>
            </a:endParaRPr>
          </a:p>
        </p:txBody>
      </p:sp>
      <p:sp>
        <p:nvSpPr>
          <p:cNvPr id="5" name="Rectangle 4">
            <a:extLst>
              <a:ext uri="{FF2B5EF4-FFF2-40B4-BE49-F238E27FC236}">
                <a16:creationId xmlns:a16="http://schemas.microsoft.com/office/drawing/2014/main" id="{675B78CB-F92E-4433-A804-C5EC0A2971EF}"/>
              </a:ext>
            </a:extLst>
          </p:cNvPr>
          <p:cNvSpPr/>
          <p:nvPr/>
        </p:nvSpPr>
        <p:spPr>
          <a:xfrm>
            <a:off x="5761998" y="5446552"/>
            <a:ext cx="873957" cy="461665"/>
          </a:xfrm>
          <a:prstGeom prst="rect">
            <a:avLst/>
          </a:prstGeom>
        </p:spPr>
        <p:txBody>
          <a:bodyPr wrap="none">
            <a:spAutoFit/>
          </a:bodyPr>
          <a:lstStyle/>
          <a:p>
            <a:r>
              <a:rPr lang="en-US" sz="2400" dirty="0">
                <a:solidFill>
                  <a:schemeClr val="bg1"/>
                </a:solidFill>
              </a:rPr>
              <a:t>LBNL</a:t>
            </a:r>
          </a:p>
        </p:txBody>
      </p:sp>
    </p:spTree>
    <p:extLst>
      <p:ext uri="{BB962C8B-B14F-4D97-AF65-F5344CB8AC3E}">
        <p14:creationId xmlns:p14="http://schemas.microsoft.com/office/powerpoint/2010/main" val="38859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4611-7BB5-44A7-9671-08D5B679B2B8}"/>
              </a:ext>
            </a:extLst>
          </p:cNvPr>
          <p:cNvSpPr>
            <a:spLocks noGrp="1"/>
          </p:cNvSpPr>
          <p:nvPr>
            <p:ph type="title"/>
          </p:nvPr>
        </p:nvSpPr>
        <p:spPr/>
        <p:txBody>
          <a:bodyPr/>
          <a:lstStyle/>
          <a:p>
            <a:r>
              <a:rPr lang="en-US" dirty="0"/>
              <a:t>Displacement (bias) accumulation</a:t>
            </a:r>
          </a:p>
        </p:txBody>
      </p:sp>
      <p:graphicFrame>
        <p:nvGraphicFramePr>
          <p:cNvPr id="4" name="Object 3">
            <a:extLst>
              <a:ext uri="{FF2B5EF4-FFF2-40B4-BE49-F238E27FC236}">
                <a16:creationId xmlns:a16="http://schemas.microsoft.com/office/drawing/2014/main" id="{73AD7977-E6A3-4768-9B4C-BA540615D4AA}"/>
              </a:ext>
            </a:extLst>
          </p:cNvPr>
          <p:cNvGraphicFramePr>
            <a:graphicFrameLocks noChangeAspect="1"/>
          </p:cNvGraphicFramePr>
          <p:nvPr>
            <p:extLst>
              <p:ext uri="{D42A27DB-BD31-4B8C-83A1-F6EECF244321}">
                <p14:modId xmlns:p14="http://schemas.microsoft.com/office/powerpoint/2010/main" val="686778288"/>
              </p:ext>
            </p:extLst>
          </p:nvPr>
        </p:nvGraphicFramePr>
        <p:xfrm>
          <a:off x="432754" y="884665"/>
          <a:ext cx="6421529" cy="5588056"/>
        </p:xfrm>
        <a:graphic>
          <a:graphicData uri="http://schemas.openxmlformats.org/presentationml/2006/ole">
            <mc:AlternateContent xmlns:mc="http://schemas.openxmlformats.org/markup-compatibility/2006">
              <mc:Choice xmlns:v="urn:schemas-microsoft-com:vml" Requires="v">
                <p:oleObj spid="_x0000_s9275" name="Graph" r:id="rId3" imgW="3767040" imgH="3277440" progId="Origin50.Graph">
                  <p:embed/>
                </p:oleObj>
              </mc:Choice>
              <mc:Fallback>
                <p:oleObj name="Graph" r:id="rId3" imgW="3767040" imgH="3277440" progId="Origin50.Graph">
                  <p:embed/>
                  <p:pic>
                    <p:nvPicPr>
                      <p:cNvPr id="0" name=""/>
                      <p:cNvPicPr/>
                      <p:nvPr/>
                    </p:nvPicPr>
                    <p:blipFill>
                      <a:blip r:embed="rId4"/>
                      <a:stretch>
                        <a:fillRect/>
                      </a:stretch>
                    </p:blipFill>
                    <p:spPr>
                      <a:xfrm>
                        <a:off x="432754" y="884665"/>
                        <a:ext cx="6421529" cy="558805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D4E59C5-FDBD-40D5-9D56-08DA6E715925}"/>
              </a:ext>
            </a:extLst>
          </p:cNvPr>
          <p:cNvSpPr txBox="1"/>
          <p:nvPr/>
        </p:nvSpPr>
        <p:spPr>
          <a:xfrm>
            <a:off x="6854283" y="1720840"/>
            <a:ext cx="4570462" cy="3416320"/>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chemeClr val="accent1">
                    <a:lumMod val="50000"/>
                  </a:schemeClr>
                </a:solidFill>
              </a:rPr>
              <a:t>When plotting bias vs current squared, a proxy for the stress-strain dependence can be obtained that uniquely characterizes magnet interfaces affected by the training process.</a:t>
            </a:r>
          </a:p>
          <a:p>
            <a:pPr algn="just"/>
            <a:endParaRPr lang="en-US" dirty="0">
              <a:solidFill>
                <a:schemeClr val="accent1">
                  <a:lumMod val="50000"/>
                </a:schemeClr>
              </a:solidFill>
            </a:endParaRPr>
          </a:p>
          <a:p>
            <a:pPr marL="285750" indent="-285750" algn="just">
              <a:buFont typeface="Wingdings" panose="05000000000000000000" pitchFamily="2" charset="2"/>
              <a:buChar char="§"/>
            </a:pPr>
            <a:r>
              <a:rPr lang="en-US" dirty="0">
                <a:solidFill>
                  <a:schemeClr val="accent1">
                    <a:lumMod val="50000"/>
                  </a:schemeClr>
                </a:solidFill>
              </a:rPr>
              <a:t>The linear dependence is eventually recovered for high quench numbers suggesting “clearing up” of  mechanical barriers and </a:t>
            </a:r>
            <a:r>
              <a:rPr lang="en-US" b="1" dirty="0">
                <a:solidFill>
                  <a:schemeClr val="accent1">
                    <a:lumMod val="50000"/>
                  </a:schemeClr>
                </a:solidFill>
              </a:rPr>
              <a:t>evolution towards more elastic behavior</a:t>
            </a:r>
            <a:r>
              <a:rPr lang="en-US" dirty="0">
                <a:solidFill>
                  <a:schemeClr val="accent1">
                    <a:lumMod val="50000"/>
                  </a:schemeClr>
                </a:solidFill>
              </a:rPr>
              <a:t> in the end of the training process</a:t>
            </a:r>
          </a:p>
        </p:txBody>
      </p:sp>
    </p:spTree>
    <p:extLst>
      <p:ext uri="{BB962C8B-B14F-4D97-AF65-F5344CB8AC3E}">
        <p14:creationId xmlns:p14="http://schemas.microsoft.com/office/powerpoint/2010/main" val="306697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1AA5-3F86-405D-95E9-2B35EE52A228}"/>
              </a:ext>
            </a:extLst>
          </p:cNvPr>
          <p:cNvSpPr>
            <a:spLocks noGrp="1"/>
          </p:cNvSpPr>
          <p:nvPr>
            <p:ph type="title"/>
          </p:nvPr>
        </p:nvSpPr>
        <p:spPr/>
        <p:txBody>
          <a:bodyPr/>
          <a:lstStyle/>
          <a:p>
            <a:r>
              <a:rPr lang="en-US" dirty="0"/>
              <a:t>Event energy statistics</a:t>
            </a:r>
          </a:p>
        </p:txBody>
      </p:sp>
      <p:grpSp>
        <p:nvGrpSpPr>
          <p:cNvPr id="32" name="Group 31">
            <a:extLst>
              <a:ext uri="{FF2B5EF4-FFF2-40B4-BE49-F238E27FC236}">
                <a16:creationId xmlns:a16="http://schemas.microsoft.com/office/drawing/2014/main" id="{AA7B4B77-9EE9-4A8D-A9A8-C0D1AC7BB1B2}"/>
              </a:ext>
            </a:extLst>
          </p:cNvPr>
          <p:cNvGrpSpPr/>
          <p:nvPr/>
        </p:nvGrpSpPr>
        <p:grpSpPr>
          <a:xfrm>
            <a:off x="0" y="3822959"/>
            <a:ext cx="11848289" cy="2237374"/>
            <a:chOff x="350643" y="4139305"/>
            <a:chExt cx="11476060" cy="1914292"/>
          </a:xfrm>
        </p:grpSpPr>
        <p:pic>
          <p:nvPicPr>
            <p:cNvPr id="4" name="Picture 3">
              <a:extLst>
                <a:ext uri="{FF2B5EF4-FFF2-40B4-BE49-F238E27FC236}">
                  <a16:creationId xmlns:a16="http://schemas.microsoft.com/office/drawing/2014/main" id="{6BCB7B6A-2A9B-4634-B569-C4F3A626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232" y="4139305"/>
              <a:ext cx="2988471" cy="1891843"/>
            </a:xfrm>
            <a:prstGeom prst="rect">
              <a:avLst/>
            </a:prstGeom>
          </p:spPr>
        </p:pic>
        <p:pic>
          <p:nvPicPr>
            <p:cNvPr id="14" name="Picture 13">
              <a:extLst>
                <a:ext uri="{FF2B5EF4-FFF2-40B4-BE49-F238E27FC236}">
                  <a16:creationId xmlns:a16="http://schemas.microsoft.com/office/drawing/2014/main" id="{C5424F49-5D2B-472E-AE22-1E676A3F5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43" y="4205270"/>
              <a:ext cx="2754344" cy="1743630"/>
            </a:xfrm>
            <a:prstGeom prst="rect">
              <a:avLst/>
            </a:prstGeom>
          </p:spPr>
        </p:pic>
        <p:pic>
          <p:nvPicPr>
            <p:cNvPr id="16" name="Picture 15">
              <a:extLst>
                <a:ext uri="{FF2B5EF4-FFF2-40B4-BE49-F238E27FC236}">
                  <a16:creationId xmlns:a16="http://schemas.microsoft.com/office/drawing/2014/main" id="{0A3638A6-E73F-4282-966D-950E667D9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215" y="4205270"/>
              <a:ext cx="2754344" cy="1743630"/>
            </a:xfrm>
            <a:prstGeom prst="rect">
              <a:avLst/>
            </a:prstGeom>
          </p:spPr>
        </p:pic>
        <p:pic>
          <p:nvPicPr>
            <p:cNvPr id="18" name="Picture 17">
              <a:extLst>
                <a:ext uri="{FF2B5EF4-FFF2-40B4-BE49-F238E27FC236}">
                  <a16:creationId xmlns:a16="http://schemas.microsoft.com/office/drawing/2014/main" id="{0BC48023-8724-462D-A297-B4BA93BA0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902" y="4161754"/>
              <a:ext cx="2988471" cy="1891843"/>
            </a:xfrm>
            <a:prstGeom prst="rect">
              <a:avLst/>
            </a:prstGeom>
          </p:spPr>
        </p:pic>
        <p:sp>
          <p:nvSpPr>
            <p:cNvPr id="19" name="TextBox 18">
              <a:extLst>
                <a:ext uri="{FF2B5EF4-FFF2-40B4-BE49-F238E27FC236}">
                  <a16:creationId xmlns:a16="http://schemas.microsoft.com/office/drawing/2014/main" id="{3A368E2D-D4F7-4BEB-83AD-C4B61AE97578}"/>
                </a:ext>
              </a:extLst>
            </p:cNvPr>
            <p:cNvSpPr txBox="1"/>
            <p:nvPr/>
          </p:nvSpPr>
          <p:spPr>
            <a:xfrm>
              <a:off x="2334626" y="4325441"/>
              <a:ext cx="599844" cy="369332"/>
            </a:xfrm>
            <a:prstGeom prst="rect">
              <a:avLst/>
            </a:prstGeom>
            <a:noFill/>
          </p:spPr>
          <p:txBody>
            <a:bodyPr wrap="none" rtlCol="0">
              <a:spAutoFit/>
            </a:bodyPr>
            <a:lstStyle/>
            <a:p>
              <a:r>
                <a:rPr lang="en-US" dirty="0"/>
                <a:t>Q39</a:t>
              </a:r>
            </a:p>
          </p:txBody>
        </p:sp>
        <p:sp>
          <p:nvSpPr>
            <p:cNvPr id="20" name="TextBox 19">
              <a:extLst>
                <a:ext uri="{FF2B5EF4-FFF2-40B4-BE49-F238E27FC236}">
                  <a16:creationId xmlns:a16="http://schemas.microsoft.com/office/drawing/2014/main" id="{D18FD873-64A6-4447-8798-14DAE4938634}"/>
                </a:ext>
              </a:extLst>
            </p:cNvPr>
            <p:cNvSpPr txBox="1"/>
            <p:nvPr/>
          </p:nvSpPr>
          <p:spPr>
            <a:xfrm>
              <a:off x="5104872" y="4302619"/>
              <a:ext cx="599844" cy="369332"/>
            </a:xfrm>
            <a:prstGeom prst="rect">
              <a:avLst/>
            </a:prstGeom>
            <a:noFill/>
          </p:spPr>
          <p:txBody>
            <a:bodyPr wrap="none" rtlCol="0">
              <a:spAutoFit/>
            </a:bodyPr>
            <a:lstStyle/>
            <a:p>
              <a:r>
                <a:rPr lang="en-US" dirty="0"/>
                <a:t>Q59</a:t>
              </a:r>
            </a:p>
          </p:txBody>
        </p:sp>
        <p:sp>
          <p:nvSpPr>
            <p:cNvPr id="21" name="TextBox 20">
              <a:extLst>
                <a:ext uri="{FF2B5EF4-FFF2-40B4-BE49-F238E27FC236}">
                  <a16:creationId xmlns:a16="http://schemas.microsoft.com/office/drawing/2014/main" id="{10E2A531-6236-45F9-B93F-DFD1B1FA1E2C}"/>
                </a:ext>
              </a:extLst>
            </p:cNvPr>
            <p:cNvSpPr txBox="1"/>
            <p:nvPr/>
          </p:nvSpPr>
          <p:spPr>
            <a:xfrm>
              <a:off x="8145833" y="4289524"/>
              <a:ext cx="583942" cy="369332"/>
            </a:xfrm>
            <a:prstGeom prst="rect">
              <a:avLst/>
            </a:prstGeom>
            <a:noFill/>
          </p:spPr>
          <p:txBody>
            <a:bodyPr wrap="none" rtlCol="0">
              <a:spAutoFit/>
            </a:bodyPr>
            <a:lstStyle/>
            <a:p>
              <a:r>
                <a:rPr lang="en-US" dirty="0"/>
                <a:t>Q76</a:t>
              </a:r>
            </a:p>
          </p:txBody>
        </p:sp>
        <p:sp>
          <p:nvSpPr>
            <p:cNvPr id="22" name="TextBox 21">
              <a:extLst>
                <a:ext uri="{FF2B5EF4-FFF2-40B4-BE49-F238E27FC236}">
                  <a16:creationId xmlns:a16="http://schemas.microsoft.com/office/drawing/2014/main" id="{4FEA7B21-1368-4F1A-8444-EB34D6F32CF0}"/>
                </a:ext>
              </a:extLst>
            </p:cNvPr>
            <p:cNvSpPr txBox="1"/>
            <p:nvPr/>
          </p:nvSpPr>
          <p:spPr>
            <a:xfrm>
              <a:off x="10923028" y="4286157"/>
              <a:ext cx="738709" cy="369332"/>
            </a:xfrm>
            <a:prstGeom prst="rect">
              <a:avLst/>
            </a:prstGeom>
            <a:noFill/>
          </p:spPr>
          <p:txBody>
            <a:bodyPr wrap="square" rtlCol="0">
              <a:spAutoFit/>
            </a:bodyPr>
            <a:lstStyle/>
            <a:p>
              <a:r>
                <a:rPr lang="en-US" dirty="0"/>
                <a:t>Q103</a:t>
              </a:r>
            </a:p>
          </p:txBody>
        </p:sp>
        <p:cxnSp>
          <p:nvCxnSpPr>
            <p:cNvPr id="26" name="Straight Connector 25">
              <a:extLst>
                <a:ext uri="{FF2B5EF4-FFF2-40B4-BE49-F238E27FC236}">
                  <a16:creationId xmlns:a16="http://schemas.microsoft.com/office/drawing/2014/main" id="{002397E8-EFBD-4C17-826F-DF0962CD003A}"/>
                </a:ext>
              </a:extLst>
            </p:cNvPr>
            <p:cNvCxnSpPr/>
            <p:nvPr/>
          </p:nvCxnSpPr>
          <p:spPr>
            <a:xfrm>
              <a:off x="727934" y="4694773"/>
              <a:ext cx="2276272" cy="966779"/>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4702A9-281F-441B-A712-A9B442115768}"/>
                </a:ext>
              </a:extLst>
            </p:cNvPr>
            <p:cNvCxnSpPr/>
            <p:nvPr/>
          </p:nvCxnSpPr>
          <p:spPr>
            <a:xfrm>
              <a:off x="3522420" y="4470823"/>
              <a:ext cx="2276272" cy="966779"/>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F9FB61D-1228-484F-9552-CCE8BDA11F6D}"/>
                </a:ext>
              </a:extLst>
            </p:cNvPr>
            <p:cNvCxnSpPr/>
            <p:nvPr/>
          </p:nvCxnSpPr>
          <p:spPr>
            <a:xfrm>
              <a:off x="6322195" y="4470822"/>
              <a:ext cx="2276272" cy="966779"/>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CEEC614-29A2-43B0-A9E0-8D21DE00CD9D}"/>
                </a:ext>
              </a:extLst>
            </p:cNvPr>
            <p:cNvCxnSpPr/>
            <p:nvPr/>
          </p:nvCxnSpPr>
          <p:spPr>
            <a:xfrm>
              <a:off x="9283969" y="4487285"/>
              <a:ext cx="2276272" cy="966779"/>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41585CDA-1261-4C86-B690-2E94D1838745}"/>
              </a:ext>
            </a:extLst>
          </p:cNvPr>
          <p:cNvGrpSpPr/>
          <p:nvPr/>
        </p:nvGrpSpPr>
        <p:grpSpPr>
          <a:xfrm>
            <a:off x="49636" y="1336973"/>
            <a:ext cx="2799571" cy="2037909"/>
            <a:chOff x="350644" y="2083205"/>
            <a:chExt cx="2694114" cy="1739753"/>
          </a:xfrm>
        </p:grpSpPr>
        <p:pic>
          <p:nvPicPr>
            <p:cNvPr id="8" name="Picture 7">
              <a:extLst>
                <a:ext uri="{FF2B5EF4-FFF2-40B4-BE49-F238E27FC236}">
                  <a16:creationId xmlns:a16="http://schemas.microsoft.com/office/drawing/2014/main" id="{6A5390F3-05F8-4541-8E47-AB10AADC6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644" y="2083205"/>
              <a:ext cx="2694114" cy="1739753"/>
            </a:xfrm>
            <a:prstGeom prst="rect">
              <a:avLst/>
            </a:prstGeom>
          </p:spPr>
        </p:pic>
        <p:sp>
          <p:nvSpPr>
            <p:cNvPr id="24" name="TextBox 23">
              <a:extLst>
                <a:ext uri="{FF2B5EF4-FFF2-40B4-BE49-F238E27FC236}">
                  <a16:creationId xmlns:a16="http://schemas.microsoft.com/office/drawing/2014/main" id="{38BD146C-438B-4AE6-BA3D-0050C87867BB}"/>
                </a:ext>
              </a:extLst>
            </p:cNvPr>
            <p:cNvSpPr txBox="1"/>
            <p:nvPr/>
          </p:nvSpPr>
          <p:spPr>
            <a:xfrm>
              <a:off x="2424840" y="2153877"/>
              <a:ext cx="507356" cy="369332"/>
            </a:xfrm>
            <a:prstGeom prst="rect">
              <a:avLst/>
            </a:prstGeom>
            <a:noFill/>
          </p:spPr>
          <p:txBody>
            <a:bodyPr wrap="square" rtlCol="0">
              <a:spAutoFit/>
            </a:bodyPr>
            <a:lstStyle/>
            <a:p>
              <a:r>
                <a:rPr lang="en-US" dirty="0"/>
                <a:t>Q6</a:t>
              </a:r>
            </a:p>
          </p:txBody>
        </p:sp>
        <p:cxnSp>
          <p:nvCxnSpPr>
            <p:cNvPr id="30" name="Straight Connector 29">
              <a:extLst>
                <a:ext uri="{FF2B5EF4-FFF2-40B4-BE49-F238E27FC236}">
                  <a16:creationId xmlns:a16="http://schemas.microsoft.com/office/drawing/2014/main" id="{CB875705-5305-4A39-98B8-500AB4A18C1E}"/>
                </a:ext>
              </a:extLst>
            </p:cNvPr>
            <p:cNvCxnSpPr/>
            <p:nvPr/>
          </p:nvCxnSpPr>
          <p:spPr>
            <a:xfrm>
              <a:off x="664253" y="2630521"/>
              <a:ext cx="2276272" cy="966779"/>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grpSp>
      <p:sp>
        <p:nvSpPr>
          <p:cNvPr id="33" name="TextBox 32">
            <a:extLst>
              <a:ext uri="{FF2B5EF4-FFF2-40B4-BE49-F238E27FC236}">
                <a16:creationId xmlns:a16="http://schemas.microsoft.com/office/drawing/2014/main" id="{540DE9F3-211B-4799-A246-F6FA2FDC84D1}"/>
              </a:ext>
            </a:extLst>
          </p:cNvPr>
          <p:cNvSpPr txBox="1"/>
          <p:nvPr/>
        </p:nvSpPr>
        <p:spPr>
          <a:xfrm>
            <a:off x="4447606" y="1227623"/>
            <a:ext cx="7035956" cy="2308324"/>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chemeClr val="accent1">
                    <a:lumMod val="50000"/>
                  </a:schemeClr>
                </a:solidFill>
              </a:rPr>
              <a:t>Histograms of peak energy (V</a:t>
            </a:r>
            <a:r>
              <a:rPr lang="en-US" baseline="30000" dirty="0">
                <a:solidFill>
                  <a:schemeClr val="accent1">
                    <a:lumMod val="50000"/>
                  </a:schemeClr>
                </a:solidFill>
              </a:rPr>
              <a:t>2</a:t>
            </a:r>
            <a:r>
              <a:rPr lang="en-US" dirty="0">
                <a:solidFill>
                  <a:schemeClr val="accent1">
                    <a:lumMod val="50000"/>
                  </a:schemeClr>
                </a:solidFill>
              </a:rPr>
              <a:t>) vs event counts adhere to a universal power law scaling with the exponent ~1 (similar to Gutenberg-Richter law observed for earthquakes and may other self-organized critical systems). </a:t>
            </a:r>
          </a:p>
          <a:p>
            <a:pPr algn="just"/>
            <a:endParaRPr lang="en-US" dirty="0">
              <a:solidFill>
                <a:schemeClr val="accent1">
                  <a:lumMod val="50000"/>
                </a:schemeClr>
              </a:solidFill>
            </a:endParaRPr>
          </a:p>
          <a:p>
            <a:pPr marL="285750" indent="-285750" algn="just">
              <a:buFont typeface="Wingdings" panose="05000000000000000000" pitchFamily="2" charset="2"/>
              <a:buChar char="§"/>
            </a:pPr>
            <a:r>
              <a:rPr lang="en-US" dirty="0">
                <a:solidFill>
                  <a:schemeClr val="accent1">
                    <a:lumMod val="50000"/>
                  </a:schemeClr>
                </a:solidFill>
              </a:rPr>
              <a:t>However, the low current ramps reveal an excess of high energy events while latest training ramps to high current exhibit an excess of mid-level events.</a:t>
            </a:r>
          </a:p>
        </p:txBody>
      </p:sp>
      <p:sp>
        <p:nvSpPr>
          <p:cNvPr id="38" name="Oval 37">
            <a:extLst>
              <a:ext uri="{FF2B5EF4-FFF2-40B4-BE49-F238E27FC236}">
                <a16:creationId xmlns:a16="http://schemas.microsoft.com/office/drawing/2014/main" id="{8649AC0E-8141-4E9E-A72F-2FE8C5BB6803}"/>
              </a:ext>
            </a:extLst>
          </p:cNvPr>
          <p:cNvSpPr/>
          <p:nvPr/>
        </p:nvSpPr>
        <p:spPr>
          <a:xfrm rot="1555035">
            <a:off x="1436361" y="2601187"/>
            <a:ext cx="1624520" cy="3468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4A5943-92EA-4A65-A16C-B24ABD048C07}"/>
              </a:ext>
            </a:extLst>
          </p:cNvPr>
          <p:cNvSpPr/>
          <p:nvPr/>
        </p:nvSpPr>
        <p:spPr>
          <a:xfrm rot="1555035">
            <a:off x="9572583" y="4544489"/>
            <a:ext cx="1736338" cy="3433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B9A5832-9CEA-41A0-BDA2-B3E3EFE3CAB4}"/>
              </a:ext>
            </a:extLst>
          </p:cNvPr>
          <p:cNvSpPr/>
          <p:nvPr/>
        </p:nvSpPr>
        <p:spPr>
          <a:xfrm rot="1555035">
            <a:off x="6649683" y="4599831"/>
            <a:ext cx="1773630" cy="3468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A38F09A-C409-4522-B3B4-55894A902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7213" y="1259252"/>
            <a:ext cx="772927" cy="1915515"/>
          </a:xfrm>
          <a:prstGeom prst="rect">
            <a:avLst/>
          </a:prstGeom>
        </p:spPr>
      </p:pic>
    </p:spTree>
    <p:extLst>
      <p:ext uri="{BB962C8B-B14F-4D97-AF65-F5344CB8AC3E}">
        <p14:creationId xmlns:p14="http://schemas.microsoft.com/office/powerpoint/2010/main" val="331690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C335583A-E11A-48DD-A02E-FF02A154F6F8}"/>
              </a:ext>
            </a:extLst>
          </p:cNvPr>
          <p:cNvSpPr txBox="1"/>
          <p:nvPr/>
        </p:nvSpPr>
        <p:spPr>
          <a:xfrm>
            <a:off x="41672" y="4030523"/>
            <a:ext cx="5355973" cy="646331"/>
          </a:xfrm>
          <a:prstGeom prst="rect">
            <a:avLst/>
          </a:prstGeom>
          <a:noFill/>
        </p:spPr>
        <p:txBody>
          <a:bodyPr wrap="square" rtlCol="0">
            <a:spAutoFit/>
          </a:bodyPr>
          <a:lstStyle/>
          <a:p>
            <a:r>
              <a:rPr lang="en-US" dirty="0">
                <a:solidFill>
                  <a:srgbClr val="7030A0"/>
                </a:solidFill>
              </a:rPr>
              <a:t>Acoustic waves both in the in bulk (high frequency) and along separating surfaces (lower frequency)</a:t>
            </a:r>
          </a:p>
        </p:txBody>
      </p:sp>
      <p:sp>
        <p:nvSpPr>
          <p:cNvPr id="4" name="Title 3">
            <a:extLst>
              <a:ext uri="{FF2B5EF4-FFF2-40B4-BE49-F238E27FC236}">
                <a16:creationId xmlns:a16="http://schemas.microsoft.com/office/drawing/2014/main" id="{1B4EDC3D-8365-4B0A-87C1-F1DCADF459DC}"/>
              </a:ext>
            </a:extLst>
          </p:cNvPr>
          <p:cNvSpPr>
            <a:spLocks noGrp="1"/>
          </p:cNvSpPr>
          <p:nvPr>
            <p:ph type="title"/>
          </p:nvPr>
        </p:nvSpPr>
        <p:spPr/>
        <p:txBody>
          <a:bodyPr>
            <a:normAutofit fontScale="90000"/>
          </a:bodyPr>
          <a:lstStyle/>
          <a:p>
            <a:r>
              <a:rPr lang="en-US" dirty="0"/>
              <a:t>Typical acoustic signatures of mechanical transients</a:t>
            </a:r>
          </a:p>
        </p:txBody>
      </p:sp>
      <p:pic>
        <p:nvPicPr>
          <p:cNvPr id="5" name="Picture 4">
            <a:extLst>
              <a:ext uri="{FF2B5EF4-FFF2-40B4-BE49-F238E27FC236}">
                <a16:creationId xmlns:a16="http://schemas.microsoft.com/office/drawing/2014/main" id="{222E4166-1007-4840-905F-0A4E3BCB0D2B}"/>
              </a:ext>
            </a:extLst>
          </p:cNvPr>
          <p:cNvPicPr>
            <a:picLocks noChangeAspect="1"/>
          </p:cNvPicPr>
          <p:nvPr/>
        </p:nvPicPr>
        <p:blipFill rotWithShape="1">
          <a:blip r:embed="rId2">
            <a:extLst>
              <a:ext uri="{28A0092B-C50C-407E-A947-70E740481C1C}">
                <a14:useLocalDpi xmlns:a14="http://schemas.microsoft.com/office/drawing/2010/main" val="0"/>
              </a:ext>
            </a:extLst>
          </a:blip>
          <a:srcRect l="17357" t="21982" r="32734" b="61029"/>
          <a:stretch/>
        </p:blipFill>
        <p:spPr>
          <a:xfrm>
            <a:off x="1169345" y="5338013"/>
            <a:ext cx="2617316" cy="366698"/>
          </a:xfrm>
          <a:prstGeom prst="rect">
            <a:avLst/>
          </a:prstGeom>
        </p:spPr>
      </p:pic>
      <p:sp>
        <p:nvSpPr>
          <p:cNvPr id="6" name="Rectangle 5">
            <a:extLst>
              <a:ext uri="{FF2B5EF4-FFF2-40B4-BE49-F238E27FC236}">
                <a16:creationId xmlns:a16="http://schemas.microsoft.com/office/drawing/2014/main" id="{32F1B235-E584-4AA3-8521-BC011086EF03}"/>
              </a:ext>
            </a:extLst>
          </p:cNvPr>
          <p:cNvSpPr/>
          <p:nvPr/>
        </p:nvSpPr>
        <p:spPr>
          <a:xfrm>
            <a:off x="522478" y="4966880"/>
            <a:ext cx="1285360" cy="352024"/>
          </a:xfrm>
          <a:prstGeom prst="rect">
            <a:avLst/>
          </a:pr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C29186-020A-42C1-8804-B2C3271CBEA1}"/>
              </a:ext>
            </a:extLst>
          </p:cNvPr>
          <p:cNvSpPr/>
          <p:nvPr/>
        </p:nvSpPr>
        <p:spPr>
          <a:xfrm>
            <a:off x="1176222" y="5341596"/>
            <a:ext cx="2639397" cy="399904"/>
          </a:xfrm>
          <a:prstGeom prst="rect">
            <a:avLst/>
          </a:prstGeom>
          <a:solidFill>
            <a:schemeClr val="accent5">
              <a:lumMod val="60000"/>
              <a:lumOff val="40000"/>
              <a:alpha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Freeform 16">
            <a:extLst>
              <a:ext uri="{FF2B5EF4-FFF2-40B4-BE49-F238E27FC236}">
                <a16:creationId xmlns:a16="http://schemas.microsoft.com/office/drawing/2014/main" id="{97CA0E1A-322B-48B1-91F9-F84F8071E761}"/>
              </a:ext>
            </a:extLst>
          </p:cNvPr>
          <p:cNvSpPr/>
          <p:nvPr/>
        </p:nvSpPr>
        <p:spPr>
          <a:xfrm>
            <a:off x="2078139" y="3392719"/>
            <a:ext cx="967779" cy="80659"/>
          </a:xfrm>
          <a:custGeom>
            <a:avLst/>
            <a:gdLst>
              <a:gd name="connsiteX0" fmla="*/ 0 w 1004836"/>
              <a:gd name="connsiteY0" fmla="*/ 60533 h 80659"/>
              <a:gd name="connsiteX1" fmla="*/ 80387 w 1004836"/>
              <a:gd name="connsiteY1" fmla="*/ 243 h 80659"/>
              <a:gd name="connsiteX2" fmla="*/ 271306 w 1004836"/>
              <a:gd name="connsiteY2" fmla="*/ 80630 h 80659"/>
              <a:gd name="connsiteX3" fmla="*/ 452176 w 1004836"/>
              <a:gd name="connsiteY3" fmla="*/ 10291 h 80659"/>
              <a:gd name="connsiteX4" fmla="*/ 633047 w 1004836"/>
              <a:gd name="connsiteY4" fmla="*/ 70581 h 80659"/>
              <a:gd name="connsiteX5" fmla="*/ 773723 w 1004836"/>
              <a:gd name="connsiteY5" fmla="*/ 10291 h 80659"/>
              <a:gd name="connsiteX6" fmla="*/ 934497 w 1004836"/>
              <a:gd name="connsiteY6" fmla="*/ 70581 h 80659"/>
              <a:gd name="connsiteX7" fmla="*/ 1004836 w 1004836"/>
              <a:gd name="connsiteY7" fmla="*/ 70581 h 8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36" h="80659">
                <a:moveTo>
                  <a:pt x="0" y="60533"/>
                </a:moveTo>
                <a:cubicBezTo>
                  <a:pt x="17584" y="28713"/>
                  <a:pt x="35169" y="-3107"/>
                  <a:pt x="80387" y="243"/>
                </a:cubicBezTo>
                <a:cubicBezTo>
                  <a:pt x="125605" y="3592"/>
                  <a:pt x="209341" y="78955"/>
                  <a:pt x="271306" y="80630"/>
                </a:cubicBezTo>
                <a:cubicBezTo>
                  <a:pt x="333271" y="82305"/>
                  <a:pt x="391886" y="11966"/>
                  <a:pt x="452176" y="10291"/>
                </a:cubicBezTo>
                <a:cubicBezTo>
                  <a:pt x="512466" y="8616"/>
                  <a:pt x="579456" y="70581"/>
                  <a:pt x="633047" y="70581"/>
                </a:cubicBezTo>
                <a:cubicBezTo>
                  <a:pt x="686638" y="70581"/>
                  <a:pt x="723481" y="10291"/>
                  <a:pt x="773723" y="10291"/>
                </a:cubicBezTo>
                <a:cubicBezTo>
                  <a:pt x="823965" y="10291"/>
                  <a:pt x="895978" y="60533"/>
                  <a:pt x="934497" y="70581"/>
                </a:cubicBezTo>
                <a:cubicBezTo>
                  <a:pt x="973016" y="80629"/>
                  <a:pt x="988926" y="75605"/>
                  <a:pt x="1004836" y="70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3EB826E-39D8-46C8-9A2D-DBBA834EBF36}"/>
              </a:ext>
            </a:extLst>
          </p:cNvPr>
          <p:cNvCxnSpPr/>
          <p:nvPr/>
        </p:nvCxnSpPr>
        <p:spPr>
          <a:xfrm flipV="1">
            <a:off x="1684173" y="4838949"/>
            <a:ext cx="140001" cy="179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3459E3-BD8B-45F0-8CAE-47215EA67D84}"/>
              </a:ext>
            </a:extLst>
          </p:cNvPr>
          <p:cNvSpPr txBox="1"/>
          <p:nvPr/>
        </p:nvSpPr>
        <p:spPr>
          <a:xfrm>
            <a:off x="1781303" y="4728294"/>
            <a:ext cx="300082" cy="400110"/>
          </a:xfrm>
          <a:prstGeom prst="rect">
            <a:avLst/>
          </a:prstGeom>
          <a:noFill/>
        </p:spPr>
        <p:txBody>
          <a:bodyPr wrap="none" rtlCol="0">
            <a:spAutoFit/>
          </a:bodyPr>
          <a:lstStyle/>
          <a:p>
            <a:r>
              <a:rPr lang="en-US" sz="2000" b="1" dirty="0">
                <a:solidFill>
                  <a:srgbClr val="7030A0"/>
                </a:solidFill>
              </a:rPr>
              <a:t>v</a:t>
            </a:r>
          </a:p>
        </p:txBody>
      </p:sp>
      <p:sp>
        <p:nvSpPr>
          <p:cNvPr id="11" name="TextBox 10">
            <a:extLst>
              <a:ext uri="{FF2B5EF4-FFF2-40B4-BE49-F238E27FC236}">
                <a16:creationId xmlns:a16="http://schemas.microsoft.com/office/drawing/2014/main" id="{A56C4C57-D0EE-4448-A72F-F40D6CCAFA19}"/>
              </a:ext>
            </a:extLst>
          </p:cNvPr>
          <p:cNvSpPr txBox="1"/>
          <p:nvPr/>
        </p:nvSpPr>
        <p:spPr>
          <a:xfrm>
            <a:off x="2763519" y="2990606"/>
            <a:ext cx="1868268" cy="369332"/>
          </a:xfrm>
          <a:prstGeom prst="rect">
            <a:avLst/>
          </a:prstGeom>
          <a:noFill/>
        </p:spPr>
        <p:txBody>
          <a:bodyPr wrap="none" rtlCol="0">
            <a:spAutoFit/>
          </a:bodyPr>
          <a:lstStyle/>
          <a:p>
            <a:r>
              <a:rPr lang="en-US" dirty="0">
                <a:solidFill>
                  <a:srgbClr val="FF0000"/>
                </a:solidFill>
              </a:rPr>
              <a:t>Surface (S-) wave</a:t>
            </a:r>
          </a:p>
        </p:txBody>
      </p:sp>
      <p:cxnSp>
        <p:nvCxnSpPr>
          <p:cNvPr id="12" name="Straight Arrow Connector 11">
            <a:extLst>
              <a:ext uri="{FF2B5EF4-FFF2-40B4-BE49-F238E27FC236}">
                <a16:creationId xmlns:a16="http://schemas.microsoft.com/office/drawing/2014/main" id="{F57C93AA-3E0A-4A60-9E9F-9A1A42431D18}"/>
              </a:ext>
            </a:extLst>
          </p:cNvPr>
          <p:cNvCxnSpPr>
            <a:cxnSpLocks/>
          </p:cNvCxnSpPr>
          <p:nvPr/>
        </p:nvCxnSpPr>
        <p:spPr>
          <a:xfrm>
            <a:off x="3226289" y="3430502"/>
            <a:ext cx="478498" cy="124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7E0C039-4773-4B54-A951-F0BBCA13E7DF}"/>
              </a:ext>
            </a:extLst>
          </p:cNvPr>
          <p:cNvSpPr/>
          <p:nvPr/>
        </p:nvSpPr>
        <p:spPr>
          <a:xfrm>
            <a:off x="461118" y="1027083"/>
            <a:ext cx="2175793" cy="144152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44082D6-6F55-43E7-8885-7F3A0FDA58CB}"/>
              </a:ext>
            </a:extLst>
          </p:cNvPr>
          <p:cNvSpPr/>
          <p:nvPr/>
        </p:nvSpPr>
        <p:spPr>
          <a:xfrm rot="5400000">
            <a:off x="765213" y="973824"/>
            <a:ext cx="172122" cy="1543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D12E5D-C133-4EF4-AB8E-FC6D625F4327}"/>
              </a:ext>
            </a:extLst>
          </p:cNvPr>
          <p:cNvCxnSpPr>
            <a:cxnSpLocks/>
          </p:cNvCxnSpPr>
          <p:nvPr/>
        </p:nvCxnSpPr>
        <p:spPr>
          <a:xfrm>
            <a:off x="1668631" y="4813922"/>
            <a:ext cx="1" cy="162882"/>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D7BA9366-BF29-420D-9999-A84FB9BC4ADE}"/>
              </a:ext>
            </a:extLst>
          </p:cNvPr>
          <p:cNvSpPr/>
          <p:nvPr/>
        </p:nvSpPr>
        <p:spPr>
          <a:xfrm>
            <a:off x="1402852" y="1531892"/>
            <a:ext cx="397473" cy="469338"/>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6C5FDD80-E62C-433D-914F-BB9A9F12BB52}"/>
              </a:ext>
            </a:extLst>
          </p:cNvPr>
          <p:cNvSpPr/>
          <p:nvPr/>
        </p:nvSpPr>
        <p:spPr>
          <a:xfrm rot="4690007">
            <a:off x="1370562" y="1587752"/>
            <a:ext cx="412693" cy="452029"/>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1F3DE290-B08C-425C-AF33-32B7D06E6377}"/>
              </a:ext>
            </a:extLst>
          </p:cNvPr>
          <p:cNvGrpSpPr/>
          <p:nvPr/>
        </p:nvGrpSpPr>
        <p:grpSpPr>
          <a:xfrm>
            <a:off x="1139166" y="1386236"/>
            <a:ext cx="824826" cy="786278"/>
            <a:chOff x="10084023" y="4522099"/>
            <a:chExt cx="469338" cy="488221"/>
          </a:xfrm>
        </p:grpSpPr>
        <p:sp>
          <p:nvSpPr>
            <p:cNvPr id="19" name="Arc 18">
              <a:extLst>
                <a:ext uri="{FF2B5EF4-FFF2-40B4-BE49-F238E27FC236}">
                  <a16:creationId xmlns:a16="http://schemas.microsoft.com/office/drawing/2014/main" id="{15A29E6D-6730-443E-87C6-2F365CFE91AA}"/>
                </a:ext>
              </a:extLst>
            </p:cNvPr>
            <p:cNvSpPr/>
            <p:nvPr/>
          </p:nvSpPr>
          <p:spPr>
            <a:xfrm>
              <a:off x="10137971" y="4522099"/>
              <a:ext cx="412693" cy="469338"/>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E639F696-4A82-40E9-B061-B6B91B7A54C6}"/>
                </a:ext>
              </a:extLst>
            </p:cNvPr>
            <p:cNvSpPr/>
            <p:nvPr/>
          </p:nvSpPr>
          <p:spPr>
            <a:xfrm rot="4690007">
              <a:off x="10112345" y="4569305"/>
              <a:ext cx="412693" cy="469338"/>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F17E1586-E4A5-4AC8-B227-B0914A6CF153}"/>
              </a:ext>
            </a:extLst>
          </p:cNvPr>
          <p:cNvGrpSpPr/>
          <p:nvPr/>
        </p:nvGrpSpPr>
        <p:grpSpPr>
          <a:xfrm>
            <a:off x="1153454" y="1248671"/>
            <a:ext cx="1005379" cy="1043875"/>
            <a:chOff x="10084023" y="4522099"/>
            <a:chExt cx="469338" cy="488221"/>
          </a:xfrm>
        </p:grpSpPr>
        <p:sp>
          <p:nvSpPr>
            <p:cNvPr id="22" name="Arc 21">
              <a:extLst>
                <a:ext uri="{FF2B5EF4-FFF2-40B4-BE49-F238E27FC236}">
                  <a16:creationId xmlns:a16="http://schemas.microsoft.com/office/drawing/2014/main" id="{8991FC5B-CB73-4DBA-A1DD-DBDFFCCB0DC2}"/>
                </a:ext>
              </a:extLst>
            </p:cNvPr>
            <p:cNvSpPr/>
            <p:nvPr/>
          </p:nvSpPr>
          <p:spPr>
            <a:xfrm>
              <a:off x="10137971" y="4522099"/>
              <a:ext cx="412693" cy="469338"/>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B367A340-F158-439C-ACBC-DF456E6D08EB}"/>
                </a:ext>
              </a:extLst>
            </p:cNvPr>
            <p:cNvSpPr/>
            <p:nvPr/>
          </p:nvSpPr>
          <p:spPr>
            <a:xfrm rot="4690007">
              <a:off x="10112345" y="4569305"/>
              <a:ext cx="412693" cy="469338"/>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Oval 23">
            <a:extLst>
              <a:ext uri="{FF2B5EF4-FFF2-40B4-BE49-F238E27FC236}">
                <a16:creationId xmlns:a16="http://schemas.microsoft.com/office/drawing/2014/main" id="{8A49677C-034A-4B31-91F3-39DBF84111E1}"/>
              </a:ext>
            </a:extLst>
          </p:cNvPr>
          <p:cNvSpPr/>
          <p:nvPr/>
        </p:nvSpPr>
        <p:spPr>
          <a:xfrm>
            <a:off x="1582106" y="1709917"/>
            <a:ext cx="70143" cy="809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8BD7A8F4-A7DF-4A91-812E-653946689BD6}"/>
              </a:ext>
            </a:extLst>
          </p:cNvPr>
          <p:cNvCxnSpPr/>
          <p:nvPr/>
        </p:nvCxnSpPr>
        <p:spPr>
          <a:xfrm flipV="1">
            <a:off x="2095538" y="1103014"/>
            <a:ext cx="265928" cy="2210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B3646B6-A527-48C4-946B-7C05317F1F27}"/>
              </a:ext>
            </a:extLst>
          </p:cNvPr>
          <p:cNvCxnSpPr/>
          <p:nvPr/>
        </p:nvCxnSpPr>
        <p:spPr>
          <a:xfrm>
            <a:off x="2219270" y="1760305"/>
            <a:ext cx="344251" cy="44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746360-63C5-409C-B11E-D8625374EC61}"/>
              </a:ext>
            </a:extLst>
          </p:cNvPr>
          <p:cNvCxnSpPr/>
          <p:nvPr/>
        </p:nvCxnSpPr>
        <p:spPr>
          <a:xfrm>
            <a:off x="2141001" y="2164267"/>
            <a:ext cx="228260" cy="2496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50B6A7B-6FC3-488B-A2EF-9B2C26BD9BCB}"/>
              </a:ext>
            </a:extLst>
          </p:cNvPr>
          <p:cNvSpPr txBox="1"/>
          <p:nvPr/>
        </p:nvSpPr>
        <p:spPr>
          <a:xfrm>
            <a:off x="453977" y="982098"/>
            <a:ext cx="1543884" cy="369332"/>
          </a:xfrm>
          <a:prstGeom prst="rect">
            <a:avLst/>
          </a:prstGeom>
          <a:noFill/>
        </p:spPr>
        <p:txBody>
          <a:bodyPr wrap="none" rtlCol="0">
            <a:spAutoFit/>
          </a:bodyPr>
          <a:lstStyle/>
          <a:p>
            <a:r>
              <a:rPr lang="en-US" dirty="0">
                <a:solidFill>
                  <a:srgbClr val="FF0000"/>
                </a:solidFill>
              </a:rPr>
              <a:t>Bulk (P-) wave</a:t>
            </a:r>
          </a:p>
        </p:txBody>
      </p:sp>
      <p:sp>
        <p:nvSpPr>
          <p:cNvPr id="29" name="TextBox 28">
            <a:extLst>
              <a:ext uri="{FF2B5EF4-FFF2-40B4-BE49-F238E27FC236}">
                <a16:creationId xmlns:a16="http://schemas.microsoft.com/office/drawing/2014/main" id="{1F6DBF08-12E8-40B9-B65B-F6D8CA315A19}"/>
              </a:ext>
            </a:extLst>
          </p:cNvPr>
          <p:cNvSpPr txBox="1"/>
          <p:nvPr/>
        </p:nvSpPr>
        <p:spPr>
          <a:xfrm>
            <a:off x="1332581" y="1379514"/>
            <a:ext cx="282840" cy="369332"/>
          </a:xfrm>
          <a:prstGeom prst="rect">
            <a:avLst/>
          </a:prstGeom>
          <a:noFill/>
        </p:spPr>
        <p:txBody>
          <a:bodyPr wrap="none" rtlCol="0">
            <a:spAutoFit/>
          </a:bodyPr>
          <a:lstStyle/>
          <a:p>
            <a:r>
              <a:rPr lang="en-US" b="1" dirty="0">
                <a:solidFill>
                  <a:srgbClr val="7030A0"/>
                </a:solidFill>
              </a:rPr>
              <a:t>v</a:t>
            </a:r>
          </a:p>
        </p:txBody>
      </p:sp>
      <p:cxnSp>
        <p:nvCxnSpPr>
          <p:cNvPr id="30" name="Straight Arrow Connector 29">
            <a:extLst>
              <a:ext uri="{FF2B5EF4-FFF2-40B4-BE49-F238E27FC236}">
                <a16:creationId xmlns:a16="http://schemas.microsoft.com/office/drawing/2014/main" id="{2FA991B3-7405-46EC-A9D9-FE1A66854A10}"/>
              </a:ext>
            </a:extLst>
          </p:cNvPr>
          <p:cNvCxnSpPr/>
          <p:nvPr/>
        </p:nvCxnSpPr>
        <p:spPr>
          <a:xfrm>
            <a:off x="1587093" y="1657587"/>
            <a:ext cx="176177" cy="167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Flowchart: Alternate Process 32">
            <a:extLst>
              <a:ext uri="{FF2B5EF4-FFF2-40B4-BE49-F238E27FC236}">
                <a16:creationId xmlns:a16="http://schemas.microsoft.com/office/drawing/2014/main" id="{B4016369-A305-4622-9D45-01AF43F172B3}"/>
              </a:ext>
            </a:extLst>
          </p:cNvPr>
          <p:cNvSpPr/>
          <p:nvPr/>
        </p:nvSpPr>
        <p:spPr>
          <a:xfrm>
            <a:off x="554557" y="3409843"/>
            <a:ext cx="649152" cy="80659"/>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8644B31-9C81-42B5-BB77-604DBDE09EDC}"/>
              </a:ext>
            </a:extLst>
          </p:cNvPr>
          <p:cNvSpPr/>
          <p:nvPr/>
        </p:nvSpPr>
        <p:spPr>
          <a:xfrm>
            <a:off x="541184" y="3502226"/>
            <a:ext cx="3418900" cy="45164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4079086-2406-48EF-AC5A-B9077A64B045}"/>
              </a:ext>
            </a:extLst>
          </p:cNvPr>
          <p:cNvSpPr/>
          <p:nvPr/>
        </p:nvSpPr>
        <p:spPr>
          <a:xfrm>
            <a:off x="522448" y="2929351"/>
            <a:ext cx="2075587" cy="491885"/>
          </a:xfrm>
          <a:custGeom>
            <a:avLst/>
            <a:gdLst>
              <a:gd name="connsiteX0" fmla="*/ 64676 w 2075587"/>
              <a:gd name="connsiteY0" fmla="*/ 486055 h 491885"/>
              <a:gd name="connsiteX1" fmla="*/ 1072861 w 2075587"/>
              <a:gd name="connsiteY1" fmla="*/ 439163 h 491885"/>
              <a:gd name="connsiteX2" fmla="*/ 1717630 w 2075587"/>
              <a:gd name="connsiteY2" fmla="*/ 333655 h 491885"/>
              <a:gd name="connsiteX3" fmla="*/ 2057599 w 2075587"/>
              <a:gd name="connsiteY3" fmla="*/ 204701 h 491885"/>
              <a:gd name="connsiteX4" fmla="*/ 2010707 w 2075587"/>
              <a:gd name="connsiteY4" fmla="*/ 5409 h 491885"/>
              <a:gd name="connsiteX5" fmla="*/ 1858307 w 2075587"/>
              <a:gd name="connsiteY5" fmla="*/ 52301 h 491885"/>
              <a:gd name="connsiteX6" fmla="*/ 1600399 w 2075587"/>
              <a:gd name="connsiteY6" fmla="*/ 134363 h 491885"/>
              <a:gd name="connsiteX7" fmla="*/ 1178368 w 2075587"/>
              <a:gd name="connsiteY7" fmla="*/ 204701 h 491885"/>
              <a:gd name="connsiteX8" fmla="*/ 533599 w 2075587"/>
              <a:gd name="connsiteY8" fmla="*/ 239870 h 491885"/>
              <a:gd name="connsiteX9" fmla="*/ 123291 w 2075587"/>
              <a:gd name="connsiteY9" fmla="*/ 251593 h 491885"/>
              <a:gd name="connsiteX10" fmla="*/ 99845 w 2075587"/>
              <a:gd name="connsiteY10" fmla="*/ 310209 h 491885"/>
              <a:gd name="connsiteX11" fmla="*/ 64676 w 2075587"/>
              <a:gd name="connsiteY11" fmla="*/ 486055 h 4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587" h="491885">
                <a:moveTo>
                  <a:pt x="64676" y="486055"/>
                </a:moveTo>
                <a:cubicBezTo>
                  <a:pt x="226845" y="507547"/>
                  <a:pt x="797369" y="464563"/>
                  <a:pt x="1072861" y="439163"/>
                </a:cubicBezTo>
                <a:cubicBezTo>
                  <a:pt x="1348353" y="413763"/>
                  <a:pt x="1553507" y="372732"/>
                  <a:pt x="1717630" y="333655"/>
                </a:cubicBezTo>
                <a:cubicBezTo>
                  <a:pt x="1881753" y="294578"/>
                  <a:pt x="2008753" y="259409"/>
                  <a:pt x="2057599" y="204701"/>
                </a:cubicBezTo>
                <a:cubicBezTo>
                  <a:pt x="2106445" y="149993"/>
                  <a:pt x="2043922" y="30809"/>
                  <a:pt x="2010707" y="5409"/>
                </a:cubicBezTo>
                <a:cubicBezTo>
                  <a:pt x="1977492" y="-19991"/>
                  <a:pt x="1858307" y="52301"/>
                  <a:pt x="1858307" y="52301"/>
                </a:cubicBezTo>
                <a:cubicBezTo>
                  <a:pt x="1789922" y="73793"/>
                  <a:pt x="1713722" y="108963"/>
                  <a:pt x="1600399" y="134363"/>
                </a:cubicBezTo>
                <a:cubicBezTo>
                  <a:pt x="1487076" y="159763"/>
                  <a:pt x="1356168" y="187117"/>
                  <a:pt x="1178368" y="204701"/>
                </a:cubicBezTo>
                <a:cubicBezTo>
                  <a:pt x="1000568" y="222285"/>
                  <a:pt x="709445" y="232055"/>
                  <a:pt x="533599" y="239870"/>
                </a:cubicBezTo>
                <a:cubicBezTo>
                  <a:pt x="357753" y="247685"/>
                  <a:pt x="195583" y="239870"/>
                  <a:pt x="123291" y="251593"/>
                </a:cubicBezTo>
                <a:cubicBezTo>
                  <a:pt x="50999" y="263316"/>
                  <a:pt x="103753" y="267224"/>
                  <a:pt x="99845" y="310209"/>
                </a:cubicBezTo>
                <a:cubicBezTo>
                  <a:pt x="95937" y="353194"/>
                  <a:pt x="-97493" y="464563"/>
                  <a:pt x="64676" y="486055"/>
                </a:cubicBezTo>
                <a:close/>
              </a:path>
            </a:pathLst>
          </a:custGeom>
          <a:gradFill>
            <a:gsLst>
              <a:gs pos="74000">
                <a:schemeClr val="accent3">
                  <a:lumMod val="60000"/>
                  <a:lumOff val="40000"/>
                </a:schemeClr>
              </a:gs>
              <a:gs pos="0">
                <a:schemeClr val="accent3">
                  <a:lumMod val="75000"/>
                </a:schemeClr>
              </a:gs>
              <a:gs pos="100000">
                <a:schemeClr val="accent3">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rc 36">
            <a:extLst>
              <a:ext uri="{FF2B5EF4-FFF2-40B4-BE49-F238E27FC236}">
                <a16:creationId xmlns:a16="http://schemas.microsoft.com/office/drawing/2014/main" id="{7599EDD8-CAAD-43CF-8200-4F8BDE9D8FB2}"/>
              </a:ext>
            </a:extLst>
          </p:cNvPr>
          <p:cNvSpPr/>
          <p:nvPr/>
        </p:nvSpPr>
        <p:spPr>
          <a:xfrm rot="7573322">
            <a:off x="902440" y="3019516"/>
            <a:ext cx="560032" cy="673815"/>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CCDE9CE0-F590-4388-A7A7-567FB1697E84}"/>
              </a:ext>
            </a:extLst>
          </p:cNvPr>
          <p:cNvSpPr/>
          <p:nvPr/>
        </p:nvSpPr>
        <p:spPr>
          <a:xfrm rot="7573322">
            <a:off x="832988" y="2785231"/>
            <a:ext cx="904453" cy="1013057"/>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35E98253-96A1-4B1E-950D-7ED455791D92}"/>
              </a:ext>
            </a:extLst>
          </p:cNvPr>
          <p:cNvSpPr/>
          <p:nvPr/>
        </p:nvSpPr>
        <p:spPr>
          <a:xfrm rot="7573322">
            <a:off x="712911" y="2679187"/>
            <a:ext cx="1126871" cy="1247371"/>
          </a:xfrm>
          <a:prstGeom prst="arc">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16">
            <a:extLst>
              <a:ext uri="{FF2B5EF4-FFF2-40B4-BE49-F238E27FC236}">
                <a16:creationId xmlns:a16="http://schemas.microsoft.com/office/drawing/2014/main" id="{15A99C7B-6605-40A2-9094-413FB6DEBFC0}"/>
              </a:ext>
            </a:extLst>
          </p:cNvPr>
          <p:cNvSpPr/>
          <p:nvPr/>
        </p:nvSpPr>
        <p:spPr>
          <a:xfrm>
            <a:off x="1829782" y="5247799"/>
            <a:ext cx="967779" cy="80659"/>
          </a:xfrm>
          <a:custGeom>
            <a:avLst/>
            <a:gdLst>
              <a:gd name="connsiteX0" fmla="*/ 0 w 1004836"/>
              <a:gd name="connsiteY0" fmla="*/ 60533 h 80659"/>
              <a:gd name="connsiteX1" fmla="*/ 80387 w 1004836"/>
              <a:gd name="connsiteY1" fmla="*/ 243 h 80659"/>
              <a:gd name="connsiteX2" fmla="*/ 271306 w 1004836"/>
              <a:gd name="connsiteY2" fmla="*/ 80630 h 80659"/>
              <a:gd name="connsiteX3" fmla="*/ 452176 w 1004836"/>
              <a:gd name="connsiteY3" fmla="*/ 10291 h 80659"/>
              <a:gd name="connsiteX4" fmla="*/ 633047 w 1004836"/>
              <a:gd name="connsiteY4" fmla="*/ 70581 h 80659"/>
              <a:gd name="connsiteX5" fmla="*/ 773723 w 1004836"/>
              <a:gd name="connsiteY5" fmla="*/ 10291 h 80659"/>
              <a:gd name="connsiteX6" fmla="*/ 934497 w 1004836"/>
              <a:gd name="connsiteY6" fmla="*/ 70581 h 80659"/>
              <a:gd name="connsiteX7" fmla="*/ 1004836 w 1004836"/>
              <a:gd name="connsiteY7" fmla="*/ 70581 h 8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36" h="80659">
                <a:moveTo>
                  <a:pt x="0" y="60533"/>
                </a:moveTo>
                <a:cubicBezTo>
                  <a:pt x="17584" y="28713"/>
                  <a:pt x="35169" y="-3107"/>
                  <a:pt x="80387" y="243"/>
                </a:cubicBezTo>
                <a:cubicBezTo>
                  <a:pt x="125605" y="3592"/>
                  <a:pt x="209341" y="78955"/>
                  <a:pt x="271306" y="80630"/>
                </a:cubicBezTo>
                <a:cubicBezTo>
                  <a:pt x="333271" y="82305"/>
                  <a:pt x="391886" y="11966"/>
                  <a:pt x="452176" y="10291"/>
                </a:cubicBezTo>
                <a:cubicBezTo>
                  <a:pt x="512466" y="8616"/>
                  <a:pt x="579456" y="70581"/>
                  <a:pt x="633047" y="70581"/>
                </a:cubicBezTo>
                <a:cubicBezTo>
                  <a:pt x="686638" y="70581"/>
                  <a:pt x="723481" y="10291"/>
                  <a:pt x="773723" y="10291"/>
                </a:cubicBezTo>
                <a:cubicBezTo>
                  <a:pt x="823965" y="10291"/>
                  <a:pt x="895978" y="60533"/>
                  <a:pt x="934497" y="70581"/>
                </a:cubicBezTo>
                <a:cubicBezTo>
                  <a:pt x="973016" y="80629"/>
                  <a:pt x="988926" y="75605"/>
                  <a:pt x="1004836" y="70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9D8D9BA-F89D-4154-BD85-CF30F76BDC6E}"/>
              </a:ext>
            </a:extLst>
          </p:cNvPr>
          <p:cNvSpPr txBox="1"/>
          <p:nvPr/>
        </p:nvSpPr>
        <p:spPr>
          <a:xfrm>
            <a:off x="1628128" y="3615543"/>
            <a:ext cx="1543884" cy="369332"/>
          </a:xfrm>
          <a:prstGeom prst="rect">
            <a:avLst/>
          </a:prstGeom>
          <a:noFill/>
        </p:spPr>
        <p:txBody>
          <a:bodyPr wrap="none" rtlCol="0">
            <a:spAutoFit/>
          </a:bodyPr>
          <a:lstStyle/>
          <a:p>
            <a:r>
              <a:rPr lang="en-US" dirty="0">
                <a:solidFill>
                  <a:srgbClr val="FF0000"/>
                </a:solidFill>
              </a:rPr>
              <a:t>Bulk (P-) wave</a:t>
            </a:r>
          </a:p>
        </p:txBody>
      </p:sp>
      <p:sp>
        <p:nvSpPr>
          <p:cNvPr id="42" name="TextBox 41">
            <a:extLst>
              <a:ext uri="{FF2B5EF4-FFF2-40B4-BE49-F238E27FC236}">
                <a16:creationId xmlns:a16="http://schemas.microsoft.com/office/drawing/2014/main" id="{68DA8D35-D91B-4C0F-BFB1-58257D782A18}"/>
              </a:ext>
            </a:extLst>
          </p:cNvPr>
          <p:cNvSpPr txBox="1"/>
          <p:nvPr/>
        </p:nvSpPr>
        <p:spPr>
          <a:xfrm>
            <a:off x="2633455" y="4848737"/>
            <a:ext cx="1868268" cy="369332"/>
          </a:xfrm>
          <a:prstGeom prst="rect">
            <a:avLst/>
          </a:prstGeom>
          <a:noFill/>
        </p:spPr>
        <p:txBody>
          <a:bodyPr wrap="none" rtlCol="0">
            <a:spAutoFit/>
          </a:bodyPr>
          <a:lstStyle/>
          <a:p>
            <a:r>
              <a:rPr lang="en-US" dirty="0">
                <a:solidFill>
                  <a:srgbClr val="FF0000"/>
                </a:solidFill>
              </a:rPr>
              <a:t>Surface (S-) wave</a:t>
            </a:r>
          </a:p>
        </p:txBody>
      </p:sp>
      <p:sp>
        <p:nvSpPr>
          <p:cNvPr id="43" name="TextBox 42">
            <a:extLst>
              <a:ext uri="{FF2B5EF4-FFF2-40B4-BE49-F238E27FC236}">
                <a16:creationId xmlns:a16="http://schemas.microsoft.com/office/drawing/2014/main" id="{51C4850C-051F-46B9-A597-32BDEA89BB9B}"/>
              </a:ext>
            </a:extLst>
          </p:cNvPr>
          <p:cNvSpPr txBox="1"/>
          <p:nvPr/>
        </p:nvSpPr>
        <p:spPr>
          <a:xfrm>
            <a:off x="1088807" y="5670014"/>
            <a:ext cx="1805302" cy="369332"/>
          </a:xfrm>
          <a:prstGeom prst="rect">
            <a:avLst/>
          </a:prstGeom>
          <a:noFill/>
        </p:spPr>
        <p:txBody>
          <a:bodyPr wrap="none" rtlCol="0">
            <a:spAutoFit/>
          </a:bodyPr>
          <a:lstStyle/>
          <a:p>
            <a:r>
              <a:rPr lang="en-US" dirty="0">
                <a:solidFill>
                  <a:srgbClr val="FF0000"/>
                </a:solidFill>
              </a:rPr>
              <a:t>Bulk resonances</a:t>
            </a:r>
          </a:p>
        </p:txBody>
      </p:sp>
      <p:pic>
        <p:nvPicPr>
          <p:cNvPr id="47" name="Picture 46">
            <a:extLst>
              <a:ext uri="{FF2B5EF4-FFF2-40B4-BE49-F238E27FC236}">
                <a16:creationId xmlns:a16="http://schemas.microsoft.com/office/drawing/2014/main" id="{7554487A-E65E-49B4-AACB-A4F87AC94EAB}"/>
              </a:ext>
            </a:extLst>
          </p:cNvPr>
          <p:cNvPicPr>
            <a:picLocks noChangeAspect="1"/>
          </p:cNvPicPr>
          <p:nvPr/>
        </p:nvPicPr>
        <p:blipFill>
          <a:blip r:embed="rId3"/>
          <a:stretch>
            <a:fillRect/>
          </a:stretch>
        </p:blipFill>
        <p:spPr>
          <a:xfrm>
            <a:off x="5142351" y="4484636"/>
            <a:ext cx="2967835" cy="1751594"/>
          </a:xfrm>
          <a:prstGeom prst="rect">
            <a:avLst/>
          </a:prstGeom>
        </p:spPr>
      </p:pic>
      <p:pic>
        <p:nvPicPr>
          <p:cNvPr id="48" name="Picture 47">
            <a:extLst>
              <a:ext uri="{FF2B5EF4-FFF2-40B4-BE49-F238E27FC236}">
                <a16:creationId xmlns:a16="http://schemas.microsoft.com/office/drawing/2014/main" id="{5828CB61-4AF6-4A62-87E5-5096AE5794B1}"/>
              </a:ext>
            </a:extLst>
          </p:cNvPr>
          <p:cNvPicPr>
            <a:picLocks noChangeAspect="1"/>
          </p:cNvPicPr>
          <p:nvPr/>
        </p:nvPicPr>
        <p:blipFill>
          <a:blip r:embed="rId4"/>
          <a:stretch>
            <a:fillRect/>
          </a:stretch>
        </p:blipFill>
        <p:spPr>
          <a:xfrm>
            <a:off x="8286139" y="4493943"/>
            <a:ext cx="3375125" cy="1754002"/>
          </a:xfrm>
          <a:prstGeom prst="rect">
            <a:avLst/>
          </a:prstGeom>
        </p:spPr>
      </p:pic>
      <p:pic>
        <p:nvPicPr>
          <p:cNvPr id="53" name="Picture 52">
            <a:extLst>
              <a:ext uri="{FF2B5EF4-FFF2-40B4-BE49-F238E27FC236}">
                <a16:creationId xmlns:a16="http://schemas.microsoft.com/office/drawing/2014/main" id="{4B370337-9C0C-440C-ADDE-0204A2227F4A}"/>
              </a:ext>
            </a:extLst>
          </p:cNvPr>
          <p:cNvPicPr>
            <a:picLocks noChangeAspect="1"/>
          </p:cNvPicPr>
          <p:nvPr/>
        </p:nvPicPr>
        <p:blipFill>
          <a:blip r:embed="rId5"/>
          <a:stretch>
            <a:fillRect/>
          </a:stretch>
        </p:blipFill>
        <p:spPr>
          <a:xfrm>
            <a:off x="5158235" y="2733042"/>
            <a:ext cx="2951951" cy="1751594"/>
          </a:xfrm>
          <a:prstGeom prst="rect">
            <a:avLst/>
          </a:prstGeom>
        </p:spPr>
      </p:pic>
      <p:pic>
        <p:nvPicPr>
          <p:cNvPr id="54" name="Picture 53">
            <a:extLst>
              <a:ext uri="{FF2B5EF4-FFF2-40B4-BE49-F238E27FC236}">
                <a16:creationId xmlns:a16="http://schemas.microsoft.com/office/drawing/2014/main" id="{345F19A8-B35E-4B88-AB8B-4DD2D7A3925B}"/>
              </a:ext>
            </a:extLst>
          </p:cNvPr>
          <p:cNvPicPr>
            <a:picLocks noChangeAspect="1"/>
          </p:cNvPicPr>
          <p:nvPr/>
        </p:nvPicPr>
        <p:blipFill>
          <a:blip r:embed="rId6"/>
          <a:stretch>
            <a:fillRect/>
          </a:stretch>
        </p:blipFill>
        <p:spPr>
          <a:xfrm>
            <a:off x="8270598" y="2723736"/>
            <a:ext cx="3390667" cy="1770207"/>
          </a:xfrm>
          <a:prstGeom prst="rect">
            <a:avLst/>
          </a:prstGeom>
        </p:spPr>
      </p:pic>
      <p:pic>
        <p:nvPicPr>
          <p:cNvPr id="57" name="Picture 56">
            <a:extLst>
              <a:ext uri="{FF2B5EF4-FFF2-40B4-BE49-F238E27FC236}">
                <a16:creationId xmlns:a16="http://schemas.microsoft.com/office/drawing/2014/main" id="{FAE007A2-74AE-4AEF-8ECB-C30183FEB2AC}"/>
              </a:ext>
            </a:extLst>
          </p:cNvPr>
          <p:cNvPicPr>
            <a:picLocks noChangeAspect="1"/>
          </p:cNvPicPr>
          <p:nvPr/>
        </p:nvPicPr>
        <p:blipFill>
          <a:blip r:embed="rId7"/>
          <a:stretch>
            <a:fillRect/>
          </a:stretch>
        </p:blipFill>
        <p:spPr>
          <a:xfrm>
            <a:off x="5159829" y="961012"/>
            <a:ext cx="2950357" cy="1750648"/>
          </a:xfrm>
          <a:prstGeom prst="rect">
            <a:avLst/>
          </a:prstGeom>
        </p:spPr>
      </p:pic>
      <p:pic>
        <p:nvPicPr>
          <p:cNvPr id="58" name="Picture 57">
            <a:extLst>
              <a:ext uri="{FF2B5EF4-FFF2-40B4-BE49-F238E27FC236}">
                <a16:creationId xmlns:a16="http://schemas.microsoft.com/office/drawing/2014/main" id="{EA47F7D1-8CD0-47CF-9F61-2CB1090E2802}"/>
              </a:ext>
            </a:extLst>
          </p:cNvPr>
          <p:cNvPicPr>
            <a:picLocks noChangeAspect="1"/>
          </p:cNvPicPr>
          <p:nvPr/>
        </p:nvPicPr>
        <p:blipFill>
          <a:blip r:embed="rId8"/>
          <a:stretch>
            <a:fillRect/>
          </a:stretch>
        </p:blipFill>
        <p:spPr>
          <a:xfrm>
            <a:off x="8286139" y="947101"/>
            <a:ext cx="3363175" cy="1769253"/>
          </a:xfrm>
          <a:prstGeom prst="rect">
            <a:avLst/>
          </a:prstGeom>
        </p:spPr>
      </p:pic>
      <p:sp>
        <p:nvSpPr>
          <p:cNvPr id="59" name="Arrow: Right 58">
            <a:extLst>
              <a:ext uri="{FF2B5EF4-FFF2-40B4-BE49-F238E27FC236}">
                <a16:creationId xmlns:a16="http://schemas.microsoft.com/office/drawing/2014/main" id="{A7BA1883-45BC-47D7-A9EB-D4CBA21C71DD}"/>
              </a:ext>
            </a:extLst>
          </p:cNvPr>
          <p:cNvSpPr/>
          <p:nvPr/>
        </p:nvSpPr>
        <p:spPr>
          <a:xfrm>
            <a:off x="4689740" y="1409885"/>
            <a:ext cx="408019" cy="7779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4D2ACCEF-12AE-4091-8B21-EBCC7EDAE940}"/>
              </a:ext>
            </a:extLst>
          </p:cNvPr>
          <p:cNvSpPr/>
          <p:nvPr/>
        </p:nvSpPr>
        <p:spPr>
          <a:xfrm>
            <a:off x="4689740" y="4981956"/>
            <a:ext cx="408019" cy="7779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E49B3B58-993C-4C92-9B72-1DC8C51FC582}"/>
              </a:ext>
            </a:extLst>
          </p:cNvPr>
          <p:cNvSpPr/>
          <p:nvPr/>
        </p:nvSpPr>
        <p:spPr>
          <a:xfrm>
            <a:off x="4710352" y="3240824"/>
            <a:ext cx="408019" cy="7779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2B6E922-A213-42A0-AD22-4DD531DADB32}"/>
              </a:ext>
            </a:extLst>
          </p:cNvPr>
          <p:cNvSpPr txBox="1"/>
          <p:nvPr/>
        </p:nvSpPr>
        <p:spPr>
          <a:xfrm>
            <a:off x="41672" y="2503929"/>
            <a:ext cx="4276363" cy="369332"/>
          </a:xfrm>
          <a:prstGeom prst="rect">
            <a:avLst/>
          </a:prstGeom>
          <a:noFill/>
        </p:spPr>
        <p:txBody>
          <a:bodyPr wrap="none" rtlCol="0">
            <a:spAutoFit/>
          </a:bodyPr>
          <a:lstStyle/>
          <a:p>
            <a:r>
              <a:rPr lang="en-US" dirty="0">
                <a:solidFill>
                  <a:srgbClr val="7030A0"/>
                </a:solidFill>
              </a:rPr>
              <a:t>Predominantly a high-frequency bulk wave</a:t>
            </a:r>
          </a:p>
        </p:txBody>
      </p:sp>
      <p:sp>
        <p:nvSpPr>
          <p:cNvPr id="2" name="Rectangle 1">
            <a:extLst>
              <a:ext uri="{FF2B5EF4-FFF2-40B4-BE49-F238E27FC236}">
                <a16:creationId xmlns:a16="http://schemas.microsoft.com/office/drawing/2014/main" id="{0F901BDA-5AC7-4D53-AEB5-E6D80D20847B}"/>
              </a:ext>
            </a:extLst>
          </p:cNvPr>
          <p:cNvSpPr/>
          <p:nvPr/>
        </p:nvSpPr>
        <p:spPr>
          <a:xfrm>
            <a:off x="79386" y="5977553"/>
            <a:ext cx="4902553" cy="369332"/>
          </a:xfrm>
          <a:prstGeom prst="rect">
            <a:avLst/>
          </a:prstGeom>
        </p:spPr>
        <p:txBody>
          <a:bodyPr wrap="square">
            <a:spAutoFit/>
          </a:bodyPr>
          <a:lstStyle/>
          <a:p>
            <a:r>
              <a:rPr lang="en-US" dirty="0">
                <a:solidFill>
                  <a:srgbClr val="7030A0"/>
                </a:solidFill>
              </a:rPr>
              <a:t>Low-frequency structural resonances</a:t>
            </a:r>
          </a:p>
        </p:txBody>
      </p:sp>
    </p:spTree>
    <p:extLst>
      <p:ext uri="{BB962C8B-B14F-4D97-AF65-F5344CB8AC3E}">
        <p14:creationId xmlns:p14="http://schemas.microsoft.com/office/powerpoint/2010/main" val="218348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4F46-0F1E-4036-800D-E2746DF3B7E9}"/>
              </a:ext>
            </a:extLst>
          </p:cNvPr>
          <p:cNvSpPr>
            <a:spLocks noGrp="1"/>
          </p:cNvSpPr>
          <p:nvPr>
            <p:ph type="title"/>
          </p:nvPr>
        </p:nvSpPr>
        <p:spPr/>
        <p:txBody>
          <a:bodyPr/>
          <a:lstStyle/>
          <a:p>
            <a:r>
              <a:rPr lang="en-US" dirty="0"/>
              <a:t>Wavelet analysis</a:t>
            </a:r>
          </a:p>
        </p:txBody>
      </p:sp>
      <p:sp>
        <p:nvSpPr>
          <p:cNvPr id="3" name="TextBox 2">
            <a:extLst>
              <a:ext uri="{FF2B5EF4-FFF2-40B4-BE49-F238E27FC236}">
                <a16:creationId xmlns:a16="http://schemas.microsoft.com/office/drawing/2014/main" id="{E0DDBE36-94DA-4C30-AF6A-B2DB88DEFCBF}"/>
              </a:ext>
            </a:extLst>
          </p:cNvPr>
          <p:cNvSpPr txBox="1"/>
          <p:nvPr/>
        </p:nvSpPr>
        <p:spPr>
          <a:xfrm>
            <a:off x="491942" y="973475"/>
            <a:ext cx="11430303" cy="1477328"/>
          </a:xfrm>
          <a:prstGeom prst="rect">
            <a:avLst/>
          </a:prstGeom>
          <a:noFill/>
        </p:spPr>
        <p:txBody>
          <a:bodyPr wrap="square" rtlCol="0">
            <a:spAutoFit/>
          </a:bodyPr>
          <a:lstStyle/>
          <a:p>
            <a:r>
              <a:rPr lang="en-US" dirty="0">
                <a:solidFill>
                  <a:schemeClr val="tx1">
                    <a:lumMod val="75000"/>
                    <a:lumOff val="25000"/>
                  </a:schemeClr>
                </a:solidFill>
              </a:rPr>
              <a:t>To analyze transient waveforms such as AEs, wavelet transforms are most convenient as they allow to accurately estimate frequency content of the signals.</a:t>
            </a:r>
          </a:p>
          <a:p>
            <a:endParaRPr lang="en-US" dirty="0">
              <a:solidFill>
                <a:schemeClr val="tx1">
                  <a:lumMod val="75000"/>
                  <a:lumOff val="25000"/>
                </a:schemeClr>
              </a:solidFill>
            </a:endParaRPr>
          </a:p>
          <a:p>
            <a:r>
              <a:rPr lang="en-US" dirty="0">
                <a:solidFill>
                  <a:schemeClr val="tx1">
                    <a:lumMod val="75000"/>
                    <a:lumOff val="25000"/>
                  </a:schemeClr>
                </a:solidFill>
              </a:rPr>
              <a:t>We used the </a:t>
            </a:r>
            <a:r>
              <a:rPr lang="en-US" dirty="0" err="1">
                <a:solidFill>
                  <a:schemeClr val="tx1">
                    <a:lumMod val="75000"/>
                    <a:lumOff val="25000"/>
                  </a:schemeClr>
                </a:solidFill>
              </a:rPr>
              <a:t>Morlet</a:t>
            </a:r>
            <a:r>
              <a:rPr lang="en-US" dirty="0">
                <a:solidFill>
                  <a:schemeClr val="tx1">
                    <a:lumMod val="75000"/>
                    <a:lumOff val="25000"/>
                  </a:schemeClr>
                </a:solidFill>
              </a:rPr>
              <a:t> Wavelet </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EE3CE67-4B48-484A-8DA7-D82862B76917}"/>
                  </a:ext>
                </a:extLst>
              </p:cNvPr>
              <p:cNvSpPr txBox="1"/>
              <p:nvPr/>
            </p:nvSpPr>
            <p:spPr>
              <a:xfrm>
                <a:off x="3418342" y="1666109"/>
                <a:ext cx="232127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lumMod val="75000"/>
                              <a:lumOff val="25000"/>
                            </a:schemeClr>
                          </a:solidFill>
                          <a:latin typeface="Cambria Math" panose="02040503050406030204" pitchFamily="18" charset="0"/>
                          <a:ea typeface="Cambria Math" panose="02040503050406030204" pitchFamily="18" charset="0"/>
                        </a:rPr>
                        <m:t>𝜑</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e>
                      </m:d>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𝑒</m:t>
                          </m:r>
                        </m:e>
                        <m:sup>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den>
                          </m:f>
                        </m:sup>
                      </m:s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 </m:t>
                      </m:r>
                      <m:r>
                        <m:rPr>
                          <m:sty m:val="p"/>
                        </m:rPr>
                        <a:rPr lang="en-US" b="0" i="0" smtClean="0">
                          <a:solidFill>
                            <a:schemeClr val="tx1">
                              <a:lumMod val="75000"/>
                              <a:lumOff val="25000"/>
                            </a:schemeClr>
                          </a:solidFill>
                          <a:latin typeface="Cambria Math" panose="02040503050406030204" pitchFamily="18" charset="0"/>
                          <a:ea typeface="Cambria Math" panose="02040503050406030204" pitchFamily="18" charset="0"/>
                        </a:rPr>
                        <m:t>cos</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d>
                        <m:d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dPr>
                        <m:e>
                          <m:f>
                            <m:f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3</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𝜋</m:t>
                              </m:r>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den>
                          </m:f>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e>
                      </m:d>
                    </m:oMath>
                  </m:oMathPara>
                </a14:m>
                <a:endParaRPr lang="en-US" dirty="0">
                  <a:solidFill>
                    <a:schemeClr val="tx1">
                      <a:lumMod val="75000"/>
                      <a:lumOff val="25000"/>
                    </a:schemeClr>
                  </a:solidFill>
                </a:endParaRPr>
              </a:p>
            </p:txBody>
          </p:sp>
        </mc:Choice>
        <mc:Fallback xmlns="">
          <p:sp>
            <p:nvSpPr>
              <p:cNvPr id="4" name="TextBox 3">
                <a:extLst>
                  <a:ext uri="{FF2B5EF4-FFF2-40B4-BE49-F238E27FC236}">
                    <a16:creationId xmlns:a16="http://schemas.microsoft.com/office/drawing/2014/main" id="{FEE3CE67-4B48-484A-8DA7-D82862B76917}"/>
                  </a:ext>
                </a:extLst>
              </p:cNvPr>
              <p:cNvSpPr txBox="1">
                <a:spLocks noRot="1" noChangeAspect="1" noMove="1" noResize="1" noEditPoints="1" noAdjustHandles="1" noChangeArrowheads="1" noChangeShapeType="1" noTextEdit="1"/>
              </p:cNvSpPr>
              <p:nvPr/>
            </p:nvSpPr>
            <p:spPr>
              <a:xfrm>
                <a:off x="3418342" y="1666109"/>
                <a:ext cx="2321276" cy="62235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E08961-7117-47FF-8AB2-3FE58E2E7BE1}"/>
                  </a:ext>
                </a:extLst>
              </p:cNvPr>
              <p:cNvSpPr txBox="1"/>
              <p:nvPr/>
            </p:nvSpPr>
            <p:spPr>
              <a:xfrm>
                <a:off x="6182233" y="2190573"/>
                <a:ext cx="96488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𝑓</m:t>
                          </m:r>
                        </m:e>
                        <m:sub>
                          <m:r>
                            <a:rPr lang="en-US" b="0" i="1" smtClean="0">
                              <a:solidFill>
                                <a:schemeClr val="tx1">
                                  <a:lumMod val="75000"/>
                                  <a:lumOff val="25000"/>
                                </a:schemeClr>
                              </a:solidFill>
                              <a:latin typeface="Cambria Math" panose="02040503050406030204" pitchFamily="18" charset="0"/>
                            </a:rPr>
                            <m:t>𝑎</m:t>
                          </m:r>
                        </m:sub>
                      </m:sSub>
                      <m:r>
                        <a:rPr lang="en-US" b="0" i="1" smtClean="0">
                          <a:solidFill>
                            <a:schemeClr val="tx1">
                              <a:lumMod val="75000"/>
                              <a:lumOff val="25000"/>
                            </a:schemeClr>
                          </a:solidFill>
                          <a:latin typeface="Cambria Math" panose="02040503050406030204" pitchFamily="18" charset="0"/>
                        </a:rPr>
                        <m:t>= </m:t>
                      </m:r>
                      <m:f>
                        <m:fPr>
                          <m:ctrlPr>
                            <a:rPr lang="en-US" b="0" i="1" smtClean="0">
                              <a:solidFill>
                                <a:schemeClr val="tx1">
                                  <a:lumMod val="75000"/>
                                  <a:lumOff val="25000"/>
                                </a:schemeClr>
                              </a:solidFill>
                              <a:latin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rPr>
                            <m:t>3</m:t>
                          </m:r>
                        </m:num>
                        <m:den>
                          <m:r>
                            <a:rPr lang="en-US" b="0" i="1" smtClean="0">
                              <a:solidFill>
                                <a:schemeClr val="tx1">
                                  <a:lumMod val="75000"/>
                                  <a:lumOff val="25000"/>
                                </a:schemeClr>
                              </a:solidFill>
                              <a:latin typeface="Cambria Math" panose="02040503050406030204" pitchFamily="18" charset="0"/>
                            </a:rPr>
                            <m:t>4</m:t>
                          </m:r>
                          <m:r>
                            <a:rPr lang="en-US" b="0" i="1" smtClean="0">
                              <a:solidFill>
                                <a:schemeClr val="tx1">
                                  <a:lumMod val="75000"/>
                                  <a:lumOff val="25000"/>
                                </a:schemeClr>
                              </a:solidFill>
                              <a:latin typeface="Cambria Math" panose="02040503050406030204" pitchFamily="18" charset="0"/>
                            </a:rPr>
                            <m:t>𝑎𝑡</m:t>
                          </m:r>
                        </m:den>
                      </m:f>
                    </m:oMath>
                  </m:oMathPara>
                </a14:m>
                <a:endParaRPr lang="en-US" dirty="0"/>
              </a:p>
            </p:txBody>
          </p:sp>
        </mc:Choice>
        <mc:Fallback xmlns="">
          <p:sp>
            <p:nvSpPr>
              <p:cNvPr id="9" name="TextBox 8">
                <a:extLst>
                  <a:ext uri="{FF2B5EF4-FFF2-40B4-BE49-F238E27FC236}">
                    <a16:creationId xmlns:a16="http://schemas.microsoft.com/office/drawing/2014/main" id="{F6E08961-7117-47FF-8AB2-3FE58E2E7BE1}"/>
                  </a:ext>
                </a:extLst>
              </p:cNvPr>
              <p:cNvSpPr txBox="1">
                <a:spLocks noRot="1" noChangeAspect="1" noMove="1" noResize="1" noEditPoints="1" noAdjustHandles="1" noChangeArrowheads="1" noChangeShapeType="1" noTextEdit="1"/>
              </p:cNvSpPr>
              <p:nvPr/>
            </p:nvSpPr>
            <p:spPr>
              <a:xfrm>
                <a:off x="6182233" y="2190573"/>
                <a:ext cx="964880" cy="520399"/>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FCC3E1E-AEE3-4E43-BD6B-93E8AEA49D63}"/>
              </a:ext>
            </a:extLst>
          </p:cNvPr>
          <p:cNvSpPr txBox="1"/>
          <p:nvPr/>
        </p:nvSpPr>
        <p:spPr>
          <a:xfrm>
            <a:off x="5782702" y="1770696"/>
            <a:ext cx="3556743" cy="369332"/>
          </a:xfrm>
          <a:prstGeom prst="rect">
            <a:avLst/>
          </a:prstGeom>
          <a:noFill/>
        </p:spPr>
        <p:txBody>
          <a:bodyPr wrap="none" rtlCol="0">
            <a:spAutoFit/>
          </a:bodyPr>
          <a:lstStyle/>
          <a:p>
            <a:r>
              <a:rPr lang="en-US" dirty="0">
                <a:solidFill>
                  <a:schemeClr val="tx1">
                    <a:lumMod val="75000"/>
                    <a:lumOff val="25000"/>
                  </a:schemeClr>
                </a:solidFill>
              </a:rPr>
              <a:t>with the central frequency of ¾ Hz</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B7AA80-A5B7-4F82-9665-C6333FFC34ED}"/>
                  </a:ext>
                </a:extLst>
              </p:cNvPr>
              <p:cNvSpPr txBox="1"/>
              <p:nvPr/>
            </p:nvSpPr>
            <p:spPr>
              <a:xfrm>
                <a:off x="491941" y="2280463"/>
                <a:ext cx="5876865" cy="369332"/>
              </a:xfrm>
              <a:prstGeom prst="rect">
                <a:avLst/>
              </a:prstGeom>
              <a:noFill/>
            </p:spPr>
            <p:txBody>
              <a:bodyPr wrap="none" rtlCol="0">
                <a:spAutoFit/>
              </a:bodyPr>
              <a:lstStyle/>
              <a:p>
                <a:r>
                  <a:rPr lang="en-US" dirty="0">
                    <a:solidFill>
                      <a:schemeClr val="tx1">
                        <a:lumMod val="75000"/>
                        <a:lumOff val="25000"/>
                      </a:schemeClr>
                    </a:solidFill>
                  </a:rPr>
                  <a:t>For the scale </a:t>
                </a:r>
                <a14:m>
                  <m:oMath xmlns:m="http://schemas.openxmlformats.org/officeDocument/2006/math">
                    <m:r>
                      <a:rPr lang="en-US" b="0" i="1" smtClean="0">
                        <a:solidFill>
                          <a:schemeClr val="tx1">
                            <a:lumMod val="75000"/>
                            <a:lumOff val="25000"/>
                          </a:schemeClr>
                        </a:solidFill>
                        <a:latin typeface="Cambria Math" panose="02040503050406030204" pitchFamily="18" charset="0"/>
                      </a:rPr>
                      <m:t>𝑎</m:t>
                    </m:r>
                  </m:oMath>
                </a14:m>
                <a:r>
                  <a:rPr lang="en-US" dirty="0">
                    <a:solidFill>
                      <a:schemeClr val="tx1">
                        <a:lumMod val="75000"/>
                        <a:lumOff val="25000"/>
                      </a:schemeClr>
                    </a:solidFill>
                  </a:rPr>
                  <a:t> the corresponding frequency value is then  </a:t>
                </a:r>
              </a:p>
            </p:txBody>
          </p:sp>
        </mc:Choice>
        <mc:Fallback xmlns="">
          <p:sp>
            <p:nvSpPr>
              <p:cNvPr id="11" name="TextBox 10">
                <a:extLst>
                  <a:ext uri="{FF2B5EF4-FFF2-40B4-BE49-F238E27FC236}">
                    <a16:creationId xmlns:a16="http://schemas.microsoft.com/office/drawing/2014/main" id="{A2B7AA80-A5B7-4F82-9665-C6333FFC34ED}"/>
                  </a:ext>
                </a:extLst>
              </p:cNvPr>
              <p:cNvSpPr txBox="1">
                <a:spLocks noRot="1" noChangeAspect="1" noMove="1" noResize="1" noEditPoints="1" noAdjustHandles="1" noChangeArrowheads="1" noChangeShapeType="1" noTextEdit="1"/>
              </p:cNvSpPr>
              <p:nvPr/>
            </p:nvSpPr>
            <p:spPr>
              <a:xfrm>
                <a:off x="491941" y="2280463"/>
                <a:ext cx="5876865" cy="369332"/>
              </a:xfrm>
              <a:prstGeom prst="rect">
                <a:avLst/>
              </a:prstGeom>
              <a:blipFill>
                <a:blip r:embed="rId4"/>
                <a:stretch>
                  <a:fillRect l="-93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AA4CFF-13AF-4D2B-84A8-6B6844A9A379}"/>
                  </a:ext>
                </a:extLst>
              </p:cNvPr>
              <p:cNvSpPr txBox="1"/>
              <p:nvPr/>
            </p:nvSpPr>
            <p:spPr>
              <a:xfrm>
                <a:off x="491941" y="2811868"/>
                <a:ext cx="6667851" cy="1200329"/>
              </a:xfrm>
              <a:prstGeom prst="rect">
                <a:avLst/>
              </a:prstGeom>
              <a:noFill/>
            </p:spPr>
            <p:txBody>
              <a:bodyPr wrap="square" rtlCol="0">
                <a:spAutoFit/>
              </a:bodyPr>
              <a:lstStyle/>
              <a:p>
                <a:pPr algn="just"/>
                <a:r>
                  <a:rPr lang="en-US" dirty="0">
                    <a:solidFill>
                      <a:schemeClr val="tx1">
                        <a:lumMod val="75000"/>
                        <a:lumOff val="25000"/>
                      </a:schemeClr>
                    </a:solidFill>
                  </a:rPr>
                  <a:t>As scale value is inversely proportional to frequency, we choose a set of </a:t>
                </a:r>
                <a14:m>
                  <m:oMath xmlns:m="http://schemas.openxmlformats.org/officeDocument/2006/math">
                    <m:r>
                      <a:rPr lang="en-US" b="0" i="1" smtClean="0">
                        <a:solidFill>
                          <a:schemeClr val="tx1">
                            <a:lumMod val="75000"/>
                            <a:lumOff val="25000"/>
                          </a:schemeClr>
                        </a:solidFill>
                        <a:latin typeface="Cambria Math" panose="02040503050406030204" pitchFamily="18" charset="0"/>
                      </a:rPr>
                      <m:t>𝑎</m:t>
                    </m:r>
                    <m:r>
                      <a:rPr lang="en-US" b="0" i="1" smtClean="0">
                        <a:solidFill>
                          <a:schemeClr val="tx1">
                            <a:lumMod val="75000"/>
                            <a:lumOff val="25000"/>
                          </a:schemeClr>
                        </a:solidFill>
                        <a:latin typeface="Cambria Math" panose="02040503050406030204" pitchFamily="18" charset="0"/>
                      </a:rPr>
                      <m:t> </m:t>
                    </m:r>
                  </m:oMath>
                </a14:m>
                <a:r>
                  <a:rPr lang="en-US" dirty="0">
                    <a:solidFill>
                      <a:schemeClr val="tx1">
                        <a:lumMod val="75000"/>
                        <a:lumOff val="25000"/>
                      </a:schemeClr>
                    </a:solidFill>
                  </a:rPr>
                  <a:t>values so that </a:t>
                </a:r>
                <a:r>
                  <a:rPr lang="en-US" dirty="0">
                    <a:solidFill>
                      <a:schemeClr val="tx1">
                        <a:lumMod val="75000"/>
                        <a:lumOff val="25000"/>
                      </a:schemeClr>
                    </a:solidFill>
                    <a:effectLst/>
                  </a:rPr>
                  <a:t>the center frequencies of the wavelets at the analyzed scales evenly sample the frequency range from 0 to </a:t>
                </a:r>
                <a14:m>
                  <m:oMath xmlns:m="http://schemas.openxmlformats.org/officeDocument/2006/math">
                    <m:sSub>
                      <m:sSubPr>
                        <m:ctrlPr>
                          <a:rPr lang="en-US" i="1" smtClean="0">
                            <a:solidFill>
                              <a:schemeClr val="tx1">
                                <a:lumMod val="75000"/>
                                <a:lumOff val="25000"/>
                              </a:schemeClr>
                            </a:solidFill>
                            <a:effectLst/>
                            <a:latin typeface="Cambria Math" panose="02040503050406030204" pitchFamily="18" charset="0"/>
                          </a:rPr>
                        </m:ctrlPr>
                      </m:sSubPr>
                      <m:e>
                        <m:r>
                          <a:rPr lang="en-US" b="0" i="1" smtClean="0">
                            <a:solidFill>
                              <a:schemeClr val="tx1">
                                <a:lumMod val="75000"/>
                                <a:lumOff val="25000"/>
                              </a:schemeClr>
                            </a:solidFill>
                            <a:effectLst/>
                            <a:latin typeface="Cambria Math" panose="02040503050406030204" pitchFamily="18" charset="0"/>
                          </a:rPr>
                          <m:t>𝑓</m:t>
                        </m:r>
                      </m:e>
                      <m:sub>
                        <m:r>
                          <a:rPr lang="en-US" b="0" i="1" smtClean="0">
                            <a:solidFill>
                              <a:schemeClr val="tx1">
                                <a:lumMod val="75000"/>
                                <a:lumOff val="25000"/>
                              </a:schemeClr>
                            </a:solidFill>
                            <a:effectLst/>
                            <a:latin typeface="Cambria Math" panose="02040503050406030204" pitchFamily="18" charset="0"/>
                          </a:rPr>
                          <m:t>𝑠</m:t>
                        </m:r>
                      </m:sub>
                    </m:sSub>
                  </m:oMath>
                </a14:m>
                <a:r>
                  <a:rPr lang="en-US" dirty="0">
                    <a:solidFill>
                      <a:schemeClr val="tx1">
                        <a:lumMod val="75000"/>
                        <a:lumOff val="25000"/>
                      </a:schemeClr>
                    </a:solidFill>
                  </a:rPr>
                  <a:t>/2 (where </a:t>
                </a:r>
                <a14:m>
                  <m:oMath xmlns:m="http://schemas.openxmlformats.org/officeDocument/2006/math">
                    <m:sSub>
                      <m:sSubPr>
                        <m:ctrlPr>
                          <a:rPr lang="en-US" i="1" smtClean="0">
                            <a:solidFill>
                              <a:schemeClr val="tx1">
                                <a:lumMod val="75000"/>
                                <a:lumOff val="25000"/>
                              </a:schemeClr>
                            </a:solidFill>
                            <a:effectLst/>
                            <a:latin typeface="Cambria Math" panose="02040503050406030204" pitchFamily="18" charset="0"/>
                          </a:rPr>
                        </m:ctrlPr>
                      </m:sSubPr>
                      <m:e>
                        <m:r>
                          <a:rPr lang="en-US" b="0" i="1" smtClean="0">
                            <a:solidFill>
                              <a:schemeClr val="tx1">
                                <a:lumMod val="75000"/>
                                <a:lumOff val="25000"/>
                              </a:schemeClr>
                            </a:solidFill>
                            <a:effectLst/>
                            <a:latin typeface="Cambria Math" panose="02040503050406030204" pitchFamily="18" charset="0"/>
                          </a:rPr>
                          <m:t>𝑓</m:t>
                        </m:r>
                      </m:e>
                      <m:sub>
                        <m:r>
                          <a:rPr lang="en-US" b="0" i="1" smtClean="0">
                            <a:solidFill>
                              <a:schemeClr val="tx1">
                                <a:lumMod val="75000"/>
                                <a:lumOff val="25000"/>
                              </a:schemeClr>
                            </a:solidFill>
                            <a:effectLst/>
                            <a:latin typeface="Cambria Math" panose="02040503050406030204" pitchFamily="18" charset="0"/>
                          </a:rPr>
                          <m:t>𝑠</m:t>
                        </m:r>
                      </m:sub>
                    </m:sSub>
                    <m:r>
                      <a:rPr lang="en-US" b="0" i="1" smtClean="0">
                        <a:solidFill>
                          <a:schemeClr val="tx1">
                            <a:lumMod val="75000"/>
                            <a:lumOff val="25000"/>
                          </a:schemeClr>
                        </a:solidFill>
                        <a:effectLst/>
                        <a:latin typeface="Cambria Math" panose="02040503050406030204" pitchFamily="18" charset="0"/>
                      </a:rPr>
                      <m:t> </m:t>
                    </m:r>
                  </m:oMath>
                </a14:m>
                <a:r>
                  <a:rPr lang="en-US" dirty="0">
                    <a:solidFill>
                      <a:schemeClr val="tx1">
                        <a:lumMod val="75000"/>
                        <a:lumOff val="25000"/>
                      </a:schemeClr>
                    </a:solidFill>
                  </a:rPr>
                  <a:t>is signal sampling rate)</a:t>
                </a:r>
              </a:p>
            </p:txBody>
          </p:sp>
        </mc:Choice>
        <mc:Fallback xmlns="">
          <p:sp>
            <p:nvSpPr>
              <p:cNvPr id="12" name="TextBox 11">
                <a:extLst>
                  <a:ext uri="{FF2B5EF4-FFF2-40B4-BE49-F238E27FC236}">
                    <a16:creationId xmlns:a16="http://schemas.microsoft.com/office/drawing/2014/main" id="{49AA4CFF-13AF-4D2B-84A8-6B6844A9A379}"/>
                  </a:ext>
                </a:extLst>
              </p:cNvPr>
              <p:cNvSpPr txBox="1">
                <a:spLocks noRot="1" noChangeAspect="1" noMove="1" noResize="1" noEditPoints="1" noAdjustHandles="1" noChangeArrowheads="1" noChangeShapeType="1" noTextEdit="1"/>
              </p:cNvSpPr>
              <p:nvPr/>
            </p:nvSpPr>
            <p:spPr>
              <a:xfrm>
                <a:off x="491941" y="2811868"/>
                <a:ext cx="6667851" cy="1200329"/>
              </a:xfrm>
              <a:prstGeom prst="rect">
                <a:avLst/>
              </a:prstGeom>
              <a:blipFill>
                <a:blip r:embed="rId5"/>
                <a:stretch>
                  <a:fillRect l="-823" t="-2538" r="-731" b="-7107"/>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228CF5EB-AF20-4EC4-854C-1CB27401893E}"/>
              </a:ext>
            </a:extLst>
          </p:cNvPr>
          <p:cNvGrpSpPr/>
          <p:nvPr/>
        </p:nvGrpSpPr>
        <p:grpSpPr>
          <a:xfrm>
            <a:off x="7418184" y="2444656"/>
            <a:ext cx="4504061" cy="3616400"/>
            <a:chOff x="7447055" y="2532062"/>
            <a:chExt cx="4504061" cy="3616400"/>
          </a:xfrm>
        </p:grpSpPr>
        <p:pic>
          <p:nvPicPr>
            <p:cNvPr id="13" name="Picture 12">
              <a:extLst>
                <a:ext uri="{FF2B5EF4-FFF2-40B4-BE49-F238E27FC236}">
                  <a16:creationId xmlns:a16="http://schemas.microsoft.com/office/drawing/2014/main" id="{3CEDE72F-2773-455C-B600-41195DB53F35}"/>
                </a:ext>
              </a:extLst>
            </p:cNvPr>
            <p:cNvPicPr>
              <a:picLocks noChangeAspect="1"/>
            </p:cNvPicPr>
            <p:nvPr/>
          </p:nvPicPr>
          <p:blipFill>
            <a:blip r:embed="rId6"/>
            <a:stretch>
              <a:fillRect/>
            </a:stretch>
          </p:blipFill>
          <p:spPr>
            <a:xfrm>
              <a:off x="7447055" y="2532062"/>
              <a:ext cx="4504061" cy="3616400"/>
            </a:xfrm>
            <a:prstGeom prst="rect">
              <a:avLst/>
            </a:prstGeom>
          </p:spPr>
        </p:pic>
        <p:sp>
          <p:nvSpPr>
            <p:cNvPr id="14" name="Rectangle 13">
              <a:extLst>
                <a:ext uri="{FF2B5EF4-FFF2-40B4-BE49-F238E27FC236}">
                  <a16:creationId xmlns:a16="http://schemas.microsoft.com/office/drawing/2014/main" id="{908631E9-7D80-4BE6-9373-082779AD0955}"/>
                </a:ext>
              </a:extLst>
            </p:cNvPr>
            <p:cNvSpPr/>
            <p:nvPr/>
          </p:nvSpPr>
          <p:spPr>
            <a:xfrm>
              <a:off x="8249138" y="4505569"/>
              <a:ext cx="2387600" cy="574431"/>
            </a:xfrm>
            <a:prstGeom prst="rect">
              <a:avLst/>
            </a:prstGeom>
            <a:noFill/>
            <a:ln w="12700">
              <a:solidFill>
                <a:srgbClr val="29A4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3CAA1-AFB1-4935-952B-A9770577F19A}"/>
                </a:ext>
              </a:extLst>
            </p:cNvPr>
            <p:cNvSpPr/>
            <p:nvPr/>
          </p:nvSpPr>
          <p:spPr>
            <a:xfrm>
              <a:off x="8249138" y="5080000"/>
              <a:ext cx="2387600" cy="609601"/>
            </a:xfrm>
            <a:prstGeom prst="rect">
              <a:avLst/>
            </a:prstGeom>
            <a:noFill/>
            <a:ln w="12700">
              <a:solidFill>
                <a:srgbClr val="29A4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553614-3FC5-47F6-9536-2D266C42EFF5}"/>
                </a:ext>
              </a:extLst>
            </p:cNvPr>
            <p:cNvSpPr/>
            <p:nvPr/>
          </p:nvSpPr>
          <p:spPr>
            <a:xfrm>
              <a:off x="8249138" y="4505569"/>
              <a:ext cx="2387600" cy="300893"/>
            </a:xfrm>
            <a:prstGeom prst="rect">
              <a:avLst/>
            </a:prstGeom>
            <a:noFill/>
            <a:ln w="12700">
              <a:solidFill>
                <a:srgbClr val="29A4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94F5DD-1FF6-4EB6-9446-4938B64102CA}"/>
                </a:ext>
              </a:extLst>
            </p:cNvPr>
            <p:cNvSpPr/>
            <p:nvPr/>
          </p:nvSpPr>
          <p:spPr>
            <a:xfrm>
              <a:off x="8249138" y="5384800"/>
              <a:ext cx="2387600" cy="300893"/>
            </a:xfrm>
            <a:prstGeom prst="rect">
              <a:avLst/>
            </a:prstGeom>
            <a:noFill/>
            <a:ln w="12700">
              <a:solidFill>
                <a:srgbClr val="29A4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44AA860-D7F4-4776-8B05-063789E2CAC7}"/>
                </a:ext>
              </a:extLst>
            </p:cNvPr>
            <p:cNvSpPr txBox="1"/>
            <p:nvPr/>
          </p:nvSpPr>
          <p:spPr>
            <a:xfrm>
              <a:off x="8249138" y="5350580"/>
              <a:ext cx="442750" cy="369332"/>
            </a:xfrm>
            <a:prstGeom prst="rect">
              <a:avLst/>
            </a:prstGeom>
            <a:noFill/>
          </p:spPr>
          <p:txBody>
            <a:bodyPr wrap="none" rtlCol="0">
              <a:spAutoFit/>
            </a:bodyPr>
            <a:lstStyle/>
            <a:p>
              <a:r>
                <a:rPr lang="en-US" dirty="0">
                  <a:solidFill>
                    <a:srgbClr val="00B050"/>
                  </a:solidFill>
                </a:rPr>
                <a:t>A1</a:t>
              </a:r>
            </a:p>
          </p:txBody>
        </p:sp>
        <p:sp>
          <p:nvSpPr>
            <p:cNvPr id="19" name="Rectangle 18">
              <a:extLst>
                <a:ext uri="{FF2B5EF4-FFF2-40B4-BE49-F238E27FC236}">
                  <a16:creationId xmlns:a16="http://schemas.microsoft.com/office/drawing/2014/main" id="{B1C4162A-D12B-44AD-B561-DB99993B01F0}"/>
                </a:ext>
              </a:extLst>
            </p:cNvPr>
            <p:cNvSpPr/>
            <p:nvPr/>
          </p:nvSpPr>
          <p:spPr>
            <a:xfrm>
              <a:off x="8249138" y="5047734"/>
              <a:ext cx="442750" cy="369332"/>
            </a:xfrm>
            <a:prstGeom prst="rect">
              <a:avLst/>
            </a:prstGeom>
          </p:spPr>
          <p:txBody>
            <a:bodyPr wrap="none">
              <a:spAutoFit/>
            </a:bodyPr>
            <a:lstStyle/>
            <a:p>
              <a:r>
                <a:rPr lang="en-US" dirty="0">
                  <a:solidFill>
                    <a:srgbClr val="00B050"/>
                  </a:solidFill>
                </a:rPr>
                <a:t>A2</a:t>
              </a:r>
            </a:p>
          </p:txBody>
        </p:sp>
        <p:sp>
          <p:nvSpPr>
            <p:cNvPr id="20" name="Rectangle 19">
              <a:extLst>
                <a:ext uri="{FF2B5EF4-FFF2-40B4-BE49-F238E27FC236}">
                  <a16:creationId xmlns:a16="http://schemas.microsoft.com/office/drawing/2014/main" id="{41878EA1-5676-44A1-9FE6-828A9D8DDC9E}"/>
                </a:ext>
              </a:extLst>
            </p:cNvPr>
            <p:cNvSpPr/>
            <p:nvPr/>
          </p:nvSpPr>
          <p:spPr>
            <a:xfrm>
              <a:off x="8249138" y="4757450"/>
              <a:ext cx="442750" cy="369332"/>
            </a:xfrm>
            <a:prstGeom prst="rect">
              <a:avLst/>
            </a:prstGeom>
          </p:spPr>
          <p:txBody>
            <a:bodyPr wrap="none">
              <a:spAutoFit/>
            </a:bodyPr>
            <a:lstStyle/>
            <a:p>
              <a:r>
                <a:rPr lang="en-US" dirty="0">
                  <a:solidFill>
                    <a:srgbClr val="00B050"/>
                  </a:solidFill>
                </a:rPr>
                <a:t>A3</a:t>
              </a:r>
            </a:p>
          </p:txBody>
        </p:sp>
        <p:sp>
          <p:nvSpPr>
            <p:cNvPr id="21" name="Rectangle 20">
              <a:extLst>
                <a:ext uri="{FF2B5EF4-FFF2-40B4-BE49-F238E27FC236}">
                  <a16:creationId xmlns:a16="http://schemas.microsoft.com/office/drawing/2014/main" id="{AD0E6555-1862-4B6F-ACD1-E5F996C7D623}"/>
                </a:ext>
              </a:extLst>
            </p:cNvPr>
            <p:cNvSpPr/>
            <p:nvPr/>
          </p:nvSpPr>
          <p:spPr>
            <a:xfrm>
              <a:off x="8249138" y="4479639"/>
              <a:ext cx="442750" cy="369332"/>
            </a:xfrm>
            <a:prstGeom prst="rect">
              <a:avLst/>
            </a:prstGeom>
          </p:spPr>
          <p:txBody>
            <a:bodyPr wrap="none">
              <a:spAutoFit/>
            </a:bodyPr>
            <a:lstStyle/>
            <a:p>
              <a:r>
                <a:rPr lang="en-US" dirty="0">
                  <a:solidFill>
                    <a:srgbClr val="00B050"/>
                  </a:solidFill>
                </a:rPr>
                <a:t>A4</a:t>
              </a:r>
            </a:p>
          </p:txBody>
        </p:sp>
      </p:grpSp>
      <p:sp>
        <p:nvSpPr>
          <p:cNvPr id="22" name="TextBox 21">
            <a:extLst>
              <a:ext uri="{FF2B5EF4-FFF2-40B4-BE49-F238E27FC236}">
                <a16:creationId xmlns:a16="http://schemas.microsoft.com/office/drawing/2014/main" id="{7724118F-F01E-47DA-9088-48C5E98454EB}"/>
              </a:ext>
            </a:extLst>
          </p:cNvPr>
          <p:cNvSpPr txBox="1"/>
          <p:nvPr/>
        </p:nvSpPr>
        <p:spPr>
          <a:xfrm>
            <a:off x="3620506" y="4373262"/>
            <a:ext cx="3705655" cy="646331"/>
          </a:xfrm>
          <a:prstGeom prst="rect">
            <a:avLst/>
          </a:prstGeom>
          <a:noFill/>
        </p:spPr>
        <p:txBody>
          <a:bodyPr wrap="square" rtlCol="0">
            <a:spAutoFit/>
          </a:bodyPr>
          <a:lstStyle/>
          <a:p>
            <a:r>
              <a:rPr lang="en-US" i="1" dirty="0">
                <a:solidFill>
                  <a:schemeClr val="tx1">
                    <a:lumMod val="75000"/>
                    <a:lumOff val="25000"/>
                  </a:schemeClr>
                </a:solidFill>
              </a:rPr>
              <a:t>Example of AE transient signal and its </a:t>
            </a:r>
            <a:r>
              <a:rPr lang="en-US" i="1" dirty="0" err="1">
                <a:solidFill>
                  <a:schemeClr val="tx1">
                    <a:lumMod val="75000"/>
                    <a:lumOff val="25000"/>
                  </a:schemeClr>
                </a:solidFill>
              </a:rPr>
              <a:t>scalogram</a:t>
            </a:r>
            <a:r>
              <a:rPr lang="en-US" i="1" dirty="0">
                <a:solidFill>
                  <a:schemeClr val="tx1">
                    <a:lumMod val="75000"/>
                    <a:lumOff val="25000"/>
                  </a:schemeClr>
                </a:solidFill>
              </a:rPr>
              <a:t> (64 frequency scales)</a:t>
            </a:r>
          </a:p>
        </p:txBody>
      </p:sp>
      <p:sp>
        <p:nvSpPr>
          <p:cNvPr id="23" name="TextBox 22">
            <a:extLst>
              <a:ext uri="{FF2B5EF4-FFF2-40B4-BE49-F238E27FC236}">
                <a16:creationId xmlns:a16="http://schemas.microsoft.com/office/drawing/2014/main" id="{C5383C1E-339C-4E6B-B210-3B7D1D3D9D4D}"/>
              </a:ext>
            </a:extLst>
          </p:cNvPr>
          <p:cNvSpPr txBox="1"/>
          <p:nvPr/>
        </p:nvSpPr>
        <p:spPr>
          <a:xfrm>
            <a:off x="599034" y="5136622"/>
            <a:ext cx="6560758" cy="923330"/>
          </a:xfrm>
          <a:prstGeom prst="rect">
            <a:avLst/>
          </a:prstGeom>
          <a:noFill/>
        </p:spPr>
        <p:txBody>
          <a:bodyPr wrap="square" rtlCol="0">
            <a:spAutoFit/>
          </a:bodyPr>
          <a:lstStyle/>
          <a:p>
            <a:pPr algn="just"/>
            <a:r>
              <a:rPr lang="en-US" dirty="0">
                <a:solidFill>
                  <a:schemeClr val="tx1">
                    <a:lumMod val="75000"/>
                    <a:lumOff val="25000"/>
                  </a:schemeClr>
                </a:solidFill>
              </a:rPr>
              <a:t>For our analysis we sub-divide the </a:t>
            </a:r>
            <a:r>
              <a:rPr lang="en-US" dirty="0" err="1">
                <a:solidFill>
                  <a:schemeClr val="tx1">
                    <a:lumMod val="75000"/>
                    <a:lumOff val="25000"/>
                  </a:schemeClr>
                </a:solidFill>
              </a:rPr>
              <a:t>scalogram</a:t>
            </a:r>
            <a:r>
              <a:rPr lang="en-US" dirty="0">
                <a:solidFill>
                  <a:schemeClr val="tx1">
                    <a:lumMod val="75000"/>
                    <a:lumOff val="25000"/>
                  </a:schemeClr>
                </a:solidFill>
              </a:rPr>
              <a:t> over four equally-sized frequency bands and compare integrated relative amplitude in those bands.</a:t>
            </a:r>
          </a:p>
        </p:txBody>
      </p:sp>
    </p:spTree>
    <p:extLst>
      <p:ext uri="{BB962C8B-B14F-4D97-AF65-F5344CB8AC3E}">
        <p14:creationId xmlns:p14="http://schemas.microsoft.com/office/powerpoint/2010/main" val="168642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E729E7-C806-40BB-BA51-9F7C12D73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633" y="1290637"/>
            <a:ext cx="6440494" cy="4787346"/>
          </a:xfrm>
          <a:prstGeom prst="rect">
            <a:avLst/>
          </a:prstGeom>
        </p:spPr>
      </p:pic>
      <p:sp>
        <p:nvSpPr>
          <p:cNvPr id="2" name="Title 1">
            <a:extLst>
              <a:ext uri="{FF2B5EF4-FFF2-40B4-BE49-F238E27FC236}">
                <a16:creationId xmlns:a16="http://schemas.microsoft.com/office/drawing/2014/main" id="{6C7024CC-F074-46DC-AF50-291910B95A4E}"/>
              </a:ext>
            </a:extLst>
          </p:cNvPr>
          <p:cNvSpPr>
            <a:spLocks noGrp="1"/>
          </p:cNvSpPr>
          <p:nvPr>
            <p:ph type="title"/>
          </p:nvPr>
        </p:nvSpPr>
        <p:spPr/>
        <p:txBody>
          <a:bodyPr/>
          <a:lstStyle/>
          <a:p>
            <a:r>
              <a:rPr lang="en-US" dirty="0"/>
              <a:t>Beginning of training (Q6)</a:t>
            </a:r>
          </a:p>
        </p:txBody>
      </p:sp>
      <p:sp>
        <p:nvSpPr>
          <p:cNvPr id="16" name="TextBox 15">
            <a:extLst>
              <a:ext uri="{FF2B5EF4-FFF2-40B4-BE49-F238E27FC236}">
                <a16:creationId xmlns:a16="http://schemas.microsoft.com/office/drawing/2014/main" id="{275CB16B-7314-406E-B131-D73627CF8B24}"/>
              </a:ext>
            </a:extLst>
          </p:cNvPr>
          <p:cNvSpPr txBox="1"/>
          <p:nvPr/>
        </p:nvSpPr>
        <p:spPr>
          <a:xfrm>
            <a:off x="244280" y="4863016"/>
            <a:ext cx="2300382" cy="1077218"/>
          </a:xfrm>
          <a:prstGeom prst="rect">
            <a:avLst/>
          </a:prstGeom>
          <a:noFill/>
        </p:spPr>
        <p:txBody>
          <a:bodyPr wrap="square" rtlCol="0">
            <a:spAutoFit/>
          </a:bodyPr>
          <a:lstStyle/>
          <a:p>
            <a:pPr marL="285750" indent="-285750" algn="just">
              <a:buFont typeface="Wingdings" panose="05000000000000000000" pitchFamily="2" charset="2"/>
              <a:buChar char="§"/>
            </a:pPr>
            <a:r>
              <a:rPr lang="en-US" sz="1600" dirty="0">
                <a:solidFill>
                  <a:srgbClr val="FF0000"/>
                </a:solidFill>
              </a:rPr>
              <a:t>Few large high-frequency events</a:t>
            </a:r>
          </a:p>
          <a:p>
            <a:pPr marL="285750" indent="-285750" algn="just">
              <a:buFont typeface="Wingdings" panose="05000000000000000000" pitchFamily="2" charset="2"/>
              <a:buChar char="§"/>
            </a:pPr>
            <a:r>
              <a:rPr lang="en-US" sz="1600" dirty="0"/>
              <a:t>Voltage response in the coil</a:t>
            </a:r>
          </a:p>
        </p:txBody>
      </p:sp>
      <p:pic>
        <p:nvPicPr>
          <p:cNvPr id="20" name="Picture 19">
            <a:extLst>
              <a:ext uri="{FF2B5EF4-FFF2-40B4-BE49-F238E27FC236}">
                <a16:creationId xmlns:a16="http://schemas.microsoft.com/office/drawing/2014/main" id="{8CE26D14-CECF-4024-978B-C3F97B657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394" y="1050525"/>
            <a:ext cx="772927" cy="1915515"/>
          </a:xfrm>
          <a:prstGeom prst="rect">
            <a:avLst/>
          </a:prstGeom>
        </p:spPr>
      </p:pic>
      <p:sp>
        <p:nvSpPr>
          <p:cNvPr id="22" name="Rectangle 21">
            <a:extLst>
              <a:ext uri="{FF2B5EF4-FFF2-40B4-BE49-F238E27FC236}">
                <a16:creationId xmlns:a16="http://schemas.microsoft.com/office/drawing/2014/main" id="{BD2515A3-EEF7-4576-AB36-B497DC6530FD}"/>
              </a:ext>
            </a:extLst>
          </p:cNvPr>
          <p:cNvSpPr/>
          <p:nvPr/>
        </p:nvSpPr>
        <p:spPr>
          <a:xfrm>
            <a:off x="7477199" y="1372996"/>
            <a:ext cx="552959" cy="1283942"/>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A40D4F7-5BC0-43F3-B9B1-08202F7724F4}"/>
              </a:ext>
            </a:extLst>
          </p:cNvPr>
          <p:cNvSpPr/>
          <p:nvPr/>
        </p:nvSpPr>
        <p:spPr>
          <a:xfrm>
            <a:off x="7483267" y="3206794"/>
            <a:ext cx="552958" cy="1189360"/>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609D5E6-73BE-447F-A8AA-3480BA4A25F2}"/>
              </a:ext>
            </a:extLst>
          </p:cNvPr>
          <p:cNvSpPr/>
          <p:nvPr/>
        </p:nvSpPr>
        <p:spPr>
          <a:xfrm>
            <a:off x="7483266" y="4946010"/>
            <a:ext cx="559025" cy="677870"/>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EB7E5BE-FE82-41B3-9932-CF908166B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269" y="3172118"/>
            <a:ext cx="2318872" cy="2834490"/>
          </a:xfrm>
          <a:prstGeom prst="rect">
            <a:avLst/>
          </a:prstGeom>
        </p:spPr>
      </p:pic>
      <p:pic>
        <p:nvPicPr>
          <p:cNvPr id="6" name="Picture 5">
            <a:extLst>
              <a:ext uri="{FF2B5EF4-FFF2-40B4-BE49-F238E27FC236}">
                <a16:creationId xmlns:a16="http://schemas.microsoft.com/office/drawing/2014/main" id="{0D277438-9F29-4252-85C7-806F2B49C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228" y="959914"/>
            <a:ext cx="2906686" cy="2115785"/>
          </a:xfrm>
          <a:prstGeom prst="rect">
            <a:avLst/>
          </a:prstGeom>
        </p:spPr>
      </p:pic>
      <p:grpSp>
        <p:nvGrpSpPr>
          <p:cNvPr id="11" name="Group 10">
            <a:extLst>
              <a:ext uri="{FF2B5EF4-FFF2-40B4-BE49-F238E27FC236}">
                <a16:creationId xmlns:a16="http://schemas.microsoft.com/office/drawing/2014/main" id="{22C594B9-92E5-4763-BC5B-3047B65737F3}"/>
              </a:ext>
            </a:extLst>
          </p:cNvPr>
          <p:cNvGrpSpPr/>
          <p:nvPr/>
        </p:nvGrpSpPr>
        <p:grpSpPr>
          <a:xfrm>
            <a:off x="47355" y="1016952"/>
            <a:ext cx="2650295" cy="2259648"/>
            <a:chOff x="47355" y="1016952"/>
            <a:chExt cx="2650295" cy="2259648"/>
          </a:xfrm>
        </p:grpSpPr>
        <p:pic>
          <p:nvPicPr>
            <p:cNvPr id="12" name="Picture 11">
              <a:extLst>
                <a:ext uri="{FF2B5EF4-FFF2-40B4-BE49-F238E27FC236}">
                  <a16:creationId xmlns:a16="http://schemas.microsoft.com/office/drawing/2014/main" id="{84C92C61-7B99-4EEA-994F-F64E95519D64}"/>
                </a:ext>
              </a:extLst>
            </p:cNvPr>
            <p:cNvPicPr>
              <a:picLocks noChangeAspect="1"/>
            </p:cNvPicPr>
            <p:nvPr/>
          </p:nvPicPr>
          <p:blipFill rotWithShape="1">
            <a:blip r:embed="rId6"/>
            <a:srcRect l="510" t="293" r="12896"/>
            <a:stretch/>
          </p:blipFill>
          <p:spPr>
            <a:xfrm>
              <a:off x="47355" y="1016952"/>
              <a:ext cx="2650295" cy="2259648"/>
            </a:xfrm>
            <a:prstGeom prst="rect">
              <a:avLst/>
            </a:prstGeom>
          </p:spPr>
        </p:pic>
        <p:sp>
          <p:nvSpPr>
            <p:cNvPr id="10" name="Flowchart: Alternate Process 9">
              <a:extLst>
                <a:ext uri="{FF2B5EF4-FFF2-40B4-BE49-F238E27FC236}">
                  <a16:creationId xmlns:a16="http://schemas.microsoft.com/office/drawing/2014/main" id="{BC10F87B-846D-4253-A303-2DAE37035D70}"/>
                </a:ext>
              </a:extLst>
            </p:cNvPr>
            <p:cNvSpPr/>
            <p:nvPr/>
          </p:nvSpPr>
          <p:spPr>
            <a:xfrm>
              <a:off x="2458649" y="1016952"/>
              <a:ext cx="159860" cy="2225012"/>
            </a:xfrm>
            <a:prstGeom prst="flowChartAlternateProcess">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Arrow: Right 24">
            <a:extLst>
              <a:ext uri="{FF2B5EF4-FFF2-40B4-BE49-F238E27FC236}">
                <a16:creationId xmlns:a16="http://schemas.microsoft.com/office/drawing/2014/main" id="{CAE787A2-8264-44DE-A1A8-ABB197CBD6A1}"/>
              </a:ext>
            </a:extLst>
          </p:cNvPr>
          <p:cNvSpPr/>
          <p:nvPr/>
        </p:nvSpPr>
        <p:spPr>
          <a:xfrm>
            <a:off x="2487754" y="3327529"/>
            <a:ext cx="232513" cy="355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992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C92C61-7B99-4EEA-994F-F64E95519D64}"/>
              </a:ext>
            </a:extLst>
          </p:cNvPr>
          <p:cNvPicPr>
            <a:picLocks noChangeAspect="1"/>
          </p:cNvPicPr>
          <p:nvPr/>
        </p:nvPicPr>
        <p:blipFill rotWithShape="1">
          <a:blip r:embed="rId2"/>
          <a:srcRect l="510" t="293" r="12896"/>
          <a:stretch/>
        </p:blipFill>
        <p:spPr>
          <a:xfrm>
            <a:off x="47355" y="1016952"/>
            <a:ext cx="2650295" cy="2259648"/>
          </a:xfrm>
          <a:prstGeom prst="rect">
            <a:avLst/>
          </a:prstGeom>
        </p:spPr>
      </p:pic>
      <p:sp>
        <p:nvSpPr>
          <p:cNvPr id="2" name="Title 1">
            <a:extLst>
              <a:ext uri="{FF2B5EF4-FFF2-40B4-BE49-F238E27FC236}">
                <a16:creationId xmlns:a16="http://schemas.microsoft.com/office/drawing/2014/main" id="{6C7024CC-F074-46DC-AF50-291910B95A4E}"/>
              </a:ext>
            </a:extLst>
          </p:cNvPr>
          <p:cNvSpPr>
            <a:spLocks noGrp="1"/>
          </p:cNvSpPr>
          <p:nvPr>
            <p:ph type="title"/>
          </p:nvPr>
        </p:nvSpPr>
        <p:spPr/>
        <p:txBody>
          <a:bodyPr/>
          <a:lstStyle/>
          <a:p>
            <a:r>
              <a:rPr lang="en-US" dirty="0"/>
              <a:t>Beginning of training (Q6)</a:t>
            </a:r>
          </a:p>
        </p:txBody>
      </p:sp>
      <p:sp>
        <p:nvSpPr>
          <p:cNvPr id="14" name="Rectangle 13">
            <a:extLst>
              <a:ext uri="{FF2B5EF4-FFF2-40B4-BE49-F238E27FC236}">
                <a16:creationId xmlns:a16="http://schemas.microsoft.com/office/drawing/2014/main" id="{70E4E9FD-9A4C-42CF-A443-1009851668A2}"/>
              </a:ext>
            </a:extLst>
          </p:cNvPr>
          <p:cNvSpPr/>
          <p:nvPr/>
        </p:nvSpPr>
        <p:spPr>
          <a:xfrm>
            <a:off x="6951979" y="2656938"/>
            <a:ext cx="494145" cy="1018903"/>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1D9168-FD76-43C4-84E3-50A82D0CF79B}"/>
              </a:ext>
            </a:extLst>
          </p:cNvPr>
          <p:cNvSpPr/>
          <p:nvPr/>
        </p:nvSpPr>
        <p:spPr>
          <a:xfrm>
            <a:off x="6974840" y="4161396"/>
            <a:ext cx="471285" cy="583324"/>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5CB16B-7314-406E-B131-D73627CF8B24}"/>
              </a:ext>
            </a:extLst>
          </p:cNvPr>
          <p:cNvSpPr txBox="1"/>
          <p:nvPr/>
        </p:nvSpPr>
        <p:spPr>
          <a:xfrm>
            <a:off x="244280" y="4863016"/>
            <a:ext cx="2300382" cy="1200329"/>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rgbClr val="FF0000"/>
                </a:solidFill>
              </a:rPr>
              <a:t>Few large high-frequency events</a:t>
            </a:r>
          </a:p>
          <a:p>
            <a:pPr marL="285750" indent="-285750" algn="just">
              <a:buFont typeface="Wingdings" panose="05000000000000000000" pitchFamily="2" charset="2"/>
              <a:buChar char="§"/>
            </a:pPr>
            <a:r>
              <a:rPr lang="en-US" dirty="0"/>
              <a:t>Voltage response in the coil</a:t>
            </a:r>
          </a:p>
        </p:txBody>
      </p:sp>
      <p:pic>
        <p:nvPicPr>
          <p:cNvPr id="20" name="Picture 19">
            <a:extLst>
              <a:ext uri="{FF2B5EF4-FFF2-40B4-BE49-F238E27FC236}">
                <a16:creationId xmlns:a16="http://schemas.microsoft.com/office/drawing/2014/main" id="{8CE26D14-CECF-4024-978B-C3F97B657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394" y="1050525"/>
            <a:ext cx="772927" cy="1915515"/>
          </a:xfrm>
          <a:prstGeom prst="rect">
            <a:avLst/>
          </a:prstGeom>
        </p:spPr>
      </p:pic>
      <p:pic>
        <p:nvPicPr>
          <p:cNvPr id="8" name="Picture 7">
            <a:extLst>
              <a:ext uri="{FF2B5EF4-FFF2-40B4-BE49-F238E27FC236}">
                <a16:creationId xmlns:a16="http://schemas.microsoft.com/office/drawing/2014/main" id="{EE23AB07-8652-487C-A296-3EE8201F6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305" y="1290125"/>
            <a:ext cx="6440494" cy="4786008"/>
          </a:xfrm>
          <a:prstGeom prst="rect">
            <a:avLst/>
          </a:prstGeom>
        </p:spPr>
      </p:pic>
      <p:pic>
        <p:nvPicPr>
          <p:cNvPr id="17" name="Picture 16">
            <a:extLst>
              <a:ext uri="{FF2B5EF4-FFF2-40B4-BE49-F238E27FC236}">
                <a16:creationId xmlns:a16="http://schemas.microsoft.com/office/drawing/2014/main" id="{BC2D09BD-CC3D-46E6-9716-6EE6E6976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228" y="952908"/>
            <a:ext cx="2906686" cy="2110748"/>
          </a:xfrm>
          <a:prstGeom prst="rect">
            <a:avLst/>
          </a:prstGeom>
        </p:spPr>
      </p:pic>
      <p:pic>
        <p:nvPicPr>
          <p:cNvPr id="21" name="Picture 20">
            <a:extLst>
              <a:ext uri="{FF2B5EF4-FFF2-40B4-BE49-F238E27FC236}">
                <a16:creationId xmlns:a16="http://schemas.microsoft.com/office/drawing/2014/main" id="{0BB67CCD-1CDE-4B97-A466-0B3F4E398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303" y="3172783"/>
            <a:ext cx="2326947" cy="2843416"/>
          </a:xfrm>
          <a:prstGeom prst="rect">
            <a:avLst/>
          </a:prstGeom>
        </p:spPr>
      </p:pic>
      <p:sp>
        <p:nvSpPr>
          <p:cNvPr id="22" name="Rectangle 21">
            <a:extLst>
              <a:ext uri="{FF2B5EF4-FFF2-40B4-BE49-F238E27FC236}">
                <a16:creationId xmlns:a16="http://schemas.microsoft.com/office/drawing/2014/main" id="{BD2515A3-EEF7-4576-AB36-B497DC6530FD}"/>
              </a:ext>
            </a:extLst>
          </p:cNvPr>
          <p:cNvSpPr/>
          <p:nvPr/>
        </p:nvSpPr>
        <p:spPr>
          <a:xfrm>
            <a:off x="7465174" y="1372996"/>
            <a:ext cx="559025" cy="1283942"/>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A40D4F7-5BC0-43F3-B9B1-08202F7724F4}"/>
              </a:ext>
            </a:extLst>
          </p:cNvPr>
          <p:cNvSpPr/>
          <p:nvPr/>
        </p:nvSpPr>
        <p:spPr>
          <a:xfrm>
            <a:off x="7483266" y="3206794"/>
            <a:ext cx="559025" cy="1189360"/>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609D5E6-73BE-447F-A8AA-3480BA4A25F2}"/>
              </a:ext>
            </a:extLst>
          </p:cNvPr>
          <p:cNvSpPr/>
          <p:nvPr/>
        </p:nvSpPr>
        <p:spPr>
          <a:xfrm>
            <a:off x="7483266" y="4950562"/>
            <a:ext cx="562288" cy="670121"/>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ABF3A865-2FDC-4BB0-8364-F5553599098D}"/>
              </a:ext>
            </a:extLst>
          </p:cNvPr>
          <p:cNvSpPr/>
          <p:nvPr/>
        </p:nvSpPr>
        <p:spPr>
          <a:xfrm>
            <a:off x="2458649" y="1016952"/>
            <a:ext cx="159860" cy="2225012"/>
          </a:xfrm>
          <a:prstGeom prst="flowChartAlternateProcess">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294C19F5-101F-4BFF-84CE-2C49C4698C8D}"/>
              </a:ext>
            </a:extLst>
          </p:cNvPr>
          <p:cNvSpPr/>
          <p:nvPr/>
        </p:nvSpPr>
        <p:spPr>
          <a:xfrm>
            <a:off x="2487754" y="3327529"/>
            <a:ext cx="232513" cy="355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155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6DAB-A0AE-4D62-93CB-1B322AF436A7}"/>
              </a:ext>
            </a:extLst>
          </p:cNvPr>
          <p:cNvSpPr>
            <a:spLocks noGrp="1"/>
          </p:cNvSpPr>
          <p:nvPr>
            <p:ph type="title"/>
          </p:nvPr>
        </p:nvSpPr>
        <p:spPr/>
        <p:txBody>
          <a:bodyPr/>
          <a:lstStyle/>
          <a:p>
            <a:r>
              <a:rPr lang="en-US" dirty="0"/>
              <a:t>End of training (Q103)</a:t>
            </a:r>
          </a:p>
        </p:txBody>
      </p:sp>
      <p:pic>
        <p:nvPicPr>
          <p:cNvPr id="4" name="Picture 3">
            <a:extLst>
              <a:ext uri="{FF2B5EF4-FFF2-40B4-BE49-F238E27FC236}">
                <a16:creationId xmlns:a16="http://schemas.microsoft.com/office/drawing/2014/main" id="{3DD40AC2-B49A-4943-9B09-7630B8A85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17" y="906158"/>
            <a:ext cx="7034254" cy="5214362"/>
          </a:xfrm>
          <a:prstGeom prst="rect">
            <a:avLst/>
          </a:prstGeom>
        </p:spPr>
      </p:pic>
      <p:pic>
        <p:nvPicPr>
          <p:cNvPr id="7" name="Picture 6">
            <a:extLst>
              <a:ext uri="{FF2B5EF4-FFF2-40B4-BE49-F238E27FC236}">
                <a16:creationId xmlns:a16="http://schemas.microsoft.com/office/drawing/2014/main" id="{DCAE9B6B-EF7E-43E3-84FB-C90FBDD56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978" y="910214"/>
            <a:ext cx="2781508" cy="2033012"/>
          </a:xfrm>
          <a:prstGeom prst="rect">
            <a:avLst/>
          </a:prstGeom>
        </p:spPr>
      </p:pic>
      <p:cxnSp>
        <p:nvCxnSpPr>
          <p:cNvPr id="9" name="Straight Arrow Connector 8">
            <a:extLst>
              <a:ext uri="{FF2B5EF4-FFF2-40B4-BE49-F238E27FC236}">
                <a16:creationId xmlns:a16="http://schemas.microsoft.com/office/drawing/2014/main" id="{E3090E2D-F295-4777-B11E-F0C1AE1783D2}"/>
              </a:ext>
            </a:extLst>
          </p:cNvPr>
          <p:cNvCxnSpPr>
            <a:cxnSpLocks/>
            <a:endCxn id="13" idx="6"/>
          </p:cNvCxnSpPr>
          <p:nvPr/>
        </p:nvCxnSpPr>
        <p:spPr>
          <a:xfrm flipH="1">
            <a:off x="9865880" y="2042991"/>
            <a:ext cx="469568" cy="718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0049BF9-5A89-4778-8EAF-DA430103B27B}"/>
              </a:ext>
            </a:extLst>
          </p:cNvPr>
          <p:cNvSpPr txBox="1"/>
          <p:nvPr/>
        </p:nvSpPr>
        <p:spPr>
          <a:xfrm>
            <a:off x="10359989" y="1488652"/>
            <a:ext cx="1197636" cy="830997"/>
          </a:xfrm>
          <a:prstGeom prst="rect">
            <a:avLst/>
          </a:prstGeom>
          <a:noFill/>
        </p:spPr>
        <p:txBody>
          <a:bodyPr wrap="square" rtlCol="0">
            <a:spAutoFit/>
          </a:bodyPr>
          <a:lstStyle/>
          <a:p>
            <a:r>
              <a:rPr lang="en-US" sz="1600" dirty="0">
                <a:solidFill>
                  <a:schemeClr val="tx2">
                    <a:lumMod val="75000"/>
                  </a:schemeClr>
                </a:solidFill>
              </a:rPr>
              <a:t>Numerous </a:t>
            </a:r>
            <a:r>
              <a:rPr lang="en-US" sz="1600" dirty="0" err="1">
                <a:solidFill>
                  <a:schemeClr val="tx2">
                    <a:lumMod val="75000"/>
                  </a:schemeClr>
                </a:solidFill>
              </a:rPr>
              <a:t>multiplet</a:t>
            </a:r>
            <a:r>
              <a:rPr lang="en-US" sz="1600" dirty="0">
                <a:solidFill>
                  <a:schemeClr val="tx2">
                    <a:lumMod val="75000"/>
                  </a:schemeClr>
                </a:solidFill>
              </a:rPr>
              <a:t> events</a:t>
            </a:r>
          </a:p>
        </p:txBody>
      </p:sp>
      <p:sp>
        <p:nvSpPr>
          <p:cNvPr id="13" name="Oval 12">
            <a:extLst>
              <a:ext uri="{FF2B5EF4-FFF2-40B4-BE49-F238E27FC236}">
                <a16:creationId xmlns:a16="http://schemas.microsoft.com/office/drawing/2014/main" id="{BE10BF61-3705-4E30-A73B-2CD3835D1251}"/>
              </a:ext>
            </a:extLst>
          </p:cNvPr>
          <p:cNvSpPr/>
          <p:nvPr/>
        </p:nvSpPr>
        <p:spPr>
          <a:xfrm rot="21093421">
            <a:off x="8672031" y="1965701"/>
            <a:ext cx="1200353" cy="4744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530C2C-C229-4332-AFDA-C8C92672B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78" y="3083581"/>
            <a:ext cx="2046334" cy="2494981"/>
          </a:xfrm>
          <a:prstGeom prst="rect">
            <a:avLst/>
          </a:prstGeom>
        </p:spPr>
      </p:pic>
      <p:sp>
        <p:nvSpPr>
          <p:cNvPr id="24" name="Arc 23">
            <a:extLst>
              <a:ext uri="{FF2B5EF4-FFF2-40B4-BE49-F238E27FC236}">
                <a16:creationId xmlns:a16="http://schemas.microsoft.com/office/drawing/2014/main" id="{514D715D-FF0E-4143-B5F8-D39186A2B06B}"/>
              </a:ext>
            </a:extLst>
          </p:cNvPr>
          <p:cNvSpPr/>
          <p:nvPr/>
        </p:nvSpPr>
        <p:spPr>
          <a:xfrm rot="18879360">
            <a:off x="4353795" y="4721040"/>
            <a:ext cx="3489890" cy="1123522"/>
          </a:xfrm>
          <a:prstGeom prst="arc">
            <a:avLst/>
          </a:prstGeom>
          <a:ln>
            <a:solidFill>
              <a:srgbClr val="FF0000"/>
            </a:solidFill>
            <a:headEnd type="triangle" w="med"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722E8B37-F760-4DA9-8AFB-BEC0E8349DD1}"/>
              </a:ext>
            </a:extLst>
          </p:cNvPr>
          <p:cNvSpPr/>
          <p:nvPr/>
        </p:nvSpPr>
        <p:spPr>
          <a:xfrm>
            <a:off x="9490933" y="4058950"/>
            <a:ext cx="220561" cy="5178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B7717EA-C573-40E6-A4D5-2D4FEA845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7115" y="3083582"/>
            <a:ext cx="2045884" cy="2494980"/>
          </a:xfrm>
          <a:prstGeom prst="rect">
            <a:avLst/>
          </a:prstGeom>
        </p:spPr>
      </p:pic>
      <p:sp>
        <p:nvSpPr>
          <p:cNvPr id="28" name="TextBox 27">
            <a:extLst>
              <a:ext uri="{FF2B5EF4-FFF2-40B4-BE49-F238E27FC236}">
                <a16:creationId xmlns:a16="http://schemas.microsoft.com/office/drawing/2014/main" id="{B6CB213C-23C8-4E1C-BD21-C4A3B1D9714C}"/>
              </a:ext>
            </a:extLst>
          </p:cNvPr>
          <p:cNvSpPr txBox="1"/>
          <p:nvPr/>
        </p:nvSpPr>
        <p:spPr>
          <a:xfrm>
            <a:off x="7205704" y="5532287"/>
            <a:ext cx="4876265" cy="830997"/>
          </a:xfrm>
          <a:prstGeom prst="rect">
            <a:avLst/>
          </a:prstGeom>
          <a:noFill/>
        </p:spPr>
        <p:txBody>
          <a:bodyPr wrap="square" rtlCol="0">
            <a:spAutoFit/>
          </a:bodyPr>
          <a:lstStyle/>
          <a:p>
            <a:pPr marL="285750" indent="-285750" algn="just">
              <a:buFont typeface="Wingdings" panose="05000000000000000000" pitchFamily="2" charset="2"/>
              <a:buChar char="§"/>
            </a:pPr>
            <a:r>
              <a:rPr lang="en-US" sz="1600" dirty="0">
                <a:solidFill>
                  <a:srgbClr val="FF0000"/>
                </a:solidFill>
              </a:rPr>
              <a:t>Many large high-frequency events, followed by excitation of  structural resonances  (de-bonding?)</a:t>
            </a:r>
          </a:p>
          <a:p>
            <a:pPr marL="285750" indent="-285750" algn="just">
              <a:buFont typeface="Wingdings" panose="05000000000000000000" pitchFamily="2" charset="2"/>
              <a:buChar char="§"/>
            </a:pPr>
            <a:r>
              <a:rPr lang="en-US" sz="1600" dirty="0"/>
              <a:t>No voltage response in the coil</a:t>
            </a:r>
          </a:p>
        </p:txBody>
      </p:sp>
    </p:spTree>
    <p:extLst>
      <p:ext uri="{BB962C8B-B14F-4D97-AF65-F5344CB8AC3E}">
        <p14:creationId xmlns:p14="http://schemas.microsoft.com/office/powerpoint/2010/main" val="4214285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4E4C-0378-4D6B-BA31-FA9CC57A73C0}"/>
              </a:ext>
            </a:extLst>
          </p:cNvPr>
          <p:cNvSpPr>
            <a:spLocks noGrp="1"/>
          </p:cNvSpPr>
          <p:nvPr>
            <p:ph type="title"/>
          </p:nvPr>
        </p:nvSpPr>
        <p:spPr/>
        <p:txBody>
          <a:bodyPr/>
          <a:lstStyle/>
          <a:p>
            <a:r>
              <a:rPr lang="en-US" dirty="0"/>
              <a:t>Conclusions</a:t>
            </a:r>
          </a:p>
        </p:txBody>
      </p:sp>
      <p:sp>
        <p:nvSpPr>
          <p:cNvPr id="3" name="TextBox 2">
            <a:extLst>
              <a:ext uri="{FF2B5EF4-FFF2-40B4-BE49-F238E27FC236}">
                <a16:creationId xmlns:a16="http://schemas.microsoft.com/office/drawing/2014/main" id="{CF02BA7C-8E49-48CD-BE5F-F30F08E99F1E}"/>
              </a:ext>
            </a:extLst>
          </p:cNvPr>
          <p:cNvSpPr txBox="1"/>
          <p:nvPr/>
        </p:nvSpPr>
        <p:spPr>
          <a:xfrm>
            <a:off x="1030013" y="1477237"/>
            <a:ext cx="10131974" cy="3416320"/>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chemeClr val="tx2">
                    <a:lumMod val="75000"/>
                  </a:schemeClr>
                </a:solidFill>
              </a:rPr>
              <a:t>We observed two distinct AE regimes during ramping to quench. In the beginning of training AE energy is independent on the magnet current. With continuing training, a universal power-law scaling of AE energy emerges which is a hallmark of critical dynamics. Also, a clear divergence from the power-law is seen in this second regime within seconds of the upcoming quench.</a:t>
            </a:r>
          </a:p>
          <a:p>
            <a:pPr algn="just"/>
            <a:endParaRPr lang="en-US" dirty="0">
              <a:solidFill>
                <a:schemeClr val="tx2">
                  <a:lumMod val="75000"/>
                </a:schemeClr>
              </a:solidFill>
            </a:endParaRPr>
          </a:p>
          <a:p>
            <a:pPr marL="285750" indent="-285750" algn="just">
              <a:buFont typeface="Arial" panose="020B0604020202020204" pitchFamily="34" charset="0"/>
              <a:buChar char="•"/>
            </a:pPr>
            <a:r>
              <a:rPr lang="en-US" dirty="0">
                <a:solidFill>
                  <a:schemeClr val="tx2">
                    <a:lumMod val="75000"/>
                  </a:schemeClr>
                </a:solidFill>
              </a:rPr>
              <a:t>Accumulated displacement (AE waveform bias) plotted versus Lorentz force converges towards a linear dependence (= recovered elastic behavior) as training progresses.</a:t>
            </a:r>
          </a:p>
          <a:p>
            <a:pPr algn="just"/>
            <a:endParaRPr lang="en-US" dirty="0">
              <a:solidFill>
                <a:schemeClr val="tx2">
                  <a:lumMod val="75000"/>
                </a:schemeClr>
              </a:solidFill>
            </a:endParaRPr>
          </a:p>
          <a:p>
            <a:pPr marL="285750" indent="-285750" algn="just">
              <a:buFont typeface="Arial" panose="020B0604020202020204" pitchFamily="34" charset="0"/>
              <a:buChar char="•"/>
            </a:pPr>
            <a:r>
              <a:rPr lang="en-US" dirty="0">
                <a:solidFill>
                  <a:schemeClr val="tx2">
                    <a:lumMod val="75000"/>
                  </a:schemeClr>
                </a:solidFill>
              </a:rPr>
              <a:t>We applied wavelet-based analysis to AE signals, and observed emergence of </a:t>
            </a:r>
            <a:r>
              <a:rPr lang="en-US" dirty="0" err="1">
                <a:solidFill>
                  <a:schemeClr val="tx2">
                    <a:lumMod val="75000"/>
                  </a:schemeClr>
                </a:solidFill>
              </a:rPr>
              <a:t>multiplet</a:t>
            </a:r>
            <a:r>
              <a:rPr lang="en-US" dirty="0">
                <a:solidFill>
                  <a:schemeClr val="tx2">
                    <a:lumMod val="75000"/>
                  </a:schemeClr>
                </a:solidFill>
              </a:rPr>
              <a:t> transients at high currents that can be attributed to a successive crack propagation. We also identified high-frequency (&gt;200 kHz) bursts immediately followed by excitation of low-frequency structural resonances that may be indicative of interfacial debonding.</a:t>
            </a:r>
          </a:p>
        </p:txBody>
      </p:sp>
      <p:sp>
        <p:nvSpPr>
          <p:cNvPr id="4" name="TextBox 3">
            <a:extLst>
              <a:ext uri="{FF2B5EF4-FFF2-40B4-BE49-F238E27FC236}">
                <a16:creationId xmlns:a16="http://schemas.microsoft.com/office/drawing/2014/main" id="{956622F3-7CE6-4E8C-A015-8AEA2D9B3618}"/>
              </a:ext>
            </a:extLst>
          </p:cNvPr>
          <p:cNvSpPr txBox="1"/>
          <p:nvPr/>
        </p:nvSpPr>
        <p:spPr>
          <a:xfrm>
            <a:off x="1261241" y="5160213"/>
            <a:ext cx="9816662" cy="369332"/>
          </a:xfrm>
          <a:prstGeom prst="rect">
            <a:avLst/>
          </a:prstGeom>
          <a:noFill/>
        </p:spPr>
        <p:txBody>
          <a:bodyPr wrap="square" rtlCol="0">
            <a:spAutoFit/>
          </a:bodyPr>
          <a:lstStyle/>
          <a:p>
            <a:r>
              <a:rPr lang="en-US" dirty="0">
                <a:solidFill>
                  <a:schemeClr val="tx1">
                    <a:lumMod val="75000"/>
                    <a:lumOff val="25000"/>
                  </a:schemeClr>
                </a:solidFill>
              </a:rPr>
              <a:t>Analysis of CCT4 AE data will continue…</a:t>
            </a:r>
          </a:p>
        </p:txBody>
      </p:sp>
    </p:spTree>
    <p:extLst>
      <p:ext uri="{BB962C8B-B14F-4D97-AF65-F5344CB8AC3E}">
        <p14:creationId xmlns:p14="http://schemas.microsoft.com/office/powerpoint/2010/main" val="150029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B5CD2C-B09A-4929-8DCB-7AF40D4AE081}"/>
              </a:ext>
            </a:extLst>
          </p:cNvPr>
          <p:cNvSpPr txBox="1"/>
          <p:nvPr/>
        </p:nvSpPr>
        <p:spPr>
          <a:xfrm>
            <a:off x="2292474" y="1307729"/>
            <a:ext cx="8631180" cy="1323439"/>
          </a:xfrm>
          <a:prstGeom prst="rect">
            <a:avLst/>
          </a:prstGeom>
          <a:noFill/>
        </p:spPr>
        <p:txBody>
          <a:bodyPr wrap="square" rtlCol="0">
            <a:spAutoFit/>
          </a:bodyPr>
          <a:lstStyle/>
          <a:p>
            <a:pPr algn="ctr"/>
            <a:r>
              <a:rPr lang="en-US" sz="4000" dirty="0">
                <a:solidFill>
                  <a:srgbClr val="002060"/>
                </a:solidFill>
              </a:rPr>
              <a:t>Localization of hot spots in solids using acoustic waves</a:t>
            </a:r>
            <a:endParaRPr lang="en-US" sz="4000" dirty="0"/>
          </a:p>
        </p:txBody>
      </p:sp>
      <p:sp>
        <p:nvSpPr>
          <p:cNvPr id="4" name="Rectangle 3">
            <a:extLst>
              <a:ext uri="{FF2B5EF4-FFF2-40B4-BE49-F238E27FC236}">
                <a16:creationId xmlns:a16="http://schemas.microsoft.com/office/drawing/2014/main" id="{667279C0-0549-47CC-AD42-44D0B81A94D8}"/>
              </a:ext>
            </a:extLst>
          </p:cNvPr>
          <p:cNvSpPr/>
          <p:nvPr/>
        </p:nvSpPr>
        <p:spPr>
          <a:xfrm>
            <a:off x="2060426" y="2838902"/>
            <a:ext cx="8229601" cy="646331"/>
          </a:xfrm>
          <a:prstGeom prst="rect">
            <a:avLst/>
          </a:prstGeom>
        </p:spPr>
        <p:txBody>
          <a:bodyPr wrap="square">
            <a:spAutoFit/>
          </a:bodyPr>
          <a:lstStyle/>
          <a:p>
            <a:r>
              <a:rPr lang="en-US" i="1" dirty="0">
                <a:solidFill>
                  <a:schemeClr val="tx2">
                    <a:lumMod val="75000"/>
                  </a:schemeClr>
                </a:solidFill>
              </a:rPr>
              <a:t>Technology Commercialization Fund project</a:t>
            </a:r>
          </a:p>
          <a:p>
            <a:r>
              <a:rPr lang="en-US" i="1" dirty="0">
                <a:solidFill>
                  <a:schemeClr val="tx2">
                    <a:lumMod val="75000"/>
                  </a:schemeClr>
                </a:solidFill>
              </a:rPr>
              <a:t>Supported by the Office of Technology Transitions, US Department of Energy</a:t>
            </a:r>
            <a:endParaRPr lang="en-US" dirty="0">
              <a:solidFill>
                <a:schemeClr val="tx2">
                  <a:lumMod val="75000"/>
                </a:schemeClr>
              </a:solidFill>
            </a:endParaRPr>
          </a:p>
        </p:txBody>
      </p:sp>
      <p:pic>
        <p:nvPicPr>
          <p:cNvPr id="5" name="Picture 4">
            <a:extLst>
              <a:ext uri="{FF2B5EF4-FFF2-40B4-BE49-F238E27FC236}">
                <a16:creationId xmlns:a16="http://schemas.microsoft.com/office/drawing/2014/main" id="{77E5A746-6B24-4BBD-8535-2901A5B3F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228" y="4921468"/>
            <a:ext cx="2045671" cy="691248"/>
          </a:xfrm>
          <a:prstGeom prst="rect">
            <a:avLst/>
          </a:prstGeom>
        </p:spPr>
      </p:pic>
      <p:sp>
        <p:nvSpPr>
          <p:cNvPr id="6" name="TextBox 5">
            <a:extLst>
              <a:ext uri="{FF2B5EF4-FFF2-40B4-BE49-F238E27FC236}">
                <a16:creationId xmlns:a16="http://schemas.microsoft.com/office/drawing/2014/main" id="{33EA3EA1-6301-409C-820B-FC687532ABB9}"/>
              </a:ext>
            </a:extLst>
          </p:cNvPr>
          <p:cNvSpPr txBox="1"/>
          <p:nvPr/>
        </p:nvSpPr>
        <p:spPr>
          <a:xfrm>
            <a:off x="2060426" y="4554186"/>
            <a:ext cx="2121928" cy="369332"/>
          </a:xfrm>
          <a:prstGeom prst="rect">
            <a:avLst/>
          </a:prstGeom>
          <a:noFill/>
        </p:spPr>
        <p:txBody>
          <a:bodyPr wrap="none" rtlCol="0">
            <a:spAutoFit/>
          </a:bodyPr>
          <a:lstStyle/>
          <a:p>
            <a:r>
              <a:rPr lang="en-US" i="1" dirty="0">
                <a:solidFill>
                  <a:schemeClr val="accent1">
                    <a:lumMod val="50000"/>
                  </a:schemeClr>
                </a:solidFill>
              </a:rPr>
              <a:t>In collaboration with</a:t>
            </a:r>
          </a:p>
        </p:txBody>
      </p:sp>
      <p:sp>
        <p:nvSpPr>
          <p:cNvPr id="7" name="TextBox 6">
            <a:extLst>
              <a:ext uri="{FF2B5EF4-FFF2-40B4-BE49-F238E27FC236}">
                <a16:creationId xmlns:a16="http://schemas.microsoft.com/office/drawing/2014/main" id="{20F73774-E69F-4615-A447-2F2E46073433}"/>
              </a:ext>
            </a:extLst>
          </p:cNvPr>
          <p:cNvSpPr txBox="1"/>
          <p:nvPr/>
        </p:nvSpPr>
        <p:spPr>
          <a:xfrm>
            <a:off x="2061471" y="5018533"/>
            <a:ext cx="3267176" cy="646331"/>
          </a:xfrm>
          <a:prstGeom prst="rect">
            <a:avLst/>
          </a:prstGeom>
          <a:noFill/>
        </p:spPr>
        <p:txBody>
          <a:bodyPr wrap="none" rtlCol="0">
            <a:spAutoFit/>
          </a:bodyPr>
          <a:lstStyle/>
          <a:p>
            <a:r>
              <a:rPr lang="en-US" dirty="0"/>
              <a:t>C. Sanabria, M. Segal </a:t>
            </a:r>
          </a:p>
          <a:p>
            <a:r>
              <a:rPr lang="en-US" dirty="0"/>
              <a:t>Commonwealth Fusion Systems</a:t>
            </a:r>
          </a:p>
        </p:txBody>
      </p:sp>
      <p:sp>
        <p:nvSpPr>
          <p:cNvPr id="8" name="TextBox 7">
            <a:extLst>
              <a:ext uri="{FF2B5EF4-FFF2-40B4-BE49-F238E27FC236}">
                <a16:creationId xmlns:a16="http://schemas.microsoft.com/office/drawing/2014/main" id="{7BFB04BF-B8E4-40F3-8B14-794BA50771D8}"/>
              </a:ext>
            </a:extLst>
          </p:cNvPr>
          <p:cNvSpPr txBox="1"/>
          <p:nvPr/>
        </p:nvSpPr>
        <p:spPr>
          <a:xfrm>
            <a:off x="2060426" y="3580248"/>
            <a:ext cx="2631426" cy="646331"/>
          </a:xfrm>
          <a:prstGeom prst="rect">
            <a:avLst/>
          </a:prstGeom>
          <a:noFill/>
        </p:spPr>
        <p:txBody>
          <a:bodyPr wrap="none" rtlCol="0">
            <a:spAutoFit/>
          </a:bodyPr>
          <a:lstStyle/>
          <a:p>
            <a:r>
              <a:rPr lang="en-US" dirty="0"/>
              <a:t>M. Marchevsky, R. </a:t>
            </a:r>
            <a:r>
              <a:rPr lang="en-US" dirty="0" err="1"/>
              <a:t>Teyber</a:t>
            </a:r>
            <a:endParaRPr lang="en-US" dirty="0"/>
          </a:p>
          <a:p>
            <a:r>
              <a:rPr lang="en-US" dirty="0"/>
              <a:t>LBNL</a:t>
            </a:r>
          </a:p>
        </p:txBody>
      </p:sp>
    </p:spTree>
    <p:extLst>
      <p:ext uri="{BB962C8B-B14F-4D97-AF65-F5344CB8AC3E}">
        <p14:creationId xmlns:p14="http://schemas.microsoft.com/office/powerpoint/2010/main" val="383443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81F6-B091-4836-8A89-A6FAFD3AA1AE}"/>
              </a:ext>
            </a:extLst>
          </p:cNvPr>
          <p:cNvSpPr>
            <a:spLocks noGrp="1"/>
          </p:cNvSpPr>
          <p:nvPr>
            <p:ph type="title" idx="4294967295"/>
          </p:nvPr>
        </p:nvSpPr>
        <p:spPr>
          <a:xfrm>
            <a:off x="0" y="0"/>
            <a:ext cx="10976039" cy="841375"/>
          </a:xfrm>
        </p:spPr>
        <p:txBody>
          <a:bodyPr/>
          <a:lstStyle/>
          <a:p>
            <a:r>
              <a:rPr lang="en-US" dirty="0"/>
              <a:t>Scope of the project</a:t>
            </a:r>
          </a:p>
        </p:txBody>
      </p:sp>
      <p:sp>
        <p:nvSpPr>
          <p:cNvPr id="3" name="Rectangle 2">
            <a:extLst>
              <a:ext uri="{FF2B5EF4-FFF2-40B4-BE49-F238E27FC236}">
                <a16:creationId xmlns:a16="http://schemas.microsoft.com/office/drawing/2014/main" id="{AC7D6552-5708-4E6E-881B-6C64C9E9E10E}"/>
              </a:ext>
            </a:extLst>
          </p:cNvPr>
          <p:cNvSpPr/>
          <p:nvPr/>
        </p:nvSpPr>
        <p:spPr>
          <a:xfrm>
            <a:off x="308932" y="1158886"/>
            <a:ext cx="7657719" cy="2662267"/>
          </a:xfrm>
          <a:prstGeom prst="rect">
            <a:avLst/>
          </a:prstGeom>
        </p:spPr>
        <p:txBody>
          <a:bodyPr wrap="square">
            <a:spAutoFit/>
          </a:bodyPr>
          <a:lstStyle/>
          <a:p>
            <a:pPr marL="285750" indent="-285750" algn="just">
              <a:spcBef>
                <a:spcPts val="600"/>
              </a:spcBef>
              <a:buFont typeface="Wingdings" panose="05000000000000000000" pitchFamily="2" charset="2"/>
              <a:buChar char="§"/>
            </a:pPr>
            <a:r>
              <a:rPr lang="en-US" dirty="0">
                <a:solidFill>
                  <a:schemeClr val="tx1">
                    <a:lumMod val="85000"/>
                    <a:lumOff val="15000"/>
                  </a:schemeClr>
                </a:solidFill>
              </a:rPr>
              <a:t>Future generation and distribution markets based on the use of high-temperature superconductor (HTS) materials. Traditional quench detection methods for LTS relying on fast normal propagation zones (e.g. measuring a voltage increase of the system) do not work for HTS devices. The technology we are proposing was laboratory-tested on HTS tape conductors and small coils for detecting hot spot development down to liquid helium temperature. </a:t>
            </a:r>
          </a:p>
          <a:p>
            <a:pPr marL="285750" indent="-285750" algn="just">
              <a:spcBef>
                <a:spcPts val="600"/>
              </a:spcBef>
              <a:buFont typeface="Wingdings" panose="05000000000000000000" pitchFamily="2" charset="2"/>
              <a:buChar char="§"/>
            </a:pPr>
            <a:r>
              <a:rPr lang="en-US" b="1" dirty="0">
                <a:solidFill>
                  <a:schemeClr val="tx1">
                    <a:lumMod val="85000"/>
                    <a:lumOff val="15000"/>
                  </a:schemeClr>
                </a:solidFill>
              </a:rPr>
              <a:t>Now we want to focus on the </a:t>
            </a:r>
            <a:r>
              <a:rPr lang="en-US" b="1" i="1" dirty="0">
                <a:solidFill>
                  <a:schemeClr val="tx1">
                    <a:lumMod val="85000"/>
                    <a:lumOff val="15000"/>
                  </a:schemeClr>
                </a:solidFill>
              </a:rPr>
              <a:t>localization </a:t>
            </a:r>
            <a:r>
              <a:rPr lang="en-US" b="1" dirty="0">
                <a:solidFill>
                  <a:schemeClr val="tx1">
                    <a:lumMod val="85000"/>
                    <a:lumOff val="15000"/>
                  </a:schemeClr>
                </a:solidFill>
              </a:rPr>
              <a:t>aspect of the technology it to be able not only detect hot spots but also provide their location information</a:t>
            </a:r>
            <a:r>
              <a:rPr lang="en-US" dirty="0">
                <a:solidFill>
                  <a:schemeClr val="tx1">
                    <a:lumMod val="85000"/>
                    <a:lumOff val="15000"/>
                  </a:schemeClr>
                </a:solidFill>
              </a:rPr>
              <a:t>.</a:t>
            </a:r>
          </a:p>
        </p:txBody>
      </p:sp>
      <p:sp>
        <p:nvSpPr>
          <p:cNvPr id="4" name="Rectangle 3">
            <a:extLst>
              <a:ext uri="{FF2B5EF4-FFF2-40B4-BE49-F238E27FC236}">
                <a16:creationId xmlns:a16="http://schemas.microsoft.com/office/drawing/2014/main" id="{4BC89689-087F-4092-BAFC-096A063C2383}"/>
              </a:ext>
            </a:extLst>
          </p:cNvPr>
          <p:cNvSpPr/>
          <p:nvPr/>
        </p:nvSpPr>
        <p:spPr>
          <a:xfrm>
            <a:off x="622145" y="4271959"/>
            <a:ext cx="6096000" cy="1754326"/>
          </a:xfrm>
          <a:prstGeom prst="rect">
            <a:avLst/>
          </a:prstGeom>
        </p:spPr>
        <p:txBody>
          <a:bodyPr>
            <a:spAutoFit/>
          </a:bodyPr>
          <a:lstStyle/>
          <a:p>
            <a:pPr marL="342900" lvl="0" indent="-342900" algn="just">
              <a:buFont typeface="+mj-lt"/>
              <a:buAutoNum type="arabicPeriod"/>
              <a:defRPr/>
            </a:pPr>
            <a:r>
              <a:rPr lang="en-US" dirty="0"/>
              <a:t>Demonstration of hot spot detection and localization in a commercial transformer device</a:t>
            </a:r>
          </a:p>
          <a:p>
            <a:pPr marL="342900" indent="-342900" algn="just">
              <a:buFont typeface="+mj-lt"/>
              <a:buAutoNum type="arabicPeriod"/>
              <a:defRPr/>
            </a:pPr>
            <a:r>
              <a:rPr lang="en-US" dirty="0">
                <a:solidFill>
                  <a:srgbClr val="00B050"/>
                </a:solidFill>
              </a:rPr>
              <a:t>Demonstration of hot spot detection in a conductor sample provided by CFS</a:t>
            </a:r>
            <a:endParaRPr lang="en-US" dirty="0">
              <a:solidFill>
                <a:srgbClr val="00B050"/>
              </a:solidFill>
              <a:latin typeface="Times New Roman" panose="02020603050405020304" pitchFamily="18" charset="0"/>
              <a:ea typeface="Calibri" panose="020F0502020204030204" pitchFamily="34" charset="0"/>
            </a:endParaRPr>
          </a:p>
          <a:p>
            <a:pPr marL="342900" indent="-342900" algn="just">
              <a:buFont typeface="+mj-lt"/>
              <a:buAutoNum type="arabicPeriod"/>
              <a:defRPr/>
            </a:pPr>
            <a:r>
              <a:rPr lang="en-US" dirty="0">
                <a:solidFill>
                  <a:srgbClr val="00B050"/>
                </a:solidFill>
              </a:rPr>
              <a:t>Testing of HTS cable sample under operational conditions at BNL test facility in collaboration with CFS</a:t>
            </a:r>
            <a:endParaRPr lang="en-US" dirty="0">
              <a:solidFill>
                <a:srgbClr val="00B05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A92EB12E-D47A-42FD-9409-3F412EBE4861}"/>
              </a:ext>
            </a:extLst>
          </p:cNvPr>
          <p:cNvSpPr txBox="1"/>
          <p:nvPr/>
        </p:nvSpPr>
        <p:spPr>
          <a:xfrm>
            <a:off x="612886" y="3902627"/>
            <a:ext cx="1245597" cy="369332"/>
          </a:xfrm>
          <a:prstGeom prst="rect">
            <a:avLst/>
          </a:prstGeom>
          <a:noFill/>
        </p:spPr>
        <p:txBody>
          <a:bodyPr wrap="none" rtlCol="0">
            <a:spAutoFit/>
          </a:bodyPr>
          <a:lstStyle/>
          <a:p>
            <a:r>
              <a:rPr lang="en-US" b="1" dirty="0"/>
              <a:t>Milestones</a:t>
            </a:r>
          </a:p>
        </p:txBody>
      </p:sp>
      <p:grpSp>
        <p:nvGrpSpPr>
          <p:cNvPr id="6" name="Group 5">
            <a:extLst>
              <a:ext uri="{FF2B5EF4-FFF2-40B4-BE49-F238E27FC236}">
                <a16:creationId xmlns:a16="http://schemas.microsoft.com/office/drawing/2014/main" id="{8C645617-0E31-449A-8259-F2187D32C121}"/>
              </a:ext>
            </a:extLst>
          </p:cNvPr>
          <p:cNvGrpSpPr/>
          <p:nvPr/>
        </p:nvGrpSpPr>
        <p:grpSpPr>
          <a:xfrm>
            <a:off x="8267756" y="1302650"/>
            <a:ext cx="3772637" cy="4352420"/>
            <a:chOff x="7823619" y="1189093"/>
            <a:chExt cx="4250673" cy="5135818"/>
          </a:xfrm>
        </p:grpSpPr>
        <p:grpSp>
          <p:nvGrpSpPr>
            <p:cNvPr id="7" name="Group 6">
              <a:extLst>
                <a:ext uri="{FF2B5EF4-FFF2-40B4-BE49-F238E27FC236}">
                  <a16:creationId xmlns:a16="http://schemas.microsoft.com/office/drawing/2014/main" id="{06EDD4B5-21F1-4786-BDC6-8DC19AFBDFD0}"/>
                </a:ext>
              </a:extLst>
            </p:cNvPr>
            <p:cNvGrpSpPr/>
            <p:nvPr/>
          </p:nvGrpSpPr>
          <p:grpSpPr>
            <a:xfrm>
              <a:off x="8118650" y="1991819"/>
              <a:ext cx="3013587" cy="442451"/>
              <a:chOff x="3387213" y="3023420"/>
              <a:chExt cx="3013587" cy="442451"/>
            </a:xfrm>
          </p:grpSpPr>
          <p:sp>
            <p:nvSpPr>
              <p:cNvPr id="109" name="Rectangle 108">
                <a:extLst>
                  <a:ext uri="{FF2B5EF4-FFF2-40B4-BE49-F238E27FC236}">
                    <a16:creationId xmlns:a16="http://schemas.microsoft.com/office/drawing/2014/main" id="{277E7B5A-7D66-45BC-90F4-FCE1846CE2DF}"/>
                  </a:ext>
                </a:extLst>
              </p:cNvPr>
              <p:cNvSpPr/>
              <p:nvPr/>
            </p:nvSpPr>
            <p:spPr>
              <a:xfrm>
                <a:off x="3505200" y="3023420"/>
                <a:ext cx="2792361" cy="44245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27">
                <a:extLst>
                  <a:ext uri="{FF2B5EF4-FFF2-40B4-BE49-F238E27FC236}">
                    <a16:creationId xmlns:a16="http://schemas.microsoft.com/office/drawing/2014/main" id="{F1EB6C91-ABFB-47B5-B052-487811915AF7}"/>
                  </a:ext>
                </a:extLst>
              </p:cNvPr>
              <p:cNvSpPr/>
              <p:nvPr/>
            </p:nvSpPr>
            <p:spPr>
              <a:xfrm>
                <a:off x="3387213" y="3151239"/>
                <a:ext cx="108155" cy="1573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28">
                <a:extLst>
                  <a:ext uri="{FF2B5EF4-FFF2-40B4-BE49-F238E27FC236}">
                    <a16:creationId xmlns:a16="http://schemas.microsoft.com/office/drawing/2014/main" id="{F6BF454F-7853-4EB9-B567-7BA05EE1EED3}"/>
                  </a:ext>
                </a:extLst>
              </p:cNvPr>
              <p:cNvSpPr/>
              <p:nvPr/>
            </p:nvSpPr>
            <p:spPr>
              <a:xfrm>
                <a:off x="6292645" y="3156155"/>
                <a:ext cx="108155" cy="1573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00383EF-CDDF-43C7-B1E8-C548E3723B48}"/>
                </a:ext>
              </a:extLst>
            </p:cNvPr>
            <p:cNvGrpSpPr/>
            <p:nvPr/>
          </p:nvGrpSpPr>
          <p:grpSpPr>
            <a:xfrm>
              <a:off x="7823619" y="1189093"/>
              <a:ext cx="3320625" cy="442451"/>
              <a:chOff x="3035929" y="1376521"/>
              <a:chExt cx="3320625" cy="442451"/>
            </a:xfrm>
          </p:grpSpPr>
          <p:sp>
            <p:nvSpPr>
              <p:cNvPr id="100" name="Rectangle 99">
                <a:extLst>
                  <a:ext uri="{FF2B5EF4-FFF2-40B4-BE49-F238E27FC236}">
                    <a16:creationId xmlns:a16="http://schemas.microsoft.com/office/drawing/2014/main" id="{65641F69-88C0-4915-941E-6E6BF79B2138}"/>
                  </a:ext>
                </a:extLst>
              </p:cNvPr>
              <p:cNvSpPr/>
              <p:nvPr/>
            </p:nvSpPr>
            <p:spPr>
              <a:xfrm>
                <a:off x="3451122" y="1376521"/>
                <a:ext cx="2792361" cy="44245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CBA7E64F-AAE1-45D9-8B21-6FC2257F8DBA}"/>
                  </a:ext>
                </a:extLst>
              </p:cNvPr>
              <p:cNvGrpSpPr/>
              <p:nvPr/>
            </p:nvGrpSpPr>
            <p:grpSpPr>
              <a:xfrm>
                <a:off x="3035929" y="1390307"/>
                <a:ext cx="230041" cy="307270"/>
                <a:chOff x="5989889" y="988793"/>
                <a:chExt cx="243179" cy="453941"/>
              </a:xfrm>
            </p:grpSpPr>
            <p:cxnSp>
              <p:nvCxnSpPr>
                <p:cNvPr id="104" name="Straight Connector 103">
                  <a:extLst>
                    <a:ext uri="{FF2B5EF4-FFF2-40B4-BE49-F238E27FC236}">
                      <a16:creationId xmlns:a16="http://schemas.microsoft.com/office/drawing/2014/main" id="{E8C1151B-81EC-4800-B39F-08944D33D674}"/>
                    </a:ext>
                  </a:extLst>
                </p:cNvPr>
                <p:cNvCxnSpPr/>
                <p:nvPr/>
              </p:nvCxnSpPr>
              <p:spPr>
                <a:xfrm flipV="1">
                  <a:off x="6077712" y="995011"/>
                  <a:ext cx="0" cy="443395"/>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A4FC26B-B124-46D3-921A-CD8C5FA23B3C}"/>
                    </a:ext>
                  </a:extLst>
                </p:cNvPr>
                <p:cNvCxnSpPr/>
                <p:nvPr/>
              </p:nvCxnSpPr>
              <p:spPr>
                <a:xfrm flipH="1">
                  <a:off x="6072430" y="995011"/>
                  <a:ext cx="70759"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BB6204F-C64E-485E-B0F2-9C2D47519B03}"/>
                    </a:ext>
                  </a:extLst>
                </p:cNvPr>
                <p:cNvCxnSpPr/>
                <p:nvPr/>
              </p:nvCxnSpPr>
              <p:spPr>
                <a:xfrm flipV="1">
                  <a:off x="6138467" y="988793"/>
                  <a:ext cx="0" cy="453941"/>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EFEF1A4-D1E5-41F7-B152-3B60E2409C5B}"/>
                    </a:ext>
                  </a:extLst>
                </p:cNvPr>
                <p:cNvCxnSpPr/>
                <p:nvPr/>
              </p:nvCxnSpPr>
              <p:spPr>
                <a:xfrm>
                  <a:off x="6138467" y="1434176"/>
                  <a:ext cx="94601"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1447247-5E91-434E-83F8-08B412656059}"/>
                    </a:ext>
                  </a:extLst>
                </p:cNvPr>
                <p:cNvCxnSpPr/>
                <p:nvPr/>
              </p:nvCxnSpPr>
              <p:spPr>
                <a:xfrm>
                  <a:off x="5989889" y="1434653"/>
                  <a:ext cx="94601"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grpSp>
          <p:sp>
            <p:nvSpPr>
              <p:cNvPr id="102" name="Rounded Rectangle 25">
                <a:extLst>
                  <a:ext uri="{FF2B5EF4-FFF2-40B4-BE49-F238E27FC236}">
                    <a16:creationId xmlns:a16="http://schemas.microsoft.com/office/drawing/2014/main" id="{D775E101-99D3-434A-8EA9-51B31BB469DA}"/>
                  </a:ext>
                </a:extLst>
              </p:cNvPr>
              <p:cNvSpPr/>
              <p:nvPr/>
            </p:nvSpPr>
            <p:spPr>
              <a:xfrm>
                <a:off x="3333135" y="1504340"/>
                <a:ext cx="108155" cy="1573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29">
                <a:extLst>
                  <a:ext uri="{FF2B5EF4-FFF2-40B4-BE49-F238E27FC236}">
                    <a16:creationId xmlns:a16="http://schemas.microsoft.com/office/drawing/2014/main" id="{E54F6AED-63DF-4767-B7D3-ED00DB654663}"/>
                  </a:ext>
                </a:extLst>
              </p:cNvPr>
              <p:cNvSpPr/>
              <p:nvPr/>
            </p:nvSpPr>
            <p:spPr>
              <a:xfrm>
                <a:off x="6248399" y="1489591"/>
                <a:ext cx="108155" cy="1573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BA6E058F-AD75-4E87-AC7F-8EA934A11292}"/>
                </a:ext>
              </a:extLst>
            </p:cNvPr>
            <p:cNvCxnSpPr/>
            <p:nvPr/>
          </p:nvCxnSpPr>
          <p:spPr>
            <a:xfrm>
              <a:off x="8238093" y="1395570"/>
              <a:ext cx="258219" cy="363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77BD538-D475-4638-A1B9-D24BBEF7B295}"/>
                </a:ext>
              </a:extLst>
            </p:cNvPr>
            <p:cNvSpPr/>
            <p:nvPr/>
          </p:nvSpPr>
          <p:spPr>
            <a:xfrm>
              <a:off x="8280883" y="2000491"/>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8A6649-92AD-408B-A0DF-F63FB750277C}"/>
                </a:ext>
              </a:extLst>
            </p:cNvPr>
            <p:cNvSpPr/>
            <p:nvPr/>
          </p:nvSpPr>
          <p:spPr>
            <a:xfrm>
              <a:off x="8433283"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88D9B6-E8E0-4D44-BF8B-29E5CE7F7374}"/>
                </a:ext>
              </a:extLst>
            </p:cNvPr>
            <p:cNvSpPr/>
            <p:nvPr/>
          </p:nvSpPr>
          <p:spPr>
            <a:xfrm>
              <a:off x="8679090"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B08A2E-3E9B-48B2-A47D-1B784E15F4AA}"/>
                </a:ext>
              </a:extLst>
            </p:cNvPr>
            <p:cNvSpPr/>
            <p:nvPr/>
          </p:nvSpPr>
          <p:spPr>
            <a:xfrm>
              <a:off x="9131374"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31A752-CC24-4E91-83EC-1DF66DD74611}"/>
                </a:ext>
              </a:extLst>
            </p:cNvPr>
            <p:cNvSpPr/>
            <p:nvPr/>
          </p:nvSpPr>
          <p:spPr>
            <a:xfrm>
              <a:off x="8821658" y="1991819"/>
              <a:ext cx="132736"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7E24CE-27D9-4CBD-B1A5-0581F9A65715}"/>
                </a:ext>
              </a:extLst>
            </p:cNvPr>
            <p:cNvSpPr/>
            <p:nvPr/>
          </p:nvSpPr>
          <p:spPr>
            <a:xfrm>
              <a:off x="8573272" y="200094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C89EF8-2C0C-4ED2-8BD0-9566C79F8FB2}"/>
                </a:ext>
              </a:extLst>
            </p:cNvPr>
            <p:cNvSpPr/>
            <p:nvPr/>
          </p:nvSpPr>
          <p:spPr>
            <a:xfrm>
              <a:off x="9278857" y="1998613"/>
              <a:ext cx="63910"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44E28C-A0B5-4013-91B1-7E39E28D27BC}"/>
                </a:ext>
              </a:extLst>
            </p:cNvPr>
            <p:cNvSpPr/>
            <p:nvPr/>
          </p:nvSpPr>
          <p:spPr>
            <a:xfrm>
              <a:off x="9446005" y="1998613"/>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DE6DFB-3AD3-4170-8C5A-4923BD4C9E89}"/>
                </a:ext>
              </a:extLst>
            </p:cNvPr>
            <p:cNvSpPr/>
            <p:nvPr/>
          </p:nvSpPr>
          <p:spPr>
            <a:xfrm>
              <a:off x="9003554"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FFB58B-3FE1-4B2D-9898-1A6D4ABB28E9}"/>
                </a:ext>
              </a:extLst>
            </p:cNvPr>
            <p:cNvSpPr/>
            <p:nvPr/>
          </p:nvSpPr>
          <p:spPr>
            <a:xfrm>
              <a:off x="9672148"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014F5B-0219-44DA-A127-47A672B94CBC}"/>
                </a:ext>
              </a:extLst>
            </p:cNvPr>
            <p:cNvSpPr/>
            <p:nvPr/>
          </p:nvSpPr>
          <p:spPr>
            <a:xfrm>
              <a:off x="10330909"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101CA6-57CB-45FE-8D23-572EF7A8D107}"/>
                </a:ext>
              </a:extLst>
            </p:cNvPr>
            <p:cNvSpPr/>
            <p:nvPr/>
          </p:nvSpPr>
          <p:spPr>
            <a:xfrm>
              <a:off x="10158844" y="1998612"/>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F35B7E-9B72-494F-BD1F-657560B0C503}"/>
                </a:ext>
              </a:extLst>
            </p:cNvPr>
            <p:cNvSpPr/>
            <p:nvPr/>
          </p:nvSpPr>
          <p:spPr>
            <a:xfrm>
              <a:off x="10006445"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150989-2BFB-4A04-BCA2-A99664C8583B}"/>
                </a:ext>
              </a:extLst>
            </p:cNvPr>
            <p:cNvSpPr/>
            <p:nvPr/>
          </p:nvSpPr>
          <p:spPr>
            <a:xfrm>
              <a:off x="9858961" y="199861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507F419-378C-4FDE-ACD3-26E92BA47423}"/>
                </a:ext>
              </a:extLst>
            </p:cNvPr>
            <p:cNvGrpSpPr/>
            <p:nvPr/>
          </p:nvGrpSpPr>
          <p:grpSpPr>
            <a:xfrm>
              <a:off x="8130543" y="2818739"/>
              <a:ext cx="3013587" cy="442451"/>
              <a:chOff x="3387213" y="3023420"/>
              <a:chExt cx="3013587" cy="442451"/>
            </a:xfrm>
          </p:grpSpPr>
          <p:sp>
            <p:nvSpPr>
              <p:cNvPr id="97" name="Rectangle 96">
                <a:extLst>
                  <a:ext uri="{FF2B5EF4-FFF2-40B4-BE49-F238E27FC236}">
                    <a16:creationId xmlns:a16="http://schemas.microsoft.com/office/drawing/2014/main" id="{9CA3F82E-B54C-4DC8-9A6E-F0D6F4CEF746}"/>
                  </a:ext>
                </a:extLst>
              </p:cNvPr>
              <p:cNvSpPr/>
              <p:nvPr/>
            </p:nvSpPr>
            <p:spPr>
              <a:xfrm>
                <a:off x="3505200" y="3023420"/>
                <a:ext cx="2792361" cy="44245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62">
                <a:extLst>
                  <a:ext uri="{FF2B5EF4-FFF2-40B4-BE49-F238E27FC236}">
                    <a16:creationId xmlns:a16="http://schemas.microsoft.com/office/drawing/2014/main" id="{3BF05618-72E3-4BEF-836F-06F138563058}"/>
                  </a:ext>
                </a:extLst>
              </p:cNvPr>
              <p:cNvSpPr/>
              <p:nvPr/>
            </p:nvSpPr>
            <p:spPr>
              <a:xfrm>
                <a:off x="3387213" y="3151239"/>
                <a:ext cx="108155" cy="1573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63">
                <a:extLst>
                  <a:ext uri="{FF2B5EF4-FFF2-40B4-BE49-F238E27FC236}">
                    <a16:creationId xmlns:a16="http://schemas.microsoft.com/office/drawing/2014/main" id="{0876450F-C866-4978-B457-BD14A6CDCD06}"/>
                  </a:ext>
                </a:extLst>
              </p:cNvPr>
              <p:cNvSpPr/>
              <p:nvPr/>
            </p:nvSpPr>
            <p:spPr>
              <a:xfrm>
                <a:off x="6292645" y="3156155"/>
                <a:ext cx="108155" cy="1573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D587D9C-B74E-40F5-8322-78CF5C3487A7}"/>
                </a:ext>
              </a:extLst>
            </p:cNvPr>
            <p:cNvSpPr/>
            <p:nvPr/>
          </p:nvSpPr>
          <p:spPr>
            <a:xfrm>
              <a:off x="8292776" y="2825992"/>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7B9EB25-EEF9-4A5D-B554-B35FB0A8C6F5}"/>
                </a:ext>
              </a:extLst>
            </p:cNvPr>
            <p:cNvSpPr/>
            <p:nvPr/>
          </p:nvSpPr>
          <p:spPr>
            <a:xfrm>
              <a:off x="8445176" y="2821076"/>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0C0809-CC7D-4DF9-8A71-80E48C844951}"/>
                </a:ext>
              </a:extLst>
            </p:cNvPr>
            <p:cNvSpPr/>
            <p:nvPr/>
          </p:nvSpPr>
          <p:spPr>
            <a:xfrm>
              <a:off x="8698478" y="2813581"/>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86F3ADE-419B-4D80-9D3D-38020A10C321}"/>
                </a:ext>
              </a:extLst>
            </p:cNvPr>
            <p:cNvSpPr/>
            <p:nvPr/>
          </p:nvSpPr>
          <p:spPr>
            <a:xfrm>
              <a:off x="9143267" y="2813581"/>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948BB77-33E6-4BEA-BB1B-B52875433159}"/>
                </a:ext>
              </a:extLst>
            </p:cNvPr>
            <p:cNvSpPr/>
            <p:nvPr/>
          </p:nvSpPr>
          <p:spPr>
            <a:xfrm>
              <a:off x="8833551" y="2818739"/>
              <a:ext cx="132736"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3A28A3-B8A1-4AD2-BFD2-6D5ED4F17598}"/>
                </a:ext>
              </a:extLst>
            </p:cNvPr>
            <p:cNvSpPr/>
            <p:nvPr/>
          </p:nvSpPr>
          <p:spPr>
            <a:xfrm>
              <a:off x="8592660" y="281357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E0866F9-DEC5-48BD-B9BA-BA734A44E082}"/>
                </a:ext>
              </a:extLst>
            </p:cNvPr>
            <p:cNvSpPr/>
            <p:nvPr/>
          </p:nvSpPr>
          <p:spPr>
            <a:xfrm>
              <a:off x="9298245" y="2809124"/>
              <a:ext cx="63910"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D8494E-BF98-4E83-99B2-4AD485404B8D}"/>
                </a:ext>
              </a:extLst>
            </p:cNvPr>
            <p:cNvSpPr/>
            <p:nvPr/>
          </p:nvSpPr>
          <p:spPr>
            <a:xfrm>
              <a:off x="9465393" y="2813581"/>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3B82643-2399-4DF7-B1BA-5C7B3FE93897}"/>
                </a:ext>
              </a:extLst>
            </p:cNvPr>
            <p:cNvSpPr/>
            <p:nvPr/>
          </p:nvSpPr>
          <p:spPr>
            <a:xfrm>
              <a:off x="9022942" y="2821076"/>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3D1B52-5015-4762-B71C-B96D026DAE50}"/>
                </a:ext>
              </a:extLst>
            </p:cNvPr>
            <p:cNvSpPr/>
            <p:nvPr/>
          </p:nvSpPr>
          <p:spPr>
            <a:xfrm>
              <a:off x="10500117" y="2821076"/>
              <a:ext cx="132735"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49AA0A2-2FF4-4F42-B608-8F4EC254C1E2}"/>
                </a:ext>
              </a:extLst>
            </p:cNvPr>
            <p:cNvSpPr/>
            <p:nvPr/>
          </p:nvSpPr>
          <p:spPr>
            <a:xfrm>
              <a:off x="10706595" y="2821075"/>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921421B-568B-47F1-9385-04D6F91D5232}"/>
                </a:ext>
              </a:extLst>
            </p:cNvPr>
            <p:cNvSpPr/>
            <p:nvPr/>
          </p:nvSpPr>
          <p:spPr>
            <a:xfrm>
              <a:off x="10962234" y="2821075"/>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5497D6-B285-493B-A1EB-8C41606F2564}"/>
                </a:ext>
              </a:extLst>
            </p:cNvPr>
            <p:cNvSpPr/>
            <p:nvPr/>
          </p:nvSpPr>
          <p:spPr>
            <a:xfrm>
              <a:off x="10839331" y="2821075"/>
              <a:ext cx="103239"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81AD82-E607-4277-9C84-A56BEAC91BE7}"/>
                </a:ext>
              </a:extLst>
            </p:cNvPr>
            <p:cNvSpPr/>
            <p:nvPr/>
          </p:nvSpPr>
          <p:spPr>
            <a:xfrm>
              <a:off x="9706526" y="2813581"/>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E7F6D76-7B5E-4691-BB6E-4419F4F7FB96}"/>
                </a:ext>
              </a:extLst>
            </p:cNvPr>
            <p:cNvSpPr/>
            <p:nvPr/>
          </p:nvSpPr>
          <p:spPr>
            <a:xfrm>
              <a:off x="10357792" y="2821076"/>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50FA9A2-75CD-48BF-BDFF-0BE5521B6AB5}"/>
                </a:ext>
              </a:extLst>
            </p:cNvPr>
            <p:cNvSpPr/>
            <p:nvPr/>
          </p:nvSpPr>
          <p:spPr>
            <a:xfrm>
              <a:off x="10193222" y="2813580"/>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DF9F0A5-FB26-427F-8BB1-6ECC994D7EB4}"/>
                </a:ext>
              </a:extLst>
            </p:cNvPr>
            <p:cNvSpPr/>
            <p:nvPr/>
          </p:nvSpPr>
          <p:spPr>
            <a:xfrm>
              <a:off x="10003348" y="2813581"/>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FD49801-4DC0-4865-B4D3-746ADB0963F9}"/>
                </a:ext>
              </a:extLst>
            </p:cNvPr>
            <p:cNvSpPr/>
            <p:nvPr/>
          </p:nvSpPr>
          <p:spPr>
            <a:xfrm>
              <a:off x="9870854" y="2825533"/>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0694E7D6-F53A-4FC4-81BE-1FDA834A6003}"/>
                </a:ext>
              </a:extLst>
            </p:cNvPr>
            <p:cNvCxnSpPr/>
            <p:nvPr/>
          </p:nvCxnSpPr>
          <p:spPr>
            <a:xfrm>
              <a:off x="10534381" y="2279406"/>
              <a:ext cx="291260" cy="1610"/>
            </a:xfrm>
            <a:prstGeom prst="straightConnector1">
              <a:avLst/>
            </a:prstGeom>
            <a:ln w="41275">
              <a:solidFill>
                <a:srgbClr val="C50B9D">
                  <a:alpha val="49000"/>
                </a:srgb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Object 43">
              <a:extLst>
                <a:ext uri="{FF2B5EF4-FFF2-40B4-BE49-F238E27FC236}">
                  <a16:creationId xmlns:a16="http://schemas.microsoft.com/office/drawing/2014/main" id="{9A299EC5-CE0A-4436-8ADB-AB7399B1F92B}"/>
                </a:ext>
              </a:extLst>
            </p:cNvPr>
            <p:cNvGraphicFramePr>
              <a:graphicFrameLocks noChangeAspect="1"/>
            </p:cNvGraphicFramePr>
            <p:nvPr>
              <p:extLst>
                <p:ext uri="{D42A27DB-BD31-4B8C-83A1-F6EECF244321}">
                  <p14:modId xmlns:p14="http://schemas.microsoft.com/office/powerpoint/2010/main" val="3556921800"/>
                </p:ext>
              </p:extLst>
            </p:nvPr>
          </p:nvGraphicFramePr>
          <p:xfrm>
            <a:off x="11153758" y="2693804"/>
            <a:ext cx="860528" cy="685505"/>
          </p:xfrm>
          <a:graphic>
            <a:graphicData uri="http://schemas.openxmlformats.org/presentationml/2006/ole">
              <mc:AlternateContent xmlns:mc="http://schemas.openxmlformats.org/markup-compatibility/2006">
                <mc:Choice xmlns:v="urn:schemas-microsoft-com:vml" Requires="v">
                  <p:oleObj spid="_x0000_s13334" r:id="rId3" imgW="3745800" imgH="2984040" progId="">
                    <p:embed/>
                  </p:oleObj>
                </mc:Choice>
                <mc:Fallback>
                  <p:oleObj r:id="rId3" imgW="3745800" imgH="2984040" progId="">
                    <p:embed/>
                    <p:pic>
                      <p:nvPicPr>
                        <p:cNvPr id="87" name="Object 86"/>
                        <p:cNvPicPr/>
                        <p:nvPr/>
                      </p:nvPicPr>
                      <p:blipFill>
                        <a:blip r:embed="rId4"/>
                        <a:stretch>
                          <a:fillRect/>
                        </a:stretch>
                      </p:blipFill>
                      <p:spPr>
                        <a:xfrm>
                          <a:off x="11153758" y="2693804"/>
                          <a:ext cx="860528" cy="685505"/>
                        </a:xfrm>
                        <a:prstGeom prst="rect">
                          <a:avLst/>
                        </a:prstGeom>
                      </p:spPr>
                    </p:pic>
                  </p:oleObj>
                </mc:Fallback>
              </mc:AlternateContent>
            </a:graphicData>
          </a:graphic>
        </p:graphicFrame>
        <p:sp>
          <p:nvSpPr>
            <p:cNvPr id="45" name="Down Arrow 87">
              <a:extLst>
                <a:ext uri="{FF2B5EF4-FFF2-40B4-BE49-F238E27FC236}">
                  <a16:creationId xmlns:a16="http://schemas.microsoft.com/office/drawing/2014/main" id="{D0D581BD-2C46-4D92-B079-8607F27B7473}"/>
                </a:ext>
              </a:extLst>
            </p:cNvPr>
            <p:cNvSpPr/>
            <p:nvPr/>
          </p:nvSpPr>
          <p:spPr>
            <a:xfrm>
              <a:off x="11513323" y="3169798"/>
              <a:ext cx="176981" cy="206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D0C5493-D36F-4380-9CF2-CDC0078D86D4}"/>
                </a:ext>
              </a:extLst>
            </p:cNvPr>
            <p:cNvGrpSpPr/>
            <p:nvPr/>
          </p:nvGrpSpPr>
          <p:grpSpPr>
            <a:xfrm>
              <a:off x="8124823" y="3651257"/>
              <a:ext cx="3013587" cy="442451"/>
              <a:chOff x="3387213" y="3023420"/>
              <a:chExt cx="3013587" cy="442451"/>
            </a:xfrm>
          </p:grpSpPr>
          <p:sp>
            <p:nvSpPr>
              <p:cNvPr id="94" name="Rectangle 93">
                <a:extLst>
                  <a:ext uri="{FF2B5EF4-FFF2-40B4-BE49-F238E27FC236}">
                    <a16:creationId xmlns:a16="http://schemas.microsoft.com/office/drawing/2014/main" id="{B78F4623-3266-47EB-9135-940939919B4B}"/>
                  </a:ext>
                </a:extLst>
              </p:cNvPr>
              <p:cNvSpPr/>
              <p:nvPr/>
            </p:nvSpPr>
            <p:spPr>
              <a:xfrm>
                <a:off x="3505200" y="3023420"/>
                <a:ext cx="2792361" cy="44245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154">
                <a:extLst>
                  <a:ext uri="{FF2B5EF4-FFF2-40B4-BE49-F238E27FC236}">
                    <a16:creationId xmlns:a16="http://schemas.microsoft.com/office/drawing/2014/main" id="{BAC14544-4836-430C-B3B8-55D53D900BEC}"/>
                  </a:ext>
                </a:extLst>
              </p:cNvPr>
              <p:cNvSpPr/>
              <p:nvPr/>
            </p:nvSpPr>
            <p:spPr>
              <a:xfrm>
                <a:off x="3387213" y="3151239"/>
                <a:ext cx="108155" cy="1573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155">
                <a:extLst>
                  <a:ext uri="{FF2B5EF4-FFF2-40B4-BE49-F238E27FC236}">
                    <a16:creationId xmlns:a16="http://schemas.microsoft.com/office/drawing/2014/main" id="{6846E400-9431-4FF6-9750-342CF73E132F}"/>
                  </a:ext>
                </a:extLst>
              </p:cNvPr>
              <p:cNvSpPr/>
              <p:nvPr/>
            </p:nvSpPr>
            <p:spPr>
              <a:xfrm>
                <a:off x="6292645" y="3156155"/>
                <a:ext cx="108155" cy="15731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9AED9354-7AF0-4C91-B771-89840FC8B184}"/>
                </a:ext>
              </a:extLst>
            </p:cNvPr>
            <p:cNvSpPr/>
            <p:nvPr/>
          </p:nvSpPr>
          <p:spPr>
            <a:xfrm>
              <a:off x="8287056" y="3658510"/>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A0A4BEA-A0A6-448A-9F30-DA717E7A1DFA}"/>
                </a:ext>
              </a:extLst>
            </p:cNvPr>
            <p:cNvSpPr/>
            <p:nvPr/>
          </p:nvSpPr>
          <p:spPr>
            <a:xfrm>
              <a:off x="8439456"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EDB450A-C397-4AE5-9E0F-8C8271FDF883}"/>
                </a:ext>
              </a:extLst>
            </p:cNvPr>
            <p:cNvSpPr/>
            <p:nvPr/>
          </p:nvSpPr>
          <p:spPr>
            <a:xfrm>
              <a:off x="8685263"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110250-78FD-45C1-8C62-988159783893}"/>
                </a:ext>
              </a:extLst>
            </p:cNvPr>
            <p:cNvSpPr/>
            <p:nvPr/>
          </p:nvSpPr>
          <p:spPr>
            <a:xfrm>
              <a:off x="9137547"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8C8543A-C66E-4E52-9897-BB3F9A3F960F}"/>
                </a:ext>
              </a:extLst>
            </p:cNvPr>
            <p:cNvSpPr/>
            <p:nvPr/>
          </p:nvSpPr>
          <p:spPr>
            <a:xfrm>
              <a:off x="8827831" y="3651257"/>
              <a:ext cx="132736"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EE6E50A-A631-4FD6-8B2E-31B2C0FE97F9}"/>
                </a:ext>
              </a:extLst>
            </p:cNvPr>
            <p:cNvSpPr/>
            <p:nvPr/>
          </p:nvSpPr>
          <p:spPr>
            <a:xfrm>
              <a:off x="8586940" y="3661087"/>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A023B18-6D56-4415-A41A-F92A931AB246}"/>
                </a:ext>
              </a:extLst>
            </p:cNvPr>
            <p:cNvSpPr/>
            <p:nvPr/>
          </p:nvSpPr>
          <p:spPr>
            <a:xfrm>
              <a:off x="9285030" y="3661089"/>
              <a:ext cx="63910"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357BBB9-CF53-46F2-AF9E-3AD5A4D00407}"/>
                </a:ext>
              </a:extLst>
            </p:cNvPr>
            <p:cNvSpPr/>
            <p:nvPr/>
          </p:nvSpPr>
          <p:spPr>
            <a:xfrm>
              <a:off x="9402751" y="3661089"/>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1EDD16C-E399-4DD7-9AFD-072D423029F7}"/>
                </a:ext>
              </a:extLst>
            </p:cNvPr>
            <p:cNvSpPr/>
            <p:nvPr/>
          </p:nvSpPr>
          <p:spPr>
            <a:xfrm>
              <a:off x="9009727"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CF2C39D-49E3-4248-AC21-CC913B4269A6}"/>
                </a:ext>
              </a:extLst>
            </p:cNvPr>
            <p:cNvSpPr/>
            <p:nvPr/>
          </p:nvSpPr>
          <p:spPr>
            <a:xfrm>
              <a:off x="10420256" y="3661089"/>
              <a:ext cx="132735"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9E985A3-8AD7-468C-B901-9F673361C891}"/>
                </a:ext>
              </a:extLst>
            </p:cNvPr>
            <p:cNvSpPr/>
            <p:nvPr/>
          </p:nvSpPr>
          <p:spPr>
            <a:xfrm>
              <a:off x="10614377" y="3661088"/>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3E6C2C-D5BA-4C23-A436-99C2B15D638E}"/>
                </a:ext>
              </a:extLst>
            </p:cNvPr>
            <p:cNvSpPr/>
            <p:nvPr/>
          </p:nvSpPr>
          <p:spPr>
            <a:xfrm>
              <a:off x="10882373" y="3661088"/>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C3FE779-E91C-40A7-9ED7-5324254B0C03}"/>
                </a:ext>
              </a:extLst>
            </p:cNvPr>
            <p:cNvSpPr/>
            <p:nvPr/>
          </p:nvSpPr>
          <p:spPr>
            <a:xfrm>
              <a:off x="10734757" y="3661088"/>
              <a:ext cx="103239"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9358240-3778-4FAD-9CBA-4ECEF0897703}"/>
                </a:ext>
              </a:extLst>
            </p:cNvPr>
            <p:cNvSpPr/>
            <p:nvPr/>
          </p:nvSpPr>
          <p:spPr>
            <a:xfrm>
              <a:off x="9616537"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47AEC8-BE36-40F1-B69B-15903120F3F1}"/>
                </a:ext>
              </a:extLst>
            </p:cNvPr>
            <p:cNvSpPr/>
            <p:nvPr/>
          </p:nvSpPr>
          <p:spPr>
            <a:xfrm>
              <a:off x="10287655"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12EA145-8F5B-4C03-B3DF-0208BCFE60C9}"/>
                </a:ext>
              </a:extLst>
            </p:cNvPr>
            <p:cNvSpPr/>
            <p:nvPr/>
          </p:nvSpPr>
          <p:spPr>
            <a:xfrm>
              <a:off x="10103233" y="3661088"/>
              <a:ext cx="122904"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CAA805F-4D1D-438A-B6F5-418D09C0A351}"/>
                </a:ext>
              </a:extLst>
            </p:cNvPr>
            <p:cNvSpPr/>
            <p:nvPr/>
          </p:nvSpPr>
          <p:spPr>
            <a:xfrm>
              <a:off x="9950834"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2BC2D27-0846-4FB8-B1B9-BAF6CCDD702B}"/>
                </a:ext>
              </a:extLst>
            </p:cNvPr>
            <p:cNvSpPr/>
            <p:nvPr/>
          </p:nvSpPr>
          <p:spPr>
            <a:xfrm>
              <a:off x="9778637" y="3661089"/>
              <a:ext cx="78658" cy="442451"/>
            </a:xfrm>
            <a:prstGeom prst="rect">
              <a:avLst/>
            </a:prstGeom>
            <a:solidFill>
              <a:srgbClr val="C50B9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5" name="Object 64">
              <a:extLst>
                <a:ext uri="{FF2B5EF4-FFF2-40B4-BE49-F238E27FC236}">
                  <a16:creationId xmlns:a16="http://schemas.microsoft.com/office/drawing/2014/main" id="{3391F2A7-156B-4D58-94BB-7400B9BEA94D}"/>
                </a:ext>
              </a:extLst>
            </p:cNvPr>
            <p:cNvGraphicFramePr>
              <a:graphicFrameLocks noChangeAspect="1"/>
            </p:cNvGraphicFramePr>
            <p:nvPr>
              <p:extLst>
                <p:ext uri="{D42A27DB-BD31-4B8C-83A1-F6EECF244321}">
                  <p14:modId xmlns:p14="http://schemas.microsoft.com/office/powerpoint/2010/main" val="1799934840"/>
                </p:ext>
              </p:extLst>
            </p:nvPr>
          </p:nvGraphicFramePr>
          <p:xfrm>
            <a:off x="11148038" y="3541310"/>
            <a:ext cx="860528" cy="685505"/>
          </p:xfrm>
          <a:graphic>
            <a:graphicData uri="http://schemas.openxmlformats.org/presentationml/2006/ole">
              <mc:AlternateContent xmlns:mc="http://schemas.openxmlformats.org/markup-compatibility/2006">
                <mc:Choice xmlns:v="urn:schemas-microsoft-com:vml" Requires="v">
                  <p:oleObj spid="_x0000_s13335" r:id="rId5" imgW="3745800" imgH="2984040" progId="">
                    <p:embed/>
                  </p:oleObj>
                </mc:Choice>
                <mc:Fallback>
                  <p:oleObj r:id="rId5" imgW="3745800" imgH="2984040" progId="">
                    <p:embed/>
                    <p:pic>
                      <p:nvPicPr>
                        <p:cNvPr id="175" name="Object 174"/>
                        <p:cNvPicPr/>
                        <p:nvPr/>
                      </p:nvPicPr>
                      <p:blipFill>
                        <a:blip r:embed="rId4"/>
                        <a:stretch>
                          <a:fillRect/>
                        </a:stretch>
                      </p:blipFill>
                      <p:spPr>
                        <a:xfrm>
                          <a:off x="11148038" y="3541310"/>
                          <a:ext cx="860528" cy="685505"/>
                        </a:xfrm>
                        <a:prstGeom prst="rect">
                          <a:avLst/>
                        </a:prstGeom>
                      </p:spPr>
                    </p:pic>
                  </p:oleObj>
                </mc:Fallback>
              </mc:AlternateContent>
            </a:graphicData>
          </a:graphic>
        </p:graphicFrame>
        <p:sp>
          <p:nvSpPr>
            <p:cNvPr id="66" name="Down Arrow 175">
              <a:extLst>
                <a:ext uri="{FF2B5EF4-FFF2-40B4-BE49-F238E27FC236}">
                  <a16:creationId xmlns:a16="http://schemas.microsoft.com/office/drawing/2014/main" id="{1FA3A14A-8B16-4D93-B9CA-09B812A74352}"/>
                </a:ext>
              </a:extLst>
            </p:cNvPr>
            <p:cNvSpPr/>
            <p:nvPr/>
          </p:nvSpPr>
          <p:spPr>
            <a:xfrm>
              <a:off x="11534844" y="4004561"/>
              <a:ext cx="176981" cy="206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148F526-4BDD-4A40-B339-5B10D1840640}"/>
                </a:ext>
              </a:extLst>
            </p:cNvPr>
            <p:cNvSpPr txBox="1"/>
            <p:nvPr/>
          </p:nvSpPr>
          <p:spPr>
            <a:xfrm>
              <a:off x="11238906" y="4180294"/>
              <a:ext cx="763351" cy="400110"/>
            </a:xfrm>
            <a:prstGeom prst="rect">
              <a:avLst/>
            </a:prstGeom>
            <a:noFill/>
          </p:spPr>
          <p:txBody>
            <a:bodyPr wrap="none" rtlCol="0">
              <a:spAutoFit/>
            </a:bodyPr>
            <a:lstStyle/>
            <a:p>
              <a:r>
                <a:rPr lang="en-US" sz="2000" dirty="0">
                  <a:solidFill>
                    <a:schemeClr val="accent6">
                      <a:lumMod val="75000"/>
                    </a:schemeClr>
                  </a:solidFill>
                  <a:latin typeface="Arial" panose="020B0604020202020204" pitchFamily="34" charset="0"/>
                  <a:cs typeface="Arial" panose="020B0604020202020204" pitchFamily="34" charset="0"/>
                </a:rPr>
                <a:t>U</a:t>
              </a:r>
              <a:r>
                <a:rPr lang="en-US" sz="2000" b="1" baseline="30000" dirty="0">
                  <a:solidFill>
                    <a:schemeClr val="accent6">
                      <a:lumMod val="75000"/>
                    </a:schemeClr>
                  </a:solidFill>
                  <a:latin typeface="Arial" panose="020B0604020202020204" pitchFamily="34" charset="0"/>
                  <a:cs typeface="Arial" panose="020B0604020202020204" pitchFamily="34" charset="0"/>
                </a:rPr>
                <a:t>*</a:t>
              </a:r>
              <a:r>
                <a:rPr lang="en-US" sz="2000" baseline="-25000" dirty="0">
                  <a:solidFill>
                    <a:schemeClr val="accent6">
                      <a:lumMod val="75000"/>
                    </a:schemeClr>
                  </a:solidFill>
                  <a:latin typeface="Arial" panose="020B0604020202020204" pitchFamily="34" charset="0"/>
                  <a:cs typeface="Arial" panose="020B0604020202020204" pitchFamily="34" charset="0"/>
                </a:rPr>
                <a:t>x</a:t>
              </a:r>
              <a:r>
                <a:rPr lang="en-US" sz="2000" dirty="0">
                  <a:solidFill>
                    <a:schemeClr val="accent6">
                      <a:lumMod val="75000"/>
                    </a:schemeClr>
                  </a:solidFill>
                  <a:latin typeface="Arial" panose="020B0604020202020204" pitchFamily="34" charset="0"/>
                  <a:cs typeface="Arial" panose="020B0604020202020204" pitchFamily="34" charset="0"/>
                </a:rPr>
                <a:t>(t)</a:t>
              </a:r>
            </a:p>
          </p:txBody>
        </p:sp>
        <p:cxnSp>
          <p:nvCxnSpPr>
            <p:cNvPr id="68" name="Straight Connector 67">
              <a:extLst>
                <a:ext uri="{FF2B5EF4-FFF2-40B4-BE49-F238E27FC236}">
                  <a16:creationId xmlns:a16="http://schemas.microsoft.com/office/drawing/2014/main" id="{46F8ED0A-E715-4B57-9771-CEE223D93740}"/>
                </a:ext>
              </a:extLst>
            </p:cNvPr>
            <p:cNvCxnSpPr/>
            <p:nvPr/>
          </p:nvCxnSpPr>
          <p:spPr>
            <a:xfrm flipV="1">
              <a:off x="7926545" y="3731078"/>
              <a:ext cx="0" cy="300131"/>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5F6A9D1-B10F-41F8-A9EB-2A2790DF4564}"/>
                </a:ext>
              </a:extLst>
            </p:cNvPr>
            <p:cNvCxnSpPr/>
            <p:nvPr/>
          </p:nvCxnSpPr>
          <p:spPr>
            <a:xfrm flipH="1">
              <a:off x="7921549" y="3731078"/>
              <a:ext cx="66936"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94468A-959A-4822-A9EB-D807578E0AB4}"/>
                </a:ext>
              </a:extLst>
            </p:cNvPr>
            <p:cNvCxnSpPr/>
            <p:nvPr/>
          </p:nvCxnSpPr>
          <p:spPr>
            <a:xfrm flipV="1">
              <a:off x="7984018" y="3726869"/>
              <a:ext cx="0" cy="30727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854BF1-3C04-44B7-A0B8-45E17E9F9137}"/>
                </a:ext>
              </a:extLst>
            </p:cNvPr>
            <p:cNvCxnSpPr/>
            <p:nvPr/>
          </p:nvCxnSpPr>
          <p:spPr>
            <a:xfrm>
              <a:off x="7984018" y="4028346"/>
              <a:ext cx="89490"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0ECD117-B9A9-4AB9-9B1E-2159AFC1749D}"/>
                </a:ext>
              </a:extLst>
            </p:cNvPr>
            <p:cNvCxnSpPr/>
            <p:nvPr/>
          </p:nvCxnSpPr>
          <p:spPr>
            <a:xfrm>
              <a:off x="7843467" y="4028669"/>
              <a:ext cx="89490" cy="0"/>
            </a:xfrm>
            <a:prstGeom prst="line">
              <a:avLst/>
            </a:prstGeom>
            <a:ln w="25400">
              <a:solidFill>
                <a:srgbClr val="C80876"/>
              </a:solidFill>
            </a:ln>
          </p:spPr>
          <p:style>
            <a:lnRef idx="1">
              <a:schemeClr val="accent1"/>
            </a:lnRef>
            <a:fillRef idx="0">
              <a:schemeClr val="accent1"/>
            </a:fillRef>
            <a:effectRef idx="0">
              <a:schemeClr val="accent1"/>
            </a:effectRef>
            <a:fontRef idx="minor">
              <a:schemeClr val="tx1"/>
            </a:fontRef>
          </p:style>
        </p:cxnSp>
        <p:sp>
          <p:nvSpPr>
            <p:cNvPr id="73" name="Explosion 1 188">
              <a:extLst>
                <a:ext uri="{FF2B5EF4-FFF2-40B4-BE49-F238E27FC236}">
                  <a16:creationId xmlns:a16="http://schemas.microsoft.com/office/drawing/2014/main" id="{8D806797-405F-415A-8826-90C938ACBACD}"/>
                </a:ext>
              </a:extLst>
            </p:cNvPr>
            <p:cNvSpPr/>
            <p:nvPr/>
          </p:nvSpPr>
          <p:spPr>
            <a:xfrm>
              <a:off x="9149902" y="3718752"/>
              <a:ext cx="271848" cy="358346"/>
            </a:xfrm>
            <a:prstGeom prst="irregularSeal1">
              <a:avLst/>
            </a:prstGeom>
            <a:solidFill>
              <a:srgbClr val="FF66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C3B166F7-8C19-4C4B-B0DC-E7FEA99040AE}"/>
                </a:ext>
              </a:extLst>
            </p:cNvPr>
            <p:cNvCxnSpPr/>
            <p:nvPr/>
          </p:nvCxnSpPr>
          <p:spPr>
            <a:xfrm flipH="1">
              <a:off x="10626162" y="3088331"/>
              <a:ext cx="7425" cy="39550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1843EE4-3410-4C74-AD03-B3C86DB545D4}"/>
                </a:ext>
              </a:extLst>
            </p:cNvPr>
            <p:cNvCxnSpPr/>
            <p:nvPr/>
          </p:nvCxnSpPr>
          <p:spPr>
            <a:xfrm flipV="1">
              <a:off x="10549915" y="3498467"/>
              <a:ext cx="0" cy="40341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976DCAF-40F7-4504-9608-71150BB1BF07}"/>
                </a:ext>
              </a:extLst>
            </p:cNvPr>
            <p:cNvSpPr txBox="1"/>
            <p:nvPr/>
          </p:nvSpPr>
          <p:spPr>
            <a:xfrm>
              <a:off x="9937665" y="3282000"/>
              <a:ext cx="612668" cy="307777"/>
            </a:xfrm>
            <a:prstGeom prst="rect">
              <a:avLst/>
            </a:prstGeom>
            <a:noFill/>
          </p:spPr>
          <p:txBody>
            <a:bodyPr wrap="none" rtlCol="0">
              <a:spAutoFit/>
            </a:bodyPr>
            <a:lstStyle/>
            <a:p>
              <a:r>
                <a:rPr lang="en-US" sz="1400" i="1" dirty="0">
                  <a:solidFill>
                    <a:schemeClr val="accent5">
                      <a:lumMod val="75000"/>
                    </a:schemeClr>
                  </a:solidFill>
                  <a:latin typeface="Arial" panose="020B0604020202020204" pitchFamily="34" charset="0"/>
                  <a:cs typeface="Arial" panose="020B0604020202020204" pitchFamily="34" charset="0"/>
                </a:rPr>
                <a:t>delay</a:t>
              </a:r>
            </a:p>
          </p:txBody>
        </p:sp>
        <p:sp>
          <p:nvSpPr>
            <p:cNvPr id="77" name="TextBox 76">
              <a:extLst>
                <a:ext uri="{FF2B5EF4-FFF2-40B4-BE49-F238E27FC236}">
                  <a16:creationId xmlns:a16="http://schemas.microsoft.com/office/drawing/2014/main" id="{36DE985F-37CE-4C4A-AACC-D6E176FC5537}"/>
                </a:ext>
              </a:extLst>
            </p:cNvPr>
            <p:cNvSpPr txBox="1"/>
            <p:nvPr/>
          </p:nvSpPr>
          <p:spPr>
            <a:xfrm>
              <a:off x="10451189" y="1924497"/>
              <a:ext cx="300082" cy="369332"/>
            </a:xfrm>
            <a:prstGeom prst="rect">
              <a:avLst/>
            </a:prstGeom>
            <a:noFill/>
          </p:spPr>
          <p:txBody>
            <a:bodyPr wrap="none" rtlCol="0">
              <a:spAutoFit/>
            </a:bodyPr>
            <a:lstStyle/>
            <a:p>
              <a:r>
                <a:rPr lang="en-US" i="1" dirty="0">
                  <a:solidFill>
                    <a:srgbClr val="C50B9D"/>
                  </a:solidFill>
                  <a:latin typeface="Arial" panose="020B0604020202020204" pitchFamily="34" charset="0"/>
                  <a:cs typeface="Arial" panose="020B0604020202020204" pitchFamily="34" charset="0"/>
                </a:rPr>
                <a:t>c</a:t>
              </a:r>
            </a:p>
          </p:txBody>
        </p:sp>
        <p:sp>
          <p:nvSpPr>
            <p:cNvPr id="78" name="Freeform 4">
              <a:extLst>
                <a:ext uri="{FF2B5EF4-FFF2-40B4-BE49-F238E27FC236}">
                  <a16:creationId xmlns:a16="http://schemas.microsoft.com/office/drawing/2014/main" id="{E4750B3D-F1A6-4BE2-97D4-A44319F0BAC1}"/>
                </a:ext>
              </a:extLst>
            </p:cNvPr>
            <p:cNvSpPr/>
            <p:nvPr/>
          </p:nvSpPr>
          <p:spPr>
            <a:xfrm>
              <a:off x="8754256" y="4481134"/>
              <a:ext cx="1845850" cy="787217"/>
            </a:xfrm>
            <a:custGeom>
              <a:avLst/>
              <a:gdLst>
                <a:gd name="connsiteX0" fmla="*/ 0 w 839449"/>
                <a:gd name="connsiteY0" fmla="*/ 720454 h 1005871"/>
                <a:gd name="connsiteX1" fmla="*/ 119921 w 839449"/>
                <a:gd name="connsiteY1" fmla="*/ 105857 h 1005871"/>
                <a:gd name="connsiteX2" fmla="*/ 149901 w 839449"/>
                <a:gd name="connsiteY2" fmla="*/ 105857 h 1005871"/>
                <a:gd name="connsiteX3" fmla="*/ 194872 w 839449"/>
                <a:gd name="connsiteY3" fmla="*/ 1005267 h 1005871"/>
                <a:gd name="connsiteX4" fmla="*/ 254833 w 839449"/>
                <a:gd name="connsiteY4" fmla="*/ 255758 h 1005871"/>
                <a:gd name="connsiteX5" fmla="*/ 284813 w 839449"/>
                <a:gd name="connsiteY5" fmla="*/ 900335 h 1005871"/>
                <a:gd name="connsiteX6" fmla="*/ 359764 w 839449"/>
                <a:gd name="connsiteY6" fmla="*/ 926 h 1005871"/>
                <a:gd name="connsiteX7" fmla="*/ 389744 w 839449"/>
                <a:gd name="connsiteY7" fmla="*/ 720454 h 1005871"/>
                <a:gd name="connsiteX8" fmla="*/ 449705 w 839449"/>
                <a:gd name="connsiteY8" fmla="*/ 255758 h 1005871"/>
                <a:gd name="connsiteX9" fmla="*/ 509665 w 839449"/>
                <a:gd name="connsiteY9" fmla="*/ 900335 h 1005871"/>
                <a:gd name="connsiteX10" fmla="*/ 569626 w 839449"/>
                <a:gd name="connsiteY10" fmla="*/ 330709 h 1005871"/>
                <a:gd name="connsiteX11" fmla="*/ 644577 w 839449"/>
                <a:gd name="connsiteY11" fmla="*/ 810395 h 1005871"/>
                <a:gd name="connsiteX12" fmla="*/ 704537 w 839449"/>
                <a:gd name="connsiteY12" fmla="*/ 375680 h 1005871"/>
                <a:gd name="connsiteX13" fmla="*/ 794478 w 839449"/>
                <a:gd name="connsiteY13" fmla="*/ 840375 h 1005871"/>
                <a:gd name="connsiteX14" fmla="*/ 839449 w 839449"/>
                <a:gd name="connsiteY14" fmla="*/ 570552 h 1005871"/>
                <a:gd name="connsiteX15" fmla="*/ 839449 w 839449"/>
                <a:gd name="connsiteY15" fmla="*/ 570552 h 10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449" h="1005871">
                  <a:moveTo>
                    <a:pt x="0" y="720454"/>
                  </a:moveTo>
                  <a:cubicBezTo>
                    <a:pt x="47469" y="464372"/>
                    <a:pt x="94938" y="208290"/>
                    <a:pt x="119921" y="105857"/>
                  </a:cubicBezTo>
                  <a:cubicBezTo>
                    <a:pt x="144905" y="3424"/>
                    <a:pt x="137409" y="-44045"/>
                    <a:pt x="149901" y="105857"/>
                  </a:cubicBezTo>
                  <a:cubicBezTo>
                    <a:pt x="162393" y="255759"/>
                    <a:pt x="177383" y="980284"/>
                    <a:pt x="194872" y="1005267"/>
                  </a:cubicBezTo>
                  <a:cubicBezTo>
                    <a:pt x="212361" y="1030250"/>
                    <a:pt x="239843" y="273247"/>
                    <a:pt x="254833" y="255758"/>
                  </a:cubicBezTo>
                  <a:cubicBezTo>
                    <a:pt x="269823" y="238269"/>
                    <a:pt x="267325" y="942807"/>
                    <a:pt x="284813" y="900335"/>
                  </a:cubicBezTo>
                  <a:cubicBezTo>
                    <a:pt x="302301" y="857863"/>
                    <a:pt x="342276" y="30906"/>
                    <a:pt x="359764" y="926"/>
                  </a:cubicBezTo>
                  <a:cubicBezTo>
                    <a:pt x="377252" y="-29054"/>
                    <a:pt x="374754" y="677982"/>
                    <a:pt x="389744" y="720454"/>
                  </a:cubicBezTo>
                  <a:cubicBezTo>
                    <a:pt x="404734" y="762926"/>
                    <a:pt x="429718" y="225778"/>
                    <a:pt x="449705" y="255758"/>
                  </a:cubicBezTo>
                  <a:cubicBezTo>
                    <a:pt x="469692" y="285738"/>
                    <a:pt x="489678" y="887843"/>
                    <a:pt x="509665" y="900335"/>
                  </a:cubicBezTo>
                  <a:cubicBezTo>
                    <a:pt x="529652" y="912827"/>
                    <a:pt x="547141" y="345699"/>
                    <a:pt x="569626" y="330709"/>
                  </a:cubicBezTo>
                  <a:cubicBezTo>
                    <a:pt x="592111" y="315719"/>
                    <a:pt x="622092" y="802900"/>
                    <a:pt x="644577" y="810395"/>
                  </a:cubicBezTo>
                  <a:cubicBezTo>
                    <a:pt x="667062" y="817890"/>
                    <a:pt x="679554" y="370683"/>
                    <a:pt x="704537" y="375680"/>
                  </a:cubicBezTo>
                  <a:cubicBezTo>
                    <a:pt x="729520" y="380677"/>
                    <a:pt x="771993" y="807896"/>
                    <a:pt x="794478" y="840375"/>
                  </a:cubicBezTo>
                  <a:cubicBezTo>
                    <a:pt x="816963" y="872854"/>
                    <a:pt x="839449" y="570552"/>
                    <a:pt x="839449" y="570552"/>
                  </a:cubicBezTo>
                  <a:lnTo>
                    <a:pt x="839449" y="570552"/>
                  </a:lnTo>
                </a:path>
              </a:pathLst>
            </a:cu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143">
              <a:extLst>
                <a:ext uri="{FF2B5EF4-FFF2-40B4-BE49-F238E27FC236}">
                  <a16:creationId xmlns:a16="http://schemas.microsoft.com/office/drawing/2014/main" id="{144C5EFC-4810-4717-AFBD-E3A6C96B6EEF}"/>
                </a:ext>
              </a:extLst>
            </p:cNvPr>
            <p:cNvSpPr/>
            <p:nvPr/>
          </p:nvSpPr>
          <p:spPr>
            <a:xfrm>
              <a:off x="8796679" y="4480500"/>
              <a:ext cx="1963772" cy="779184"/>
            </a:xfrm>
            <a:custGeom>
              <a:avLst/>
              <a:gdLst>
                <a:gd name="connsiteX0" fmla="*/ 0 w 839449"/>
                <a:gd name="connsiteY0" fmla="*/ 720454 h 1005871"/>
                <a:gd name="connsiteX1" fmla="*/ 119921 w 839449"/>
                <a:gd name="connsiteY1" fmla="*/ 105857 h 1005871"/>
                <a:gd name="connsiteX2" fmla="*/ 149901 w 839449"/>
                <a:gd name="connsiteY2" fmla="*/ 105857 h 1005871"/>
                <a:gd name="connsiteX3" fmla="*/ 194872 w 839449"/>
                <a:gd name="connsiteY3" fmla="*/ 1005267 h 1005871"/>
                <a:gd name="connsiteX4" fmla="*/ 254833 w 839449"/>
                <a:gd name="connsiteY4" fmla="*/ 255758 h 1005871"/>
                <a:gd name="connsiteX5" fmla="*/ 284813 w 839449"/>
                <a:gd name="connsiteY5" fmla="*/ 900335 h 1005871"/>
                <a:gd name="connsiteX6" fmla="*/ 359764 w 839449"/>
                <a:gd name="connsiteY6" fmla="*/ 926 h 1005871"/>
                <a:gd name="connsiteX7" fmla="*/ 389744 w 839449"/>
                <a:gd name="connsiteY7" fmla="*/ 720454 h 1005871"/>
                <a:gd name="connsiteX8" fmla="*/ 449705 w 839449"/>
                <a:gd name="connsiteY8" fmla="*/ 255758 h 1005871"/>
                <a:gd name="connsiteX9" fmla="*/ 509665 w 839449"/>
                <a:gd name="connsiteY9" fmla="*/ 900335 h 1005871"/>
                <a:gd name="connsiteX10" fmla="*/ 569626 w 839449"/>
                <a:gd name="connsiteY10" fmla="*/ 330709 h 1005871"/>
                <a:gd name="connsiteX11" fmla="*/ 644577 w 839449"/>
                <a:gd name="connsiteY11" fmla="*/ 810395 h 1005871"/>
                <a:gd name="connsiteX12" fmla="*/ 704537 w 839449"/>
                <a:gd name="connsiteY12" fmla="*/ 375680 h 1005871"/>
                <a:gd name="connsiteX13" fmla="*/ 794478 w 839449"/>
                <a:gd name="connsiteY13" fmla="*/ 840375 h 1005871"/>
                <a:gd name="connsiteX14" fmla="*/ 839449 w 839449"/>
                <a:gd name="connsiteY14" fmla="*/ 570552 h 1005871"/>
                <a:gd name="connsiteX15" fmla="*/ 839449 w 839449"/>
                <a:gd name="connsiteY15" fmla="*/ 570552 h 100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449" h="1005871">
                  <a:moveTo>
                    <a:pt x="0" y="720454"/>
                  </a:moveTo>
                  <a:cubicBezTo>
                    <a:pt x="47469" y="464372"/>
                    <a:pt x="94938" y="208290"/>
                    <a:pt x="119921" y="105857"/>
                  </a:cubicBezTo>
                  <a:cubicBezTo>
                    <a:pt x="144905" y="3424"/>
                    <a:pt x="137409" y="-44045"/>
                    <a:pt x="149901" y="105857"/>
                  </a:cubicBezTo>
                  <a:cubicBezTo>
                    <a:pt x="162393" y="255759"/>
                    <a:pt x="177383" y="980284"/>
                    <a:pt x="194872" y="1005267"/>
                  </a:cubicBezTo>
                  <a:cubicBezTo>
                    <a:pt x="212361" y="1030250"/>
                    <a:pt x="239843" y="273247"/>
                    <a:pt x="254833" y="255758"/>
                  </a:cubicBezTo>
                  <a:cubicBezTo>
                    <a:pt x="269823" y="238269"/>
                    <a:pt x="267325" y="942807"/>
                    <a:pt x="284813" y="900335"/>
                  </a:cubicBezTo>
                  <a:cubicBezTo>
                    <a:pt x="302301" y="857863"/>
                    <a:pt x="342276" y="30906"/>
                    <a:pt x="359764" y="926"/>
                  </a:cubicBezTo>
                  <a:cubicBezTo>
                    <a:pt x="377252" y="-29054"/>
                    <a:pt x="374754" y="677982"/>
                    <a:pt x="389744" y="720454"/>
                  </a:cubicBezTo>
                  <a:cubicBezTo>
                    <a:pt x="404734" y="762926"/>
                    <a:pt x="429718" y="225778"/>
                    <a:pt x="449705" y="255758"/>
                  </a:cubicBezTo>
                  <a:cubicBezTo>
                    <a:pt x="469692" y="285738"/>
                    <a:pt x="489678" y="887843"/>
                    <a:pt x="509665" y="900335"/>
                  </a:cubicBezTo>
                  <a:cubicBezTo>
                    <a:pt x="529652" y="912827"/>
                    <a:pt x="547141" y="345699"/>
                    <a:pt x="569626" y="330709"/>
                  </a:cubicBezTo>
                  <a:cubicBezTo>
                    <a:pt x="592111" y="315719"/>
                    <a:pt x="622092" y="802900"/>
                    <a:pt x="644577" y="810395"/>
                  </a:cubicBezTo>
                  <a:cubicBezTo>
                    <a:pt x="667062" y="817890"/>
                    <a:pt x="679554" y="370683"/>
                    <a:pt x="704537" y="375680"/>
                  </a:cubicBezTo>
                  <a:cubicBezTo>
                    <a:pt x="729520" y="380677"/>
                    <a:pt x="771993" y="807896"/>
                    <a:pt x="794478" y="840375"/>
                  </a:cubicBezTo>
                  <a:cubicBezTo>
                    <a:pt x="816963" y="872854"/>
                    <a:pt x="839449" y="570552"/>
                    <a:pt x="839449" y="570552"/>
                  </a:cubicBezTo>
                  <a:lnTo>
                    <a:pt x="839449" y="57055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1D08A377-4F45-4964-83A4-33DBAA6558BC}"/>
                </a:ext>
              </a:extLst>
            </p:cNvPr>
            <p:cNvCxnSpPr/>
            <p:nvPr/>
          </p:nvCxnSpPr>
          <p:spPr>
            <a:xfrm>
              <a:off x="8768260" y="6276070"/>
              <a:ext cx="2233534" cy="149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4D32CB1-2713-4B2C-9D85-5D1369FBA442}"/>
                </a:ext>
              </a:extLst>
            </p:cNvPr>
            <p:cNvCxnSpPr/>
            <p:nvPr/>
          </p:nvCxnSpPr>
          <p:spPr>
            <a:xfrm flipV="1">
              <a:off x="9758519" y="5590393"/>
              <a:ext cx="0" cy="73451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D25AF3B-A353-4061-9EFC-81C026FA1B07}"/>
                </a:ext>
              </a:extLst>
            </p:cNvPr>
            <p:cNvGrpSpPr/>
            <p:nvPr/>
          </p:nvGrpSpPr>
          <p:grpSpPr>
            <a:xfrm>
              <a:off x="9278513" y="5740904"/>
              <a:ext cx="929473" cy="513916"/>
              <a:chOff x="8500905" y="5454805"/>
              <a:chExt cx="889280" cy="701485"/>
            </a:xfrm>
          </p:grpSpPr>
          <p:sp>
            <p:nvSpPr>
              <p:cNvPr id="92" name="Freeform 11">
                <a:extLst>
                  <a:ext uri="{FF2B5EF4-FFF2-40B4-BE49-F238E27FC236}">
                    <a16:creationId xmlns:a16="http://schemas.microsoft.com/office/drawing/2014/main" id="{A60CD854-69E3-4CB8-A5C8-A6A9D2FFBE26}"/>
                  </a:ext>
                </a:extLst>
              </p:cNvPr>
              <p:cNvSpPr/>
              <p:nvPr/>
            </p:nvSpPr>
            <p:spPr>
              <a:xfrm>
                <a:off x="8500905" y="5454805"/>
                <a:ext cx="457200" cy="699810"/>
              </a:xfrm>
              <a:custGeom>
                <a:avLst/>
                <a:gdLst>
                  <a:gd name="connsiteX0" fmla="*/ 0 w 457200"/>
                  <a:gd name="connsiteY0" fmla="*/ 699810 h 699810"/>
                  <a:gd name="connsiteX1" fmla="*/ 145702 w 457200"/>
                  <a:gd name="connsiteY1" fmla="*/ 679714 h 699810"/>
                  <a:gd name="connsiteX2" fmla="*/ 226088 w 457200"/>
                  <a:gd name="connsiteY2" fmla="*/ 634496 h 699810"/>
                  <a:gd name="connsiteX3" fmla="*/ 281354 w 457200"/>
                  <a:gd name="connsiteY3" fmla="*/ 579230 h 699810"/>
                  <a:gd name="connsiteX4" fmla="*/ 326572 w 457200"/>
                  <a:gd name="connsiteY4" fmla="*/ 453626 h 699810"/>
                  <a:gd name="connsiteX5" fmla="*/ 361741 w 457200"/>
                  <a:gd name="connsiteY5" fmla="*/ 317973 h 699810"/>
                  <a:gd name="connsiteX6" fmla="*/ 381838 w 457200"/>
                  <a:gd name="connsiteY6" fmla="*/ 212465 h 699810"/>
                  <a:gd name="connsiteX7" fmla="*/ 427055 w 457200"/>
                  <a:gd name="connsiteY7" fmla="*/ 36619 h 699810"/>
                  <a:gd name="connsiteX8" fmla="*/ 437104 w 457200"/>
                  <a:gd name="connsiteY8" fmla="*/ 16522 h 699810"/>
                  <a:gd name="connsiteX9" fmla="*/ 452176 w 457200"/>
                  <a:gd name="connsiteY9" fmla="*/ 1450 h 699810"/>
                  <a:gd name="connsiteX10" fmla="*/ 457200 w 457200"/>
                  <a:gd name="connsiteY10" fmla="*/ 1450 h 6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699810">
                    <a:moveTo>
                      <a:pt x="0" y="699810"/>
                    </a:moveTo>
                    <a:cubicBezTo>
                      <a:pt x="54010" y="695205"/>
                      <a:pt x="108021" y="690600"/>
                      <a:pt x="145702" y="679714"/>
                    </a:cubicBezTo>
                    <a:cubicBezTo>
                      <a:pt x="183383" y="668828"/>
                      <a:pt x="203479" y="651243"/>
                      <a:pt x="226088" y="634496"/>
                    </a:cubicBezTo>
                    <a:cubicBezTo>
                      <a:pt x="248697" y="617749"/>
                      <a:pt x="264607" y="609375"/>
                      <a:pt x="281354" y="579230"/>
                    </a:cubicBezTo>
                    <a:cubicBezTo>
                      <a:pt x="298101" y="549085"/>
                      <a:pt x="313174" y="497169"/>
                      <a:pt x="326572" y="453626"/>
                    </a:cubicBezTo>
                    <a:cubicBezTo>
                      <a:pt x="339970" y="410083"/>
                      <a:pt x="352530" y="358166"/>
                      <a:pt x="361741" y="317973"/>
                    </a:cubicBezTo>
                    <a:cubicBezTo>
                      <a:pt x="370952" y="277779"/>
                      <a:pt x="370952" y="259357"/>
                      <a:pt x="381838" y="212465"/>
                    </a:cubicBezTo>
                    <a:cubicBezTo>
                      <a:pt x="392724" y="165573"/>
                      <a:pt x="417844" y="69276"/>
                      <a:pt x="427055" y="36619"/>
                    </a:cubicBezTo>
                    <a:cubicBezTo>
                      <a:pt x="436266" y="3962"/>
                      <a:pt x="432917" y="22383"/>
                      <a:pt x="437104" y="16522"/>
                    </a:cubicBezTo>
                    <a:cubicBezTo>
                      <a:pt x="441291" y="10661"/>
                      <a:pt x="448827" y="3962"/>
                      <a:pt x="452176" y="1450"/>
                    </a:cubicBezTo>
                    <a:cubicBezTo>
                      <a:pt x="455525" y="-1062"/>
                      <a:pt x="456362" y="194"/>
                      <a:pt x="457200" y="1450"/>
                    </a:cubicBezTo>
                  </a:path>
                </a:pathLst>
              </a:cu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146">
                <a:extLst>
                  <a:ext uri="{FF2B5EF4-FFF2-40B4-BE49-F238E27FC236}">
                    <a16:creationId xmlns:a16="http://schemas.microsoft.com/office/drawing/2014/main" id="{08A4855C-D610-4B46-B8F4-5A0B43E165A4}"/>
                  </a:ext>
                </a:extLst>
              </p:cNvPr>
              <p:cNvSpPr/>
              <p:nvPr/>
            </p:nvSpPr>
            <p:spPr>
              <a:xfrm flipH="1">
                <a:off x="8954755" y="5456480"/>
                <a:ext cx="435430" cy="699810"/>
              </a:xfrm>
              <a:custGeom>
                <a:avLst/>
                <a:gdLst>
                  <a:gd name="connsiteX0" fmla="*/ 0 w 457200"/>
                  <a:gd name="connsiteY0" fmla="*/ 699810 h 699810"/>
                  <a:gd name="connsiteX1" fmla="*/ 145702 w 457200"/>
                  <a:gd name="connsiteY1" fmla="*/ 679714 h 699810"/>
                  <a:gd name="connsiteX2" fmla="*/ 226088 w 457200"/>
                  <a:gd name="connsiteY2" fmla="*/ 634496 h 699810"/>
                  <a:gd name="connsiteX3" fmla="*/ 281354 w 457200"/>
                  <a:gd name="connsiteY3" fmla="*/ 579230 h 699810"/>
                  <a:gd name="connsiteX4" fmla="*/ 326572 w 457200"/>
                  <a:gd name="connsiteY4" fmla="*/ 453626 h 699810"/>
                  <a:gd name="connsiteX5" fmla="*/ 361741 w 457200"/>
                  <a:gd name="connsiteY5" fmla="*/ 317973 h 699810"/>
                  <a:gd name="connsiteX6" fmla="*/ 381838 w 457200"/>
                  <a:gd name="connsiteY6" fmla="*/ 212465 h 699810"/>
                  <a:gd name="connsiteX7" fmla="*/ 427055 w 457200"/>
                  <a:gd name="connsiteY7" fmla="*/ 36619 h 699810"/>
                  <a:gd name="connsiteX8" fmla="*/ 437104 w 457200"/>
                  <a:gd name="connsiteY8" fmla="*/ 16522 h 699810"/>
                  <a:gd name="connsiteX9" fmla="*/ 452176 w 457200"/>
                  <a:gd name="connsiteY9" fmla="*/ 1450 h 699810"/>
                  <a:gd name="connsiteX10" fmla="*/ 457200 w 457200"/>
                  <a:gd name="connsiteY10" fmla="*/ 1450 h 6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699810">
                    <a:moveTo>
                      <a:pt x="0" y="699810"/>
                    </a:moveTo>
                    <a:cubicBezTo>
                      <a:pt x="54010" y="695205"/>
                      <a:pt x="108021" y="690600"/>
                      <a:pt x="145702" y="679714"/>
                    </a:cubicBezTo>
                    <a:cubicBezTo>
                      <a:pt x="183383" y="668828"/>
                      <a:pt x="203479" y="651243"/>
                      <a:pt x="226088" y="634496"/>
                    </a:cubicBezTo>
                    <a:cubicBezTo>
                      <a:pt x="248697" y="617749"/>
                      <a:pt x="264607" y="609375"/>
                      <a:pt x="281354" y="579230"/>
                    </a:cubicBezTo>
                    <a:cubicBezTo>
                      <a:pt x="298101" y="549085"/>
                      <a:pt x="313174" y="497169"/>
                      <a:pt x="326572" y="453626"/>
                    </a:cubicBezTo>
                    <a:cubicBezTo>
                      <a:pt x="339970" y="410083"/>
                      <a:pt x="352530" y="358166"/>
                      <a:pt x="361741" y="317973"/>
                    </a:cubicBezTo>
                    <a:cubicBezTo>
                      <a:pt x="370952" y="277779"/>
                      <a:pt x="370952" y="259357"/>
                      <a:pt x="381838" y="212465"/>
                    </a:cubicBezTo>
                    <a:cubicBezTo>
                      <a:pt x="392724" y="165573"/>
                      <a:pt x="417844" y="69276"/>
                      <a:pt x="427055" y="36619"/>
                    </a:cubicBezTo>
                    <a:cubicBezTo>
                      <a:pt x="436266" y="3962"/>
                      <a:pt x="432917" y="22383"/>
                      <a:pt x="437104" y="16522"/>
                    </a:cubicBezTo>
                    <a:cubicBezTo>
                      <a:pt x="441291" y="10661"/>
                      <a:pt x="448827" y="3962"/>
                      <a:pt x="452176" y="1450"/>
                    </a:cubicBezTo>
                    <a:cubicBezTo>
                      <a:pt x="455525" y="-1062"/>
                      <a:pt x="456362" y="194"/>
                      <a:pt x="457200" y="1450"/>
                    </a:cubicBezTo>
                  </a:path>
                </a:pathLst>
              </a:cu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0E0C87C7-C269-44E5-8A9E-4FD76C59CB48}"/>
                </a:ext>
              </a:extLst>
            </p:cNvPr>
            <p:cNvGrpSpPr/>
            <p:nvPr/>
          </p:nvGrpSpPr>
          <p:grpSpPr>
            <a:xfrm>
              <a:off x="9117843" y="5746221"/>
              <a:ext cx="929473" cy="513916"/>
              <a:chOff x="8500905" y="5454805"/>
              <a:chExt cx="889280" cy="701485"/>
            </a:xfrm>
          </p:grpSpPr>
          <p:sp>
            <p:nvSpPr>
              <p:cNvPr id="90" name="Freeform 149">
                <a:extLst>
                  <a:ext uri="{FF2B5EF4-FFF2-40B4-BE49-F238E27FC236}">
                    <a16:creationId xmlns:a16="http://schemas.microsoft.com/office/drawing/2014/main" id="{8E62750E-FCBF-4A47-8C58-C2B3726A1164}"/>
                  </a:ext>
                </a:extLst>
              </p:cNvPr>
              <p:cNvSpPr/>
              <p:nvPr/>
            </p:nvSpPr>
            <p:spPr>
              <a:xfrm>
                <a:off x="8500905" y="5454805"/>
                <a:ext cx="457200" cy="699810"/>
              </a:xfrm>
              <a:custGeom>
                <a:avLst/>
                <a:gdLst>
                  <a:gd name="connsiteX0" fmla="*/ 0 w 457200"/>
                  <a:gd name="connsiteY0" fmla="*/ 699810 h 699810"/>
                  <a:gd name="connsiteX1" fmla="*/ 145702 w 457200"/>
                  <a:gd name="connsiteY1" fmla="*/ 679714 h 699810"/>
                  <a:gd name="connsiteX2" fmla="*/ 226088 w 457200"/>
                  <a:gd name="connsiteY2" fmla="*/ 634496 h 699810"/>
                  <a:gd name="connsiteX3" fmla="*/ 281354 w 457200"/>
                  <a:gd name="connsiteY3" fmla="*/ 579230 h 699810"/>
                  <a:gd name="connsiteX4" fmla="*/ 326572 w 457200"/>
                  <a:gd name="connsiteY4" fmla="*/ 453626 h 699810"/>
                  <a:gd name="connsiteX5" fmla="*/ 361741 w 457200"/>
                  <a:gd name="connsiteY5" fmla="*/ 317973 h 699810"/>
                  <a:gd name="connsiteX6" fmla="*/ 381838 w 457200"/>
                  <a:gd name="connsiteY6" fmla="*/ 212465 h 699810"/>
                  <a:gd name="connsiteX7" fmla="*/ 427055 w 457200"/>
                  <a:gd name="connsiteY7" fmla="*/ 36619 h 699810"/>
                  <a:gd name="connsiteX8" fmla="*/ 437104 w 457200"/>
                  <a:gd name="connsiteY8" fmla="*/ 16522 h 699810"/>
                  <a:gd name="connsiteX9" fmla="*/ 452176 w 457200"/>
                  <a:gd name="connsiteY9" fmla="*/ 1450 h 699810"/>
                  <a:gd name="connsiteX10" fmla="*/ 457200 w 457200"/>
                  <a:gd name="connsiteY10" fmla="*/ 1450 h 6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699810">
                    <a:moveTo>
                      <a:pt x="0" y="699810"/>
                    </a:moveTo>
                    <a:cubicBezTo>
                      <a:pt x="54010" y="695205"/>
                      <a:pt x="108021" y="690600"/>
                      <a:pt x="145702" y="679714"/>
                    </a:cubicBezTo>
                    <a:cubicBezTo>
                      <a:pt x="183383" y="668828"/>
                      <a:pt x="203479" y="651243"/>
                      <a:pt x="226088" y="634496"/>
                    </a:cubicBezTo>
                    <a:cubicBezTo>
                      <a:pt x="248697" y="617749"/>
                      <a:pt x="264607" y="609375"/>
                      <a:pt x="281354" y="579230"/>
                    </a:cubicBezTo>
                    <a:cubicBezTo>
                      <a:pt x="298101" y="549085"/>
                      <a:pt x="313174" y="497169"/>
                      <a:pt x="326572" y="453626"/>
                    </a:cubicBezTo>
                    <a:cubicBezTo>
                      <a:pt x="339970" y="410083"/>
                      <a:pt x="352530" y="358166"/>
                      <a:pt x="361741" y="317973"/>
                    </a:cubicBezTo>
                    <a:cubicBezTo>
                      <a:pt x="370952" y="277779"/>
                      <a:pt x="370952" y="259357"/>
                      <a:pt x="381838" y="212465"/>
                    </a:cubicBezTo>
                    <a:cubicBezTo>
                      <a:pt x="392724" y="165573"/>
                      <a:pt x="417844" y="69276"/>
                      <a:pt x="427055" y="36619"/>
                    </a:cubicBezTo>
                    <a:cubicBezTo>
                      <a:pt x="436266" y="3962"/>
                      <a:pt x="432917" y="22383"/>
                      <a:pt x="437104" y="16522"/>
                    </a:cubicBezTo>
                    <a:cubicBezTo>
                      <a:pt x="441291" y="10661"/>
                      <a:pt x="448827" y="3962"/>
                      <a:pt x="452176" y="1450"/>
                    </a:cubicBezTo>
                    <a:cubicBezTo>
                      <a:pt x="455525" y="-1062"/>
                      <a:pt x="456362" y="194"/>
                      <a:pt x="457200" y="1450"/>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150">
                <a:extLst>
                  <a:ext uri="{FF2B5EF4-FFF2-40B4-BE49-F238E27FC236}">
                    <a16:creationId xmlns:a16="http://schemas.microsoft.com/office/drawing/2014/main" id="{7AC9C2A1-0516-4315-BBE6-DB4E3241E65C}"/>
                  </a:ext>
                </a:extLst>
              </p:cNvPr>
              <p:cNvSpPr/>
              <p:nvPr/>
            </p:nvSpPr>
            <p:spPr>
              <a:xfrm flipH="1">
                <a:off x="8954755" y="5456480"/>
                <a:ext cx="435430" cy="699810"/>
              </a:xfrm>
              <a:custGeom>
                <a:avLst/>
                <a:gdLst>
                  <a:gd name="connsiteX0" fmla="*/ 0 w 457200"/>
                  <a:gd name="connsiteY0" fmla="*/ 699810 h 699810"/>
                  <a:gd name="connsiteX1" fmla="*/ 145702 w 457200"/>
                  <a:gd name="connsiteY1" fmla="*/ 679714 h 699810"/>
                  <a:gd name="connsiteX2" fmla="*/ 226088 w 457200"/>
                  <a:gd name="connsiteY2" fmla="*/ 634496 h 699810"/>
                  <a:gd name="connsiteX3" fmla="*/ 281354 w 457200"/>
                  <a:gd name="connsiteY3" fmla="*/ 579230 h 699810"/>
                  <a:gd name="connsiteX4" fmla="*/ 326572 w 457200"/>
                  <a:gd name="connsiteY4" fmla="*/ 453626 h 699810"/>
                  <a:gd name="connsiteX5" fmla="*/ 361741 w 457200"/>
                  <a:gd name="connsiteY5" fmla="*/ 317973 h 699810"/>
                  <a:gd name="connsiteX6" fmla="*/ 381838 w 457200"/>
                  <a:gd name="connsiteY6" fmla="*/ 212465 h 699810"/>
                  <a:gd name="connsiteX7" fmla="*/ 427055 w 457200"/>
                  <a:gd name="connsiteY7" fmla="*/ 36619 h 699810"/>
                  <a:gd name="connsiteX8" fmla="*/ 437104 w 457200"/>
                  <a:gd name="connsiteY8" fmla="*/ 16522 h 699810"/>
                  <a:gd name="connsiteX9" fmla="*/ 452176 w 457200"/>
                  <a:gd name="connsiteY9" fmla="*/ 1450 h 699810"/>
                  <a:gd name="connsiteX10" fmla="*/ 457200 w 457200"/>
                  <a:gd name="connsiteY10" fmla="*/ 1450 h 6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699810">
                    <a:moveTo>
                      <a:pt x="0" y="699810"/>
                    </a:moveTo>
                    <a:cubicBezTo>
                      <a:pt x="54010" y="695205"/>
                      <a:pt x="108021" y="690600"/>
                      <a:pt x="145702" y="679714"/>
                    </a:cubicBezTo>
                    <a:cubicBezTo>
                      <a:pt x="183383" y="668828"/>
                      <a:pt x="203479" y="651243"/>
                      <a:pt x="226088" y="634496"/>
                    </a:cubicBezTo>
                    <a:cubicBezTo>
                      <a:pt x="248697" y="617749"/>
                      <a:pt x="264607" y="609375"/>
                      <a:pt x="281354" y="579230"/>
                    </a:cubicBezTo>
                    <a:cubicBezTo>
                      <a:pt x="298101" y="549085"/>
                      <a:pt x="313174" y="497169"/>
                      <a:pt x="326572" y="453626"/>
                    </a:cubicBezTo>
                    <a:cubicBezTo>
                      <a:pt x="339970" y="410083"/>
                      <a:pt x="352530" y="358166"/>
                      <a:pt x="361741" y="317973"/>
                    </a:cubicBezTo>
                    <a:cubicBezTo>
                      <a:pt x="370952" y="277779"/>
                      <a:pt x="370952" y="259357"/>
                      <a:pt x="381838" y="212465"/>
                    </a:cubicBezTo>
                    <a:cubicBezTo>
                      <a:pt x="392724" y="165573"/>
                      <a:pt x="417844" y="69276"/>
                      <a:pt x="427055" y="36619"/>
                    </a:cubicBezTo>
                    <a:cubicBezTo>
                      <a:pt x="436266" y="3962"/>
                      <a:pt x="432917" y="22383"/>
                      <a:pt x="437104" y="16522"/>
                    </a:cubicBezTo>
                    <a:cubicBezTo>
                      <a:pt x="441291" y="10661"/>
                      <a:pt x="448827" y="3962"/>
                      <a:pt x="452176" y="1450"/>
                    </a:cubicBezTo>
                    <a:cubicBezTo>
                      <a:pt x="455525" y="-1062"/>
                      <a:pt x="456362" y="194"/>
                      <a:pt x="457200" y="1450"/>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F99CD58F-7099-4006-881C-BAA5083D4541}"/>
                </a:ext>
              </a:extLst>
            </p:cNvPr>
            <p:cNvSpPr txBox="1"/>
            <p:nvPr/>
          </p:nvSpPr>
          <p:spPr>
            <a:xfrm>
              <a:off x="9826088" y="5805659"/>
              <a:ext cx="1318759" cy="307777"/>
            </a:xfrm>
            <a:prstGeom prst="rect">
              <a:avLst/>
            </a:prstGeom>
            <a:noFill/>
          </p:spPr>
          <p:txBody>
            <a:bodyPr wrap="none" rtlCol="0">
              <a:spAutoFit/>
            </a:bodyPr>
            <a:lstStyle/>
            <a:p>
              <a:r>
                <a:rPr lang="en-US" sz="1400" dirty="0">
                  <a:solidFill>
                    <a:schemeClr val="accent6">
                      <a:lumMod val="75000"/>
                    </a:schemeClr>
                  </a:solidFill>
                </a:rPr>
                <a:t>autocorrelation</a:t>
              </a:r>
            </a:p>
          </p:txBody>
        </p:sp>
        <p:sp>
          <p:nvSpPr>
            <p:cNvPr id="85" name="TextBox 84">
              <a:extLst>
                <a:ext uri="{FF2B5EF4-FFF2-40B4-BE49-F238E27FC236}">
                  <a16:creationId xmlns:a16="http://schemas.microsoft.com/office/drawing/2014/main" id="{2271B083-1776-4997-8462-E3D40659DE6F}"/>
                </a:ext>
              </a:extLst>
            </p:cNvPr>
            <p:cNvSpPr txBox="1"/>
            <p:nvPr/>
          </p:nvSpPr>
          <p:spPr>
            <a:xfrm>
              <a:off x="7913109" y="5664083"/>
              <a:ext cx="1408975" cy="307777"/>
            </a:xfrm>
            <a:prstGeom prst="rect">
              <a:avLst/>
            </a:prstGeom>
            <a:noFill/>
          </p:spPr>
          <p:txBody>
            <a:bodyPr wrap="none" rtlCol="0">
              <a:spAutoFit/>
            </a:bodyPr>
            <a:lstStyle/>
            <a:p>
              <a:r>
                <a:rPr lang="en-US" sz="1400" dirty="0">
                  <a:solidFill>
                    <a:srgbClr val="FF0000"/>
                  </a:solidFill>
                </a:rPr>
                <a:t>cross-correlation</a:t>
              </a:r>
            </a:p>
          </p:txBody>
        </p:sp>
        <p:cxnSp>
          <p:nvCxnSpPr>
            <p:cNvPr id="86" name="Straight Arrow Connector 85">
              <a:extLst>
                <a:ext uri="{FF2B5EF4-FFF2-40B4-BE49-F238E27FC236}">
                  <a16:creationId xmlns:a16="http://schemas.microsoft.com/office/drawing/2014/main" id="{1EE155AB-B6DD-4786-9915-82BC9B6629FB}"/>
                </a:ext>
              </a:extLst>
            </p:cNvPr>
            <p:cNvCxnSpPr/>
            <p:nvPr/>
          </p:nvCxnSpPr>
          <p:spPr>
            <a:xfrm flipV="1">
              <a:off x="9538362" y="5548174"/>
              <a:ext cx="233589" cy="32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7CD3F051-9D8A-4138-994F-875722BF41DE}"/>
                </a:ext>
              </a:extLst>
            </p:cNvPr>
            <p:cNvSpPr/>
            <p:nvPr/>
          </p:nvSpPr>
          <p:spPr>
            <a:xfrm>
              <a:off x="9476364" y="5209403"/>
              <a:ext cx="402674" cy="369332"/>
            </a:xfrm>
            <a:prstGeom prst="rect">
              <a:avLst/>
            </a:prstGeom>
          </p:spPr>
          <p:txBody>
            <a:bodyPr wrap="none">
              <a:spAutoFit/>
            </a:bodyPr>
            <a:lstStyle/>
            <a:p>
              <a:r>
                <a:rPr lang="en-US" b="1" dirty="0">
                  <a:solidFill>
                    <a:schemeClr val="accent5">
                      <a:lumMod val="75000"/>
                    </a:schemeClr>
                  </a:solidFill>
                  <a:latin typeface="Symbol" panose="05050102010706020507" pitchFamily="18" charset="2"/>
                  <a:ea typeface="Times New Roman" panose="02020603050405020304" pitchFamily="18" charset="0"/>
                  <a:cs typeface="Arial" panose="020B0604020202020204" pitchFamily="34" charset="0"/>
                </a:rPr>
                <a:t>D</a:t>
              </a:r>
              <a:r>
                <a:rPr lang="en-US"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a:t>
              </a:r>
              <a:endParaRPr lang="en-US" dirty="0"/>
            </a:p>
          </p:txBody>
        </p:sp>
        <p:cxnSp>
          <p:nvCxnSpPr>
            <p:cNvPr id="88" name="Straight Arrow Connector 87">
              <a:extLst>
                <a:ext uri="{FF2B5EF4-FFF2-40B4-BE49-F238E27FC236}">
                  <a16:creationId xmlns:a16="http://schemas.microsoft.com/office/drawing/2014/main" id="{70806055-A0E4-407D-83D7-C8085F4838CE}"/>
                </a:ext>
              </a:extLst>
            </p:cNvPr>
            <p:cNvCxnSpPr/>
            <p:nvPr/>
          </p:nvCxnSpPr>
          <p:spPr>
            <a:xfrm flipV="1">
              <a:off x="10293138" y="4702010"/>
              <a:ext cx="211627" cy="137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4338876-4799-4588-9EA3-DF85DF9BC2AF}"/>
                </a:ext>
              </a:extLst>
            </p:cNvPr>
            <p:cNvSpPr txBox="1"/>
            <p:nvPr/>
          </p:nvSpPr>
          <p:spPr>
            <a:xfrm>
              <a:off x="11205143" y="3256003"/>
              <a:ext cx="869149" cy="400110"/>
            </a:xfrm>
            <a:prstGeom prst="rect">
              <a:avLst/>
            </a:prstGeom>
            <a:noFill/>
          </p:spPr>
          <p:txBody>
            <a:bodyPr wrap="none" rtlCol="0">
              <a:spAutoFit/>
            </a:bodyPr>
            <a:lstStyle/>
            <a:p>
              <a:r>
                <a:rPr lang="en-US" sz="2000" dirty="0" err="1">
                  <a:solidFill>
                    <a:schemeClr val="accent6">
                      <a:lumMod val="75000"/>
                    </a:schemeClr>
                  </a:solidFill>
                  <a:latin typeface="Arial" panose="020B0604020202020204" pitchFamily="34" charset="0"/>
                  <a:cs typeface="Arial" panose="020B0604020202020204" pitchFamily="34" charset="0"/>
                </a:rPr>
                <a:t>U</a:t>
              </a:r>
              <a:r>
                <a:rPr lang="en-US" sz="2000" baseline="-25000" dirty="0" err="1">
                  <a:solidFill>
                    <a:schemeClr val="accent6">
                      <a:lumMod val="75000"/>
                    </a:schemeClr>
                  </a:solidFill>
                  <a:latin typeface="Arial" panose="020B0604020202020204" pitchFamily="34" charset="0"/>
                  <a:cs typeface="Arial" panose="020B0604020202020204" pitchFamily="34" charset="0"/>
                </a:rPr>
                <a:t>Ref</a:t>
              </a:r>
              <a:r>
                <a:rPr lang="en-US" sz="2000" dirty="0">
                  <a:solidFill>
                    <a:schemeClr val="accent6">
                      <a:lumMod val="75000"/>
                    </a:schemeClr>
                  </a:solidFill>
                  <a:latin typeface="Arial" panose="020B0604020202020204" pitchFamily="34" charset="0"/>
                  <a:cs typeface="Arial" panose="020B0604020202020204" pitchFamily="34" charset="0"/>
                </a:rPr>
                <a:t>(t)</a:t>
              </a:r>
            </a:p>
          </p:txBody>
        </p:sp>
      </p:grpSp>
    </p:spTree>
    <p:extLst>
      <p:ext uri="{BB962C8B-B14F-4D97-AF65-F5344CB8AC3E}">
        <p14:creationId xmlns:p14="http://schemas.microsoft.com/office/powerpoint/2010/main" val="156921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C7B7-187B-4A24-9DBD-BB5F1FDE86DF}"/>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DC863A02-509B-4CA7-97AC-3122DBB89C8B}"/>
              </a:ext>
            </a:extLst>
          </p:cNvPr>
          <p:cNvSpPr txBox="1"/>
          <p:nvPr/>
        </p:nvSpPr>
        <p:spPr>
          <a:xfrm>
            <a:off x="1346906" y="1271752"/>
            <a:ext cx="9625894" cy="5355312"/>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tx2">
                    <a:lumMod val="75000"/>
                  </a:schemeClr>
                </a:solidFill>
              </a:rPr>
              <a:t>Introduction on the canted-cosine-theta CCT4 dipole: test results, training plot and acoustic instrumentation</a:t>
            </a:r>
          </a:p>
          <a:p>
            <a:endParaRPr lang="en-US" sz="2400" dirty="0">
              <a:solidFill>
                <a:schemeClr val="tx2">
                  <a:lumMod val="75000"/>
                </a:schemeClr>
              </a:solidFill>
            </a:endParaRPr>
          </a:p>
          <a:p>
            <a:pPr marL="342900" indent="-342900">
              <a:buFont typeface="Wingdings" panose="05000000000000000000" pitchFamily="2" charset="2"/>
              <a:buChar char="§"/>
            </a:pPr>
            <a:r>
              <a:rPr lang="en-US" sz="2400" dirty="0">
                <a:solidFill>
                  <a:schemeClr val="tx2">
                    <a:lumMod val="75000"/>
                  </a:schemeClr>
                </a:solidFill>
              </a:rPr>
              <a:t>Acoustic signal analysis </a:t>
            </a:r>
          </a:p>
          <a:p>
            <a:endParaRPr lang="en-US" sz="2400" dirty="0">
              <a:solidFill>
                <a:schemeClr val="tx2">
                  <a:lumMod val="75000"/>
                </a:schemeClr>
              </a:solidFill>
            </a:endParaRPr>
          </a:p>
          <a:p>
            <a:pPr marL="800100" lvl="1" indent="-342900">
              <a:buFont typeface="Wingdings" panose="05000000000000000000" pitchFamily="2" charset="2"/>
              <a:buChar char="Ø"/>
            </a:pPr>
            <a:r>
              <a:rPr lang="en-US" sz="2400" dirty="0">
                <a:solidFill>
                  <a:schemeClr val="tx2">
                    <a:lumMod val="75000"/>
                  </a:schemeClr>
                </a:solidFill>
              </a:rPr>
              <a:t>Event count</a:t>
            </a:r>
          </a:p>
          <a:p>
            <a:pPr marL="800100" lvl="1" indent="-342900">
              <a:buFont typeface="Wingdings" panose="05000000000000000000" pitchFamily="2" charset="2"/>
              <a:buChar char="Ø"/>
            </a:pPr>
            <a:r>
              <a:rPr lang="en-US" sz="2400" dirty="0">
                <a:solidFill>
                  <a:schemeClr val="tx2">
                    <a:lumMod val="75000"/>
                  </a:schemeClr>
                </a:solidFill>
              </a:rPr>
              <a:t>Released energy and scaling</a:t>
            </a:r>
          </a:p>
          <a:p>
            <a:pPr marL="800100" lvl="1" indent="-342900">
              <a:buFont typeface="Wingdings" panose="05000000000000000000" pitchFamily="2" charset="2"/>
              <a:buChar char="Ø"/>
            </a:pPr>
            <a:r>
              <a:rPr lang="en-US" sz="2400" dirty="0">
                <a:solidFill>
                  <a:schemeClr val="tx2">
                    <a:lumMod val="75000"/>
                  </a:schemeClr>
                </a:solidFill>
              </a:rPr>
              <a:t>Accumulated displacement </a:t>
            </a:r>
          </a:p>
          <a:p>
            <a:pPr marL="285750" indent="-285750">
              <a:buFontTx/>
              <a:buChar char="-"/>
            </a:pPr>
            <a:endParaRPr lang="en-US" sz="2400" dirty="0">
              <a:solidFill>
                <a:schemeClr val="tx2">
                  <a:lumMod val="75000"/>
                </a:schemeClr>
              </a:solidFill>
            </a:endParaRPr>
          </a:p>
          <a:p>
            <a:pPr marL="342900" indent="-342900">
              <a:buFont typeface="Wingdings" panose="05000000000000000000" pitchFamily="2" charset="2"/>
              <a:buChar char="§"/>
            </a:pPr>
            <a:r>
              <a:rPr lang="en-US" sz="2400" dirty="0">
                <a:solidFill>
                  <a:schemeClr val="tx2">
                    <a:lumMod val="75000"/>
                  </a:schemeClr>
                </a:solidFill>
              </a:rPr>
              <a:t>Wavelet frequency analysis for event type identification</a:t>
            </a:r>
          </a:p>
          <a:p>
            <a:endParaRPr lang="en-US" sz="2400" dirty="0">
              <a:solidFill>
                <a:schemeClr val="tx2">
                  <a:lumMod val="75000"/>
                </a:schemeClr>
              </a:solidFill>
            </a:endParaRPr>
          </a:p>
          <a:p>
            <a:pPr marL="342900" indent="-342900">
              <a:buFont typeface="Wingdings" panose="05000000000000000000" pitchFamily="2" charset="2"/>
              <a:buChar char="§"/>
            </a:pPr>
            <a:r>
              <a:rPr lang="en-US" sz="2400" dirty="0">
                <a:solidFill>
                  <a:schemeClr val="tx2">
                    <a:lumMod val="75000"/>
                  </a:schemeClr>
                </a:solidFill>
              </a:rPr>
              <a:t>Conclusions</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310200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53829" y="885371"/>
            <a:ext cx="4238171" cy="5515429"/>
          </a:xfrm>
          <a:prstGeom prst="rect">
            <a:avLst/>
          </a:prstGeom>
          <a:solidFill>
            <a:srgbClr val="00B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28"/>
          <p:cNvSpPr>
            <a:spLocks noGrp="1"/>
          </p:cNvSpPr>
          <p:nvPr>
            <p:ph type="sldNum" sz="quarter" idx="12"/>
          </p:nvPr>
        </p:nvSpPr>
        <p:spPr/>
        <p:txBody>
          <a:bodyPr/>
          <a:lstStyle/>
          <a:p>
            <a:fld id="{D260E43B-7F43-FA45-AAB7-E054FD6CC4E3}" type="slidenum">
              <a:rPr lang="en-US" smtClean="0"/>
              <a:t>20</a:t>
            </a:fld>
            <a:endParaRPr lang="en-US" dirty="0"/>
          </a:p>
        </p:txBody>
      </p:sp>
      <p:sp>
        <p:nvSpPr>
          <p:cNvPr id="2" name="Title 1"/>
          <p:cNvSpPr>
            <a:spLocks noGrp="1"/>
          </p:cNvSpPr>
          <p:nvPr>
            <p:ph type="title"/>
          </p:nvPr>
        </p:nvSpPr>
        <p:spPr>
          <a:xfrm>
            <a:off x="2085387" y="0"/>
            <a:ext cx="8887413" cy="841249"/>
          </a:xfrm>
        </p:spPr>
        <p:txBody>
          <a:bodyPr>
            <a:noAutofit/>
          </a:bodyPr>
          <a:lstStyle/>
          <a:p>
            <a:r>
              <a:rPr lang="en-US" sz="2800" dirty="0"/>
              <a:t>Equivalence to voltage-based detection has been demonstrated</a:t>
            </a:r>
          </a:p>
        </p:txBody>
      </p:sp>
      <p:grpSp>
        <p:nvGrpSpPr>
          <p:cNvPr id="3" name="Group 2"/>
          <p:cNvGrpSpPr/>
          <p:nvPr/>
        </p:nvGrpSpPr>
        <p:grpSpPr>
          <a:xfrm>
            <a:off x="96254" y="2541600"/>
            <a:ext cx="4007746" cy="3168000"/>
            <a:chOff x="6367978" y="2069367"/>
            <a:chExt cx="5342852" cy="431356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574"/>
            <a:stretch/>
          </p:blipFill>
          <p:spPr>
            <a:xfrm>
              <a:off x="6367978" y="2069367"/>
              <a:ext cx="5342852" cy="4313566"/>
            </a:xfrm>
            <a:prstGeom prst="rect">
              <a:avLst/>
            </a:prstGeom>
          </p:spPr>
        </p:pic>
        <p:grpSp>
          <p:nvGrpSpPr>
            <p:cNvPr id="5" name="Group 4"/>
            <p:cNvGrpSpPr/>
            <p:nvPr/>
          </p:nvGrpSpPr>
          <p:grpSpPr>
            <a:xfrm>
              <a:off x="6606709" y="2614256"/>
              <a:ext cx="3079242" cy="2260410"/>
              <a:chOff x="6553850" y="2803030"/>
              <a:chExt cx="3079242" cy="2260410"/>
            </a:xfrm>
          </p:grpSpPr>
          <p:sp>
            <p:nvSpPr>
              <p:cNvPr id="9" name="TextBox 8"/>
              <p:cNvSpPr txBox="1"/>
              <p:nvPr/>
            </p:nvSpPr>
            <p:spPr>
              <a:xfrm>
                <a:off x="8375577" y="2803030"/>
                <a:ext cx="1195256" cy="391045"/>
              </a:xfrm>
              <a:prstGeom prst="rect">
                <a:avLst/>
              </a:prstGeom>
              <a:solidFill>
                <a:schemeClr val="bg1">
                  <a:lumMod val="95000"/>
                </a:schemeClr>
              </a:solidFill>
            </p:spPr>
            <p:txBody>
              <a:bodyPr wrap="none" rtlCol="0">
                <a:spAutoFit/>
              </a:bodyPr>
              <a:lstStyle/>
              <a:p>
                <a:r>
                  <a:rPr lang="en-US" sz="1400" dirty="0">
                    <a:solidFill>
                      <a:srgbClr val="7030A0"/>
                    </a:solidFill>
                    <a:latin typeface="Symbol" panose="05050102010706020507" pitchFamily="18" charset="2"/>
                  </a:rPr>
                  <a:t>D</a:t>
                </a:r>
                <a:r>
                  <a:rPr lang="en-US" sz="1400" dirty="0">
                    <a:solidFill>
                      <a:srgbClr val="7030A0"/>
                    </a:solidFill>
                    <a:latin typeface="Arial" panose="020B0604020202020204" pitchFamily="34" charset="0"/>
                    <a:cs typeface="Arial" panose="020B0604020202020204" pitchFamily="34" charset="0"/>
                  </a:rPr>
                  <a:t>T~1.6 K</a:t>
                </a:r>
              </a:p>
            </p:txBody>
          </p:sp>
          <p:sp>
            <p:nvSpPr>
              <p:cNvPr id="10" name="TextBox 9"/>
              <p:cNvSpPr txBox="1"/>
              <p:nvPr/>
            </p:nvSpPr>
            <p:spPr>
              <a:xfrm>
                <a:off x="8123622" y="4175587"/>
                <a:ext cx="1509470" cy="391045"/>
              </a:xfrm>
              <a:prstGeom prst="rect">
                <a:avLst/>
              </a:prstGeom>
              <a:solidFill>
                <a:schemeClr val="bg1">
                  <a:lumMod val="95000"/>
                </a:schemeClr>
              </a:solidFill>
            </p:spPr>
            <p:txBody>
              <a:bodyPr wrap="none" rtlCol="0">
                <a:spAutoFit/>
              </a:bodyPr>
              <a:lstStyle/>
              <a:p>
                <a:r>
                  <a:rPr lang="en-US" sz="1400" dirty="0" err="1">
                    <a:solidFill>
                      <a:schemeClr val="accent6">
                        <a:lumMod val="75000"/>
                      </a:schemeClr>
                    </a:solidFill>
                    <a:latin typeface="Symbol" panose="05050102010706020507" pitchFamily="18" charset="2"/>
                  </a:rPr>
                  <a:t>D</a:t>
                </a:r>
                <a:r>
                  <a:rPr lang="en-US" sz="1400" dirty="0" err="1">
                    <a:solidFill>
                      <a:schemeClr val="accent6">
                        <a:lumMod val="75000"/>
                      </a:schemeClr>
                    </a:solidFill>
                    <a:latin typeface="Arial" panose="020B0604020202020204" pitchFamily="34" charset="0"/>
                    <a:cs typeface="Arial" panose="020B0604020202020204" pitchFamily="34" charset="0"/>
                  </a:rPr>
                  <a:t>t</a:t>
                </a:r>
                <a:r>
                  <a:rPr lang="en-US" sz="1400" baseline="-25000" dirty="0" err="1">
                    <a:solidFill>
                      <a:schemeClr val="accent6">
                        <a:lumMod val="75000"/>
                      </a:schemeClr>
                    </a:solidFill>
                    <a:latin typeface="Arial" panose="020B0604020202020204" pitchFamily="34" charset="0"/>
                    <a:cs typeface="Arial" panose="020B0604020202020204" pitchFamily="34" charset="0"/>
                  </a:rPr>
                  <a:t>rel</a:t>
                </a:r>
                <a:r>
                  <a:rPr lang="en-US" sz="1400" dirty="0">
                    <a:solidFill>
                      <a:schemeClr val="accent6">
                        <a:lumMod val="75000"/>
                      </a:schemeClr>
                    </a:solidFill>
                    <a:latin typeface="Arial" panose="020B0604020202020204" pitchFamily="34" charset="0"/>
                    <a:cs typeface="Arial" panose="020B0604020202020204" pitchFamily="34" charset="0"/>
                  </a:rPr>
                  <a:t> ~ 3.5 ns</a:t>
                </a:r>
              </a:p>
            </p:txBody>
          </p:sp>
          <p:sp>
            <p:nvSpPr>
              <p:cNvPr id="11" name="TextBox 10"/>
              <p:cNvSpPr txBox="1"/>
              <p:nvPr/>
            </p:nvSpPr>
            <p:spPr>
              <a:xfrm>
                <a:off x="6553850" y="4672395"/>
                <a:ext cx="3032996" cy="391045"/>
              </a:xfrm>
              <a:prstGeom prst="rect">
                <a:avLst/>
              </a:prstGeom>
              <a:solidFill>
                <a:schemeClr val="bg1">
                  <a:lumMod val="95000"/>
                </a:schemeClr>
              </a:solidFill>
            </p:spPr>
            <p:txBody>
              <a:bodyPr wrap="none" rtlCol="0">
                <a:spAutoFit/>
              </a:bodyPr>
              <a:lstStyle/>
              <a:p>
                <a:r>
                  <a:rPr lang="en-US" sz="1400" dirty="0" err="1">
                    <a:solidFill>
                      <a:srgbClr val="FF0000"/>
                    </a:solidFill>
                    <a:latin typeface="Symbol" panose="05050102010706020507" pitchFamily="18" charset="2"/>
                  </a:rPr>
                  <a:t>D</a:t>
                </a:r>
                <a:r>
                  <a:rPr lang="en-US" sz="1400" dirty="0" err="1">
                    <a:solidFill>
                      <a:srgbClr val="FF0000"/>
                    </a:solidFill>
                    <a:latin typeface="Arial" panose="020B0604020202020204" pitchFamily="34" charset="0"/>
                    <a:cs typeface="Arial" panose="020B0604020202020204" pitchFamily="34" charset="0"/>
                  </a:rPr>
                  <a:t>U</a:t>
                </a:r>
                <a:r>
                  <a:rPr lang="en-US" sz="1400" baseline="-25000" dirty="0" err="1">
                    <a:solidFill>
                      <a:srgbClr val="FF0000"/>
                    </a:solidFill>
                    <a:latin typeface="Arial" panose="020B0604020202020204" pitchFamily="34" charset="0"/>
                    <a:cs typeface="Arial" panose="020B0604020202020204" pitchFamily="34" charset="0"/>
                  </a:rPr>
                  <a:t>max</a:t>
                </a:r>
                <a:r>
                  <a:rPr lang="en-US" sz="1400" dirty="0">
                    <a:solidFill>
                      <a:srgbClr val="FF0000"/>
                    </a:solidFill>
                    <a:latin typeface="Arial" panose="020B0604020202020204" pitchFamily="34" charset="0"/>
                    <a:cs typeface="Arial" panose="020B0604020202020204" pitchFamily="34" charset="0"/>
                  </a:rPr>
                  <a:t> ~ 7.6 mV (68 </a:t>
                </a:r>
                <a:r>
                  <a:rPr lang="en-US" sz="1400" dirty="0">
                    <a:solidFill>
                      <a:srgbClr val="FF0000"/>
                    </a:solidFill>
                    <a:latin typeface="Symbol" panose="05050102010706020507" pitchFamily="18" charset="2"/>
                    <a:cs typeface="Arial" panose="020B0604020202020204" pitchFamily="34" charset="0"/>
                  </a:rPr>
                  <a:t>m</a:t>
                </a:r>
                <a:r>
                  <a:rPr lang="en-US" sz="1400" dirty="0">
                    <a:solidFill>
                      <a:srgbClr val="FF0000"/>
                    </a:solidFill>
                    <a:latin typeface="Arial" panose="020B0604020202020204" pitchFamily="34" charset="0"/>
                    <a:cs typeface="Arial" panose="020B0604020202020204" pitchFamily="34" charset="0"/>
                  </a:rPr>
                  <a:t>V/cm)</a:t>
                </a:r>
              </a:p>
            </p:txBody>
          </p:sp>
        </p:grpSp>
        <p:cxnSp>
          <p:nvCxnSpPr>
            <p:cNvPr id="6" name="Straight Arrow Connector 5"/>
            <p:cNvCxnSpPr/>
            <p:nvPr/>
          </p:nvCxnSpPr>
          <p:spPr>
            <a:xfrm>
              <a:off x="9994700" y="3685196"/>
              <a:ext cx="2066" cy="26054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116613" y="5286074"/>
              <a:ext cx="2193437" cy="5609"/>
            </a:xfrm>
            <a:prstGeom prst="straightConnector1">
              <a:avLst/>
            </a:prstGeom>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296973" y="4951844"/>
              <a:ext cx="618" cy="374522"/>
            </a:xfrm>
            <a:prstGeom prst="straightConnector1">
              <a:avLst/>
            </a:prstGeom>
            <a:ln>
              <a:headEnd type="stealth"/>
              <a:tailEnd type="non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64" y="1494742"/>
            <a:ext cx="4132989" cy="814808"/>
          </a:xfrm>
          <a:prstGeom prst="rect">
            <a:avLst/>
          </a:prstGeom>
        </p:spPr>
      </p:pic>
      <p:grpSp>
        <p:nvGrpSpPr>
          <p:cNvPr id="13" name="Group 12"/>
          <p:cNvGrpSpPr/>
          <p:nvPr/>
        </p:nvGrpSpPr>
        <p:grpSpPr>
          <a:xfrm>
            <a:off x="4423146" y="1075622"/>
            <a:ext cx="3009401" cy="1937126"/>
            <a:chOff x="306828" y="3098809"/>
            <a:chExt cx="4518670" cy="2097593"/>
          </a:xfrm>
        </p:grpSpPr>
        <p:grpSp>
          <p:nvGrpSpPr>
            <p:cNvPr id="14" name="Group 13"/>
            <p:cNvGrpSpPr/>
            <p:nvPr/>
          </p:nvGrpSpPr>
          <p:grpSpPr>
            <a:xfrm>
              <a:off x="331271" y="3098809"/>
              <a:ext cx="4494227" cy="1690477"/>
              <a:chOff x="418669" y="4073556"/>
              <a:chExt cx="5473313" cy="2147134"/>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23886" b="16554"/>
              <a:stretch/>
            </p:blipFill>
            <p:spPr>
              <a:xfrm>
                <a:off x="456011" y="4116007"/>
                <a:ext cx="5314686" cy="2104683"/>
              </a:xfrm>
              <a:prstGeom prst="rect">
                <a:avLst/>
              </a:prstGeom>
            </p:spPr>
          </p:pic>
          <p:cxnSp>
            <p:nvCxnSpPr>
              <p:cNvPr id="17" name="Straight Arrow Connector 16"/>
              <p:cNvCxnSpPr/>
              <p:nvPr/>
            </p:nvCxnSpPr>
            <p:spPr>
              <a:xfrm flipH="1">
                <a:off x="4364198" y="4465380"/>
                <a:ext cx="2848" cy="600382"/>
              </a:xfrm>
              <a:prstGeom prst="straightConnector1">
                <a:avLst/>
              </a:prstGeom>
              <a:ln w="254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37066" y="4104849"/>
                <a:ext cx="2954916" cy="390919"/>
              </a:xfrm>
              <a:prstGeom prst="rect">
                <a:avLst/>
              </a:prstGeom>
              <a:noFill/>
            </p:spPr>
            <p:txBody>
              <a:bodyPr wrap="square" rtlCol="0">
                <a:spAutoFit/>
              </a:bodyPr>
              <a:lstStyle/>
              <a:p>
                <a:r>
                  <a:rPr lang="en-US" sz="1400" dirty="0" err="1">
                    <a:solidFill>
                      <a:schemeClr val="accent2">
                        <a:lumMod val="40000"/>
                        <a:lumOff val="60000"/>
                      </a:schemeClr>
                    </a:solidFill>
                  </a:rPr>
                  <a:t>Pulser</a:t>
                </a:r>
                <a:endParaRPr lang="en-US" sz="1400" dirty="0">
                  <a:solidFill>
                    <a:schemeClr val="accent2">
                      <a:lumMod val="40000"/>
                      <a:lumOff val="60000"/>
                    </a:schemeClr>
                  </a:solidFill>
                </a:endParaRPr>
              </a:p>
            </p:txBody>
          </p:sp>
          <p:cxnSp>
            <p:nvCxnSpPr>
              <p:cNvPr id="19" name="Straight Arrow Connector 18"/>
              <p:cNvCxnSpPr/>
              <p:nvPr/>
            </p:nvCxnSpPr>
            <p:spPr>
              <a:xfrm>
                <a:off x="2970144" y="4196842"/>
                <a:ext cx="9317" cy="343403"/>
              </a:xfrm>
              <a:prstGeom prst="straightConnector1">
                <a:avLst/>
              </a:prstGeom>
              <a:ln w="254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46027" y="4413820"/>
                <a:ext cx="1033040" cy="390918"/>
              </a:xfrm>
              <a:prstGeom prst="rect">
                <a:avLst/>
              </a:prstGeom>
              <a:noFill/>
            </p:spPr>
            <p:txBody>
              <a:bodyPr wrap="none" rtlCol="0">
                <a:spAutoFit/>
              </a:bodyPr>
              <a:lstStyle/>
              <a:p>
                <a:r>
                  <a:rPr lang="en-US" sz="1400" dirty="0">
                    <a:solidFill>
                      <a:schemeClr val="accent2">
                        <a:lumMod val="40000"/>
                        <a:lumOff val="60000"/>
                      </a:schemeClr>
                    </a:solidFill>
                  </a:rPr>
                  <a:t>Receiver </a:t>
                </a:r>
              </a:p>
            </p:txBody>
          </p:sp>
          <p:sp>
            <p:nvSpPr>
              <p:cNvPr id="21" name="TextBox 20"/>
              <p:cNvSpPr txBox="1"/>
              <p:nvPr/>
            </p:nvSpPr>
            <p:spPr>
              <a:xfrm>
                <a:off x="418669" y="4073556"/>
                <a:ext cx="1624642" cy="351826"/>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Bi-2212 coil RC3</a:t>
                </a:r>
              </a:p>
            </p:txBody>
          </p:sp>
        </p:grpSp>
        <p:sp>
          <p:nvSpPr>
            <p:cNvPr id="15" name="TextBox 14"/>
            <p:cNvSpPr txBox="1"/>
            <p:nvPr/>
          </p:nvSpPr>
          <p:spPr>
            <a:xfrm>
              <a:off x="306828" y="4862133"/>
              <a:ext cx="4474186" cy="334269"/>
            </a:xfrm>
            <a:prstGeom prst="rect">
              <a:avLst/>
            </a:prstGeom>
            <a:noFill/>
          </p:spPr>
          <p:txBody>
            <a:bodyPr wrap="none" rtlCol="0">
              <a:spAutoFit/>
            </a:bodyPr>
            <a:lstStyle/>
            <a:p>
              <a:r>
                <a:rPr lang="en-US" sz="1200" dirty="0"/>
                <a:t>Coil design and test by T Shen / K. Zhang</a:t>
              </a:r>
            </a:p>
          </p:txBody>
        </p:sp>
      </p:grpSp>
      <p:grpSp>
        <p:nvGrpSpPr>
          <p:cNvPr id="22" name="Group 21"/>
          <p:cNvGrpSpPr/>
          <p:nvPr/>
        </p:nvGrpSpPr>
        <p:grpSpPr>
          <a:xfrm>
            <a:off x="3686741" y="3037055"/>
            <a:ext cx="4352116" cy="3241231"/>
            <a:chOff x="6499703" y="2366212"/>
            <a:chExt cx="5529620" cy="4673425"/>
          </a:xfrm>
        </p:grpSpPr>
        <p:sp>
          <p:nvSpPr>
            <p:cNvPr id="23" name="TextBox 22"/>
            <p:cNvSpPr txBox="1"/>
            <p:nvPr/>
          </p:nvSpPr>
          <p:spPr>
            <a:xfrm>
              <a:off x="6839604" y="2366212"/>
              <a:ext cx="4980942" cy="109998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Experiment at </a:t>
              </a:r>
              <a:r>
                <a:rPr lang="en-US" sz="1200" u="sng" dirty="0">
                  <a:solidFill>
                    <a:srgbClr val="FF0000"/>
                  </a:solidFill>
                  <a:latin typeface="Arial" panose="020B0604020202020204" pitchFamily="34" charset="0"/>
                  <a:cs typeface="Arial" panose="020B0604020202020204" pitchFamily="34" charset="0"/>
                </a:rPr>
                <a:t>4.2 K</a:t>
              </a:r>
              <a:r>
                <a:rPr lang="en-US" sz="1200" dirty="0">
                  <a:latin typeface="Arial" panose="020B0604020202020204" pitchFamily="34" charset="0"/>
                  <a:cs typeface="Arial" panose="020B0604020202020204" pitchFamily="34" charset="0"/>
                </a:rPr>
                <a:t>. Current ramp stopped at 6100 A (stable) and then increased by 30 A (quenching)</a:t>
              </a:r>
            </a:p>
          </p:txBody>
        </p:sp>
        <p:graphicFrame>
          <p:nvGraphicFramePr>
            <p:cNvPr id="24" name="Object 23"/>
            <p:cNvGraphicFramePr>
              <a:graphicFrameLocks noChangeAspect="1"/>
            </p:cNvGraphicFramePr>
            <p:nvPr>
              <p:extLst/>
            </p:nvPr>
          </p:nvGraphicFramePr>
          <p:xfrm>
            <a:off x="6499703" y="2908312"/>
            <a:ext cx="5529620" cy="4131325"/>
          </p:xfrm>
          <a:graphic>
            <a:graphicData uri="http://schemas.openxmlformats.org/presentationml/2006/ole">
              <mc:AlternateContent xmlns:mc="http://schemas.openxmlformats.org/markup-compatibility/2006">
                <mc:Choice xmlns:v="urn:schemas-microsoft-com:vml" Requires="v">
                  <p:oleObj spid="_x0000_s12300" name="Graph" r:id="rId6" imgW="4281120" imgH="3198240" progId="Origin50.Graph">
                    <p:embed/>
                  </p:oleObj>
                </mc:Choice>
                <mc:Fallback>
                  <p:oleObj name="Graph" r:id="rId6" imgW="4281120" imgH="3198240" progId="Origin50.Graph">
                    <p:embed/>
                    <p:pic>
                      <p:nvPicPr>
                        <p:cNvPr id="24" name="Object 23"/>
                        <p:cNvPicPr/>
                        <p:nvPr/>
                      </p:nvPicPr>
                      <p:blipFill>
                        <a:blip r:embed="rId7"/>
                        <a:stretch>
                          <a:fillRect/>
                        </a:stretch>
                      </p:blipFill>
                      <p:spPr>
                        <a:xfrm>
                          <a:off x="6499703" y="2908312"/>
                          <a:ext cx="5529620" cy="4131325"/>
                        </a:xfrm>
                        <a:prstGeom prst="rect">
                          <a:avLst/>
                        </a:prstGeom>
                      </p:spPr>
                    </p:pic>
                  </p:oleObj>
                </mc:Fallback>
              </mc:AlternateContent>
            </a:graphicData>
          </a:graphic>
        </p:graphicFrame>
      </p:grpSp>
      <p:pic>
        <p:nvPicPr>
          <p:cNvPr id="25" name="Picture 24"/>
          <p:cNvPicPr/>
          <p:nvPr/>
        </p:nvPicPr>
        <p:blipFill rotWithShape="1">
          <a:blip r:embed="rId8">
            <a:extLst>
              <a:ext uri="{28A0092B-C50C-407E-A947-70E740481C1C}">
                <a14:useLocalDpi xmlns:a14="http://schemas.microsoft.com/office/drawing/2010/main" val="0"/>
              </a:ext>
            </a:extLst>
          </a:blip>
          <a:srcRect b="50518"/>
          <a:stretch/>
        </p:blipFill>
        <p:spPr>
          <a:xfrm>
            <a:off x="8177130" y="3394530"/>
            <a:ext cx="3768584" cy="2674041"/>
          </a:xfrm>
          <a:prstGeom prst="rect">
            <a:avLst/>
          </a:prstGeom>
        </p:spPr>
      </p:pic>
      <p:pic>
        <p:nvPicPr>
          <p:cNvPr id="27" name="Picture 26"/>
          <p:cNvPicPr/>
          <p:nvPr/>
        </p:nvPicPr>
        <p:blipFill>
          <a:blip r:embed="rId9"/>
          <a:stretch>
            <a:fillRect/>
          </a:stretch>
        </p:blipFill>
        <p:spPr>
          <a:xfrm>
            <a:off x="8533980" y="1047930"/>
            <a:ext cx="2992120" cy="2261870"/>
          </a:xfrm>
          <a:prstGeom prst="rect">
            <a:avLst/>
          </a:prstGeom>
        </p:spPr>
      </p:pic>
      <p:sp>
        <p:nvSpPr>
          <p:cNvPr id="28" name="TextBox 27"/>
          <p:cNvSpPr txBox="1"/>
          <p:nvPr/>
        </p:nvSpPr>
        <p:spPr>
          <a:xfrm>
            <a:off x="8038857" y="6009304"/>
            <a:ext cx="1314014" cy="307777"/>
          </a:xfrm>
          <a:prstGeom prst="rect">
            <a:avLst/>
          </a:prstGeom>
          <a:noFill/>
        </p:spPr>
        <p:txBody>
          <a:bodyPr wrap="none" rtlCol="0">
            <a:spAutoFit/>
          </a:bodyPr>
          <a:lstStyle/>
          <a:p>
            <a:r>
              <a:rPr lang="en-US" sz="1400" baseline="30000" dirty="0"/>
              <a:t>*</a:t>
            </a:r>
            <a:r>
              <a:rPr lang="en-US" sz="1400" b="1" dirty="0"/>
              <a:t>STTR with ACT</a:t>
            </a:r>
          </a:p>
        </p:txBody>
      </p:sp>
      <p:sp>
        <p:nvSpPr>
          <p:cNvPr id="30" name="TextBox 29"/>
          <p:cNvSpPr txBox="1"/>
          <p:nvPr/>
        </p:nvSpPr>
        <p:spPr>
          <a:xfrm>
            <a:off x="812555" y="5931917"/>
            <a:ext cx="2277162" cy="307777"/>
          </a:xfrm>
          <a:prstGeom prst="rect">
            <a:avLst/>
          </a:prstGeom>
          <a:noFill/>
        </p:spPr>
        <p:txBody>
          <a:bodyPr wrap="none" rtlCol="0">
            <a:spAutoFit/>
          </a:bodyPr>
          <a:lstStyle/>
          <a:p>
            <a:r>
              <a:rPr lang="en-US" sz="1400" b="1" dirty="0">
                <a:solidFill>
                  <a:schemeClr val="accent5">
                    <a:lumMod val="50000"/>
                  </a:schemeClr>
                </a:solidFill>
              </a:rPr>
              <a:t>M.M., E. Hershkovitz (LBNL)</a:t>
            </a:r>
          </a:p>
        </p:txBody>
      </p:sp>
    </p:spTree>
    <p:extLst>
      <p:ext uri="{BB962C8B-B14F-4D97-AF65-F5344CB8AC3E}">
        <p14:creationId xmlns:p14="http://schemas.microsoft.com/office/powerpoint/2010/main" val="415244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579" y="0"/>
            <a:ext cx="8860723" cy="841249"/>
          </a:xfrm>
        </p:spPr>
        <p:txBody>
          <a:bodyPr>
            <a:normAutofit fontScale="90000"/>
          </a:bodyPr>
          <a:lstStyle/>
          <a:p>
            <a:pPr algn="ctr"/>
            <a:r>
              <a:rPr lang="en-US" dirty="0"/>
              <a:t>Coda wave “diffusion” provides means for localization of a weak change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2859" y="980870"/>
            <a:ext cx="6209322" cy="4236950"/>
          </a:xfrm>
          <a:prstGeom prst="rect">
            <a:avLst/>
          </a:prstGeom>
        </p:spPr>
      </p:pic>
      <p:sp>
        <p:nvSpPr>
          <p:cNvPr id="4" name="TextBox 3"/>
          <p:cNvSpPr txBox="1"/>
          <p:nvPr/>
        </p:nvSpPr>
        <p:spPr>
          <a:xfrm>
            <a:off x="8206489" y="1184375"/>
            <a:ext cx="2900978" cy="1477328"/>
          </a:xfrm>
          <a:prstGeom prst="rect">
            <a:avLst/>
          </a:prstGeom>
          <a:noFill/>
        </p:spPr>
        <p:txBody>
          <a:bodyPr wrap="square" rtlCol="0">
            <a:spAutoFit/>
          </a:bodyPr>
          <a:lstStyle/>
          <a:p>
            <a:pPr algn="just"/>
            <a:r>
              <a:rPr lang="en-US" dirty="0">
                <a:solidFill>
                  <a:schemeClr val="tx2">
                    <a:lumMod val="75000"/>
                  </a:schemeClr>
                </a:solidFill>
              </a:rPr>
              <a:t>Diffusion properties of the coda wave can be explored to evaluate distance to the point of weak change or heat source</a:t>
            </a:r>
          </a:p>
        </p:txBody>
      </p:sp>
      <p:sp>
        <p:nvSpPr>
          <p:cNvPr id="5" name="Rectangle 4"/>
          <p:cNvSpPr/>
          <p:nvPr/>
        </p:nvSpPr>
        <p:spPr>
          <a:xfrm>
            <a:off x="1282859" y="5402670"/>
            <a:ext cx="8178133" cy="584775"/>
          </a:xfrm>
          <a:prstGeom prst="rect">
            <a:avLst/>
          </a:prstGeom>
        </p:spPr>
        <p:txBody>
          <a:bodyPr wrap="square">
            <a:spAutoFit/>
          </a:bodyPr>
          <a:lstStyle/>
          <a:p>
            <a:pPr algn="just"/>
            <a:r>
              <a:rPr lang="en-US" sz="1600" dirty="0">
                <a:solidFill>
                  <a:schemeClr val="accent5">
                    <a:lumMod val="50000"/>
                  </a:schemeClr>
                </a:solidFill>
              </a:rPr>
              <a:t>Thomas </a:t>
            </a:r>
            <a:r>
              <a:rPr lang="en-US" sz="1600" dirty="0" err="1">
                <a:solidFill>
                  <a:schemeClr val="accent5">
                    <a:lumMod val="50000"/>
                  </a:schemeClr>
                </a:solidFill>
              </a:rPr>
              <a:t>Planès</a:t>
            </a:r>
            <a:r>
              <a:rPr lang="en-US" sz="1600" dirty="0">
                <a:solidFill>
                  <a:schemeClr val="accent5">
                    <a:lumMod val="50000"/>
                  </a:schemeClr>
                </a:solidFill>
              </a:rPr>
              <a:t> and Eric Larose, “LOCADIFF: Locating a weak change with diffuse ultrasound”, AIP Conference Proceedings, v. 1511, p.405 (2013</a:t>
            </a:r>
            <a:r>
              <a:rPr lang="en-US" sz="1600" dirty="0"/>
              <a:t>)</a:t>
            </a:r>
          </a:p>
        </p:txBody>
      </p:sp>
    </p:spTree>
    <p:extLst>
      <p:ext uri="{BB962C8B-B14F-4D97-AF65-F5344CB8AC3E}">
        <p14:creationId xmlns:p14="http://schemas.microsoft.com/office/powerpoint/2010/main" val="688245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tsca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64756" y="1186900"/>
            <a:ext cx="4495196" cy="1779349"/>
          </a:xfrm>
          <a:prstGeom prst="rect">
            <a:avLst/>
          </a:prstGeom>
        </p:spPr>
      </p:pic>
      <p:sp>
        <p:nvSpPr>
          <p:cNvPr id="2" name="Title 1"/>
          <p:cNvSpPr>
            <a:spLocks noGrp="1"/>
          </p:cNvSpPr>
          <p:nvPr>
            <p:ph type="title"/>
          </p:nvPr>
        </p:nvSpPr>
        <p:spPr>
          <a:xfrm>
            <a:off x="2085387" y="0"/>
            <a:ext cx="8887413" cy="841249"/>
          </a:xfrm>
          <a:effectLst/>
        </p:spPr>
        <p:txBody>
          <a:bodyPr>
            <a:noAutofit/>
          </a:bodyPr>
          <a:lstStyle/>
          <a:p>
            <a:r>
              <a:rPr lang="en-US" sz="3000" dirty="0"/>
              <a:t>Simulations and tests on a mock-up fusion cable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 t="15333" r="18368" b="6125"/>
          <a:stretch/>
        </p:blipFill>
        <p:spPr>
          <a:xfrm>
            <a:off x="3409764" y="3157519"/>
            <a:ext cx="4039000" cy="2429702"/>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8000" contrast="-8000"/>
                    </a14:imgEffect>
                  </a14:imgLayer>
                </a14:imgProps>
              </a:ext>
              <a:ext uri="{28A0092B-C50C-407E-A947-70E740481C1C}">
                <a14:useLocalDpi xmlns:a14="http://schemas.microsoft.com/office/drawing/2010/main" val="0"/>
              </a:ext>
            </a:extLst>
          </a:blip>
          <a:srcRect l="20768" t="32822" r="34050" b="17661"/>
          <a:stretch/>
        </p:blipFill>
        <p:spPr>
          <a:xfrm rot="9357686">
            <a:off x="641770" y="3171453"/>
            <a:ext cx="1933842" cy="1589500"/>
          </a:xfrm>
          <a:prstGeom prst="rect">
            <a:avLst/>
          </a:prstGeom>
        </p:spPr>
      </p:pic>
      <p:sp>
        <p:nvSpPr>
          <p:cNvPr id="8" name="Rectangle 7"/>
          <p:cNvSpPr/>
          <p:nvPr/>
        </p:nvSpPr>
        <p:spPr>
          <a:xfrm>
            <a:off x="3311713" y="5601081"/>
            <a:ext cx="3568225" cy="523220"/>
          </a:xfrm>
          <a:prstGeom prst="rect">
            <a:avLst/>
          </a:prstGeom>
        </p:spPr>
        <p:txBody>
          <a:bodyPr wrap="square">
            <a:spAutoFit/>
          </a:bodyPr>
          <a:lstStyle/>
          <a:p>
            <a:pPr algn="just"/>
            <a:r>
              <a:rPr lang="en-US" sz="1400" dirty="0">
                <a:solidFill>
                  <a:schemeClr val="bg2">
                    <a:lumMod val="25000"/>
                  </a:schemeClr>
                </a:solidFill>
              </a:rPr>
              <a:t>Pulses of 2.3 </a:t>
            </a:r>
            <a:r>
              <a:rPr lang="en-US" sz="1400" dirty="0" err="1">
                <a:solidFill>
                  <a:schemeClr val="bg2">
                    <a:lumMod val="25000"/>
                  </a:schemeClr>
                </a:solidFill>
                <a:latin typeface="Symbol" panose="05050102010706020507" pitchFamily="18" charset="2"/>
              </a:rPr>
              <a:t>m</a:t>
            </a:r>
            <a:r>
              <a:rPr lang="en-US" sz="1400" dirty="0" err="1">
                <a:solidFill>
                  <a:schemeClr val="bg2">
                    <a:lumMod val="25000"/>
                  </a:schemeClr>
                </a:solidFill>
              </a:rPr>
              <a:t>s</a:t>
            </a:r>
            <a:r>
              <a:rPr lang="en-US" sz="1400" dirty="0">
                <a:solidFill>
                  <a:schemeClr val="bg2">
                    <a:lumMod val="25000"/>
                  </a:schemeClr>
                </a:solidFill>
              </a:rPr>
              <a:t> duration were applied 5 Hz repetition rate. Pulse amplitude is </a:t>
            </a:r>
            <a:r>
              <a:rPr lang="en-US" sz="1400" dirty="0">
                <a:solidFill>
                  <a:schemeClr val="bg2">
                    <a:lumMod val="25000"/>
                  </a:schemeClr>
                </a:solidFill>
                <a:latin typeface="Symbol" panose="05050102010706020507" pitchFamily="18" charset="2"/>
              </a:rPr>
              <a:t>~</a:t>
            </a:r>
            <a:r>
              <a:rPr lang="en-US" sz="1400" dirty="0">
                <a:solidFill>
                  <a:schemeClr val="bg2">
                    <a:lumMod val="25000"/>
                  </a:schemeClr>
                </a:solidFill>
              </a:rPr>
              <a:t>40 V p-p.</a:t>
            </a:r>
          </a:p>
        </p:txBody>
      </p:sp>
      <p:cxnSp>
        <p:nvCxnSpPr>
          <p:cNvPr id="10" name="Straight Arrow Connector 9"/>
          <p:cNvCxnSpPr/>
          <p:nvPr/>
        </p:nvCxnSpPr>
        <p:spPr>
          <a:xfrm flipH="1" flipV="1">
            <a:off x="1181555" y="4156798"/>
            <a:ext cx="527537" cy="79716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65362" y="4865980"/>
            <a:ext cx="1468256" cy="307777"/>
          </a:xfrm>
          <a:prstGeom prst="rect">
            <a:avLst/>
          </a:prstGeom>
          <a:noFill/>
        </p:spPr>
        <p:txBody>
          <a:bodyPr wrap="square" rtlCol="0">
            <a:spAutoFit/>
          </a:bodyPr>
          <a:lstStyle/>
          <a:p>
            <a:r>
              <a:rPr lang="en-US" sz="1400" dirty="0"/>
              <a:t>Shear piezo-plate</a:t>
            </a:r>
          </a:p>
        </p:txBody>
      </p:sp>
      <p:sp>
        <p:nvSpPr>
          <p:cNvPr id="14" name="Rectangle 13"/>
          <p:cNvSpPr/>
          <p:nvPr/>
        </p:nvSpPr>
        <p:spPr>
          <a:xfrm>
            <a:off x="7715891" y="5603620"/>
            <a:ext cx="4222680" cy="738664"/>
          </a:xfrm>
          <a:prstGeom prst="rect">
            <a:avLst/>
          </a:prstGeom>
        </p:spPr>
        <p:txBody>
          <a:bodyPr wrap="square">
            <a:spAutoFit/>
          </a:bodyPr>
          <a:lstStyle/>
          <a:p>
            <a:pPr algn="just"/>
            <a:r>
              <a:rPr lang="en-US" sz="1400" dirty="0">
                <a:solidFill>
                  <a:schemeClr val="bg2">
                    <a:lumMod val="25000"/>
                  </a:schemeClr>
                </a:solidFill>
              </a:rPr>
              <a:t>Heater was placed at the middle of the cable (</a:t>
            </a:r>
            <a:r>
              <a:rPr lang="en-US" sz="1400" dirty="0">
                <a:solidFill>
                  <a:schemeClr val="bg2">
                    <a:lumMod val="25000"/>
                  </a:schemeClr>
                </a:solidFill>
                <a:latin typeface="Symbol" panose="05050102010706020507" pitchFamily="18" charset="2"/>
              </a:rPr>
              <a:t>~</a:t>
            </a:r>
            <a:r>
              <a:rPr lang="en-US" sz="1400" dirty="0">
                <a:solidFill>
                  <a:schemeClr val="bg2">
                    <a:lumMod val="25000"/>
                  </a:schemeClr>
                </a:solidFill>
              </a:rPr>
              <a:t>25 cm from the ends; its power is 0.753 W. Heater was on for 100 s, 100 s and 50 s respectively</a:t>
            </a:r>
          </a:p>
        </p:txBody>
      </p:sp>
      <p:sp>
        <p:nvSpPr>
          <p:cNvPr id="15" name="TextBox 14"/>
          <p:cNvSpPr txBox="1"/>
          <p:nvPr/>
        </p:nvSpPr>
        <p:spPr>
          <a:xfrm>
            <a:off x="133564" y="2174088"/>
            <a:ext cx="2650733" cy="830997"/>
          </a:xfrm>
          <a:prstGeom prst="rect">
            <a:avLst/>
          </a:prstGeom>
          <a:noFill/>
        </p:spPr>
        <p:txBody>
          <a:bodyPr wrap="square" rtlCol="0">
            <a:spAutoFit/>
          </a:bodyPr>
          <a:lstStyle/>
          <a:p>
            <a:pPr marL="285750" indent="-285750" algn="just">
              <a:buFont typeface="Wingdings" panose="05000000000000000000" pitchFamily="2" charset="2"/>
              <a:buChar char="§"/>
            </a:pPr>
            <a:r>
              <a:rPr lang="en-US" sz="1600" b="1" dirty="0">
                <a:solidFill>
                  <a:schemeClr val="accent1">
                    <a:lumMod val="75000"/>
                  </a:schemeClr>
                </a:solidFill>
              </a:rPr>
              <a:t>Tabletop test on a mock-up “cable”: a 50 cm-long copper rod:</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4393" y="3158489"/>
            <a:ext cx="4114311" cy="2397744"/>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19128"/>
          <a:stretch/>
        </p:blipFill>
        <p:spPr>
          <a:xfrm>
            <a:off x="4597377" y="1176216"/>
            <a:ext cx="2626064" cy="1313540"/>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27032" r="27947"/>
          <a:stretch/>
        </p:blipFill>
        <p:spPr>
          <a:xfrm>
            <a:off x="3014760" y="1176771"/>
            <a:ext cx="1488831" cy="1347483"/>
          </a:xfrm>
          <a:prstGeom prst="rect">
            <a:avLst/>
          </a:prstGeom>
        </p:spPr>
      </p:pic>
      <p:sp>
        <p:nvSpPr>
          <p:cNvPr id="20" name="TextBox 19"/>
          <p:cNvSpPr txBox="1"/>
          <p:nvPr/>
        </p:nvSpPr>
        <p:spPr>
          <a:xfrm>
            <a:off x="133175" y="830190"/>
            <a:ext cx="2732926" cy="1077218"/>
          </a:xfrm>
          <a:prstGeom prst="rect">
            <a:avLst/>
          </a:prstGeom>
          <a:noFill/>
        </p:spPr>
        <p:txBody>
          <a:bodyPr wrap="square" rtlCol="0">
            <a:spAutoFit/>
          </a:bodyPr>
          <a:lstStyle/>
          <a:p>
            <a:pPr marL="285750" indent="-285750" algn="just">
              <a:buFont typeface="Wingdings" panose="05000000000000000000" pitchFamily="2" charset="2"/>
              <a:buChar char="§"/>
            </a:pPr>
            <a:r>
              <a:rPr lang="en-US" sz="1600" b="1" dirty="0">
                <a:solidFill>
                  <a:schemeClr val="accent1">
                    <a:lumMod val="75000"/>
                  </a:schemeClr>
                </a:solidFill>
              </a:rPr>
              <a:t>ANSYS simulation of acoustic wave propagation and scattering in the fusion cable geometry</a:t>
            </a:r>
          </a:p>
        </p:txBody>
      </p:sp>
      <p:cxnSp>
        <p:nvCxnSpPr>
          <p:cNvPr id="21" name="Straight Arrow Connector 20"/>
          <p:cNvCxnSpPr/>
          <p:nvPr/>
        </p:nvCxnSpPr>
        <p:spPr>
          <a:xfrm flipH="1" flipV="1">
            <a:off x="5335932" y="1973939"/>
            <a:ext cx="527537" cy="79716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546946" y="2712493"/>
            <a:ext cx="1496051" cy="307777"/>
          </a:xfrm>
          <a:prstGeom prst="rect">
            <a:avLst/>
          </a:prstGeom>
          <a:noFill/>
        </p:spPr>
        <p:txBody>
          <a:bodyPr wrap="none" rtlCol="0">
            <a:spAutoFit/>
          </a:bodyPr>
          <a:lstStyle/>
          <a:p>
            <a:r>
              <a:rPr lang="en-US" sz="1400" dirty="0"/>
              <a:t>Shear piezo-plate</a:t>
            </a:r>
          </a:p>
        </p:txBody>
      </p:sp>
      <p:sp>
        <p:nvSpPr>
          <p:cNvPr id="23" name="TextBox 22"/>
          <p:cNvSpPr txBox="1"/>
          <p:nvPr/>
        </p:nvSpPr>
        <p:spPr>
          <a:xfrm>
            <a:off x="2958827" y="2626414"/>
            <a:ext cx="2413488" cy="523220"/>
          </a:xfrm>
          <a:prstGeom prst="rect">
            <a:avLst/>
          </a:prstGeom>
          <a:noFill/>
        </p:spPr>
        <p:txBody>
          <a:bodyPr wrap="square" rtlCol="0">
            <a:spAutoFit/>
          </a:bodyPr>
          <a:lstStyle/>
          <a:p>
            <a:pPr algn="just"/>
            <a:r>
              <a:rPr lang="en-US" sz="1400" dirty="0"/>
              <a:t>Copper rod with a central flow channel and flattened end</a:t>
            </a:r>
          </a:p>
        </p:txBody>
      </p:sp>
      <p:cxnSp>
        <p:nvCxnSpPr>
          <p:cNvPr id="24" name="Straight Arrow Connector 23"/>
          <p:cNvCxnSpPr/>
          <p:nvPr/>
        </p:nvCxnSpPr>
        <p:spPr>
          <a:xfrm flipH="1" flipV="1">
            <a:off x="4022946" y="2302186"/>
            <a:ext cx="257908" cy="37513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269131" y="1645695"/>
            <a:ext cx="797169" cy="101990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964726" y="2522245"/>
            <a:ext cx="2545220" cy="430887"/>
          </a:xfrm>
          <a:prstGeom prst="rect">
            <a:avLst/>
          </a:prstGeom>
          <a:solidFill>
            <a:schemeClr val="bg1"/>
          </a:solidFill>
        </p:spPr>
        <p:txBody>
          <a:bodyPr wrap="square" rtlCol="0">
            <a:spAutoFit/>
          </a:bodyPr>
          <a:lstStyle/>
          <a:p>
            <a:r>
              <a:rPr lang="en-US" sz="1100" dirty="0"/>
              <a:t>Well-formed shear wave propagates along the cable</a:t>
            </a:r>
          </a:p>
        </p:txBody>
      </p: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713" y="5618033"/>
            <a:ext cx="2045671" cy="691248"/>
          </a:xfrm>
          <a:prstGeom prst="rect">
            <a:avLst/>
          </a:prstGeom>
        </p:spPr>
      </p:pic>
      <p:sp>
        <p:nvSpPr>
          <p:cNvPr id="6" name="TextBox 5"/>
          <p:cNvSpPr txBox="1"/>
          <p:nvPr/>
        </p:nvSpPr>
        <p:spPr>
          <a:xfrm>
            <a:off x="361456" y="5299408"/>
            <a:ext cx="2121928" cy="369332"/>
          </a:xfrm>
          <a:prstGeom prst="rect">
            <a:avLst/>
          </a:prstGeom>
          <a:noFill/>
        </p:spPr>
        <p:txBody>
          <a:bodyPr wrap="none" rtlCol="0">
            <a:spAutoFit/>
          </a:bodyPr>
          <a:lstStyle/>
          <a:p>
            <a:r>
              <a:rPr lang="en-US" i="1" dirty="0">
                <a:solidFill>
                  <a:schemeClr val="accent1">
                    <a:lumMod val="50000"/>
                  </a:schemeClr>
                </a:solidFill>
              </a:rPr>
              <a:t>In collaboration with</a:t>
            </a:r>
          </a:p>
        </p:txBody>
      </p:sp>
    </p:spTree>
    <p:extLst>
      <p:ext uri="{BB962C8B-B14F-4D97-AF65-F5344CB8AC3E}">
        <p14:creationId xmlns:p14="http://schemas.microsoft.com/office/powerpoint/2010/main" val="14168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84992" cy="841375"/>
          </a:xfrm>
        </p:spPr>
        <p:txBody>
          <a:bodyPr>
            <a:normAutofit/>
          </a:bodyPr>
          <a:lstStyle/>
          <a:p>
            <a:pPr algn="ctr"/>
            <a:r>
              <a:rPr lang="en-US" dirty="0"/>
              <a:t>Simulations to optimize transducer placement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465" y="2393720"/>
            <a:ext cx="3449166" cy="25847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676" y="2407349"/>
            <a:ext cx="3382812" cy="25349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4821" y="2434736"/>
            <a:ext cx="3382736" cy="2534940"/>
          </a:xfrm>
          <a:prstGeom prst="rect">
            <a:avLst/>
          </a:prstGeom>
        </p:spPr>
      </p:pic>
      <p:sp>
        <p:nvSpPr>
          <p:cNvPr id="8" name="TextBox 7"/>
          <p:cNvSpPr txBox="1"/>
          <p:nvPr/>
        </p:nvSpPr>
        <p:spPr>
          <a:xfrm>
            <a:off x="392443" y="868750"/>
            <a:ext cx="11192006" cy="1200329"/>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chemeClr val="accent1">
                    <a:lumMod val="50000"/>
                  </a:schemeClr>
                </a:solidFill>
              </a:rPr>
              <a:t>In order to couple the acoustic transducer to the fusion cable in a best possible way, we investigated vibrational modes of a fusion </a:t>
            </a:r>
            <a:r>
              <a:rPr lang="en-US">
                <a:solidFill>
                  <a:schemeClr val="accent1">
                    <a:lumMod val="50000"/>
                  </a:schemeClr>
                </a:solidFill>
              </a:rPr>
              <a:t>cable geometry </a:t>
            </a:r>
            <a:r>
              <a:rPr lang="en-US" dirty="0">
                <a:solidFill>
                  <a:schemeClr val="accent1">
                    <a:lumMod val="50000"/>
                  </a:schemeClr>
                </a:solidFill>
              </a:rPr>
              <a:t>using ANSYS modal analysis. Several vibrational modes that are well coupled to the surface of the cable cooling channel (cable ID) and also close to the resonance frequency of the piezo-transducer were found, including a prominent one at 410 kHz  (shown in the left image). </a:t>
            </a:r>
          </a:p>
        </p:txBody>
      </p:sp>
      <p:sp>
        <p:nvSpPr>
          <p:cNvPr id="5" name="Rectangle 4"/>
          <p:cNvSpPr/>
          <p:nvPr/>
        </p:nvSpPr>
        <p:spPr>
          <a:xfrm>
            <a:off x="274803" y="5360893"/>
            <a:ext cx="11424828" cy="923330"/>
          </a:xfrm>
          <a:prstGeom prst="rect">
            <a:avLst/>
          </a:prstGeom>
        </p:spPr>
        <p:txBody>
          <a:bodyPr wrap="square">
            <a:spAutoFit/>
          </a:bodyPr>
          <a:lstStyle/>
          <a:p>
            <a:pPr marL="285750" indent="-285750" algn="just">
              <a:spcBef>
                <a:spcPts val="600"/>
              </a:spcBef>
              <a:buFont typeface="Wingdings" panose="05000000000000000000" pitchFamily="2" charset="2"/>
              <a:buChar char="§"/>
            </a:pPr>
            <a:r>
              <a:rPr lang="en-US" dirty="0">
                <a:solidFill>
                  <a:schemeClr val="accent1">
                    <a:lumMod val="50000"/>
                  </a:schemeClr>
                </a:solidFill>
              </a:rPr>
              <a:t>We have therefore decided to mount the acoustic transducers to the ID of the cable cooling channel for best efficiency and stronger mechanical coupling to the cable. The ID is also a “free surface” that would not be mechanically coupled to anything else when the cable is wound in a coil.</a:t>
            </a:r>
          </a:p>
        </p:txBody>
      </p:sp>
    </p:spTree>
    <p:extLst>
      <p:ext uri="{BB962C8B-B14F-4D97-AF65-F5344CB8AC3E}">
        <p14:creationId xmlns:p14="http://schemas.microsoft.com/office/powerpoint/2010/main" val="3702160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C3615-69C9-4E19-9465-C906056921B6}"/>
              </a:ext>
            </a:extLst>
          </p:cNvPr>
          <p:cNvSpPr>
            <a:spLocks noGrp="1"/>
          </p:cNvSpPr>
          <p:nvPr>
            <p:ph idx="4294967295"/>
          </p:nvPr>
        </p:nvSpPr>
        <p:spPr>
          <a:xfrm>
            <a:off x="109807" y="2411238"/>
            <a:ext cx="8562975" cy="2197100"/>
          </a:xfrm>
        </p:spPr>
        <p:txBody>
          <a:bodyPr>
            <a:normAutofit/>
          </a:bodyPr>
          <a:lstStyle/>
          <a:p>
            <a:pPr>
              <a:buFont typeface="Arial" panose="020B0604020202020204" pitchFamily="34" charset="0"/>
              <a:buChar char="•"/>
            </a:pPr>
            <a:r>
              <a:rPr lang="en-US" sz="1400" dirty="0">
                <a:solidFill>
                  <a:schemeClr val="accent1">
                    <a:lumMod val="50000"/>
                  </a:schemeClr>
                </a:solidFill>
              </a:rPr>
              <a:t>2-layer Flex PCB  </a:t>
            </a:r>
          </a:p>
          <a:p>
            <a:pPr lvl="1">
              <a:buFont typeface="Arial" panose="020B0604020202020204" pitchFamily="34" charset="0"/>
              <a:buChar char="•"/>
            </a:pPr>
            <a:r>
              <a:rPr lang="en-US" sz="1400" dirty="0">
                <a:solidFill>
                  <a:schemeClr val="accent1">
                    <a:lumMod val="50000"/>
                  </a:schemeClr>
                </a:solidFill>
              </a:rPr>
              <a:t>Allows mounting to a cylindrical surface</a:t>
            </a:r>
          </a:p>
          <a:p>
            <a:pPr lvl="1">
              <a:buFont typeface="Arial" panose="020B0604020202020204" pitchFamily="34" charset="0"/>
              <a:buChar char="•"/>
            </a:pPr>
            <a:r>
              <a:rPr lang="en-US" sz="1400" dirty="0">
                <a:solidFill>
                  <a:schemeClr val="accent1">
                    <a:lumMod val="50000"/>
                  </a:schemeClr>
                </a:solidFill>
              </a:rPr>
              <a:t>Minimizes change in vibrational modes due to mass, damping of heater assembly</a:t>
            </a:r>
          </a:p>
          <a:p>
            <a:pPr>
              <a:buFont typeface="Arial" panose="020B0604020202020204" pitchFamily="34" charset="0"/>
              <a:buChar char="•"/>
            </a:pPr>
            <a:r>
              <a:rPr lang="en-US" sz="1400" dirty="0">
                <a:solidFill>
                  <a:schemeClr val="accent1">
                    <a:lumMod val="50000"/>
                  </a:schemeClr>
                </a:solidFill>
              </a:rPr>
              <a:t>Linear array of 11 small, surface mount resistors</a:t>
            </a:r>
          </a:p>
          <a:p>
            <a:pPr lvl="1">
              <a:buFont typeface="Arial" panose="020B0604020202020204" pitchFamily="34" charset="0"/>
              <a:buChar char="•"/>
            </a:pPr>
            <a:r>
              <a:rPr lang="en-US" sz="1400" dirty="0">
                <a:solidFill>
                  <a:schemeClr val="accent1">
                    <a:lumMod val="50000"/>
                  </a:schemeClr>
                </a:solidFill>
              </a:rPr>
              <a:t>Any individual or pairs of resistors can be powered</a:t>
            </a:r>
          </a:p>
          <a:p>
            <a:pPr lvl="1">
              <a:buFont typeface="Arial" panose="020B0604020202020204" pitchFamily="34" charset="0"/>
              <a:buChar char="•"/>
            </a:pPr>
            <a:r>
              <a:rPr lang="en-US" sz="1400" dirty="0">
                <a:solidFill>
                  <a:schemeClr val="accent1">
                    <a:lumMod val="50000"/>
                  </a:schemeClr>
                </a:solidFill>
              </a:rPr>
              <a:t>Can attach multiple linear heater arrays to samples of interest</a:t>
            </a:r>
            <a:endParaRPr lang="en-US" sz="1400" dirty="0"/>
          </a:p>
          <a:p>
            <a:pPr marL="457200" lvl="1" indent="0">
              <a:buNone/>
            </a:pPr>
            <a:endParaRPr lang="en-US" dirty="0"/>
          </a:p>
        </p:txBody>
      </p:sp>
      <p:sp>
        <p:nvSpPr>
          <p:cNvPr id="2" name="Title 1">
            <a:extLst>
              <a:ext uri="{FF2B5EF4-FFF2-40B4-BE49-F238E27FC236}">
                <a16:creationId xmlns:a16="http://schemas.microsoft.com/office/drawing/2014/main" id="{6CD0B196-F268-4984-9F11-6DDA424AC534}"/>
              </a:ext>
            </a:extLst>
          </p:cNvPr>
          <p:cNvSpPr>
            <a:spLocks noGrp="1"/>
          </p:cNvSpPr>
          <p:nvPr>
            <p:ph type="title" idx="4294967295"/>
          </p:nvPr>
        </p:nvSpPr>
        <p:spPr>
          <a:xfrm>
            <a:off x="0" y="0"/>
            <a:ext cx="10984992" cy="841375"/>
          </a:xfrm>
        </p:spPr>
        <p:txBody>
          <a:bodyPr/>
          <a:lstStyle/>
          <a:p>
            <a:pPr algn="ctr"/>
            <a:r>
              <a:rPr lang="en-US" dirty="0"/>
              <a:t>Heater array design</a:t>
            </a:r>
          </a:p>
        </p:txBody>
      </p:sp>
      <p:pic>
        <p:nvPicPr>
          <p:cNvPr id="2050" name="Picture 2" descr="55ccd55884a385be99dd53fac5a62e04">
            <a:extLst>
              <a:ext uri="{FF2B5EF4-FFF2-40B4-BE49-F238E27FC236}">
                <a16:creationId xmlns:a16="http://schemas.microsoft.com/office/drawing/2014/main" id="{FB8CEA3F-3D6F-43E3-9CD8-26F457876B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2" t="66755"/>
          <a:stretch/>
        </p:blipFill>
        <p:spPr bwMode="auto">
          <a:xfrm rot="5400000">
            <a:off x="6784910" y="668908"/>
            <a:ext cx="1401619" cy="8527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55ccd55884a385be99dd53fac5a62e04">
            <a:extLst>
              <a:ext uri="{FF2B5EF4-FFF2-40B4-BE49-F238E27FC236}">
                <a16:creationId xmlns:a16="http://schemas.microsoft.com/office/drawing/2014/main" id="{5EAC4DB1-EF9E-400A-BF39-8CBB378309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08661" y="435751"/>
            <a:ext cx="596143" cy="11005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A114C61-B85F-4929-B24E-B88624076485}"/>
              </a:ext>
            </a:extLst>
          </p:cNvPr>
          <p:cNvPicPr>
            <a:picLocks noChangeAspect="1"/>
          </p:cNvPicPr>
          <p:nvPr/>
        </p:nvPicPr>
        <p:blipFill>
          <a:blip r:embed="rId3"/>
          <a:stretch>
            <a:fillRect/>
          </a:stretch>
        </p:blipFill>
        <p:spPr>
          <a:xfrm>
            <a:off x="6635262" y="907338"/>
            <a:ext cx="5158153" cy="1411214"/>
          </a:xfrm>
          <a:prstGeom prst="rect">
            <a:avLst/>
          </a:prstGeom>
        </p:spPr>
      </p:pic>
      <p:sp>
        <p:nvSpPr>
          <p:cNvPr id="7" name="TextBox 6"/>
          <p:cNvSpPr txBox="1"/>
          <p:nvPr/>
        </p:nvSpPr>
        <p:spPr>
          <a:xfrm>
            <a:off x="398585" y="895863"/>
            <a:ext cx="5978769" cy="1477328"/>
          </a:xfrm>
          <a:prstGeom prst="rect">
            <a:avLst/>
          </a:prstGeom>
          <a:noFill/>
        </p:spPr>
        <p:txBody>
          <a:bodyPr wrap="square" rtlCol="0">
            <a:spAutoFit/>
          </a:bodyPr>
          <a:lstStyle/>
          <a:p>
            <a:pPr algn="just"/>
            <a:r>
              <a:rPr lang="en-US" dirty="0">
                <a:solidFill>
                  <a:schemeClr val="accent1">
                    <a:lumMod val="50000"/>
                  </a:schemeClr>
                </a:solidFill>
              </a:rPr>
              <a:t>To deliver localized heat to the cable sample for testing and calibration purposed, we have developed and built a flexible array of spot heaters capable of inducing small temperature variations with a good spatial accuracy and minimal intrusion</a:t>
            </a:r>
          </a:p>
        </p:txBody>
      </p:sp>
      <p:sp>
        <p:nvSpPr>
          <p:cNvPr id="4" name="TextBox 3">
            <a:extLst>
              <a:ext uri="{FF2B5EF4-FFF2-40B4-BE49-F238E27FC236}">
                <a16:creationId xmlns:a16="http://schemas.microsoft.com/office/drawing/2014/main" id="{D66D61E6-EC5D-461E-9463-C0C7BBDBBA33}"/>
              </a:ext>
            </a:extLst>
          </p:cNvPr>
          <p:cNvSpPr txBox="1"/>
          <p:nvPr/>
        </p:nvSpPr>
        <p:spPr>
          <a:xfrm>
            <a:off x="10565485" y="4564895"/>
            <a:ext cx="1070037" cy="369332"/>
          </a:xfrm>
          <a:prstGeom prst="rect">
            <a:avLst/>
          </a:prstGeom>
          <a:noFill/>
        </p:spPr>
        <p:txBody>
          <a:bodyPr wrap="none" rtlCol="0">
            <a:spAutoFit/>
          </a:bodyPr>
          <a:lstStyle/>
          <a:p>
            <a:r>
              <a:rPr lang="en-US" i="1" dirty="0"/>
              <a:t>R. </a:t>
            </a:r>
            <a:r>
              <a:rPr lang="en-US" i="1" dirty="0" err="1"/>
              <a:t>Teyber</a:t>
            </a:r>
            <a:endParaRPr lang="en-US" i="1" dirty="0"/>
          </a:p>
        </p:txBody>
      </p:sp>
    </p:spTree>
    <p:extLst>
      <p:ext uri="{BB962C8B-B14F-4D97-AF65-F5344CB8AC3E}">
        <p14:creationId xmlns:p14="http://schemas.microsoft.com/office/powerpoint/2010/main" val="3453636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 y="12192"/>
            <a:ext cx="10989509" cy="841375"/>
          </a:xfrm>
        </p:spPr>
        <p:txBody>
          <a:bodyPr/>
          <a:lstStyle/>
          <a:p>
            <a:pPr algn="ctr"/>
            <a:r>
              <a:rPr lang="en-US" dirty="0"/>
              <a:t>Heater installation on the “mock-up” sample</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9000"/>
                    </a14:imgEffect>
                  </a14:imgLayer>
                </a14:imgProps>
              </a:ext>
              <a:ext uri="{28A0092B-C50C-407E-A947-70E740481C1C}">
                <a14:useLocalDpi xmlns:a14="http://schemas.microsoft.com/office/drawing/2010/main" val="0"/>
              </a:ext>
            </a:extLst>
          </a:blip>
          <a:srcRect l="10623" t="271" r="8213"/>
          <a:stretch/>
        </p:blipFill>
        <p:spPr>
          <a:xfrm>
            <a:off x="992778" y="1188719"/>
            <a:ext cx="2259874" cy="493649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822" t="270" r="9093" b="1"/>
          <a:stretch/>
        </p:blipFill>
        <p:spPr>
          <a:xfrm>
            <a:off x="3657600" y="1162592"/>
            <a:ext cx="2468880" cy="500558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817" t="1143" r="18057" b="6858"/>
          <a:stretch/>
        </p:blipFill>
        <p:spPr>
          <a:xfrm>
            <a:off x="6505301" y="1204359"/>
            <a:ext cx="2194562" cy="497639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930" t="22756" r="3434" b="18139"/>
          <a:stretch/>
        </p:blipFill>
        <p:spPr>
          <a:xfrm rot="16200000">
            <a:off x="7617470" y="2793630"/>
            <a:ext cx="4976949" cy="1767128"/>
          </a:xfrm>
          <a:prstGeom prst="rect">
            <a:avLst/>
          </a:prstGeom>
        </p:spPr>
      </p:pic>
    </p:spTree>
    <p:extLst>
      <p:ext uri="{BB962C8B-B14F-4D97-AF65-F5344CB8AC3E}">
        <p14:creationId xmlns:p14="http://schemas.microsoft.com/office/powerpoint/2010/main" val="3961863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885" r="1293"/>
          <a:stretch/>
        </p:blipFill>
        <p:spPr>
          <a:xfrm>
            <a:off x="3795945" y="4107793"/>
            <a:ext cx="3189679" cy="157313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rcRect l="16768" t="31000" r="15759" b="41371"/>
          <a:stretch/>
        </p:blipFill>
        <p:spPr>
          <a:xfrm>
            <a:off x="1173767" y="4080898"/>
            <a:ext cx="2166323" cy="1595656"/>
          </a:xfrm>
          <a:prstGeom prst="rect">
            <a:avLst/>
          </a:prstGeom>
        </p:spPr>
      </p:pic>
      <p:sp>
        <p:nvSpPr>
          <p:cNvPr id="2" name="Title 1"/>
          <p:cNvSpPr>
            <a:spLocks noGrp="1"/>
          </p:cNvSpPr>
          <p:nvPr>
            <p:ph type="title" idx="4294967295"/>
          </p:nvPr>
        </p:nvSpPr>
        <p:spPr>
          <a:xfrm>
            <a:off x="0" y="0"/>
            <a:ext cx="10972276" cy="841375"/>
          </a:xfrm>
        </p:spPr>
        <p:txBody>
          <a:bodyPr/>
          <a:lstStyle/>
          <a:p>
            <a:pPr algn="ctr"/>
            <a:r>
              <a:rPr lang="en-US" dirty="0"/>
              <a:t>Experimental setup</a:t>
            </a:r>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5000" contrast="1000"/>
                    </a14:imgEffect>
                  </a14:imgLayer>
                </a14:imgProps>
              </a:ext>
              <a:ext uri="{28A0092B-C50C-407E-A947-70E740481C1C}">
                <a14:useLocalDpi xmlns:a14="http://schemas.microsoft.com/office/drawing/2010/main" val="0"/>
              </a:ext>
            </a:extLst>
          </a:blip>
          <a:srcRect l="39305" t="-713" r="9091" b="30838"/>
          <a:stretch/>
        </p:blipFill>
        <p:spPr>
          <a:xfrm>
            <a:off x="1160320" y="1606639"/>
            <a:ext cx="2111354" cy="1627094"/>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6283" t="-1663" r="26604" b="3268"/>
          <a:stretch/>
        </p:blipFill>
        <p:spPr>
          <a:xfrm>
            <a:off x="7085993" y="974246"/>
            <a:ext cx="3041886" cy="2538231"/>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8696" y="1539404"/>
            <a:ext cx="2601811" cy="1979607"/>
          </a:xfrm>
          <a:prstGeom prst="rect">
            <a:avLst/>
          </a:prstGeom>
        </p:spPr>
      </p:pic>
      <p:sp>
        <p:nvSpPr>
          <p:cNvPr id="10" name="Arc 9"/>
          <p:cNvSpPr/>
          <p:nvPr/>
        </p:nvSpPr>
        <p:spPr>
          <a:xfrm flipH="1">
            <a:off x="2182294" y="1162886"/>
            <a:ext cx="10180393" cy="2474259"/>
          </a:xfrm>
          <a:prstGeom prst="arc">
            <a:avLst/>
          </a:prstGeom>
          <a:ln w="38100">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H="1" flipV="1">
            <a:off x="6619826" y="2695851"/>
            <a:ext cx="943612" cy="6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697768" y="2054874"/>
            <a:ext cx="1430924" cy="22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712571" y="1047242"/>
            <a:ext cx="148853" cy="355002"/>
            <a:chOff x="8609517" y="4978958"/>
            <a:chExt cx="462864" cy="639649"/>
          </a:xfrm>
        </p:grpSpPr>
        <p:cxnSp>
          <p:nvCxnSpPr>
            <p:cNvPr id="21" name="Straight Connector 20"/>
            <p:cNvCxnSpPr/>
            <p:nvPr/>
          </p:nvCxnSpPr>
          <p:spPr>
            <a:xfrm>
              <a:off x="8609517" y="5607424"/>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785413" y="4978958"/>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897620" y="4985657"/>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897570" y="5609098"/>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802111" y="4989006"/>
              <a:ext cx="95704" cy="2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466938" y="1049035"/>
            <a:ext cx="148853" cy="355002"/>
            <a:chOff x="8609517" y="4978958"/>
            <a:chExt cx="462864" cy="639649"/>
          </a:xfrm>
        </p:grpSpPr>
        <p:cxnSp>
          <p:nvCxnSpPr>
            <p:cNvPr id="33" name="Straight Connector 32"/>
            <p:cNvCxnSpPr/>
            <p:nvPr/>
          </p:nvCxnSpPr>
          <p:spPr>
            <a:xfrm>
              <a:off x="8609517" y="5607424"/>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785413" y="4978958"/>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897620" y="4985657"/>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897570" y="5609098"/>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802111" y="4989006"/>
              <a:ext cx="95704" cy="2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219512" y="1059793"/>
            <a:ext cx="148853" cy="355002"/>
            <a:chOff x="8609517" y="4978958"/>
            <a:chExt cx="462864" cy="639649"/>
          </a:xfrm>
        </p:grpSpPr>
        <p:cxnSp>
          <p:nvCxnSpPr>
            <p:cNvPr id="39" name="Straight Connector 38"/>
            <p:cNvCxnSpPr/>
            <p:nvPr/>
          </p:nvCxnSpPr>
          <p:spPr>
            <a:xfrm>
              <a:off x="8609517" y="5607424"/>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785413" y="4978958"/>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897620" y="4985657"/>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97570" y="5609098"/>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802111" y="4989006"/>
              <a:ext cx="95704" cy="2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90855" y="2550715"/>
            <a:ext cx="1716098" cy="355002"/>
            <a:chOff x="8609517" y="4978958"/>
            <a:chExt cx="462864" cy="639649"/>
          </a:xfrm>
        </p:grpSpPr>
        <p:cxnSp>
          <p:nvCxnSpPr>
            <p:cNvPr id="45" name="Straight Connector 44"/>
            <p:cNvCxnSpPr/>
            <p:nvPr/>
          </p:nvCxnSpPr>
          <p:spPr>
            <a:xfrm>
              <a:off x="8609517" y="5607424"/>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785413" y="4978958"/>
              <a:ext cx="1871" cy="632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8895285" y="4980868"/>
              <a:ext cx="2335" cy="6377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897570" y="5609098"/>
              <a:ext cx="174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8788182" y="4987594"/>
              <a:ext cx="109093" cy="35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p:cNvCxnSpPr/>
          <p:nvPr/>
        </p:nvCxnSpPr>
        <p:spPr>
          <a:xfrm flipH="1">
            <a:off x="6463309" y="3349669"/>
            <a:ext cx="565381" cy="635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6652779" y="3415572"/>
            <a:ext cx="565381" cy="635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3329" y="3734933"/>
            <a:ext cx="2908050" cy="2228156"/>
          </a:xfrm>
          <a:prstGeom prst="rect">
            <a:avLst/>
          </a:prstGeom>
        </p:spPr>
      </p:pic>
      <p:graphicFrame>
        <p:nvGraphicFramePr>
          <p:cNvPr id="67" name="Object 66"/>
          <p:cNvGraphicFramePr>
            <a:graphicFrameLocks noChangeAspect="1"/>
          </p:cNvGraphicFramePr>
          <p:nvPr>
            <p:extLst>
              <p:ext uri="{D42A27DB-BD31-4B8C-83A1-F6EECF244321}">
                <p14:modId xmlns:p14="http://schemas.microsoft.com/office/powerpoint/2010/main" val="1251964483"/>
              </p:ext>
            </p:extLst>
          </p:nvPr>
        </p:nvGraphicFramePr>
        <p:xfrm>
          <a:off x="1785030" y="3300274"/>
          <a:ext cx="860528" cy="685505"/>
        </p:xfrm>
        <a:graphic>
          <a:graphicData uri="http://schemas.openxmlformats.org/presentationml/2006/ole">
            <mc:AlternateContent xmlns:mc="http://schemas.openxmlformats.org/markup-compatibility/2006">
              <mc:Choice xmlns:v="urn:schemas-microsoft-com:vml" Requires="v">
                <p:oleObj spid="_x0000_s10253" r:id="rId11" imgW="3745800" imgH="2984040" progId="">
                  <p:embed/>
                </p:oleObj>
              </mc:Choice>
              <mc:Fallback>
                <p:oleObj r:id="rId11" imgW="3745800" imgH="2984040" progId="">
                  <p:embed/>
                  <p:pic>
                    <p:nvPicPr>
                      <p:cNvPr id="67" name="Object 66"/>
                      <p:cNvPicPr/>
                      <p:nvPr/>
                    </p:nvPicPr>
                    <p:blipFill>
                      <a:blip r:embed="rId12"/>
                      <a:stretch>
                        <a:fillRect/>
                      </a:stretch>
                    </p:blipFill>
                    <p:spPr>
                      <a:xfrm>
                        <a:off x="1785030" y="3300274"/>
                        <a:ext cx="860528" cy="685505"/>
                      </a:xfrm>
                      <a:prstGeom prst="rect">
                        <a:avLst/>
                      </a:prstGeom>
                    </p:spPr>
                  </p:pic>
                </p:oleObj>
              </mc:Fallback>
            </mc:AlternateContent>
          </a:graphicData>
        </a:graphic>
      </p:graphicFrame>
      <p:sp>
        <p:nvSpPr>
          <p:cNvPr id="68" name="TextBox 67"/>
          <p:cNvSpPr txBox="1"/>
          <p:nvPr/>
        </p:nvSpPr>
        <p:spPr>
          <a:xfrm>
            <a:off x="4755044" y="3497951"/>
            <a:ext cx="1530034" cy="369332"/>
          </a:xfrm>
          <a:prstGeom prst="rect">
            <a:avLst/>
          </a:prstGeom>
          <a:noFill/>
        </p:spPr>
        <p:txBody>
          <a:bodyPr wrap="none" rtlCol="0">
            <a:spAutoFit/>
          </a:bodyPr>
          <a:lstStyle/>
          <a:p>
            <a:r>
              <a:rPr lang="en-US" dirty="0"/>
              <a:t>USB relay card</a:t>
            </a:r>
          </a:p>
        </p:txBody>
      </p:sp>
      <p:sp>
        <p:nvSpPr>
          <p:cNvPr id="69" name="TextBox 68"/>
          <p:cNvSpPr txBox="1"/>
          <p:nvPr/>
        </p:nvSpPr>
        <p:spPr>
          <a:xfrm>
            <a:off x="10319704" y="1181201"/>
            <a:ext cx="1104982" cy="646331"/>
          </a:xfrm>
          <a:prstGeom prst="rect">
            <a:avLst/>
          </a:prstGeom>
          <a:noFill/>
        </p:spPr>
        <p:txBody>
          <a:bodyPr wrap="none" rtlCol="0">
            <a:spAutoFit/>
          </a:bodyPr>
          <a:lstStyle/>
          <a:p>
            <a:r>
              <a:rPr lang="en-US" dirty="0"/>
              <a:t>Function</a:t>
            </a:r>
          </a:p>
          <a:p>
            <a:r>
              <a:rPr lang="en-US" dirty="0"/>
              <a:t>generator</a:t>
            </a:r>
          </a:p>
        </p:txBody>
      </p:sp>
      <p:sp>
        <p:nvSpPr>
          <p:cNvPr id="70" name="TextBox 69"/>
          <p:cNvSpPr txBox="1"/>
          <p:nvPr/>
        </p:nvSpPr>
        <p:spPr>
          <a:xfrm>
            <a:off x="3906224" y="5697836"/>
            <a:ext cx="3116201" cy="646331"/>
          </a:xfrm>
          <a:prstGeom prst="rect">
            <a:avLst/>
          </a:prstGeom>
          <a:noFill/>
        </p:spPr>
        <p:txBody>
          <a:bodyPr wrap="square" rtlCol="0">
            <a:spAutoFit/>
          </a:bodyPr>
          <a:lstStyle/>
          <a:p>
            <a:r>
              <a:rPr lang="en-US" dirty="0"/>
              <a:t>Acoustic sensor coupling box and </a:t>
            </a:r>
            <a:r>
              <a:rPr lang="en-US" dirty="0" err="1"/>
              <a:t>Picoscope</a:t>
            </a:r>
            <a:r>
              <a:rPr lang="en-US" dirty="0"/>
              <a:t>-based ADC</a:t>
            </a:r>
          </a:p>
        </p:txBody>
      </p:sp>
      <p:sp>
        <p:nvSpPr>
          <p:cNvPr id="71" name="TextBox 70"/>
          <p:cNvSpPr txBox="1"/>
          <p:nvPr/>
        </p:nvSpPr>
        <p:spPr>
          <a:xfrm>
            <a:off x="10302213" y="2781428"/>
            <a:ext cx="1770293" cy="369332"/>
          </a:xfrm>
          <a:prstGeom prst="rect">
            <a:avLst/>
          </a:prstGeom>
          <a:noFill/>
        </p:spPr>
        <p:txBody>
          <a:bodyPr wrap="none" rtlCol="0">
            <a:spAutoFit/>
          </a:bodyPr>
          <a:lstStyle/>
          <a:p>
            <a:r>
              <a:rPr lang="en-US" dirty="0"/>
              <a:t>DC power supply</a:t>
            </a:r>
          </a:p>
        </p:txBody>
      </p:sp>
      <p:sp>
        <p:nvSpPr>
          <p:cNvPr id="72" name="TextBox 71"/>
          <p:cNvSpPr txBox="1"/>
          <p:nvPr/>
        </p:nvSpPr>
        <p:spPr>
          <a:xfrm>
            <a:off x="1647578" y="1197277"/>
            <a:ext cx="1352422" cy="369332"/>
          </a:xfrm>
          <a:prstGeom prst="rect">
            <a:avLst/>
          </a:prstGeom>
          <a:noFill/>
        </p:spPr>
        <p:txBody>
          <a:bodyPr wrap="none" rtlCol="0">
            <a:spAutoFit/>
          </a:bodyPr>
          <a:lstStyle/>
          <a:p>
            <a:r>
              <a:rPr lang="en-US" dirty="0"/>
              <a:t>Heater array</a:t>
            </a:r>
          </a:p>
        </p:txBody>
      </p:sp>
      <p:sp>
        <p:nvSpPr>
          <p:cNvPr id="73" name="TextBox 72"/>
          <p:cNvSpPr txBox="1"/>
          <p:nvPr/>
        </p:nvSpPr>
        <p:spPr>
          <a:xfrm>
            <a:off x="285503" y="3226102"/>
            <a:ext cx="1312282" cy="369332"/>
          </a:xfrm>
          <a:prstGeom prst="rect">
            <a:avLst/>
          </a:prstGeom>
          <a:noFill/>
        </p:spPr>
        <p:txBody>
          <a:bodyPr wrap="none" rtlCol="0">
            <a:spAutoFit/>
          </a:bodyPr>
          <a:lstStyle/>
          <a:p>
            <a:r>
              <a:rPr lang="en-US" dirty="0" err="1"/>
              <a:t>Pulser</a:t>
            </a:r>
            <a:r>
              <a:rPr lang="en-US" dirty="0"/>
              <a:t> piezo</a:t>
            </a:r>
          </a:p>
        </p:txBody>
      </p:sp>
      <p:cxnSp>
        <p:nvCxnSpPr>
          <p:cNvPr id="75" name="Straight Arrow Connector 74"/>
          <p:cNvCxnSpPr/>
          <p:nvPr/>
        </p:nvCxnSpPr>
        <p:spPr>
          <a:xfrm flipH="1">
            <a:off x="2285238" y="1536573"/>
            <a:ext cx="161925" cy="2381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1475613" y="2793874"/>
            <a:ext cx="533401" cy="5333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1675638" y="5384674"/>
            <a:ext cx="533401" cy="5333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58317" y="5864446"/>
            <a:ext cx="2579873" cy="369332"/>
          </a:xfrm>
          <a:prstGeom prst="rect">
            <a:avLst/>
          </a:prstGeom>
          <a:noFill/>
        </p:spPr>
        <p:txBody>
          <a:bodyPr wrap="none" rtlCol="0">
            <a:spAutoFit/>
          </a:bodyPr>
          <a:lstStyle/>
          <a:p>
            <a:r>
              <a:rPr lang="en-US" dirty="0"/>
              <a:t>Amplified acoustic sensor</a:t>
            </a:r>
          </a:p>
        </p:txBody>
      </p:sp>
      <p:cxnSp>
        <p:nvCxnSpPr>
          <p:cNvPr id="81" name="Straight Arrow Connector 80"/>
          <p:cNvCxnSpPr/>
          <p:nvPr/>
        </p:nvCxnSpPr>
        <p:spPr>
          <a:xfrm>
            <a:off x="2550633" y="5087571"/>
            <a:ext cx="11649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7112195" y="4864190"/>
            <a:ext cx="11649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211449" y="5951652"/>
            <a:ext cx="3331810" cy="369332"/>
          </a:xfrm>
          <a:prstGeom prst="rect">
            <a:avLst/>
          </a:prstGeom>
          <a:noFill/>
        </p:spPr>
        <p:txBody>
          <a:bodyPr wrap="none" rtlCol="0">
            <a:spAutoFit/>
          </a:bodyPr>
          <a:lstStyle/>
          <a:p>
            <a:r>
              <a:rPr lang="en-US" dirty="0"/>
              <a:t>Analysis and localization software</a:t>
            </a:r>
          </a:p>
        </p:txBody>
      </p:sp>
    </p:spTree>
    <p:extLst>
      <p:ext uri="{BB962C8B-B14F-4D97-AF65-F5344CB8AC3E}">
        <p14:creationId xmlns:p14="http://schemas.microsoft.com/office/powerpoint/2010/main" val="2102631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92"/>
            <a:ext cx="10984992" cy="841375"/>
          </a:xfrm>
        </p:spPr>
        <p:txBody>
          <a:bodyPr/>
          <a:lstStyle/>
          <a:p>
            <a:r>
              <a:rPr lang="en-US" dirty="0"/>
              <a:t>Signal processing for hot spot localization</a:t>
            </a:r>
          </a:p>
        </p:txBody>
      </p:sp>
      <p:sp>
        <p:nvSpPr>
          <p:cNvPr id="4" name="TextBox 3"/>
          <p:cNvSpPr txBox="1"/>
          <p:nvPr/>
        </p:nvSpPr>
        <p:spPr>
          <a:xfrm>
            <a:off x="845820" y="1434361"/>
            <a:ext cx="10500359" cy="3924151"/>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
            </a:pPr>
            <a:r>
              <a:rPr lang="en-US" dirty="0">
                <a:solidFill>
                  <a:schemeClr val="accent1">
                    <a:lumMod val="50000"/>
                  </a:schemeClr>
                </a:solidFill>
              </a:rPr>
              <a:t>The original hot spot detection algorithm is based on measuring time shift variation for a small portion of coda waveform that is empirically selected to achieve maximal signal-to-noise ratio for the detection</a:t>
            </a:r>
          </a:p>
          <a:p>
            <a:pPr marL="285750" indent="-285750" algn="just">
              <a:spcBef>
                <a:spcPts val="600"/>
              </a:spcBef>
              <a:buFont typeface="Wingdings" panose="05000000000000000000" pitchFamily="2" charset="2"/>
              <a:buChar char="§"/>
            </a:pPr>
            <a:r>
              <a:rPr lang="en-US" dirty="0">
                <a:solidFill>
                  <a:schemeClr val="accent1">
                    <a:lumMod val="50000"/>
                  </a:schemeClr>
                </a:solidFill>
              </a:rPr>
              <a:t>Because coda is a result of multiple acoustic scattering inside the sample, it encodes different locations within the samples not uniformly, but in some “biased” way when different locations contribute differently to each particular segment of the coda. The exact relation between the location of the “disturbance” and its “encoding” in complex and not known. Still, such relation may be exploited for hot spot localization.</a:t>
            </a:r>
          </a:p>
          <a:p>
            <a:pPr marL="285750" indent="-285750" algn="just">
              <a:spcBef>
                <a:spcPts val="600"/>
              </a:spcBef>
              <a:buFont typeface="Wingdings" panose="05000000000000000000" pitchFamily="2" charset="2"/>
              <a:buChar char="§"/>
            </a:pPr>
            <a:r>
              <a:rPr lang="en-US" dirty="0">
                <a:solidFill>
                  <a:schemeClr val="accent1">
                    <a:lumMod val="50000"/>
                  </a:schemeClr>
                </a:solidFill>
              </a:rPr>
              <a:t>We do it by conducting a calibration procedure to create a “database” of coda variations specific to hot spots generated at different sample locations. Once created, such “database” can be then used to localize unknown disturbances by matching the measured variation to the database.</a:t>
            </a:r>
          </a:p>
          <a:p>
            <a:pPr marL="285750" indent="-285750" algn="just">
              <a:spcBef>
                <a:spcPts val="600"/>
              </a:spcBef>
              <a:buFont typeface="Wingdings" panose="05000000000000000000" pitchFamily="2" charset="2"/>
              <a:buChar char="§"/>
            </a:pPr>
            <a:r>
              <a:rPr lang="en-US" dirty="0">
                <a:solidFill>
                  <a:schemeClr val="accent1">
                    <a:lumMod val="50000"/>
                  </a:schemeClr>
                </a:solidFill>
              </a:rPr>
              <a:t>To realize this in practice, we programmed and tested a new algorithm that sub-divides the coda into 100 sequential intervals of equal duration and calculates time shift for each of those interval independently. </a:t>
            </a:r>
          </a:p>
        </p:txBody>
      </p:sp>
    </p:spTree>
    <p:extLst>
      <p:ext uri="{BB962C8B-B14F-4D97-AF65-F5344CB8AC3E}">
        <p14:creationId xmlns:p14="http://schemas.microsoft.com/office/powerpoint/2010/main" val="283171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004"/>
            <a:ext cx="10972800" cy="841375"/>
          </a:xfrm>
        </p:spPr>
        <p:txBody>
          <a:bodyPr>
            <a:normAutofit/>
          </a:bodyPr>
          <a:lstStyle/>
          <a:p>
            <a:pPr algn="ctr"/>
            <a:r>
              <a:rPr lang="en-US" sz="2000" dirty="0"/>
              <a:t>New software was developed to monitor time shift simultaneously over multiple coda segments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012" y="1094040"/>
            <a:ext cx="6084855" cy="4607894"/>
          </a:xfrm>
          <a:prstGeom prst="rect">
            <a:avLst/>
          </a:prstGeom>
        </p:spPr>
      </p:pic>
      <p:sp>
        <p:nvSpPr>
          <p:cNvPr id="6" name="TextBox 5"/>
          <p:cNvSpPr txBox="1"/>
          <p:nvPr/>
        </p:nvSpPr>
        <p:spPr>
          <a:xfrm>
            <a:off x="7839181" y="1094040"/>
            <a:ext cx="3678165" cy="2862322"/>
          </a:xfrm>
          <a:prstGeom prst="rect">
            <a:avLst/>
          </a:prstGeom>
          <a:noFill/>
        </p:spPr>
        <p:txBody>
          <a:bodyPr wrap="square" rtlCol="0">
            <a:spAutoFit/>
          </a:bodyPr>
          <a:lstStyle/>
          <a:p>
            <a:pPr algn="just"/>
            <a:r>
              <a:rPr lang="en-US" dirty="0">
                <a:solidFill>
                  <a:schemeClr val="accent1">
                    <a:lumMod val="50000"/>
                  </a:schemeClr>
                </a:solidFill>
              </a:rPr>
              <a:t>We expanded our original quench detection software to include calculation of  time shift along the pre-selected number of intervals along the coda, plot is as a waterfall plot as function of number of pulses (=time), and also calculate average variation of the time shift for those pre-defined segments as it accumulates over time.</a:t>
            </a:r>
          </a:p>
        </p:txBody>
      </p:sp>
      <p:sp>
        <p:nvSpPr>
          <p:cNvPr id="7" name="TextBox 6"/>
          <p:cNvSpPr txBox="1"/>
          <p:nvPr/>
        </p:nvSpPr>
        <p:spPr>
          <a:xfrm>
            <a:off x="207125" y="4952219"/>
            <a:ext cx="1128480" cy="646331"/>
          </a:xfrm>
          <a:prstGeom prst="rect">
            <a:avLst/>
          </a:prstGeom>
          <a:noFill/>
        </p:spPr>
        <p:txBody>
          <a:bodyPr wrap="square" rtlCol="0">
            <a:spAutoFit/>
          </a:bodyPr>
          <a:lstStyle/>
          <a:p>
            <a:r>
              <a:rPr lang="en-US" sz="1200" dirty="0"/>
              <a:t>Average time shift per segment</a:t>
            </a:r>
          </a:p>
        </p:txBody>
      </p:sp>
      <p:cxnSp>
        <p:nvCxnSpPr>
          <p:cNvPr id="9" name="Straight Arrow Connector 8"/>
          <p:cNvCxnSpPr/>
          <p:nvPr/>
        </p:nvCxnSpPr>
        <p:spPr>
          <a:xfrm>
            <a:off x="1242646" y="4067908"/>
            <a:ext cx="411545" cy="22839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4166" y="3021952"/>
            <a:ext cx="1128480" cy="646331"/>
          </a:xfrm>
          <a:prstGeom prst="rect">
            <a:avLst/>
          </a:prstGeom>
          <a:noFill/>
        </p:spPr>
        <p:txBody>
          <a:bodyPr wrap="square" rtlCol="0">
            <a:spAutoFit/>
          </a:bodyPr>
          <a:lstStyle/>
          <a:p>
            <a:r>
              <a:rPr lang="en-US" sz="1200" dirty="0"/>
              <a:t>“Waterfall plot” of time shift vs time</a:t>
            </a:r>
          </a:p>
        </p:txBody>
      </p:sp>
      <p:cxnSp>
        <p:nvCxnSpPr>
          <p:cNvPr id="12" name="Straight Arrow Connector 11"/>
          <p:cNvCxnSpPr/>
          <p:nvPr/>
        </p:nvCxnSpPr>
        <p:spPr>
          <a:xfrm flipV="1">
            <a:off x="1019908" y="5292762"/>
            <a:ext cx="1759698" cy="764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488" y="3799899"/>
            <a:ext cx="1128480" cy="830997"/>
          </a:xfrm>
          <a:prstGeom prst="rect">
            <a:avLst/>
          </a:prstGeom>
          <a:noFill/>
        </p:spPr>
        <p:txBody>
          <a:bodyPr wrap="square" rtlCol="0">
            <a:spAutoFit/>
          </a:bodyPr>
          <a:lstStyle/>
          <a:p>
            <a:r>
              <a:rPr lang="en-US" sz="1200" dirty="0"/>
              <a:t>Number of segments to calculate time shift</a:t>
            </a:r>
          </a:p>
        </p:txBody>
      </p:sp>
      <p:cxnSp>
        <p:nvCxnSpPr>
          <p:cNvPr id="15" name="Straight Arrow Connector 14"/>
          <p:cNvCxnSpPr/>
          <p:nvPr/>
        </p:nvCxnSpPr>
        <p:spPr>
          <a:xfrm>
            <a:off x="1230923" y="3270738"/>
            <a:ext cx="1302499" cy="4042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7125" y="1837045"/>
            <a:ext cx="1128480" cy="830997"/>
          </a:xfrm>
          <a:prstGeom prst="rect">
            <a:avLst/>
          </a:prstGeom>
          <a:noFill/>
        </p:spPr>
        <p:txBody>
          <a:bodyPr wrap="square" rtlCol="0">
            <a:spAutoFit/>
          </a:bodyPr>
          <a:lstStyle/>
          <a:p>
            <a:r>
              <a:rPr lang="en-US" sz="1200" dirty="0"/>
              <a:t>“Instant“ (per pulse)  time shift measured along the coda</a:t>
            </a:r>
          </a:p>
        </p:txBody>
      </p:sp>
      <p:cxnSp>
        <p:nvCxnSpPr>
          <p:cNvPr id="18" name="Straight Arrow Connector 17"/>
          <p:cNvCxnSpPr/>
          <p:nvPr/>
        </p:nvCxnSpPr>
        <p:spPr>
          <a:xfrm>
            <a:off x="1289538" y="2414954"/>
            <a:ext cx="1372838" cy="47457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3798" y="1582615"/>
            <a:ext cx="640941" cy="276999"/>
          </a:xfrm>
          <a:prstGeom prst="rect">
            <a:avLst/>
          </a:prstGeom>
          <a:noFill/>
        </p:spPr>
        <p:txBody>
          <a:bodyPr wrap="square" rtlCol="0">
            <a:spAutoFit/>
          </a:bodyPr>
          <a:lstStyle/>
          <a:p>
            <a:r>
              <a:rPr lang="en-US" sz="1200" dirty="0"/>
              <a:t>Coda</a:t>
            </a:r>
          </a:p>
        </p:txBody>
      </p:sp>
      <p:cxnSp>
        <p:nvCxnSpPr>
          <p:cNvPr id="21" name="Straight Arrow Connector 20"/>
          <p:cNvCxnSpPr/>
          <p:nvPr/>
        </p:nvCxnSpPr>
        <p:spPr>
          <a:xfrm>
            <a:off x="844062" y="1711569"/>
            <a:ext cx="2193453" cy="11116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629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55"/>
            <a:ext cx="10984992" cy="841375"/>
          </a:xfrm>
        </p:spPr>
        <p:txBody>
          <a:bodyPr>
            <a:noAutofit/>
          </a:bodyPr>
          <a:lstStyle/>
          <a:p>
            <a:pPr algn="ctr"/>
            <a:r>
              <a:rPr lang="en-US" sz="2400" dirty="0"/>
              <a:t>Examples for different heaters producing time shift at different positions along the coda waveform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60" y="1081059"/>
            <a:ext cx="5664952" cy="42525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322" y="1065165"/>
            <a:ext cx="5528962" cy="4215834"/>
          </a:xfrm>
          <a:prstGeom prst="rect">
            <a:avLst/>
          </a:prstGeom>
        </p:spPr>
      </p:pic>
      <p:cxnSp>
        <p:nvCxnSpPr>
          <p:cNvPr id="6" name="Straight Arrow Connector 5"/>
          <p:cNvCxnSpPr/>
          <p:nvPr/>
        </p:nvCxnSpPr>
        <p:spPr>
          <a:xfrm>
            <a:off x="3122356" y="2906359"/>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48305" y="2908857"/>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04748" y="2914045"/>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59692" y="2911843"/>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343868" y="2855796"/>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568720" y="2855796"/>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682247" y="2855796"/>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877119" y="2863186"/>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793487" y="2885568"/>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070995" y="2854591"/>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188716" y="2855796"/>
            <a:ext cx="0" cy="31479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9836" y="5351817"/>
            <a:ext cx="11463572" cy="923330"/>
          </a:xfrm>
          <a:prstGeom prst="rect">
            <a:avLst/>
          </a:prstGeom>
          <a:noFill/>
        </p:spPr>
        <p:txBody>
          <a:bodyPr wrap="square" rtlCol="0">
            <a:spAutoFit/>
          </a:bodyPr>
          <a:lstStyle/>
          <a:p>
            <a:pPr algn="just"/>
            <a:r>
              <a:rPr lang="en-US" dirty="0">
                <a:solidFill>
                  <a:schemeClr val="accent1">
                    <a:lumMod val="50000"/>
                  </a:schemeClr>
                </a:solidFill>
              </a:rPr>
              <a:t>Segments of the coda along the time axis that are exhibiting largest time shift in response to a heater firing are marked with arrows. The “bar code” pattern in Time Shift vs Time waterfall plot are clearly different for different heaters, showing a potential for using this property for hot spot localization.</a:t>
            </a:r>
          </a:p>
        </p:txBody>
      </p:sp>
      <p:sp>
        <p:nvSpPr>
          <p:cNvPr id="21" name="TextBox 20"/>
          <p:cNvSpPr txBox="1"/>
          <p:nvPr/>
        </p:nvSpPr>
        <p:spPr>
          <a:xfrm>
            <a:off x="2416236" y="794123"/>
            <a:ext cx="1531766" cy="369332"/>
          </a:xfrm>
          <a:prstGeom prst="rect">
            <a:avLst/>
          </a:prstGeom>
          <a:noFill/>
        </p:spPr>
        <p:txBody>
          <a:bodyPr wrap="none" rtlCol="0">
            <a:spAutoFit/>
          </a:bodyPr>
          <a:lstStyle/>
          <a:p>
            <a:r>
              <a:rPr lang="en-US" dirty="0">
                <a:solidFill>
                  <a:srgbClr val="FF0000"/>
                </a:solidFill>
              </a:rPr>
              <a:t>Heater 1 fired</a:t>
            </a:r>
          </a:p>
        </p:txBody>
      </p:sp>
      <p:sp>
        <p:nvSpPr>
          <p:cNvPr id="23" name="TextBox 22"/>
          <p:cNvSpPr txBox="1"/>
          <p:nvPr/>
        </p:nvSpPr>
        <p:spPr>
          <a:xfrm>
            <a:off x="8607468" y="778702"/>
            <a:ext cx="1662250" cy="369332"/>
          </a:xfrm>
          <a:prstGeom prst="rect">
            <a:avLst/>
          </a:prstGeom>
          <a:noFill/>
        </p:spPr>
        <p:txBody>
          <a:bodyPr wrap="none" rtlCol="0">
            <a:spAutoFit/>
          </a:bodyPr>
          <a:lstStyle/>
          <a:p>
            <a:r>
              <a:rPr lang="en-US" dirty="0">
                <a:solidFill>
                  <a:srgbClr val="FF0000"/>
                </a:solidFill>
              </a:rPr>
              <a:t>Heater 11 fired</a:t>
            </a:r>
          </a:p>
        </p:txBody>
      </p:sp>
      <p:sp>
        <p:nvSpPr>
          <p:cNvPr id="24" name="TextBox 23"/>
          <p:cNvSpPr txBox="1"/>
          <p:nvPr/>
        </p:nvSpPr>
        <p:spPr>
          <a:xfrm>
            <a:off x="2903838" y="1503405"/>
            <a:ext cx="556563" cy="307777"/>
          </a:xfrm>
          <a:prstGeom prst="rect">
            <a:avLst/>
          </a:prstGeom>
          <a:solidFill>
            <a:schemeClr val="accent6">
              <a:lumMod val="20000"/>
              <a:lumOff val="80000"/>
            </a:schemeClr>
          </a:solidFill>
        </p:spPr>
        <p:txBody>
          <a:bodyPr wrap="none" rtlCol="0">
            <a:spAutoFit/>
          </a:bodyPr>
          <a:lstStyle/>
          <a:p>
            <a:r>
              <a:rPr lang="en-US" sz="1400" i="1" dirty="0"/>
              <a:t>Coda</a:t>
            </a:r>
          </a:p>
        </p:txBody>
      </p:sp>
      <p:sp>
        <p:nvSpPr>
          <p:cNvPr id="25" name="TextBox 24"/>
          <p:cNvSpPr txBox="1"/>
          <p:nvPr/>
        </p:nvSpPr>
        <p:spPr>
          <a:xfrm>
            <a:off x="2912076" y="2343665"/>
            <a:ext cx="2575129" cy="307777"/>
          </a:xfrm>
          <a:prstGeom prst="rect">
            <a:avLst/>
          </a:prstGeom>
          <a:solidFill>
            <a:schemeClr val="accent6">
              <a:lumMod val="20000"/>
              <a:lumOff val="80000"/>
            </a:schemeClr>
          </a:solidFill>
        </p:spPr>
        <p:txBody>
          <a:bodyPr wrap="none" rtlCol="0">
            <a:spAutoFit/>
          </a:bodyPr>
          <a:lstStyle/>
          <a:p>
            <a:r>
              <a:rPr lang="en-US" sz="1400" i="1" dirty="0"/>
              <a:t>Instant time shift along the coda</a:t>
            </a:r>
          </a:p>
        </p:txBody>
      </p:sp>
      <p:sp>
        <p:nvSpPr>
          <p:cNvPr id="28" name="TextBox 27"/>
          <p:cNvSpPr txBox="1"/>
          <p:nvPr/>
        </p:nvSpPr>
        <p:spPr>
          <a:xfrm>
            <a:off x="2335428" y="4316627"/>
            <a:ext cx="2632772" cy="307777"/>
          </a:xfrm>
          <a:prstGeom prst="rect">
            <a:avLst/>
          </a:prstGeom>
          <a:solidFill>
            <a:schemeClr val="accent6">
              <a:lumMod val="20000"/>
              <a:lumOff val="80000"/>
            </a:schemeClr>
          </a:solidFill>
        </p:spPr>
        <p:txBody>
          <a:bodyPr wrap="none" rtlCol="0">
            <a:spAutoFit/>
          </a:bodyPr>
          <a:lstStyle/>
          <a:p>
            <a:r>
              <a:rPr lang="en-US" sz="1400" i="1" dirty="0"/>
              <a:t>Average time shift along the coda</a:t>
            </a:r>
          </a:p>
        </p:txBody>
      </p:sp>
      <p:sp>
        <p:nvSpPr>
          <p:cNvPr id="29" name="TextBox 28"/>
          <p:cNvSpPr txBox="1"/>
          <p:nvPr/>
        </p:nvSpPr>
        <p:spPr>
          <a:xfrm>
            <a:off x="473675" y="3204519"/>
            <a:ext cx="589006" cy="307777"/>
          </a:xfrm>
          <a:prstGeom prst="rect">
            <a:avLst/>
          </a:prstGeom>
          <a:solidFill>
            <a:schemeClr val="accent6">
              <a:lumMod val="20000"/>
              <a:lumOff val="80000"/>
            </a:schemeClr>
          </a:solidFill>
        </p:spPr>
        <p:txBody>
          <a:bodyPr wrap="square" rtlCol="0">
            <a:spAutoFit/>
          </a:bodyPr>
          <a:lstStyle/>
          <a:p>
            <a:r>
              <a:rPr lang="en-US" sz="1400" i="1" dirty="0"/>
              <a:t>Time</a:t>
            </a:r>
          </a:p>
        </p:txBody>
      </p:sp>
      <p:cxnSp>
        <p:nvCxnSpPr>
          <p:cNvPr id="31" name="Straight Arrow Connector 30"/>
          <p:cNvCxnSpPr/>
          <p:nvPr/>
        </p:nvCxnSpPr>
        <p:spPr>
          <a:xfrm>
            <a:off x="1033848" y="3501081"/>
            <a:ext cx="0" cy="539578"/>
          </a:xfrm>
          <a:prstGeom prst="straightConnector1">
            <a:avLst/>
          </a:prstGeom>
          <a:ln w="5715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23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6DB8-A898-41CF-AE3B-0D6CC0DC7764}"/>
              </a:ext>
            </a:extLst>
          </p:cNvPr>
          <p:cNvSpPr>
            <a:spLocks noGrp="1"/>
          </p:cNvSpPr>
          <p:nvPr>
            <p:ph type="title"/>
          </p:nvPr>
        </p:nvSpPr>
        <p:spPr/>
        <p:txBody>
          <a:bodyPr>
            <a:normAutofit fontScale="90000"/>
          </a:bodyPr>
          <a:lstStyle/>
          <a:p>
            <a:r>
              <a:rPr lang="en-US" dirty="0"/>
              <a:t>CCT4 Canted-Cosine-Theta Nb</a:t>
            </a:r>
            <a:r>
              <a:rPr lang="en-US" baseline="-25000" dirty="0"/>
              <a:t>3</a:t>
            </a:r>
            <a:r>
              <a:rPr lang="en-US" dirty="0"/>
              <a:t>Sn dipole: </a:t>
            </a:r>
            <a:br>
              <a:rPr lang="en-US" dirty="0"/>
            </a:br>
            <a:r>
              <a:rPr lang="en-US" dirty="0"/>
              <a:t>training summary</a:t>
            </a:r>
          </a:p>
        </p:txBody>
      </p:sp>
      <p:pic>
        <p:nvPicPr>
          <p:cNvPr id="3" name="Picture 2">
            <a:extLst>
              <a:ext uri="{FF2B5EF4-FFF2-40B4-BE49-F238E27FC236}">
                <a16:creationId xmlns:a16="http://schemas.microsoft.com/office/drawing/2014/main" id="{E5DEA354-AAA2-424E-8515-0726E2927C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12" r="1623" b="22283"/>
          <a:stretch/>
        </p:blipFill>
        <p:spPr>
          <a:xfrm>
            <a:off x="306313" y="1178532"/>
            <a:ext cx="4831646" cy="781355"/>
          </a:xfrm>
          <a:prstGeom prst="rect">
            <a:avLst/>
          </a:prstGeom>
        </p:spPr>
      </p:pic>
      <p:graphicFrame>
        <p:nvGraphicFramePr>
          <p:cNvPr id="4" name="Object 3">
            <a:extLst>
              <a:ext uri="{FF2B5EF4-FFF2-40B4-BE49-F238E27FC236}">
                <a16:creationId xmlns:a16="http://schemas.microsoft.com/office/drawing/2014/main" id="{68002685-056B-4460-90C7-8406360A05B3}"/>
              </a:ext>
            </a:extLst>
          </p:cNvPr>
          <p:cNvGraphicFramePr>
            <a:graphicFrameLocks noChangeAspect="1"/>
          </p:cNvGraphicFramePr>
          <p:nvPr>
            <p:extLst>
              <p:ext uri="{D42A27DB-BD31-4B8C-83A1-F6EECF244321}">
                <p14:modId xmlns:p14="http://schemas.microsoft.com/office/powerpoint/2010/main" val="956284858"/>
              </p:ext>
            </p:extLst>
          </p:nvPr>
        </p:nvGraphicFramePr>
        <p:xfrm>
          <a:off x="5204028" y="632969"/>
          <a:ext cx="6606298" cy="5422760"/>
        </p:xfrm>
        <a:graphic>
          <a:graphicData uri="http://schemas.openxmlformats.org/presentationml/2006/ole">
            <mc:AlternateContent xmlns:mc="http://schemas.openxmlformats.org/markup-compatibility/2006">
              <mc:Choice xmlns:v="urn:schemas-microsoft-com:vml" Requires="v">
                <p:oleObj spid="_x0000_s3143" name="Graph" r:id="rId4" imgW="3899520" imgH="3201120" progId="Origin50.Graph">
                  <p:embed/>
                </p:oleObj>
              </mc:Choice>
              <mc:Fallback>
                <p:oleObj name="Graph" r:id="rId4" imgW="3899520" imgH="3201120" progId="Origin50.Graph">
                  <p:embed/>
                  <p:pic>
                    <p:nvPicPr>
                      <p:cNvPr id="8" name="Object 7"/>
                      <p:cNvPicPr/>
                      <p:nvPr/>
                    </p:nvPicPr>
                    <p:blipFill>
                      <a:blip r:embed="rId5"/>
                      <a:stretch>
                        <a:fillRect/>
                      </a:stretch>
                    </p:blipFill>
                    <p:spPr>
                      <a:xfrm>
                        <a:off x="5204028" y="632969"/>
                        <a:ext cx="6606298" cy="5422760"/>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E9FF736F-4485-4A14-98AE-E8B513F1B86B}"/>
              </a:ext>
            </a:extLst>
          </p:cNvPr>
          <p:cNvSpPr/>
          <p:nvPr/>
        </p:nvSpPr>
        <p:spPr>
          <a:xfrm>
            <a:off x="306313" y="2636891"/>
            <a:ext cx="4522945" cy="1754326"/>
          </a:xfrm>
          <a:prstGeom prst="rect">
            <a:avLst/>
          </a:prstGeom>
        </p:spPr>
        <p:txBody>
          <a:bodyPr wrap="square">
            <a:spAutoFit/>
          </a:bodyPr>
          <a:lstStyle/>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104 training quenches in total</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11 quenches in the OL, the rest is IL</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Highest quench current: </a:t>
            </a:r>
            <a:r>
              <a:rPr lang="en-US" b="1" dirty="0">
                <a:solidFill>
                  <a:schemeClr val="tx2">
                    <a:lumMod val="75000"/>
                  </a:schemeClr>
                </a:solidFill>
                <a:latin typeface="Arial" panose="020B0604020202020204" pitchFamily="34" charset="0"/>
                <a:cs typeface="Arial" panose="020B0604020202020204" pitchFamily="34" charset="0"/>
              </a:rPr>
              <a:t>16731 A</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Bore dipole field: </a:t>
            </a:r>
            <a:r>
              <a:rPr lang="en-US" b="1" dirty="0">
                <a:solidFill>
                  <a:schemeClr val="tx2">
                    <a:lumMod val="75000"/>
                  </a:schemeClr>
                </a:solidFill>
                <a:latin typeface="Arial" panose="020B0604020202020204" pitchFamily="34" charset="0"/>
                <a:cs typeface="Arial" panose="020B0604020202020204" pitchFamily="34" charset="0"/>
              </a:rPr>
              <a:t>9.14 T</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Field at the conductor: 10.32 T</a:t>
            </a:r>
          </a:p>
          <a:p>
            <a:pPr marL="285750" indent="-285750">
              <a:buFont typeface="Arial" panose="020B0604020202020204" pitchFamily="34" charset="0"/>
              <a:buChar char="•"/>
            </a:pPr>
            <a:r>
              <a:rPr lang="en-US" dirty="0">
                <a:solidFill>
                  <a:schemeClr val="tx2">
                    <a:lumMod val="75000"/>
                  </a:schemeClr>
                </a:solidFill>
                <a:latin typeface="Arial" panose="020B0604020202020204" pitchFamily="34" charset="0"/>
                <a:cs typeface="Arial" panose="020B0604020202020204" pitchFamily="34" charset="0"/>
              </a:rPr>
              <a:t>“Short sample” limit: 19.3 kA (4.5 K)</a:t>
            </a:r>
          </a:p>
        </p:txBody>
      </p:sp>
      <p:sp>
        <p:nvSpPr>
          <p:cNvPr id="8" name="TextBox 7">
            <a:extLst>
              <a:ext uri="{FF2B5EF4-FFF2-40B4-BE49-F238E27FC236}">
                <a16:creationId xmlns:a16="http://schemas.microsoft.com/office/drawing/2014/main" id="{E0B9594B-D100-4579-8CCA-072F79619DB3}"/>
              </a:ext>
            </a:extLst>
          </p:cNvPr>
          <p:cNvSpPr txBox="1"/>
          <p:nvPr/>
        </p:nvSpPr>
        <p:spPr>
          <a:xfrm>
            <a:off x="306313" y="4662485"/>
            <a:ext cx="4513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3">
                    <a:lumMod val="50000"/>
                  </a:schemeClr>
                </a:solidFill>
                <a:latin typeface="Arial" panose="020B0604020202020204" pitchFamily="34" charset="0"/>
                <a:cs typeface="Arial" panose="020B0604020202020204" pitchFamily="34" charset="0"/>
              </a:rPr>
              <a:t>Good quench memory after thermal cycle: reached 16590 A in 9 quenches</a:t>
            </a:r>
          </a:p>
        </p:txBody>
      </p:sp>
      <p:sp>
        <p:nvSpPr>
          <p:cNvPr id="10" name="TextBox 9">
            <a:extLst>
              <a:ext uri="{FF2B5EF4-FFF2-40B4-BE49-F238E27FC236}">
                <a16:creationId xmlns:a16="http://schemas.microsoft.com/office/drawing/2014/main" id="{5725AC2C-6E98-4AEC-B290-18270F2E13EA}"/>
              </a:ext>
            </a:extLst>
          </p:cNvPr>
          <p:cNvSpPr txBox="1"/>
          <p:nvPr/>
        </p:nvSpPr>
        <p:spPr>
          <a:xfrm>
            <a:off x="7440339" y="5855699"/>
            <a:ext cx="3357842" cy="369332"/>
          </a:xfrm>
          <a:prstGeom prst="rect">
            <a:avLst/>
          </a:prstGeom>
          <a:noFill/>
        </p:spPr>
        <p:txBody>
          <a:bodyPr wrap="none" rtlCol="0">
            <a:spAutoFit/>
          </a:bodyPr>
          <a:lstStyle/>
          <a:p>
            <a:r>
              <a:rPr lang="en-US" dirty="0"/>
              <a:t>Training plot of the CCT4 magnet</a:t>
            </a:r>
          </a:p>
        </p:txBody>
      </p:sp>
      <p:cxnSp>
        <p:nvCxnSpPr>
          <p:cNvPr id="12" name="Straight Arrow Connector 11">
            <a:extLst>
              <a:ext uri="{FF2B5EF4-FFF2-40B4-BE49-F238E27FC236}">
                <a16:creationId xmlns:a16="http://schemas.microsoft.com/office/drawing/2014/main" id="{57221849-8B9F-4CDE-A119-323B124C3CF7}"/>
              </a:ext>
            </a:extLst>
          </p:cNvPr>
          <p:cNvCxnSpPr>
            <a:cxnSpLocks/>
          </p:cNvCxnSpPr>
          <p:nvPr/>
        </p:nvCxnSpPr>
        <p:spPr>
          <a:xfrm flipH="1">
            <a:off x="3872478" y="1313656"/>
            <a:ext cx="367467" cy="14084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56EF708-8CAF-4C50-AF37-D034B8B6C039}"/>
              </a:ext>
            </a:extLst>
          </p:cNvPr>
          <p:cNvCxnSpPr>
            <a:cxnSpLocks/>
          </p:cNvCxnSpPr>
          <p:nvPr/>
        </p:nvCxnSpPr>
        <p:spPr>
          <a:xfrm flipH="1" flipV="1">
            <a:off x="3872477" y="1650939"/>
            <a:ext cx="367468" cy="16250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35C293B-4EC6-4801-BF90-EAD08EED49B2}"/>
              </a:ext>
            </a:extLst>
          </p:cNvPr>
          <p:cNvCxnSpPr>
            <a:cxnSpLocks/>
          </p:cNvCxnSpPr>
          <p:nvPr/>
        </p:nvCxnSpPr>
        <p:spPr>
          <a:xfrm>
            <a:off x="2692526" y="1052733"/>
            <a:ext cx="0" cy="1196411"/>
          </a:xfrm>
          <a:prstGeom prst="straightConnector1">
            <a:avLst/>
          </a:prstGeom>
          <a:ln w="82550">
            <a:solidFill>
              <a:schemeClr val="accent3">
                <a:lumMod val="75000"/>
                <a:alpha val="5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F12C047-98B9-4E76-9E47-83C48916F589}"/>
              </a:ext>
            </a:extLst>
          </p:cNvPr>
          <p:cNvSpPr txBox="1"/>
          <p:nvPr/>
        </p:nvSpPr>
        <p:spPr>
          <a:xfrm>
            <a:off x="2758596" y="1896500"/>
            <a:ext cx="370614" cy="461665"/>
          </a:xfrm>
          <a:prstGeom prst="rect">
            <a:avLst/>
          </a:prstGeom>
          <a:noFill/>
        </p:spPr>
        <p:txBody>
          <a:bodyPr wrap="none" rtlCol="0">
            <a:spAutoFit/>
          </a:bodyPr>
          <a:lstStyle/>
          <a:p>
            <a:r>
              <a:rPr lang="en-US" sz="2400" b="1" dirty="0">
                <a:solidFill>
                  <a:schemeClr val="accent3">
                    <a:lumMod val="75000"/>
                  </a:schemeClr>
                </a:solidFill>
              </a:rPr>
              <a:t>B</a:t>
            </a:r>
          </a:p>
        </p:txBody>
      </p:sp>
      <p:sp>
        <p:nvSpPr>
          <p:cNvPr id="26" name="TextBox 25">
            <a:extLst>
              <a:ext uri="{FF2B5EF4-FFF2-40B4-BE49-F238E27FC236}">
                <a16:creationId xmlns:a16="http://schemas.microsoft.com/office/drawing/2014/main" id="{8B65FE55-DFDE-4B4A-9A0C-A935F035A75D}"/>
              </a:ext>
            </a:extLst>
          </p:cNvPr>
          <p:cNvSpPr txBox="1"/>
          <p:nvPr/>
        </p:nvSpPr>
        <p:spPr>
          <a:xfrm>
            <a:off x="3803368" y="1035729"/>
            <a:ext cx="242374" cy="369332"/>
          </a:xfrm>
          <a:prstGeom prst="rect">
            <a:avLst/>
          </a:prstGeom>
          <a:noFill/>
        </p:spPr>
        <p:txBody>
          <a:bodyPr wrap="none" rtlCol="0">
            <a:spAutoFit/>
          </a:bodyPr>
          <a:lstStyle/>
          <a:p>
            <a:r>
              <a:rPr lang="en-US" dirty="0">
                <a:solidFill>
                  <a:srgbClr val="FF0000"/>
                </a:solidFill>
              </a:rPr>
              <a:t>I</a:t>
            </a:r>
          </a:p>
        </p:txBody>
      </p:sp>
      <p:cxnSp>
        <p:nvCxnSpPr>
          <p:cNvPr id="28" name="Straight Arrow Connector 27">
            <a:extLst>
              <a:ext uri="{FF2B5EF4-FFF2-40B4-BE49-F238E27FC236}">
                <a16:creationId xmlns:a16="http://schemas.microsoft.com/office/drawing/2014/main" id="{781D3E22-2C21-4C0D-8999-5878D7911E4C}"/>
              </a:ext>
            </a:extLst>
          </p:cNvPr>
          <p:cNvCxnSpPr>
            <a:cxnSpLocks/>
          </p:cNvCxnSpPr>
          <p:nvPr/>
        </p:nvCxnSpPr>
        <p:spPr>
          <a:xfrm flipV="1">
            <a:off x="7150100" y="3669062"/>
            <a:ext cx="0" cy="9934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523690B3-495B-4A71-B366-3A6D6907C0E3}"/>
              </a:ext>
            </a:extLst>
          </p:cNvPr>
          <p:cNvSpPr txBox="1"/>
          <p:nvPr/>
        </p:nvSpPr>
        <p:spPr>
          <a:xfrm>
            <a:off x="7195930" y="4427019"/>
            <a:ext cx="1503938" cy="369332"/>
          </a:xfrm>
          <a:prstGeom prst="rect">
            <a:avLst/>
          </a:prstGeom>
          <a:noFill/>
        </p:spPr>
        <p:txBody>
          <a:bodyPr wrap="none" rtlCol="0">
            <a:spAutoFit/>
          </a:bodyPr>
          <a:lstStyle/>
          <a:p>
            <a:r>
              <a:rPr lang="en-US" dirty="0">
                <a:solidFill>
                  <a:schemeClr val="tx2">
                    <a:lumMod val="75000"/>
                  </a:schemeClr>
                </a:solidFill>
              </a:rPr>
              <a:t>Slope change</a:t>
            </a:r>
          </a:p>
        </p:txBody>
      </p:sp>
      <p:sp>
        <p:nvSpPr>
          <p:cNvPr id="32" name="TextBox 31">
            <a:extLst>
              <a:ext uri="{FF2B5EF4-FFF2-40B4-BE49-F238E27FC236}">
                <a16:creationId xmlns:a16="http://schemas.microsoft.com/office/drawing/2014/main" id="{9EF03CC2-8C25-4E7B-B03E-C7A9D9A63F00}"/>
              </a:ext>
            </a:extLst>
          </p:cNvPr>
          <p:cNvSpPr txBox="1"/>
          <p:nvPr/>
        </p:nvSpPr>
        <p:spPr>
          <a:xfrm>
            <a:off x="3575441" y="2162566"/>
            <a:ext cx="1628587" cy="369332"/>
          </a:xfrm>
          <a:prstGeom prst="rect">
            <a:avLst/>
          </a:prstGeom>
          <a:noFill/>
        </p:spPr>
        <p:txBody>
          <a:bodyPr wrap="none" rtlCol="0">
            <a:spAutoFit/>
          </a:bodyPr>
          <a:lstStyle/>
          <a:p>
            <a:r>
              <a:rPr lang="en-US" dirty="0"/>
              <a:t>Tested in 2017</a:t>
            </a:r>
          </a:p>
        </p:txBody>
      </p:sp>
    </p:spTree>
    <p:extLst>
      <p:ext uri="{BB962C8B-B14F-4D97-AF65-F5344CB8AC3E}">
        <p14:creationId xmlns:p14="http://schemas.microsoft.com/office/powerpoint/2010/main" val="263430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Automated sampling and localization software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397" y="884792"/>
            <a:ext cx="6449007" cy="5351120"/>
          </a:xfrm>
          <a:prstGeom prst="rect">
            <a:avLst/>
          </a:prstGeom>
        </p:spPr>
      </p:pic>
      <p:sp>
        <p:nvSpPr>
          <p:cNvPr id="5" name="TextBox 4"/>
          <p:cNvSpPr txBox="1"/>
          <p:nvPr/>
        </p:nvSpPr>
        <p:spPr>
          <a:xfrm>
            <a:off x="8697405" y="3978848"/>
            <a:ext cx="3228343" cy="2031325"/>
          </a:xfrm>
          <a:prstGeom prst="rect">
            <a:avLst/>
          </a:prstGeom>
          <a:noFill/>
        </p:spPr>
        <p:txBody>
          <a:bodyPr wrap="square" rtlCol="0">
            <a:spAutoFit/>
          </a:bodyPr>
          <a:lstStyle/>
          <a:p>
            <a:pPr algn="just"/>
            <a:r>
              <a:rPr lang="en-US" dirty="0">
                <a:solidFill>
                  <a:schemeClr val="accent1">
                    <a:lumMod val="50000"/>
                  </a:schemeClr>
                </a:solidFill>
              </a:rPr>
              <a:t>A program randomly fires the heaters using USB relay card,  collects time shift variation data, update the database and localize the heater based on the data that is already in the database. </a:t>
            </a:r>
          </a:p>
        </p:txBody>
      </p:sp>
      <p:cxnSp>
        <p:nvCxnSpPr>
          <p:cNvPr id="6" name="Straight Arrow Connector 5"/>
          <p:cNvCxnSpPr/>
          <p:nvPr/>
        </p:nvCxnSpPr>
        <p:spPr>
          <a:xfrm flipH="1">
            <a:off x="7321011" y="1731433"/>
            <a:ext cx="1131216" cy="14140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84525" y="1444865"/>
            <a:ext cx="2676889" cy="646331"/>
          </a:xfrm>
          <a:prstGeom prst="rect">
            <a:avLst/>
          </a:prstGeom>
          <a:noFill/>
        </p:spPr>
        <p:txBody>
          <a:bodyPr wrap="square" rtlCol="0">
            <a:spAutoFit/>
          </a:bodyPr>
          <a:lstStyle/>
          <a:p>
            <a:pPr algn="just"/>
            <a:r>
              <a:rPr lang="en-US" sz="1200" dirty="0"/>
              <a:t>Time shift vs time monitored for an arbitrary chosen coda segment (shown on the left)</a:t>
            </a:r>
          </a:p>
        </p:txBody>
      </p:sp>
      <p:cxnSp>
        <p:nvCxnSpPr>
          <p:cNvPr id="11" name="Straight Arrow Connector 10"/>
          <p:cNvCxnSpPr/>
          <p:nvPr/>
        </p:nvCxnSpPr>
        <p:spPr>
          <a:xfrm flipH="1">
            <a:off x="7756215" y="2636405"/>
            <a:ext cx="846841" cy="864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99218" y="2464531"/>
            <a:ext cx="2128563" cy="276999"/>
          </a:xfrm>
          <a:prstGeom prst="rect">
            <a:avLst/>
          </a:prstGeom>
          <a:noFill/>
        </p:spPr>
        <p:txBody>
          <a:bodyPr wrap="square" rtlCol="0">
            <a:spAutoFit/>
          </a:bodyPr>
          <a:lstStyle/>
          <a:p>
            <a:pPr algn="just"/>
            <a:r>
              <a:rPr lang="en-US" sz="1200" dirty="0"/>
              <a:t>Spot heater voltage vs. time</a:t>
            </a:r>
          </a:p>
        </p:txBody>
      </p:sp>
      <p:cxnSp>
        <p:nvCxnSpPr>
          <p:cNvPr id="14" name="Straight Arrow Connector 13"/>
          <p:cNvCxnSpPr/>
          <p:nvPr/>
        </p:nvCxnSpPr>
        <p:spPr>
          <a:xfrm flipH="1">
            <a:off x="7786066" y="3344987"/>
            <a:ext cx="846841" cy="864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97405" y="3190154"/>
            <a:ext cx="3563251" cy="461665"/>
          </a:xfrm>
          <a:prstGeom prst="rect">
            <a:avLst/>
          </a:prstGeom>
          <a:noFill/>
        </p:spPr>
        <p:txBody>
          <a:bodyPr wrap="square" rtlCol="0">
            <a:spAutoFit/>
          </a:bodyPr>
          <a:lstStyle/>
          <a:p>
            <a:r>
              <a:rPr lang="en-US" sz="1200" dirty="0"/>
              <a:t>Accumulated average time shift per coda segment (100 pts)</a:t>
            </a:r>
          </a:p>
        </p:txBody>
      </p:sp>
      <p:cxnSp>
        <p:nvCxnSpPr>
          <p:cNvPr id="16" name="Straight Arrow Connector 15"/>
          <p:cNvCxnSpPr/>
          <p:nvPr/>
        </p:nvCxnSpPr>
        <p:spPr>
          <a:xfrm>
            <a:off x="1791222" y="3820438"/>
            <a:ext cx="1000210" cy="602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295" y="3085232"/>
            <a:ext cx="1791222" cy="1200329"/>
          </a:xfrm>
          <a:prstGeom prst="rect">
            <a:avLst/>
          </a:prstGeom>
          <a:noFill/>
        </p:spPr>
        <p:txBody>
          <a:bodyPr wrap="square" rtlCol="0">
            <a:spAutoFit/>
          </a:bodyPr>
          <a:lstStyle/>
          <a:p>
            <a:r>
              <a:rPr lang="en-US" sz="1200" dirty="0"/>
              <a:t>Kendall’s Tau coefficient for the current waveform comparing it to the waveforms in the database corresponding to different heaters</a:t>
            </a:r>
          </a:p>
        </p:txBody>
      </p:sp>
      <p:cxnSp>
        <p:nvCxnSpPr>
          <p:cNvPr id="20" name="Straight Arrow Connector 19"/>
          <p:cNvCxnSpPr>
            <a:cxnSpLocks/>
          </p:cNvCxnSpPr>
          <p:nvPr/>
        </p:nvCxnSpPr>
        <p:spPr>
          <a:xfrm flipV="1">
            <a:off x="1558894" y="5639898"/>
            <a:ext cx="3113530" cy="49563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6828" y="5462804"/>
            <a:ext cx="1726504" cy="646331"/>
          </a:xfrm>
          <a:prstGeom prst="rect">
            <a:avLst/>
          </a:prstGeom>
          <a:noFill/>
        </p:spPr>
        <p:txBody>
          <a:bodyPr wrap="square" rtlCol="0">
            <a:spAutoFit/>
          </a:bodyPr>
          <a:lstStyle/>
          <a:p>
            <a:r>
              <a:rPr lang="en-US" sz="1200" dirty="0"/>
              <a:t>Localized vs actual heater location. Heaters are fired randomly</a:t>
            </a:r>
          </a:p>
        </p:txBody>
      </p:sp>
    </p:spTree>
    <p:extLst>
      <p:ext uri="{BB962C8B-B14F-4D97-AF65-F5344CB8AC3E}">
        <p14:creationId xmlns:p14="http://schemas.microsoft.com/office/powerpoint/2010/main" val="1727938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841375"/>
          </a:xfrm>
        </p:spPr>
        <p:txBody>
          <a:bodyPr/>
          <a:lstStyle/>
          <a:p>
            <a:pPr algn="ctr"/>
            <a:r>
              <a:rPr lang="en-US" dirty="0"/>
              <a:t>Actual vs localized heater locations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21" y="1167052"/>
            <a:ext cx="6769424" cy="2647131"/>
          </a:xfrm>
          <a:prstGeom prst="rect">
            <a:avLst/>
          </a:prstGeom>
        </p:spPr>
      </p:pic>
      <p:sp>
        <p:nvSpPr>
          <p:cNvPr id="4" name="TextBox 3"/>
          <p:cNvSpPr txBox="1"/>
          <p:nvPr/>
        </p:nvSpPr>
        <p:spPr>
          <a:xfrm>
            <a:off x="279497" y="3885937"/>
            <a:ext cx="6103346" cy="646331"/>
          </a:xfrm>
          <a:prstGeom prst="rect">
            <a:avLst/>
          </a:prstGeom>
          <a:noFill/>
        </p:spPr>
        <p:txBody>
          <a:bodyPr wrap="square" rtlCol="0">
            <a:spAutoFit/>
          </a:bodyPr>
          <a:lstStyle/>
          <a:p>
            <a:r>
              <a:rPr lang="en-US" dirty="0"/>
              <a:t>Heaters were fired at random 120 times and localization was performed. The result is plotted above.</a:t>
            </a:r>
          </a:p>
        </p:txBody>
      </p:sp>
      <p:graphicFrame>
        <p:nvGraphicFramePr>
          <p:cNvPr id="5" name="Object 4"/>
          <p:cNvGraphicFramePr>
            <a:graphicFrameLocks noChangeAspect="1"/>
          </p:cNvGraphicFramePr>
          <p:nvPr>
            <p:extLst/>
          </p:nvPr>
        </p:nvGraphicFramePr>
        <p:xfrm>
          <a:off x="7744857" y="1077436"/>
          <a:ext cx="3723701" cy="3249808"/>
        </p:xfrm>
        <a:graphic>
          <a:graphicData uri="http://schemas.openxmlformats.org/presentationml/2006/ole">
            <mc:AlternateContent xmlns:mc="http://schemas.openxmlformats.org/markup-compatibility/2006">
              <mc:Choice xmlns:v="urn:schemas-microsoft-com:vml" Requires="v">
                <p:oleObj spid="_x0000_s11275" name="Graph" r:id="rId4" imgW="3418560" imgH="2983680" progId="Origin50.Graph">
                  <p:embed/>
                </p:oleObj>
              </mc:Choice>
              <mc:Fallback>
                <p:oleObj name="Graph" r:id="rId4" imgW="3418560" imgH="2983680" progId="Origin50.Graph">
                  <p:embed/>
                  <p:pic>
                    <p:nvPicPr>
                      <p:cNvPr id="5" name="Object 4"/>
                      <p:cNvPicPr/>
                      <p:nvPr/>
                    </p:nvPicPr>
                    <p:blipFill>
                      <a:blip r:embed="rId5"/>
                      <a:stretch>
                        <a:fillRect/>
                      </a:stretch>
                    </p:blipFill>
                    <p:spPr>
                      <a:xfrm>
                        <a:off x="7744857" y="1077436"/>
                        <a:ext cx="3723701" cy="3249808"/>
                      </a:xfrm>
                      <a:prstGeom prst="rect">
                        <a:avLst/>
                      </a:prstGeom>
                    </p:spPr>
                  </p:pic>
                </p:oleObj>
              </mc:Fallback>
            </mc:AlternateContent>
          </a:graphicData>
        </a:graphic>
      </p:graphicFrame>
      <p:sp>
        <p:nvSpPr>
          <p:cNvPr id="6" name="TextBox 5"/>
          <p:cNvSpPr txBox="1"/>
          <p:nvPr/>
        </p:nvSpPr>
        <p:spPr>
          <a:xfrm>
            <a:off x="326108" y="4741650"/>
            <a:ext cx="11360676" cy="1477328"/>
          </a:xfrm>
          <a:prstGeom prst="rect">
            <a:avLst/>
          </a:prstGeom>
          <a:noFill/>
        </p:spPr>
        <p:txBody>
          <a:bodyPr wrap="square" rtlCol="0">
            <a:spAutoFit/>
          </a:bodyPr>
          <a:lstStyle/>
          <a:p>
            <a:pPr algn="just"/>
            <a:r>
              <a:rPr lang="en-US" dirty="0">
                <a:solidFill>
                  <a:schemeClr val="accent1">
                    <a:lumMod val="50000"/>
                  </a:schemeClr>
                </a:solidFill>
              </a:rPr>
              <a:t>In 48% of cases heater firing location was determined exactly, in another 36% of cases heater firing location was determined with a +/- 1 accuracy, corresponding to an inter-heater distance of 26 mm. This clearly demonstrates feasibility of our localization approach. As number of event in the “database” increases with each consecutive heater firing, the accuracy of localization increases as well. Further improvement can be made using more advanced classifier methods based on machine learning algorithms, and we plan to adapt it for future (real cable sample) experiments.</a:t>
            </a:r>
          </a:p>
        </p:txBody>
      </p:sp>
      <p:sp>
        <p:nvSpPr>
          <p:cNvPr id="8" name="TextBox 7"/>
          <p:cNvSpPr txBox="1"/>
          <p:nvPr/>
        </p:nvSpPr>
        <p:spPr>
          <a:xfrm>
            <a:off x="7093028" y="4129490"/>
            <a:ext cx="4695020" cy="369332"/>
          </a:xfrm>
          <a:prstGeom prst="rect">
            <a:avLst/>
          </a:prstGeom>
          <a:noFill/>
        </p:spPr>
        <p:txBody>
          <a:bodyPr wrap="square" rtlCol="0">
            <a:spAutoFit/>
          </a:bodyPr>
          <a:lstStyle/>
          <a:p>
            <a:pPr algn="ctr"/>
            <a:r>
              <a:rPr lang="en-US" dirty="0"/>
              <a:t>Percentage of cases plotted vs absolute error</a:t>
            </a:r>
          </a:p>
        </p:txBody>
      </p:sp>
    </p:spTree>
    <p:extLst>
      <p:ext uri="{BB962C8B-B14F-4D97-AF65-F5344CB8AC3E}">
        <p14:creationId xmlns:p14="http://schemas.microsoft.com/office/powerpoint/2010/main" val="1084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B09E8A7E-B699-4F60-8D20-41CAA656EAF5}"/>
              </a:ext>
            </a:extLst>
          </p:cNvPr>
          <p:cNvGrpSpPr/>
          <p:nvPr/>
        </p:nvGrpSpPr>
        <p:grpSpPr>
          <a:xfrm>
            <a:off x="4887691" y="3584533"/>
            <a:ext cx="3157033" cy="709725"/>
            <a:chOff x="484246" y="-74155"/>
            <a:chExt cx="5628291" cy="2273216"/>
          </a:xfrm>
        </p:grpSpPr>
        <p:cxnSp>
          <p:nvCxnSpPr>
            <p:cNvPr id="171" name="Straight Arrow Connector 170">
              <a:extLst>
                <a:ext uri="{FF2B5EF4-FFF2-40B4-BE49-F238E27FC236}">
                  <a16:creationId xmlns:a16="http://schemas.microsoft.com/office/drawing/2014/main" id="{82421BCF-D862-4A59-B4FB-626C78C88B78}"/>
                </a:ext>
              </a:extLst>
            </p:cNvPr>
            <p:cNvCxnSpPr>
              <a:cxnSpLocks/>
            </p:cNvCxnSpPr>
            <p:nvPr/>
          </p:nvCxnSpPr>
          <p:spPr>
            <a:xfrm>
              <a:off x="484246" y="1911910"/>
              <a:ext cx="5611754"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C29B61B-2B36-4856-A152-D4C3C3E8D876}"/>
                </a:ext>
              </a:extLst>
            </p:cNvPr>
            <p:cNvCxnSpPr>
              <a:cxnSpLocks/>
            </p:cNvCxnSpPr>
            <p:nvPr/>
          </p:nvCxnSpPr>
          <p:spPr>
            <a:xfrm flipH="1" flipV="1">
              <a:off x="484630" y="-74155"/>
              <a:ext cx="0" cy="18402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5A75F0F-E7C4-42A3-AB05-EA5E5847117A}"/>
                </a:ext>
              </a:extLst>
            </p:cNvPr>
            <p:cNvCxnSpPr>
              <a:cxnSpLocks/>
            </p:cNvCxnSpPr>
            <p:nvPr/>
          </p:nvCxnSpPr>
          <p:spPr>
            <a:xfrm flipV="1">
              <a:off x="6112537" y="76589"/>
              <a:ext cx="0" cy="18072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9551F0F7-2C53-4AED-8B26-4772C1B29479}"/>
                </a:ext>
              </a:extLst>
            </p:cNvPr>
            <p:cNvGrpSpPr/>
            <p:nvPr/>
          </p:nvGrpSpPr>
          <p:grpSpPr>
            <a:xfrm>
              <a:off x="2570875" y="1674539"/>
              <a:ext cx="1665389" cy="524522"/>
              <a:chOff x="2570875" y="1674539"/>
              <a:chExt cx="1665389" cy="524522"/>
            </a:xfrm>
          </p:grpSpPr>
          <p:sp>
            <p:nvSpPr>
              <p:cNvPr id="175" name="Rectangle 174">
                <a:extLst>
                  <a:ext uri="{FF2B5EF4-FFF2-40B4-BE49-F238E27FC236}">
                    <a16:creationId xmlns:a16="http://schemas.microsoft.com/office/drawing/2014/main" id="{6D70B97E-1F1A-4DA5-A8A7-AE260ED91675}"/>
                  </a:ext>
                </a:extLst>
              </p:cNvPr>
              <p:cNvSpPr/>
              <p:nvPr/>
            </p:nvSpPr>
            <p:spPr>
              <a:xfrm flipV="1">
                <a:off x="2639390" y="1674539"/>
                <a:ext cx="1596874" cy="52452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6" name="TextBox 175">
                <a:extLst>
                  <a:ext uri="{FF2B5EF4-FFF2-40B4-BE49-F238E27FC236}">
                    <a16:creationId xmlns:a16="http://schemas.microsoft.com/office/drawing/2014/main" id="{F274C3EB-2251-45B8-AFAE-5866D96AA8EF}"/>
                  </a:ext>
                </a:extLst>
              </p:cNvPr>
              <p:cNvSpPr txBox="1"/>
              <p:nvPr/>
            </p:nvSpPr>
            <p:spPr>
              <a:xfrm>
                <a:off x="2570875" y="1708237"/>
                <a:ext cx="1064830" cy="390299"/>
              </a:xfrm>
              <a:prstGeom prst="rect">
                <a:avLst/>
              </a:prstGeom>
              <a:noFill/>
            </p:spPr>
            <p:txBody>
              <a:bodyPr wrap="none" rtlCol="0">
                <a:noAutofit/>
              </a:bodyPr>
              <a:lstStyle/>
              <a:p>
                <a:pPr algn="l">
                  <a:buClr>
                    <a:schemeClr val="accent6"/>
                  </a:buClr>
                </a:pPr>
                <a:r>
                  <a:rPr lang="en-US" b="1" dirty="0">
                    <a:latin typeface="Symbol" panose="05050102010706020507" pitchFamily="18" charset="2"/>
                  </a:rPr>
                  <a:t>~</a:t>
                </a:r>
                <a:r>
                  <a:rPr lang="en-US" b="1" dirty="0"/>
                  <a:t>300 mm</a:t>
                </a:r>
              </a:p>
            </p:txBody>
          </p:sp>
        </p:grpSp>
      </p:grpSp>
      <p:sp>
        <p:nvSpPr>
          <p:cNvPr id="16" name="Rectangle 15">
            <a:extLst>
              <a:ext uri="{FF2B5EF4-FFF2-40B4-BE49-F238E27FC236}">
                <a16:creationId xmlns:a16="http://schemas.microsoft.com/office/drawing/2014/main" id="{725670C1-50D4-48A1-B0E1-1C830CC12685}"/>
              </a:ext>
            </a:extLst>
          </p:cNvPr>
          <p:cNvSpPr/>
          <p:nvPr/>
        </p:nvSpPr>
        <p:spPr>
          <a:xfrm>
            <a:off x="3320551" y="2412089"/>
            <a:ext cx="5167910" cy="1325880"/>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3208493-9EF4-4619-B162-70BEC09622F0}"/>
              </a:ext>
            </a:extLst>
          </p:cNvPr>
          <p:cNvSpPr/>
          <p:nvPr/>
        </p:nvSpPr>
        <p:spPr>
          <a:xfrm>
            <a:off x="3496236" y="2481131"/>
            <a:ext cx="4856969" cy="119131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D88AC9-6D76-4550-9F55-A8E90ED62319}"/>
              </a:ext>
            </a:extLst>
          </p:cNvPr>
          <p:cNvSpPr/>
          <p:nvPr/>
        </p:nvSpPr>
        <p:spPr>
          <a:xfrm>
            <a:off x="4885142" y="2627973"/>
            <a:ext cx="3163263" cy="868680"/>
          </a:xfrm>
          <a:prstGeom prst="rect">
            <a:avLst/>
          </a:prstGeom>
          <a:solidFill>
            <a:srgbClr val="565656">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16C1C47-8E1B-414F-910B-AC4398C0D39F}"/>
              </a:ext>
            </a:extLst>
          </p:cNvPr>
          <p:cNvSpPr/>
          <p:nvPr/>
        </p:nvSpPr>
        <p:spPr>
          <a:xfrm>
            <a:off x="2005862" y="2976604"/>
            <a:ext cx="1590769" cy="203200"/>
          </a:xfrm>
          <a:prstGeom prst="rect">
            <a:avLst/>
          </a:prstGeom>
          <a:solidFill>
            <a:schemeClr val="tx1">
              <a:lumMod val="50000"/>
              <a:lumOff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0F8495F9-22BC-425D-B3D3-2CCA5C82313E}"/>
              </a:ext>
            </a:extLst>
          </p:cNvPr>
          <p:cNvCxnSpPr>
            <a:cxnSpLocks/>
            <a:stCxn id="82" idx="0"/>
          </p:cNvCxnSpPr>
          <p:nvPr/>
        </p:nvCxnSpPr>
        <p:spPr>
          <a:xfrm flipH="1" flipV="1">
            <a:off x="5126959" y="3435938"/>
            <a:ext cx="2180641" cy="35783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BCD936D-D865-4F65-B81E-4B912E007737}"/>
              </a:ext>
            </a:extLst>
          </p:cNvPr>
          <p:cNvSpPr txBox="1"/>
          <p:nvPr/>
        </p:nvSpPr>
        <p:spPr>
          <a:xfrm>
            <a:off x="6750895" y="3793772"/>
            <a:ext cx="1113410" cy="405045"/>
          </a:xfrm>
          <a:prstGeom prst="rect">
            <a:avLst/>
          </a:prstGeom>
          <a:noFill/>
        </p:spPr>
        <p:txBody>
          <a:bodyPr wrap="none" rtlCol="0">
            <a:noAutofit/>
          </a:bodyPr>
          <a:lstStyle/>
          <a:p>
            <a:pPr algn="ctr">
              <a:buClr>
                <a:schemeClr val="accent6"/>
              </a:buClr>
            </a:pPr>
            <a:r>
              <a:rPr lang="en-US" sz="2000" dirty="0"/>
              <a:t>G-10 spacers</a:t>
            </a:r>
          </a:p>
        </p:txBody>
      </p:sp>
      <p:cxnSp>
        <p:nvCxnSpPr>
          <p:cNvPr id="83" name="Straight Connector 82">
            <a:extLst>
              <a:ext uri="{FF2B5EF4-FFF2-40B4-BE49-F238E27FC236}">
                <a16:creationId xmlns:a16="http://schemas.microsoft.com/office/drawing/2014/main" id="{71A0384D-BBCB-41D6-8518-39030828D716}"/>
              </a:ext>
            </a:extLst>
          </p:cNvPr>
          <p:cNvCxnSpPr>
            <a:cxnSpLocks/>
            <a:stCxn id="82" idx="0"/>
            <a:endCxn id="54" idx="2"/>
          </p:cNvCxnSpPr>
          <p:nvPr/>
        </p:nvCxnSpPr>
        <p:spPr>
          <a:xfrm flipV="1">
            <a:off x="7307600" y="3666348"/>
            <a:ext cx="423894" cy="12742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B0BA970-25A8-4F2A-8372-B3651F2AA503}"/>
              </a:ext>
            </a:extLst>
          </p:cNvPr>
          <p:cNvSpPr/>
          <p:nvPr/>
        </p:nvSpPr>
        <p:spPr>
          <a:xfrm>
            <a:off x="3487293" y="3185902"/>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02A62BF-4115-4346-AE27-FEB1E16E977C}"/>
              </a:ext>
            </a:extLst>
          </p:cNvPr>
          <p:cNvSpPr/>
          <p:nvPr/>
        </p:nvSpPr>
        <p:spPr>
          <a:xfrm>
            <a:off x="3496236" y="2900219"/>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FA84034-E95C-466A-94DA-BE60F3B3107E}"/>
              </a:ext>
            </a:extLst>
          </p:cNvPr>
          <p:cNvSpPr/>
          <p:nvPr/>
        </p:nvSpPr>
        <p:spPr>
          <a:xfrm>
            <a:off x="3573377" y="2925095"/>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4C23104-CA76-48DE-A1B8-5DFE04E9917B}"/>
              </a:ext>
            </a:extLst>
          </p:cNvPr>
          <p:cNvSpPr/>
          <p:nvPr/>
        </p:nvSpPr>
        <p:spPr>
          <a:xfrm>
            <a:off x="3564659" y="3129404"/>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E96F9DB8-9859-4106-AFA2-3C210965F162}"/>
              </a:ext>
            </a:extLst>
          </p:cNvPr>
          <p:cNvSpPr/>
          <p:nvPr/>
        </p:nvSpPr>
        <p:spPr>
          <a:xfrm>
            <a:off x="1701580" y="2731604"/>
            <a:ext cx="3251200" cy="412274"/>
          </a:xfrm>
          <a:custGeom>
            <a:avLst/>
            <a:gdLst>
              <a:gd name="connsiteX0" fmla="*/ 3251200 w 3251200"/>
              <a:gd name="connsiteY0" fmla="*/ 0 h 647700"/>
              <a:gd name="connsiteX1" fmla="*/ 2832100 w 3251200"/>
              <a:gd name="connsiteY1" fmla="*/ 63500 h 647700"/>
              <a:gd name="connsiteX2" fmla="*/ 2781300 w 3251200"/>
              <a:gd name="connsiteY2" fmla="*/ 342900 h 647700"/>
              <a:gd name="connsiteX3" fmla="*/ 2146300 w 3251200"/>
              <a:gd name="connsiteY3" fmla="*/ 457200 h 647700"/>
              <a:gd name="connsiteX4" fmla="*/ 1892300 w 3251200"/>
              <a:gd name="connsiteY4" fmla="*/ 342900 h 647700"/>
              <a:gd name="connsiteX5" fmla="*/ 1752600 w 3251200"/>
              <a:gd name="connsiteY5" fmla="*/ 533400 h 647700"/>
              <a:gd name="connsiteX6" fmla="*/ 1524000 w 3251200"/>
              <a:gd name="connsiteY6" fmla="*/ 533400 h 647700"/>
              <a:gd name="connsiteX7" fmla="*/ 1104900 w 3251200"/>
              <a:gd name="connsiteY7" fmla="*/ 495300 h 647700"/>
              <a:gd name="connsiteX8" fmla="*/ 749300 w 3251200"/>
              <a:gd name="connsiteY8" fmla="*/ 508000 h 647700"/>
              <a:gd name="connsiteX9" fmla="*/ 393700 w 3251200"/>
              <a:gd name="connsiteY9" fmla="*/ 495300 h 647700"/>
              <a:gd name="connsiteX10" fmla="*/ 50800 w 3251200"/>
              <a:gd name="connsiteY10" fmla="*/ 444500 h 647700"/>
              <a:gd name="connsiteX11" fmla="*/ 0 w 3251200"/>
              <a:gd name="connsiteY11" fmla="*/ 647700 h 647700"/>
              <a:gd name="connsiteX0" fmla="*/ 3251200 w 3251200"/>
              <a:gd name="connsiteY0" fmla="*/ 0 h 647700"/>
              <a:gd name="connsiteX1" fmla="*/ 2832100 w 3251200"/>
              <a:gd name="connsiteY1" fmla="*/ 63500 h 647700"/>
              <a:gd name="connsiteX2" fmla="*/ 2781300 w 3251200"/>
              <a:gd name="connsiteY2" fmla="*/ 342900 h 647700"/>
              <a:gd name="connsiteX3" fmla="*/ 2146300 w 3251200"/>
              <a:gd name="connsiteY3" fmla="*/ 457200 h 647700"/>
              <a:gd name="connsiteX4" fmla="*/ 1958975 w 3251200"/>
              <a:gd name="connsiteY4" fmla="*/ 567363 h 647700"/>
              <a:gd name="connsiteX5" fmla="*/ 1752600 w 3251200"/>
              <a:gd name="connsiteY5" fmla="*/ 533400 h 647700"/>
              <a:gd name="connsiteX6" fmla="*/ 1524000 w 3251200"/>
              <a:gd name="connsiteY6" fmla="*/ 533400 h 647700"/>
              <a:gd name="connsiteX7" fmla="*/ 1104900 w 3251200"/>
              <a:gd name="connsiteY7" fmla="*/ 495300 h 647700"/>
              <a:gd name="connsiteX8" fmla="*/ 749300 w 3251200"/>
              <a:gd name="connsiteY8" fmla="*/ 508000 h 647700"/>
              <a:gd name="connsiteX9" fmla="*/ 393700 w 3251200"/>
              <a:gd name="connsiteY9" fmla="*/ 495300 h 647700"/>
              <a:gd name="connsiteX10" fmla="*/ 50800 w 3251200"/>
              <a:gd name="connsiteY10" fmla="*/ 444500 h 647700"/>
              <a:gd name="connsiteX11" fmla="*/ 0 w 3251200"/>
              <a:gd name="connsiteY11"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200" h="647700">
                <a:moveTo>
                  <a:pt x="3251200" y="0"/>
                </a:moveTo>
                <a:cubicBezTo>
                  <a:pt x="3080808" y="3175"/>
                  <a:pt x="2910417" y="6350"/>
                  <a:pt x="2832100" y="63500"/>
                </a:cubicBezTo>
                <a:cubicBezTo>
                  <a:pt x="2753783" y="120650"/>
                  <a:pt x="2895600" y="277283"/>
                  <a:pt x="2781300" y="342900"/>
                </a:cubicBezTo>
                <a:cubicBezTo>
                  <a:pt x="2667000" y="408517"/>
                  <a:pt x="2283354" y="419790"/>
                  <a:pt x="2146300" y="457200"/>
                </a:cubicBezTo>
                <a:cubicBezTo>
                  <a:pt x="2009246" y="494610"/>
                  <a:pt x="2024592" y="554663"/>
                  <a:pt x="1958975" y="567363"/>
                </a:cubicBezTo>
                <a:cubicBezTo>
                  <a:pt x="1893358" y="580063"/>
                  <a:pt x="1825096" y="539061"/>
                  <a:pt x="1752600" y="533400"/>
                </a:cubicBezTo>
                <a:cubicBezTo>
                  <a:pt x="1680104" y="527740"/>
                  <a:pt x="1631950" y="539750"/>
                  <a:pt x="1524000" y="533400"/>
                </a:cubicBezTo>
                <a:cubicBezTo>
                  <a:pt x="1416050" y="527050"/>
                  <a:pt x="1234017" y="499533"/>
                  <a:pt x="1104900" y="495300"/>
                </a:cubicBezTo>
                <a:cubicBezTo>
                  <a:pt x="975783" y="491067"/>
                  <a:pt x="867833" y="508000"/>
                  <a:pt x="749300" y="508000"/>
                </a:cubicBezTo>
                <a:cubicBezTo>
                  <a:pt x="630767" y="508000"/>
                  <a:pt x="510117" y="505883"/>
                  <a:pt x="393700" y="495300"/>
                </a:cubicBezTo>
                <a:cubicBezTo>
                  <a:pt x="277283" y="484717"/>
                  <a:pt x="116417" y="419100"/>
                  <a:pt x="50800" y="444500"/>
                </a:cubicBezTo>
                <a:cubicBezTo>
                  <a:pt x="-14817" y="469900"/>
                  <a:pt x="69850" y="628650"/>
                  <a:pt x="0" y="647700"/>
                </a:cubicBezTo>
              </a:path>
            </a:pathLst>
          </a:cu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23AB736-9D65-49A2-93C3-7A9CD60C9F35}"/>
              </a:ext>
            </a:extLst>
          </p:cNvPr>
          <p:cNvGrpSpPr/>
          <p:nvPr/>
        </p:nvGrpSpPr>
        <p:grpSpPr>
          <a:xfrm>
            <a:off x="3092514" y="2412089"/>
            <a:ext cx="403722" cy="130355"/>
            <a:chOff x="5645434" y="3118485"/>
            <a:chExt cx="403722" cy="130355"/>
          </a:xfrm>
        </p:grpSpPr>
        <p:sp>
          <p:nvSpPr>
            <p:cNvPr id="70" name="Rectangle 69">
              <a:extLst>
                <a:ext uri="{FF2B5EF4-FFF2-40B4-BE49-F238E27FC236}">
                  <a16:creationId xmlns:a16="http://schemas.microsoft.com/office/drawing/2014/main" id="{7E9D5034-F822-4586-9BDE-E66B9A26602E}"/>
                </a:ext>
              </a:extLst>
            </p:cNvPr>
            <p:cNvSpPr/>
            <p:nvPr/>
          </p:nvSpPr>
          <p:spPr>
            <a:xfrm>
              <a:off x="5703954" y="3118485"/>
              <a:ext cx="274367" cy="130355"/>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80F0E72-6BFB-468B-B4D9-C7232ED0C08D}"/>
                </a:ext>
              </a:extLst>
            </p:cNvPr>
            <p:cNvCxnSpPr>
              <a:cxnSpLocks/>
              <a:endCxn id="70" idx="1"/>
            </p:cNvCxnSpPr>
            <p:nvPr/>
          </p:nvCxnSpPr>
          <p:spPr>
            <a:xfrm flipH="1" flipV="1">
              <a:off x="5703954" y="3183663"/>
              <a:ext cx="345202" cy="3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843157EF-68F4-4D0B-BC2E-F3736A6BA4AF}"/>
                </a:ext>
              </a:extLst>
            </p:cNvPr>
            <p:cNvSpPr/>
            <p:nvPr/>
          </p:nvSpPr>
          <p:spPr>
            <a:xfrm>
              <a:off x="5645434" y="3118485"/>
              <a:ext cx="125526" cy="13035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A6D93A69-7E1C-4BED-9536-07DD94C015E1}"/>
              </a:ext>
            </a:extLst>
          </p:cNvPr>
          <p:cNvGrpSpPr/>
          <p:nvPr/>
        </p:nvGrpSpPr>
        <p:grpSpPr>
          <a:xfrm>
            <a:off x="3088156" y="3607614"/>
            <a:ext cx="408080" cy="130355"/>
            <a:chOff x="5645434" y="3118485"/>
            <a:chExt cx="408080" cy="130355"/>
          </a:xfrm>
        </p:grpSpPr>
        <p:sp>
          <p:nvSpPr>
            <p:cNvPr id="92" name="Rectangle 91">
              <a:extLst>
                <a:ext uri="{FF2B5EF4-FFF2-40B4-BE49-F238E27FC236}">
                  <a16:creationId xmlns:a16="http://schemas.microsoft.com/office/drawing/2014/main" id="{B766F1AB-D009-4DAF-8164-8DF12EF21C0F}"/>
                </a:ext>
              </a:extLst>
            </p:cNvPr>
            <p:cNvSpPr/>
            <p:nvPr/>
          </p:nvSpPr>
          <p:spPr>
            <a:xfrm>
              <a:off x="5703954" y="3118485"/>
              <a:ext cx="274367" cy="130355"/>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A9FC1A07-E6DC-4C00-B90D-627396BB12AC}"/>
                </a:ext>
              </a:extLst>
            </p:cNvPr>
            <p:cNvCxnSpPr>
              <a:cxnSpLocks/>
              <a:endCxn id="92" idx="1"/>
            </p:cNvCxnSpPr>
            <p:nvPr/>
          </p:nvCxnSpPr>
          <p:spPr>
            <a:xfrm flipH="1">
              <a:off x="5703954" y="3183663"/>
              <a:ext cx="349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CBF14884-472A-4A70-8B4B-4F1E59533386}"/>
                </a:ext>
              </a:extLst>
            </p:cNvPr>
            <p:cNvSpPr/>
            <p:nvPr/>
          </p:nvSpPr>
          <p:spPr>
            <a:xfrm>
              <a:off x="5645434" y="3118485"/>
              <a:ext cx="125526" cy="13035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3AE9D22E-B64E-4EB4-905C-7AB99E757733}"/>
              </a:ext>
            </a:extLst>
          </p:cNvPr>
          <p:cNvGrpSpPr/>
          <p:nvPr/>
        </p:nvGrpSpPr>
        <p:grpSpPr>
          <a:xfrm rot="10800000">
            <a:off x="8353205" y="2413129"/>
            <a:ext cx="332887" cy="130355"/>
            <a:chOff x="5645434" y="3118485"/>
            <a:chExt cx="332887" cy="130355"/>
          </a:xfrm>
        </p:grpSpPr>
        <p:sp>
          <p:nvSpPr>
            <p:cNvPr id="101" name="Rectangle 100">
              <a:extLst>
                <a:ext uri="{FF2B5EF4-FFF2-40B4-BE49-F238E27FC236}">
                  <a16:creationId xmlns:a16="http://schemas.microsoft.com/office/drawing/2014/main" id="{3376AB92-203D-4703-A921-F554F4CA5FDC}"/>
                </a:ext>
              </a:extLst>
            </p:cNvPr>
            <p:cNvSpPr/>
            <p:nvPr/>
          </p:nvSpPr>
          <p:spPr>
            <a:xfrm>
              <a:off x="5703954" y="3118485"/>
              <a:ext cx="274367" cy="130355"/>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6B0253CC-5EE0-4598-BC35-11A1A1ACE314}"/>
                </a:ext>
              </a:extLst>
            </p:cNvPr>
            <p:cNvCxnSpPr>
              <a:cxnSpLocks/>
              <a:stCxn id="101" idx="3"/>
              <a:endCxn id="101" idx="1"/>
            </p:cNvCxnSpPr>
            <p:nvPr/>
          </p:nvCxnSpPr>
          <p:spPr>
            <a:xfrm flipH="1">
              <a:off x="5703954" y="3183663"/>
              <a:ext cx="274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4FCFFA7B-092D-4084-9184-3E5E546C7798}"/>
                </a:ext>
              </a:extLst>
            </p:cNvPr>
            <p:cNvSpPr/>
            <p:nvPr/>
          </p:nvSpPr>
          <p:spPr>
            <a:xfrm>
              <a:off x="5645434" y="3118485"/>
              <a:ext cx="125526" cy="13035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1714EA1F-E11B-4666-BDA7-ED44C58AA0EC}"/>
              </a:ext>
            </a:extLst>
          </p:cNvPr>
          <p:cNvGrpSpPr/>
          <p:nvPr/>
        </p:nvGrpSpPr>
        <p:grpSpPr>
          <a:xfrm rot="10800000">
            <a:off x="8353205" y="3607614"/>
            <a:ext cx="332887" cy="130355"/>
            <a:chOff x="5645434" y="3118485"/>
            <a:chExt cx="332887" cy="130355"/>
          </a:xfrm>
        </p:grpSpPr>
        <p:sp>
          <p:nvSpPr>
            <p:cNvPr id="107" name="Rectangle 106">
              <a:extLst>
                <a:ext uri="{FF2B5EF4-FFF2-40B4-BE49-F238E27FC236}">
                  <a16:creationId xmlns:a16="http://schemas.microsoft.com/office/drawing/2014/main" id="{D4062965-6E25-4EB7-95A1-FED348BB41E9}"/>
                </a:ext>
              </a:extLst>
            </p:cNvPr>
            <p:cNvSpPr/>
            <p:nvPr/>
          </p:nvSpPr>
          <p:spPr>
            <a:xfrm>
              <a:off x="5703954" y="3118485"/>
              <a:ext cx="274367" cy="130355"/>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25BD2007-6FBB-47E8-B529-ABDC6213840B}"/>
                </a:ext>
              </a:extLst>
            </p:cNvPr>
            <p:cNvCxnSpPr>
              <a:cxnSpLocks/>
              <a:stCxn id="107" idx="3"/>
              <a:endCxn id="107" idx="1"/>
            </p:cNvCxnSpPr>
            <p:nvPr/>
          </p:nvCxnSpPr>
          <p:spPr>
            <a:xfrm flipH="1">
              <a:off x="5703954" y="3183663"/>
              <a:ext cx="2743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9A70FAE6-DFB8-4E17-9F51-A9520F962E8D}"/>
                </a:ext>
              </a:extLst>
            </p:cNvPr>
            <p:cNvSpPr/>
            <p:nvPr/>
          </p:nvSpPr>
          <p:spPr>
            <a:xfrm>
              <a:off x="5645434" y="3118485"/>
              <a:ext cx="125526" cy="13035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4E56DBD6-3FFF-4C81-A39F-DA813190E2C2}"/>
              </a:ext>
            </a:extLst>
          </p:cNvPr>
          <p:cNvGrpSpPr/>
          <p:nvPr/>
        </p:nvGrpSpPr>
        <p:grpSpPr>
          <a:xfrm>
            <a:off x="8750136" y="2415598"/>
            <a:ext cx="521749" cy="1322026"/>
            <a:chOff x="6013692" y="3054565"/>
            <a:chExt cx="494001" cy="639396"/>
          </a:xfrm>
        </p:grpSpPr>
        <p:cxnSp>
          <p:nvCxnSpPr>
            <p:cNvPr id="185" name="Straight Arrow Connector 184">
              <a:extLst>
                <a:ext uri="{FF2B5EF4-FFF2-40B4-BE49-F238E27FC236}">
                  <a16:creationId xmlns:a16="http://schemas.microsoft.com/office/drawing/2014/main" id="{36B48CEE-04AE-4A3D-909C-18B396B7477C}"/>
                </a:ext>
              </a:extLst>
            </p:cNvPr>
            <p:cNvCxnSpPr>
              <a:cxnSpLocks/>
            </p:cNvCxnSpPr>
            <p:nvPr/>
          </p:nvCxnSpPr>
          <p:spPr>
            <a:xfrm>
              <a:off x="6388101" y="3054565"/>
              <a:ext cx="0" cy="63939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DE8148E0-02AB-462F-B4D8-EF542BA76F94}"/>
                </a:ext>
              </a:extLst>
            </p:cNvPr>
            <p:cNvGrpSpPr/>
            <p:nvPr/>
          </p:nvGrpSpPr>
          <p:grpSpPr>
            <a:xfrm rot="5400000">
              <a:off x="6116765" y="3186870"/>
              <a:ext cx="287855" cy="494001"/>
              <a:chOff x="3052181" y="1784529"/>
              <a:chExt cx="287855" cy="494001"/>
            </a:xfrm>
          </p:grpSpPr>
          <p:sp>
            <p:nvSpPr>
              <p:cNvPr id="187" name="Rectangle 186">
                <a:extLst>
                  <a:ext uri="{FF2B5EF4-FFF2-40B4-BE49-F238E27FC236}">
                    <a16:creationId xmlns:a16="http://schemas.microsoft.com/office/drawing/2014/main" id="{D3F7F296-74F8-4A07-893C-9BF77E229473}"/>
                  </a:ext>
                </a:extLst>
              </p:cNvPr>
              <p:cNvSpPr/>
              <p:nvPr/>
            </p:nvSpPr>
            <p:spPr>
              <a:xfrm rot="16200000">
                <a:off x="3011365" y="1848612"/>
                <a:ext cx="271876" cy="143709"/>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8" name="TextBox 187">
                <a:extLst>
                  <a:ext uri="{FF2B5EF4-FFF2-40B4-BE49-F238E27FC236}">
                    <a16:creationId xmlns:a16="http://schemas.microsoft.com/office/drawing/2014/main" id="{2F94283C-A063-4E41-9A69-2E55AEC545C0}"/>
                  </a:ext>
                </a:extLst>
              </p:cNvPr>
              <p:cNvSpPr txBox="1"/>
              <p:nvPr/>
            </p:nvSpPr>
            <p:spPr>
              <a:xfrm rot="16200000">
                <a:off x="3052458" y="1990952"/>
                <a:ext cx="287301" cy="287855"/>
              </a:xfrm>
              <a:prstGeom prst="rect">
                <a:avLst/>
              </a:prstGeom>
              <a:noFill/>
            </p:spPr>
            <p:txBody>
              <a:bodyPr wrap="none" rtlCol="0">
                <a:noAutofit/>
              </a:bodyPr>
              <a:lstStyle/>
              <a:p>
                <a:pPr algn="l">
                  <a:buClr>
                    <a:schemeClr val="accent6"/>
                  </a:buClr>
                </a:pPr>
                <a:r>
                  <a:rPr lang="en-US" b="1" dirty="0">
                    <a:latin typeface="Symbol" panose="05050102010706020507" pitchFamily="18" charset="2"/>
                  </a:rPr>
                  <a:t>~</a:t>
                </a:r>
                <a:r>
                  <a:rPr lang="en-US" b="1" dirty="0"/>
                  <a:t>30 mm</a:t>
                </a:r>
              </a:p>
            </p:txBody>
          </p:sp>
        </p:grpSp>
      </p:grpSp>
      <p:cxnSp>
        <p:nvCxnSpPr>
          <p:cNvPr id="192" name="Straight Connector 191">
            <a:extLst>
              <a:ext uri="{FF2B5EF4-FFF2-40B4-BE49-F238E27FC236}">
                <a16:creationId xmlns:a16="http://schemas.microsoft.com/office/drawing/2014/main" id="{796BC90F-F199-44F5-AA9A-B79340E14229}"/>
              </a:ext>
            </a:extLst>
          </p:cNvPr>
          <p:cNvCxnSpPr>
            <a:cxnSpLocks/>
          </p:cNvCxnSpPr>
          <p:nvPr/>
        </p:nvCxnSpPr>
        <p:spPr>
          <a:xfrm>
            <a:off x="8378843" y="2415596"/>
            <a:ext cx="801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EBDDED1-05C1-43A2-822B-F19E4634620C}"/>
              </a:ext>
            </a:extLst>
          </p:cNvPr>
          <p:cNvCxnSpPr>
            <a:cxnSpLocks/>
          </p:cNvCxnSpPr>
          <p:nvPr/>
        </p:nvCxnSpPr>
        <p:spPr>
          <a:xfrm>
            <a:off x="8424611" y="3735242"/>
            <a:ext cx="801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D83A5185-5A3A-4680-BFCF-92D75F02AA37}"/>
              </a:ext>
            </a:extLst>
          </p:cNvPr>
          <p:cNvSpPr/>
          <p:nvPr/>
        </p:nvSpPr>
        <p:spPr>
          <a:xfrm>
            <a:off x="3487293" y="2822442"/>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B611C21-F4BC-4555-866F-79B0EFDC33FF}"/>
              </a:ext>
            </a:extLst>
          </p:cNvPr>
          <p:cNvSpPr/>
          <p:nvPr/>
        </p:nvSpPr>
        <p:spPr>
          <a:xfrm>
            <a:off x="3496236" y="2536759"/>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E5B38176-E816-4737-833A-84B2833D142D}"/>
              </a:ext>
            </a:extLst>
          </p:cNvPr>
          <p:cNvSpPr/>
          <p:nvPr/>
        </p:nvSpPr>
        <p:spPr>
          <a:xfrm>
            <a:off x="3573377" y="2561635"/>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4AE63B1-897E-4DEA-BAE5-C593EC393C71}"/>
              </a:ext>
            </a:extLst>
          </p:cNvPr>
          <p:cNvSpPr/>
          <p:nvPr/>
        </p:nvSpPr>
        <p:spPr>
          <a:xfrm>
            <a:off x="3564659" y="2765944"/>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371DE99-4B63-454E-9866-F7906391FF2C}"/>
              </a:ext>
            </a:extLst>
          </p:cNvPr>
          <p:cNvSpPr/>
          <p:nvPr/>
        </p:nvSpPr>
        <p:spPr>
          <a:xfrm>
            <a:off x="3487293" y="3531434"/>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F114E62-F9DF-415F-B6A6-AE303951F8B9}"/>
              </a:ext>
            </a:extLst>
          </p:cNvPr>
          <p:cNvSpPr/>
          <p:nvPr/>
        </p:nvSpPr>
        <p:spPr>
          <a:xfrm>
            <a:off x="3496236" y="3245751"/>
            <a:ext cx="113649" cy="71884"/>
          </a:xfrm>
          <a:prstGeom prst="rect">
            <a:avLst/>
          </a:prstGeom>
          <a:solidFill>
            <a:schemeClr val="bg2"/>
          </a:solidFill>
          <a:ln w="28575">
            <a:no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394AA018-6CE4-49A4-9BB6-F5C515379A7D}"/>
              </a:ext>
            </a:extLst>
          </p:cNvPr>
          <p:cNvSpPr/>
          <p:nvPr/>
        </p:nvSpPr>
        <p:spPr>
          <a:xfrm>
            <a:off x="3573377" y="3270627"/>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DBD39568-9556-46C9-87FF-EA4A844109B4}"/>
              </a:ext>
            </a:extLst>
          </p:cNvPr>
          <p:cNvSpPr/>
          <p:nvPr/>
        </p:nvSpPr>
        <p:spPr>
          <a:xfrm>
            <a:off x="3564659" y="3474936"/>
            <a:ext cx="90451" cy="9401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0B26094F-22F5-4DE3-8AE1-B26DC5F98567}"/>
              </a:ext>
            </a:extLst>
          </p:cNvPr>
          <p:cNvSpPr/>
          <p:nvPr/>
        </p:nvSpPr>
        <p:spPr>
          <a:xfrm>
            <a:off x="10093294" y="2486245"/>
            <a:ext cx="1152037" cy="116236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C89CA09-C267-4722-8DBA-77501A3BF273}"/>
              </a:ext>
            </a:extLst>
          </p:cNvPr>
          <p:cNvSpPr/>
          <p:nvPr/>
        </p:nvSpPr>
        <p:spPr>
          <a:xfrm>
            <a:off x="10249665" y="2642381"/>
            <a:ext cx="848255" cy="848255"/>
          </a:xfrm>
          <a:prstGeom prst="ellipse">
            <a:avLst/>
          </a:prstGeom>
          <a:solidFill>
            <a:srgbClr val="A6A6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ounded Rectangle 3"/>
          <p:cNvSpPr/>
          <p:nvPr/>
        </p:nvSpPr>
        <p:spPr>
          <a:xfrm>
            <a:off x="4718374" y="2892425"/>
            <a:ext cx="174535" cy="292045"/>
          </a:xfrm>
          <a:prstGeom prst="roundRect">
            <a:avLst/>
          </a:prstGeom>
          <a:solidFill>
            <a:srgbClr val="29A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38" name="Group 137"/>
          <p:cNvGrpSpPr/>
          <p:nvPr/>
        </p:nvGrpSpPr>
        <p:grpSpPr>
          <a:xfrm>
            <a:off x="8038514" y="2917449"/>
            <a:ext cx="121298" cy="223935"/>
            <a:chOff x="4301412" y="3321698"/>
            <a:chExt cx="121298" cy="223935"/>
          </a:xfrm>
        </p:grpSpPr>
        <p:sp>
          <p:nvSpPr>
            <p:cNvPr id="139" name="Rounded Rectangle 138"/>
            <p:cNvSpPr/>
            <p:nvPr/>
          </p:nvSpPr>
          <p:spPr>
            <a:xfrm>
              <a:off x="4301412" y="3321698"/>
              <a:ext cx="121298" cy="223935"/>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CC"/>
                </a:solidFill>
              </a:endParaRPr>
            </a:p>
          </p:txBody>
        </p:sp>
        <p:sp>
          <p:nvSpPr>
            <p:cNvPr id="141" name="Rectangle 140"/>
            <p:cNvSpPr/>
            <p:nvPr/>
          </p:nvSpPr>
          <p:spPr>
            <a:xfrm>
              <a:off x="4309110" y="3387090"/>
              <a:ext cx="10477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0581771" y="2961165"/>
            <a:ext cx="209144" cy="209145"/>
            <a:chOff x="10092448" y="2222770"/>
            <a:chExt cx="209144" cy="209145"/>
          </a:xfrm>
        </p:grpSpPr>
        <p:sp>
          <p:nvSpPr>
            <p:cNvPr id="9" name="Oval 8"/>
            <p:cNvSpPr/>
            <p:nvPr/>
          </p:nvSpPr>
          <p:spPr>
            <a:xfrm>
              <a:off x="10092448" y="2222770"/>
              <a:ext cx="209144" cy="209145"/>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608ED3E-8CBB-41CD-950D-5CFDC17D28ED}"/>
                </a:ext>
              </a:extLst>
            </p:cNvPr>
            <p:cNvSpPr/>
            <p:nvPr/>
          </p:nvSpPr>
          <p:spPr>
            <a:xfrm>
              <a:off x="10120299" y="2253024"/>
              <a:ext cx="142381" cy="14395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0" name="Rounded Rectangle 29"/>
          <p:cNvSpPr/>
          <p:nvPr/>
        </p:nvSpPr>
        <p:spPr>
          <a:xfrm>
            <a:off x="5294862" y="2911427"/>
            <a:ext cx="156411" cy="1443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42D2627-28D2-4460-8DE8-8B5130CEB198}"/>
              </a:ext>
            </a:extLst>
          </p:cNvPr>
          <p:cNvCxnSpPr>
            <a:cxnSpLocks/>
          </p:cNvCxnSpPr>
          <p:nvPr/>
        </p:nvCxnSpPr>
        <p:spPr>
          <a:xfrm flipH="1">
            <a:off x="5337290" y="1481018"/>
            <a:ext cx="1141186" cy="150768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2" name="Rounded Rectangle 141"/>
          <p:cNvSpPr/>
          <p:nvPr/>
        </p:nvSpPr>
        <p:spPr>
          <a:xfrm>
            <a:off x="5928525" y="2678817"/>
            <a:ext cx="156411" cy="1443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CCD6C980-9F9F-444F-A430-5FFB91AD6428}"/>
              </a:ext>
            </a:extLst>
          </p:cNvPr>
          <p:cNvCxnSpPr>
            <a:cxnSpLocks/>
          </p:cNvCxnSpPr>
          <p:nvPr/>
        </p:nvCxnSpPr>
        <p:spPr>
          <a:xfrm flipH="1">
            <a:off x="6016700" y="1476558"/>
            <a:ext cx="470697" cy="126255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9" name="Rounded Rectangle 148"/>
          <p:cNvSpPr/>
          <p:nvPr/>
        </p:nvSpPr>
        <p:spPr>
          <a:xfrm>
            <a:off x="7336221" y="2859290"/>
            <a:ext cx="156411" cy="1443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F49626E-3AEE-4BEA-9455-BEBA2BCF9CC2}"/>
              </a:ext>
            </a:extLst>
          </p:cNvPr>
          <p:cNvCxnSpPr>
            <a:cxnSpLocks/>
          </p:cNvCxnSpPr>
          <p:nvPr/>
        </p:nvCxnSpPr>
        <p:spPr>
          <a:xfrm>
            <a:off x="6487397" y="1494400"/>
            <a:ext cx="925023" cy="1477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55280" y="1266122"/>
            <a:ext cx="2249975" cy="369332"/>
          </a:xfrm>
          <a:prstGeom prst="rect">
            <a:avLst/>
          </a:prstGeom>
          <a:noFill/>
        </p:spPr>
        <p:txBody>
          <a:bodyPr wrap="none" rtlCol="0">
            <a:spAutoFit/>
          </a:bodyPr>
          <a:lstStyle/>
          <a:p>
            <a:r>
              <a:rPr lang="en-US" dirty="0" err="1"/>
              <a:t>Cernox</a:t>
            </a:r>
            <a:r>
              <a:rPr lang="en-US" dirty="0"/>
              <a:t> thermometers</a:t>
            </a:r>
          </a:p>
        </p:txBody>
      </p:sp>
      <p:sp>
        <p:nvSpPr>
          <p:cNvPr id="34" name="Flowchart: Punched Tape 33"/>
          <p:cNvSpPr/>
          <p:nvPr/>
        </p:nvSpPr>
        <p:spPr>
          <a:xfrm>
            <a:off x="4888287" y="3286389"/>
            <a:ext cx="3155795" cy="135652"/>
          </a:xfrm>
          <a:prstGeom prst="flowChartPunchedTap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Rectangle 34"/>
          <p:cNvSpPr/>
          <p:nvPr/>
        </p:nvSpPr>
        <p:spPr>
          <a:xfrm>
            <a:off x="4790990" y="3306485"/>
            <a:ext cx="261258" cy="1557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16111" y="3327952"/>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888581" y="3323688"/>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962117" y="3323688"/>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4816111" y="3398289"/>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889646" y="3398290"/>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966380" y="3401487"/>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504046" y="3306029"/>
            <a:ext cx="7033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7" name="Oval 156"/>
          <p:cNvSpPr/>
          <p:nvPr/>
        </p:nvSpPr>
        <p:spPr>
          <a:xfrm>
            <a:off x="4816111" y="3321557"/>
            <a:ext cx="45719" cy="5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7086670" y="3306795"/>
            <a:ext cx="7033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0" name="Rectangle 159"/>
          <p:cNvSpPr/>
          <p:nvPr/>
        </p:nvSpPr>
        <p:spPr>
          <a:xfrm>
            <a:off x="6650146" y="3320580"/>
            <a:ext cx="7033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1" name="Rectangle 160"/>
          <p:cNvSpPr/>
          <p:nvPr/>
        </p:nvSpPr>
        <p:spPr>
          <a:xfrm>
            <a:off x="5450858" y="3352745"/>
            <a:ext cx="7033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2" name="Rectangle 161"/>
          <p:cNvSpPr/>
          <p:nvPr/>
        </p:nvSpPr>
        <p:spPr>
          <a:xfrm>
            <a:off x="5896571" y="3334365"/>
            <a:ext cx="7033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C42D2627-28D2-4460-8DE8-8B5130CEB198}"/>
              </a:ext>
            </a:extLst>
          </p:cNvPr>
          <p:cNvCxnSpPr>
            <a:cxnSpLocks/>
          </p:cNvCxnSpPr>
          <p:nvPr/>
        </p:nvCxnSpPr>
        <p:spPr>
          <a:xfrm flipV="1">
            <a:off x="3872305" y="3412206"/>
            <a:ext cx="928139" cy="93310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3179816" y="4285508"/>
            <a:ext cx="3057055" cy="369332"/>
          </a:xfrm>
          <a:prstGeom prst="rect">
            <a:avLst/>
          </a:prstGeom>
          <a:noFill/>
        </p:spPr>
        <p:txBody>
          <a:bodyPr wrap="none" rtlCol="0">
            <a:spAutoFit/>
          </a:bodyPr>
          <a:lstStyle/>
          <a:p>
            <a:r>
              <a:rPr lang="en-US" dirty="0"/>
              <a:t>Flexible strip with spot heaters</a:t>
            </a:r>
          </a:p>
        </p:txBody>
      </p:sp>
      <p:cxnSp>
        <p:nvCxnSpPr>
          <p:cNvPr id="166" name="Straight Connector 165">
            <a:extLst>
              <a:ext uri="{FF2B5EF4-FFF2-40B4-BE49-F238E27FC236}">
                <a16:creationId xmlns:a16="http://schemas.microsoft.com/office/drawing/2014/main" id="{1F49626E-3AEE-4BEA-9455-BEBA2BCF9CC2}"/>
              </a:ext>
            </a:extLst>
          </p:cNvPr>
          <p:cNvCxnSpPr>
            <a:cxnSpLocks/>
            <a:stCxn id="12" idx="0"/>
          </p:cNvCxnSpPr>
          <p:nvPr/>
        </p:nvCxnSpPr>
        <p:spPr>
          <a:xfrm>
            <a:off x="9090211" y="1083271"/>
            <a:ext cx="1518107" cy="188381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F49626E-3AEE-4BEA-9455-BEBA2BCF9CC2}"/>
              </a:ext>
            </a:extLst>
          </p:cNvPr>
          <p:cNvCxnSpPr>
            <a:cxnSpLocks/>
          </p:cNvCxnSpPr>
          <p:nvPr/>
        </p:nvCxnSpPr>
        <p:spPr>
          <a:xfrm flipH="1">
            <a:off x="8147851" y="1102659"/>
            <a:ext cx="902019" cy="1805146"/>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9419433" y="3611609"/>
            <a:ext cx="2324675" cy="646331"/>
          </a:xfrm>
          <a:prstGeom prst="rect">
            <a:avLst/>
          </a:prstGeom>
          <a:noFill/>
        </p:spPr>
        <p:txBody>
          <a:bodyPr wrap="none" rtlCol="0">
            <a:spAutoFit/>
          </a:bodyPr>
          <a:lstStyle/>
          <a:p>
            <a:r>
              <a:rPr lang="en-US" dirty="0"/>
              <a:t>Piezoelectric element </a:t>
            </a:r>
          </a:p>
          <a:p>
            <a:pPr algn="ctr"/>
            <a:r>
              <a:rPr lang="en-US" dirty="0"/>
              <a:t>(ring)</a:t>
            </a:r>
          </a:p>
        </p:txBody>
      </p:sp>
      <p:sp>
        <p:nvSpPr>
          <p:cNvPr id="61" name="Freeform 60"/>
          <p:cNvSpPr/>
          <p:nvPr/>
        </p:nvSpPr>
        <p:spPr>
          <a:xfrm>
            <a:off x="1525760" y="3140300"/>
            <a:ext cx="3264050" cy="433137"/>
          </a:xfrm>
          <a:custGeom>
            <a:avLst/>
            <a:gdLst>
              <a:gd name="connsiteX0" fmla="*/ 3264050 w 3264050"/>
              <a:gd name="connsiteY0" fmla="*/ 0 h 433137"/>
              <a:gd name="connsiteX1" fmla="*/ 2911123 w 3264050"/>
              <a:gd name="connsiteY1" fmla="*/ 208547 h 433137"/>
              <a:gd name="connsiteX2" fmla="*/ 2333608 w 3264050"/>
              <a:gd name="connsiteY2" fmla="*/ 288758 h 433137"/>
              <a:gd name="connsiteX3" fmla="*/ 2141102 w 3264050"/>
              <a:gd name="connsiteY3" fmla="*/ 288758 h 433137"/>
              <a:gd name="connsiteX4" fmla="*/ 328344 w 3264050"/>
              <a:gd name="connsiteY4" fmla="*/ 320842 h 433137"/>
              <a:gd name="connsiteX5" fmla="*/ 7502 w 3264050"/>
              <a:gd name="connsiteY5" fmla="*/ 433137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4050" h="433137">
                <a:moveTo>
                  <a:pt x="3264050" y="0"/>
                </a:moveTo>
                <a:cubicBezTo>
                  <a:pt x="3165123" y="80210"/>
                  <a:pt x="3066197" y="160421"/>
                  <a:pt x="2911123" y="208547"/>
                </a:cubicBezTo>
                <a:cubicBezTo>
                  <a:pt x="2756049" y="256673"/>
                  <a:pt x="2461945" y="275390"/>
                  <a:pt x="2333608" y="288758"/>
                </a:cubicBezTo>
                <a:cubicBezTo>
                  <a:pt x="2205271" y="302127"/>
                  <a:pt x="2141102" y="288758"/>
                  <a:pt x="2141102" y="288758"/>
                </a:cubicBezTo>
                <a:cubicBezTo>
                  <a:pt x="1806891" y="294105"/>
                  <a:pt x="683944" y="296779"/>
                  <a:pt x="328344" y="320842"/>
                </a:cubicBezTo>
                <a:cubicBezTo>
                  <a:pt x="-27256" y="344905"/>
                  <a:pt x="-9877" y="389021"/>
                  <a:pt x="7502" y="433137"/>
                </a:cubicBezTo>
              </a:path>
            </a:pathLst>
          </a:custGeom>
          <a:noFill/>
          <a:ln w="41275">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437921" y="2524678"/>
            <a:ext cx="6710281" cy="402336"/>
          </a:xfrm>
          <a:custGeom>
            <a:avLst/>
            <a:gdLst>
              <a:gd name="connsiteX0" fmla="*/ 6657474 w 6710281"/>
              <a:gd name="connsiteY0" fmla="*/ 402336 h 402336"/>
              <a:gd name="connsiteX1" fmla="*/ 6673516 w 6710281"/>
              <a:gd name="connsiteY1" fmla="*/ 33367 h 402336"/>
              <a:gd name="connsiteX2" fmla="*/ 6240379 w 6710281"/>
              <a:gd name="connsiteY2" fmla="*/ 17325 h 402336"/>
              <a:gd name="connsiteX3" fmla="*/ 3192379 w 6710281"/>
              <a:gd name="connsiteY3" fmla="*/ 17325 h 402336"/>
              <a:gd name="connsiteX4" fmla="*/ 2342147 w 6710281"/>
              <a:gd name="connsiteY4" fmla="*/ 193788 h 402336"/>
              <a:gd name="connsiteX5" fmla="*/ 0 w 6710281"/>
              <a:gd name="connsiteY5" fmla="*/ 161704 h 40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0281" h="402336">
                <a:moveTo>
                  <a:pt x="6657474" y="402336"/>
                </a:moveTo>
                <a:cubicBezTo>
                  <a:pt x="6700253" y="249935"/>
                  <a:pt x="6743032" y="97535"/>
                  <a:pt x="6673516" y="33367"/>
                </a:cubicBezTo>
                <a:cubicBezTo>
                  <a:pt x="6604000" y="-30801"/>
                  <a:pt x="6240379" y="17325"/>
                  <a:pt x="6240379" y="17325"/>
                </a:cubicBezTo>
                <a:cubicBezTo>
                  <a:pt x="5660190" y="14651"/>
                  <a:pt x="3842084" y="-12086"/>
                  <a:pt x="3192379" y="17325"/>
                </a:cubicBezTo>
                <a:cubicBezTo>
                  <a:pt x="2542674" y="46735"/>
                  <a:pt x="2874210" y="169725"/>
                  <a:pt x="2342147" y="193788"/>
                </a:cubicBezTo>
                <a:cubicBezTo>
                  <a:pt x="1810084" y="217851"/>
                  <a:pt x="905042" y="189777"/>
                  <a:pt x="0" y="161704"/>
                </a:cubicBezTo>
              </a:path>
            </a:pathLst>
          </a:custGeom>
          <a:noFill/>
          <a:ln w="412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F9133777-FA86-4B8A-AA9B-2DFE3355AAC1}"/>
              </a:ext>
            </a:extLst>
          </p:cNvPr>
          <p:cNvSpPr/>
          <p:nvPr/>
        </p:nvSpPr>
        <p:spPr>
          <a:xfrm>
            <a:off x="2005862" y="3322136"/>
            <a:ext cx="1590769" cy="203200"/>
          </a:xfrm>
          <a:prstGeom prst="rect">
            <a:avLst/>
          </a:prstGeom>
          <a:solidFill>
            <a:schemeClr val="tx1">
              <a:lumMod val="50000"/>
              <a:lumOff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85E09D-5D1F-44C9-A20D-789B9A56DF48}"/>
              </a:ext>
            </a:extLst>
          </p:cNvPr>
          <p:cNvSpPr/>
          <p:nvPr/>
        </p:nvSpPr>
        <p:spPr>
          <a:xfrm>
            <a:off x="2005862" y="2613144"/>
            <a:ext cx="1590769" cy="203200"/>
          </a:xfrm>
          <a:prstGeom prst="rect">
            <a:avLst/>
          </a:prstGeom>
          <a:solidFill>
            <a:schemeClr val="tx1">
              <a:lumMod val="50000"/>
              <a:lumOff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8E0EB5-C267-4FBA-998E-6EF98E15CEFB}"/>
              </a:ext>
            </a:extLst>
          </p:cNvPr>
          <p:cNvSpPr/>
          <p:nvPr/>
        </p:nvSpPr>
        <p:spPr>
          <a:xfrm>
            <a:off x="7632014" y="2478608"/>
            <a:ext cx="198959" cy="11877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91386B7-0457-4544-975B-137BF845B564}"/>
              </a:ext>
            </a:extLst>
          </p:cNvPr>
          <p:cNvSpPr/>
          <p:nvPr/>
        </p:nvSpPr>
        <p:spPr>
          <a:xfrm>
            <a:off x="5053177" y="2475033"/>
            <a:ext cx="198959" cy="119131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8944F7E-7811-47DA-97AB-FEB5A007F80A}"/>
              </a:ext>
            </a:extLst>
          </p:cNvPr>
          <p:cNvGrpSpPr/>
          <p:nvPr/>
        </p:nvGrpSpPr>
        <p:grpSpPr>
          <a:xfrm>
            <a:off x="6181505" y="2184910"/>
            <a:ext cx="404813" cy="1819886"/>
            <a:chOff x="8734425" y="2891306"/>
            <a:chExt cx="404813" cy="1819886"/>
          </a:xfrm>
        </p:grpSpPr>
        <p:sp>
          <p:nvSpPr>
            <p:cNvPr id="26" name="Freeform: Shape 25">
              <a:extLst>
                <a:ext uri="{FF2B5EF4-FFF2-40B4-BE49-F238E27FC236}">
                  <a16:creationId xmlns:a16="http://schemas.microsoft.com/office/drawing/2014/main" id="{F15C2513-E287-4D18-8448-84D7924AD274}"/>
                </a:ext>
              </a:extLst>
            </p:cNvPr>
            <p:cNvSpPr/>
            <p:nvPr/>
          </p:nvSpPr>
          <p:spPr>
            <a:xfrm>
              <a:off x="8734425" y="3074194"/>
              <a:ext cx="404813" cy="1450181"/>
            </a:xfrm>
            <a:custGeom>
              <a:avLst/>
              <a:gdLst>
                <a:gd name="connsiteX0" fmla="*/ 254794 w 404813"/>
                <a:gd name="connsiteY0" fmla="*/ 0 h 1450181"/>
                <a:gd name="connsiteX1" fmla="*/ 45244 w 404813"/>
                <a:gd name="connsiteY1" fmla="*/ 2381 h 1450181"/>
                <a:gd name="connsiteX2" fmla="*/ 0 w 404813"/>
                <a:gd name="connsiteY2" fmla="*/ 209550 h 1450181"/>
                <a:gd name="connsiteX3" fmla="*/ 19050 w 404813"/>
                <a:gd name="connsiteY3" fmla="*/ 376237 h 1450181"/>
                <a:gd name="connsiteX4" fmla="*/ 85725 w 404813"/>
                <a:gd name="connsiteY4" fmla="*/ 581025 h 1450181"/>
                <a:gd name="connsiteX5" fmla="*/ 152400 w 404813"/>
                <a:gd name="connsiteY5" fmla="*/ 766762 h 1450181"/>
                <a:gd name="connsiteX6" fmla="*/ 183356 w 404813"/>
                <a:gd name="connsiteY6" fmla="*/ 995362 h 1450181"/>
                <a:gd name="connsiteX7" fmla="*/ 169069 w 404813"/>
                <a:gd name="connsiteY7" fmla="*/ 1193006 h 1450181"/>
                <a:gd name="connsiteX8" fmla="*/ 126206 w 404813"/>
                <a:gd name="connsiteY8" fmla="*/ 1350169 h 1450181"/>
                <a:gd name="connsiteX9" fmla="*/ 95250 w 404813"/>
                <a:gd name="connsiteY9" fmla="*/ 1435894 h 1450181"/>
                <a:gd name="connsiteX10" fmla="*/ 309563 w 404813"/>
                <a:gd name="connsiteY10" fmla="*/ 1450181 h 1450181"/>
                <a:gd name="connsiteX11" fmla="*/ 366713 w 404813"/>
                <a:gd name="connsiteY11" fmla="*/ 1262062 h 1450181"/>
                <a:gd name="connsiteX12" fmla="*/ 404813 w 404813"/>
                <a:gd name="connsiteY12" fmla="*/ 1064419 h 1450181"/>
                <a:gd name="connsiteX13" fmla="*/ 402431 w 404813"/>
                <a:gd name="connsiteY13" fmla="*/ 940594 h 1450181"/>
                <a:gd name="connsiteX14" fmla="*/ 376238 w 404813"/>
                <a:gd name="connsiteY14" fmla="*/ 792956 h 1450181"/>
                <a:gd name="connsiteX15" fmla="*/ 295275 w 404813"/>
                <a:gd name="connsiteY15" fmla="*/ 571500 h 1450181"/>
                <a:gd name="connsiteX16" fmla="*/ 242888 w 404813"/>
                <a:gd name="connsiteY16" fmla="*/ 402431 h 1450181"/>
                <a:gd name="connsiteX17" fmla="*/ 219075 w 404813"/>
                <a:gd name="connsiteY17" fmla="*/ 280987 h 1450181"/>
                <a:gd name="connsiteX18" fmla="*/ 216694 w 404813"/>
                <a:gd name="connsiteY18" fmla="*/ 161925 h 1450181"/>
                <a:gd name="connsiteX19" fmla="*/ 254794 w 404813"/>
                <a:gd name="connsiteY19" fmla="*/ 0 h 145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1450181">
                  <a:moveTo>
                    <a:pt x="254794" y="0"/>
                  </a:moveTo>
                  <a:lnTo>
                    <a:pt x="45244" y="2381"/>
                  </a:lnTo>
                  <a:lnTo>
                    <a:pt x="0" y="209550"/>
                  </a:lnTo>
                  <a:lnTo>
                    <a:pt x="19050" y="376237"/>
                  </a:lnTo>
                  <a:lnTo>
                    <a:pt x="85725" y="581025"/>
                  </a:lnTo>
                  <a:lnTo>
                    <a:pt x="152400" y="766762"/>
                  </a:lnTo>
                  <a:lnTo>
                    <a:pt x="183356" y="995362"/>
                  </a:lnTo>
                  <a:lnTo>
                    <a:pt x="169069" y="1193006"/>
                  </a:lnTo>
                  <a:lnTo>
                    <a:pt x="126206" y="1350169"/>
                  </a:lnTo>
                  <a:lnTo>
                    <a:pt x="95250" y="1435894"/>
                  </a:lnTo>
                  <a:lnTo>
                    <a:pt x="309563" y="1450181"/>
                  </a:lnTo>
                  <a:lnTo>
                    <a:pt x="366713" y="1262062"/>
                  </a:lnTo>
                  <a:lnTo>
                    <a:pt x="404813" y="1064419"/>
                  </a:lnTo>
                  <a:lnTo>
                    <a:pt x="402431" y="940594"/>
                  </a:lnTo>
                  <a:lnTo>
                    <a:pt x="376238" y="792956"/>
                  </a:lnTo>
                  <a:lnTo>
                    <a:pt x="295275" y="571500"/>
                  </a:lnTo>
                  <a:lnTo>
                    <a:pt x="242888" y="402431"/>
                  </a:lnTo>
                  <a:lnTo>
                    <a:pt x="219075" y="280987"/>
                  </a:lnTo>
                  <a:cubicBezTo>
                    <a:pt x="218281" y="241300"/>
                    <a:pt x="217488" y="201612"/>
                    <a:pt x="216694" y="161925"/>
                  </a:cubicBezTo>
                  <a:lnTo>
                    <a:pt x="254794" y="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3F29A1D-F5C6-4600-A970-BA990EC42DE6}"/>
                </a:ext>
              </a:extLst>
            </p:cNvPr>
            <p:cNvSpPr/>
            <p:nvPr/>
          </p:nvSpPr>
          <p:spPr>
            <a:xfrm>
              <a:off x="8734575" y="2891306"/>
              <a:ext cx="187148" cy="1819886"/>
            </a:xfrm>
            <a:custGeom>
              <a:avLst/>
              <a:gdLst>
                <a:gd name="connsiteX0" fmla="*/ 308686 w 499416"/>
                <a:gd name="connsiteY0" fmla="*/ 0 h 4483100"/>
                <a:gd name="connsiteX1" fmla="*/ 3886 w 499416"/>
                <a:gd name="connsiteY1" fmla="*/ 1130300 h 4483100"/>
                <a:gd name="connsiteX2" fmla="*/ 499186 w 499416"/>
                <a:gd name="connsiteY2" fmla="*/ 2844800 h 4483100"/>
                <a:gd name="connsiteX3" fmla="*/ 54686 w 499416"/>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499416" h="4483100">
                  <a:moveTo>
                    <a:pt x="308686" y="0"/>
                  </a:moveTo>
                  <a:cubicBezTo>
                    <a:pt x="140411" y="328083"/>
                    <a:pt x="-27864" y="656167"/>
                    <a:pt x="3886" y="1130300"/>
                  </a:cubicBezTo>
                  <a:cubicBezTo>
                    <a:pt x="35636" y="1604433"/>
                    <a:pt x="490719" y="2286000"/>
                    <a:pt x="499186" y="2844800"/>
                  </a:cubicBezTo>
                  <a:cubicBezTo>
                    <a:pt x="507653" y="3403600"/>
                    <a:pt x="281169" y="3943350"/>
                    <a:pt x="54686" y="448310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4" name="Freeform: Shape 23">
              <a:extLst>
                <a:ext uri="{FF2B5EF4-FFF2-40B4-BE49-F238E27FC236}">
                  <a16:creationId xmlns:a16="http://schemas.microsoft.com/office/drawing/2014/main" id="{E44901BA-6619-40A9-A77F-A8A3F53213FF}"/>
                </a:ext>
              </a:extLst>
            </p:cNvPr>
            <p:cNvSpPr/>
            <p:nvPr/>
          </p:nvSpPr>
          <p:spPr>
            <a:xfrm>
              <a:off x="8951105" y="2891306"/>
              <a:ext cx="187148" cy="1819886"/>
            </a:xfrm>
            <a:custGeom>
              <a:avLst/>
              <a:gdLst>
                <a:gd name="connsiteX0" fmla="*/ 308686 w 499416"/>
                <a:gd name="connsiteY0" fmla="*/ 0 h 4483100"/>
                <a:gd name="connsiteX1" fmla="*/ 3886 w 499416"/>
                <a:gd name="connsiteY1" fmla="*/ 1130300 h 4483100"/>
                <a:gd name="connsiteX2" fmla="*/ 499186 w 499416"/>
                <a:gd name="connsiteY2" fmla="*/ 2844800 h 4483100"/>
                <a:gd name="connsiteX3" fmla="*/ 54686 w 499416"/>
                <a:gd name="connsiteY3" fmla="*/ 4483100 h 4483100"/>
              </a:gdLst>
              <a:ahLst/>
              <a:cxnLst>
                <a:cxn ang="0">
                  <a:pos x="connsiteX0" y="connsiteY0"/>
                </a:cxn>
                <a:cxn ang="0">
                  <a:pos x="connsiteX1" y="connsiteY1"/>
                </a:cxn>
                <a:cxn ang="0">
                  <a:pos x="connsiteX2" y="connsiteY2"/>
                </a:cxn>
                <a:cxn ang="0">
                  <a:pos x="connsiteX3" y="connsiteY3"/>
                </a:cxn>
              </a:cxnLst>
              <a:rect l="l" t="t" r="r" b="b"/>
              <a:pathLst>
                <a:path w="499416" h="4483100">
                  <a:moveTo>
                    <a:pt x="308686" y="0"/>
                  </a:moveTo>
                  <a:cubicBezTo>
                    <a:pt x="140411" y="328083"/>
                    <a:pt x="-27864" y="656167"/>
                    <a:pt x="3886" y="1130300"/>
                  </a:cubicBezTo>
                  <a:cubicBezTo>
                    <a:pt x="35636" y="1604433"/>
                    <a:pt x="490719" y="2286000"/>
                    <a:pt x="499186" y="2844800"/>
                  </a:cubicBezTo>
                  <a:cubicBezTo>
                    <a:pt x="507653" y="3403600"/>
                    <a:pt x="281169" y="3943350"/>
                    <a:pt x="54686" y="448310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sp>
        <p:nvSpPr>
          <p:cNvPr id="63" name="TextBox 62"/>
          <p:cNvSpPr txBox="1"/>
          <p:nvPr/>
        </p:nvSpPr>
        <p:spPr>
          <a:xfrm>
            <a:off x="840263" y="3678258"/>
            <a:ext cx="2058769" cy="369332"/>
          </a:xfrm>
          <a:prstGeom prst="rect">
            <a:avLst/>
          </a:prstGeom>
          <a:noFill/>
        </p:spPr>
        <p:txBody>
          <a:bodyPr wrap="none" rtlCol="0">
            <a:spAutoFit/>
          </a:bodyPr>
          <a:lstStyle/>
          <a:p>
            <a:r>
              <a:rPr lang="en-US" dirty="0">
                <a:solidFill>
                  <a:srgbClr val="FF33CC"/>
                </a:solidFill>
              </a:rPr>
              <a:t>To the acoustic DAQ</a:t>
            </a:r>
          </a:p>
        </p:txBody>
      </p:sp>
      <p:cxnSp>
        <p:nvCxnSpPr>
          <p:cNvPr id="65" name="Straight Connector 64"/>
          <p:cNvCxnSpPr>
            <a:stCxn id="62" idx="5"/>
          </p:cNvCxnSpPr>
          <p:nvPr/>
        </p:nvCxnSpPr>
        <p:spPr>
          <a:xfrm>
            <a:off x="1437921" y="2686382"/>
            <a:ext cx="202441" cy="15130"/>
          </a:xfrm>
          <a:prstGeom prst="line">
            <a:avLst/>
          </a:prstGeom>
          <a:ln w="41275">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406566" y="2400176"/>
            <a:ext cx="81910" cy="1080"/>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1522752" y="2401685"/>
            <a:ext cx="81910" cy="1080"/>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1482440" y="2159830"/>
            <a:ext cx="1081" cy="250908"/>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flipV="1">
            <a:off x="1523181" y="2158321"/>
            <a:ext cx="1081" cy="250908"/>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1472959" y="2165866"/>
            <a:ext cx="45697" cy="1938"/>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801671" y="1814753"/>
            <a:ext cx="2568011" cy="369332"/>
          </a:xfrm>
          <a:prstGeom prst="rect">
            <a:avLst/>
          </a:prstGeom>
          <a:noFill/>
        </p:spPr>
        <p:txBody>
          <a:bodyPr wrap="none" rtlCol="0">
            <a:spAutoFit/>
          </a:bodyPr>
          <a:lstStyle/>
          <a:p>
            <a:r>
              <a:rPr lang="en-US" dirty="0">
                <a:solidFill>
                  <a:srgbClr val="FF33CC"/>
                </a:solidFill>
              </a:rPr>
              <a:t>From the pulse generator</a:t>
            </a:r>
          </a:p>
        </p:txBody>
      </p:sp>
      <p:sp>
        <p:nvSpPr>
          <p:cNvPr id="87" name="Title 86"/>
          <p:cNvSpPr>
            <a:spLocks noGrp="1"/>
          </p:cNvSpPr>
          <p:nvPr>
            <p:ph type="title" idx="4294967295"/>
          </p:nvPr>
        </p:nvSpPr>
        <p:spPr>
          <a:xfrm>
            <a:off x="0" y="12179"/>
            <a:ext cx="10984992" cy="841375"/>
          </a:xfrm>
        </p:spPr>
        <p:txBody>
          <a:bodyPr/>
          <a:lstStyle/>
          <a:p>
            <a:pPr algn="ctr"/>
            <a:r>
              <a:rPr lang="en-US" dirty="0"/>
              <a:t>Sketch of the cryogenic testing setup</a:t>
            </a:r>
          </a:p>
        </p:txBody>
      </p:sp>
      <p:sp>
        <p:nvSpPr>
          <p:cNvPr id="2" name="TextBox 1"/>
          <p:cNvSpPr txBox="1"/>
          <p:nvPr/>
        </p:nvSpPr>
        <p:spPr>
          <a:xfrm>
            <a:off x="7010664" y="1867338"/>
            <a:ext cx="1436612" cy="369332"/>
          </a:xfrm>
          <a:prstGeom prst="rect">
            <a:avLst/>
          </a:prstGeom>
          <a:noFill/>
        </p:spPr>
        <p:txBody>
          <a:bodyPr wrap="none" rtlCol="0">
            <a:spAutoFit/>
          </a:bodyPr>
          <a:lstStyle/>
          <a:p>
            <a:r>
              <a:rPr lang="en-US" dirty="0"/>
              <a:t>Cable sample</a:t>
            </a:r>
          </a:p>
        </p:txBody>
      </p:sp>
      <p:cxnSp>
        <p:nvCxnSpPr>
          <p:cNvPr id="111" name="Straight Connector 110">
            <a:extLst>
              <a:ext uri="{FF2B5EF4-FFF2-40B4-BE49-F238E27FC236}">
                <a16:creationId xmlns:a16="http://schemas.microsoft.com/office/drawing/2014/main" id="{C42D2627-28D2-4460-8DE8-8B5130CEB198}"/>
              </a:ext>
            </a:extLst>
          </p:cNvPr>
          <p:cNvCxnSpPr>
            <a:cxnSpLocks/>
          </p:cNvCxnSpPr>
          <p:nvPr/>
        </p:nvCxnSpPr>
        <p:spPr>
          <a:xfrm flipH="1">
            <a:off x="7302973" y="2214430"/>
            <a:ext cx="369963" cy="3926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4812126" y="1075765"/>
            <a:ext cx="4278085" cy="1810871"/>
          </a:xfrm>
          <a:custGeom>
            <a:avLst/>
            <a:gdLst>
              <a:gd name="connsiteX0" fmla="*/ 4474029 w 4474029"/>
              <a:gd name="connsiteY0" fmla="*/ 9107 h 2197135"/>
              <a:gd name="connsiteX1" fmla="*/ 2002972 w 4474029"/>
              <a:gd name="connsiteY1" fmla="*/ 139735 h 2197135"/>
              <a:gd name="connsiteX2" fmla="*/ 348343 w 4474029"/>
              <a:gd name="connsiteY2" fmla="*/ 977935 h 2197135"/>
              <a:gd name="connsiteX3" fmla="*/ 0 w 4474029"/>
              <a:gd name="connsiteY3" fmla="*/ 2197135 h 2197135"/>
            </a:gdLst>
            <a:ahLst/>
            <a:cxnLst>
              <a:cxn ang="0">
                <a:pos x="connsiteX0" y="connsiteY0"/>
              </a:cxn>
              <a:cxn ang="0">
                <a:pos x="connsiteX1" y="connsiteY1"/>
              </a:cxn>
              <a:cxn ang="0">
                <a:pos x="connsiteX2" y="connsiteY2"/>
              </a:cxn>
              <a:cxn ang="0">
                <a:pos x="connsiteX3" y="connsiteY3"/>
              </a:cxn>
            </a:cxnLst>
            <a:rect l="l" t="t" r="r" b="b"/>
            <a:pathLst>
              <a:path w="4474029" h="2197135">
                <a:moveTo>
                  <a:pt x="4474029" y="9107"/>
                </a:moveTo>
                <a:cubicBezTo>
                  <a:pt x="3582307" y="-6315"/>
                  <a:pt x="2690586" y="-21736"/>
                  <a:pt x="2002972" y="139735"/>
                </a:cubicBezTo>
                <a:cubicBezTo>
                  <a:pt x="1315358" y="301206"/>
                  <a:pt x="682172" y="635035"/>
                  <a:pt x="348343" y="977935"/>
                </a:cubicBezTo>
                <a:cubicBezTo>
                  <a:pt x="14514" y="1320835"/>
                  <a:pt x="7257" y="1758985"/>
                  <a:pt x="0" y="2197135"/>
                </a:cubicBezTo>
              </a:path>
            </a:pathLst>
          </a:custGeom>
          <a:no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54" y="5114620"/>
            <a:ext cx="10959352" cy="923330"/>
          </a:xfrm>
          <a:prstGeom prst="rect">
            <a:avLst/>
          </a:prstGeom>
          <a:noFill/>
        </p:spPr>
        <p:txBody>
          <a:bodyPr wrap="square" rtlCol="0">
            <a:spAutoFit/>
          </a:bodyPr>
          <a:lstStyle/>
          <a:p>
            <a:pPr algn="just"/>
            <a:r>
              <a:rPr lang="en-US" dirty="0">
                <a:solidFill>
                  <a:schemeClr val="accent1">
                    <a:lumMod val="50000"/>
                  </a:schemeClr>
                </a:solidFill>
              </a:rPr>
              <a:t>This sketch represents basics of the planned test setup and instrumentation, and preparations to the test are ongoing at BNL (funded by the INFUSE project that CFS and BNL are part of). </a:t>
            </a:r>
          </a:p>
          <a:p>
            <a:pPr algn="just"/>
            <a:r>
              <a:rPr lang="en-US" b="1" dirty="0">
                <a:solidFill>
                  <a:schemeClr val="accent1">
                    <a:lumMod val="50000"/>
                  </a:schemeClr>
                </a:solidFill>
              </a:rPr>
              <a:t>We are working on preparing for a cryogenic test at Brookhaven National Lab in Dec 2020. </a:t>
            </a:r>
          </a:p>
        </p:txBody>
      </p:sp>
      <p:cxnSp>
        <p:nvCxnSpPr>
          <p:cNvPr id="21" name="Straight Arrow Connector 20"/>
          <p:cNvCxnSpPr/>
          <p:nvPr/>
        </p:nvCxnSpPr>
        <p:spPr>
          <a:xfrm>
            <a:off x="4087906" y="1775012"/>
            <a:ext cx="309282" cy="551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5692" y="885644"/>
            <a:ext cx="5344344" cy="923330"/>
          </a:xfrm>
          <a:prstGeom prst="rect">
            <a:avLst/>
          </a:prstGeom>
          <a:noFill/>
        </p:spPr>
        <p:txBody>
          <a:bodyPr wrap="square" rtlCol="0">
            <a:spAutoFit/>
          </a:bodyPr>
          <a:lstStyle/>
          <a:p>
            <a:pPr algn="just"/>
            <a:r>
              <a:rPr lang="en-US" dirty="0">
                <a:solidFill>
                  <a:schemeClr val="accent1">
                    <a:lumMod val="50000"/>
                  </a:schemeClr>
                </a:solidFill>
              </a:rPr>
              <a:t>The sample will be sealed inside a “cassette” that will be installed in the bore of BNL’s 10 T common coil magnet for testing at 4.2 K / 10 T background field.</a:t>
            </a:r>
          </a:p>
        </p:txBody>
      </p:sp>
      <p:pic>
        <p:nvPicPr>
          <p:cNvPr id="114" name="Picture 113">
            <a:extLst>
              <a:ext uri="{FF2B5EF4-FFF2-40B4-BE49-F238E27FC236}">
                <a16:creationId xmlns:a16="http://schemas.microsoft.com/office/drawing/2014/main" id="{5402BEFE-5397-466D-8CFD-84F494F6A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222" y="880414"/>
            <a:ext cx="1784203" cy="602896"/>
          </a:xfrm>
          <a:prstGeom prst="rect">
            <a:avLst/>
          </a:prstGeom>
        </p:spPr>
      </p:pic>
      <p:sp>
        <p:nvSpPr>
          <p:cNvPr id="3" name="AutoShape 2" descr="https://www.bnl.gov/PGA/images/Logo_Small.jpg">
            <a:extLst>
              <a:ext uri="{FF2B5EF4-FFF2-40B4-BE49-F238E27FC236}">
                <a16:creationId xmlns:a16="http://schemas.microsoft.com/office/drawing/2014/main" id="{6E1D5C93-91AC-4C58-8A05-A46FABBB82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F9635DC-8173-4578-9C44-AA9F209A4ABD}"/>
              </a:ext>
            </a:extLst>
          </p:cNvPr>
          <p:cNvPicPr>
            <a:picLocks noChangeAspect="1"/>
          </p:cNvPicPr>
          <p:nvPr/>
        </p:nvPicPr>
        <p:blipFill>
          <a:blip r:embed="rId4"/>
          <a:stretch>
            <a:fillRect/>
          </a:stretch>
        </p:blipFill>
        <p:spPr>
          <a:xfrm>
            <a:off x="10327158" y="1502077"/>
            <a:ext cx="1864842" cy="682833"/>
          </a:xfrm>
          <a:prstGeom prst="rect">
            <a:avLst/>
          </a:prstGeom>
        </p:spPr>
      </p:pic>
    </p:spTree>
    <p:extLst>
      <p:ext uri="{BB962C8B-B14F-4D97-AF65-F5344CB8AC3E}">
        <p14:creationId xmlns:p14="http://schemas.microsoft.com/office/powerpoint/2010/main" val="239046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4F17-D52B-45A2-A983-4718E10F398E}"/>
              </a:ext>
            </a:extLst>
          </p:cNvPr>
          <p:cNvSpPr>
            <a:spLocks noGrp="1"/>
          </p:cNvSpPr>
          <p:nvPr>
            <p:ph type="title"/>
          </p:nvPr>
        </p:nvSpPr>
        <p:spPr/>
        <p:txBody>
          <a:bodyPr/>
          <a:lstStyle/>
          <a:p>
            <a:r>
              <a:rPr lang="en-US" dirty="0"/>
              <a:t>Acoustic instrumentation</a:t>
            </a:r>
          </a:p>
        </p:txBody>
      </p:sp>
      <p:pic>
        <p:nvPicPr>
          <p:cNvPr id="4" name="Picture 3">
            <a:extLst>
              <a:ext uri="{FF2B5EF4-FFF2-40B4-BE49-F238E27FC236}">
                <a16:creationId xmlns:a16="http://schemas.microsoft.com/office/drawing/2014/main" id="{74B6E6FA-424E-4FD4-8EE4-FBAE109AB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944" y="1297237"/>
            <a:ext cx="1711548" cy="1154103"/>
          </a:xfrm>
          <a:prstGeom prst="rect">
            <a:avLst/>
          </a:prstGeom>
        </p:spPr>
      </p:pic>
      <p:sp>
        <p:nvSpPr>
          <p:cNvPr id="5" name="TextBox 4">
            <a:extLst>
              <a:ext uri="{FF2B5EF4-FFF2-40B4-BE49-F238E27FC236}">
                <a16:creationId xmlns:a16="http://schemas.microsoft.com/office/drawing/2014/main" id="{432C7841-3D06-40B3-A3C0-0E7A424B7A6D}"/>
              </a:ext>
            </a:extLst>
          </p:cNvPr>
          <p:cNvSpPr txBox="1"/>
          <p:nvPr/>
        </p:nvSpPr>
        <p:spPr>
          <a:xfrm>
            <a:off x="284643" y="2535992"/>
            <a:ext cx="2524285" cy="830997"/>
          </a:xfrm>
          <a:prstGeom prst="rect">
            <a:avLst/>
          </a:prstGeom>
          <a:noFill/>
        </p:spPr>
        <p:txBody>
          <a:bodyPr wrap="square" rtlCol="0">
            <a:spAutoFit/>
          </a:bodyPr>
          <a:lstStyle/>
          <a:p>
            <a:r>
              <a:rPr lang="en-US" sz="1600" dirty="0"/>
              <a:t>Cryogenic acoustic sensors</a:t>
            </a:r>
          </a:p>
          <a:p>
            <a:r>
              <a:rPr lang="en-US" sz="1600" dirty="0"/>
              <a:t>Broadband: ~350 kHz bandwidth</a:t>
            </a:r>
          </a:p>
        </p:txBody>
      </p:sp>
      <p:sp>
        <p:nvSpPr>
          <p:cNvPr id="6" name="TextBox 5">
            <a:extLst>
              <a:ext uri="{FF2B5EF4-FFF2-40B4-BE49-F238E27FC236}">
                <a16:creationId xmlns:a16="http://schemas.microsoft.com/office/drawing/2014/main" id="{31801336-71DB-4740-BE3E-C391E08CA702}"/>
              </a:ext>
            </a:extLst>
          </p:cNvPr>
          <p:cNvSpPr txBox="1"/>
          <p:nvPr/>
        </p:nvSpPr>
        <p:spPr>
          <a:xfrm>
            <a:off x="3312901" y="2980903"/>
            <a:ext cx="6271655" cy="584775"/>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dirty="0"/>
              <a:t>Epoxy cracking, de-lamination, or slip-stick motion of the conductor or a structural part are the common sources of Acoustic Emission</a:t>
            </a:r>
          </a:p>
        </p:txBody>
      </p:sp>
      <p:grpSp>
        <p:nvGrpSpPr>
          <p:cNvPr id="91" name="Group 90">
            <a:extLst>
              <a:ext uri="{FF2B5EF4-FFF2-40B4-BE49-F238E27FC236}">
                <a16:creationId xmlns:a16="http://schemas.microsoft.com/office/drawing/2014/main" id="{60D4029C-6BD3-418E-88DB-BDDB8239C560}"/>
              </a:ext>
            </a:extLst>
          </p:cNvPr>
          <p:cNvGrpSpPr/>
          <p:nvPr/>
        </p:nvGrpSpPr>
        <p:grpSpPr>
          <a:xfrm>
            <a:off x="9669659" y="1247882"/>
            <a:ext cx="2322192" cy="1402815"/>
            <a:chOff x="2289552" y="4009568"/>
            <a:chExt cx="3395171" cy="2010229"/>
          </a:xfrm>
        </p:grpSpPr>
        <p:sp>
          <p:nvSpPr>
            <p:cNvPr id="81" name="Oval 80">
              <a:extLst>
                <a:ext uri="{FF2B5EF4-FFF2-40B4-BE49-F238E27FC236}">
                  <a16:creationId xmlns:a16="http://schemas.microsoft.com/office/drawing/2014/main" id="{5B1B8985-44E5-43A4-9B6B-31B7E2F1469A}"/>
                </a:ext>
              </a:extLst>
            </p:cNvPr>
            <p:cNvSpPr/>
            <p:nvPr/>
          </p:nvSpPr>
          <p:spPr>
            <a:xfrm>
              <a:off x="3058888" y="4009568"/>
              <a:ext cx="1595173" cy="160578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C66FCCE1-1844-4418-9A3A-D8D5C63C67F7}"/>
                </a:ext>
              </a:extLst>
            </p:cNvPr>
            <p:cNvSpPr/>
            <p:nvPr/>
          </p:nvSpPr>
          <p:spPr>
            <a:xfrm>
              <a:off x="3414490" y="4394197"/>
              <a:ext cx="849085" cy="8273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2F6567C-FDD1-4FF9-B696-07762FDB6A7B}"/>
                </a:ext>
              </a:extLst>
            </p:cNvPr>
            <p:cNvSpPr/>
            <p:nvPr/>
          </p:nvSpPr>
          <p:spPr>
            <a:xfrm>
              <a:off x="3240317" y="4205511"/>
              <a:ext cx="1219199"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53">
              <a:extLst>
                <a:ext uri="{FF2B5EF4-FFF2-40B4-BE49-F238E27FC236}">
                  <a16:creationId xmlns:a16="http://schemas.microsoft.com/office/drawing/2014/main" id="{507FCB8E-F12B-4867-8398-C38C6E6FE44B}"/>
                </a:ext>
              </a:extLst>
            </p:cNvPr>
            <p:cNvSpPr/>
            <p:nvPr/>
          </p:nvSpPr>
          <p:spPr>
            <a:xfrm rot="17604869">
              <a:off x="2663164" y="4216261"/>
              <a:ext cx="337378" cy="189048"/>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54">
              <a:extLst>
                <a:ext uri="{FF2B5EF4-FFF2-40B4-BE49-F238E27FC236}">
                  <a16:creationId xmlns:a16="http://schemas.microsoft.com/office/drawing/2014/main" id="{619DD324-475C-417A-81BB-04D94A20442C}"/>
                </a:ext>
              </a:extLst>
            </p:cNvPr>
            <p:cNvSpPr/>
            <p:nvPr/>
          </p:nvSpPr>
          <p:spPr>
            <a:xfrm rot="3971593">
              <a:off x="4707698" y="4215707"/>
              <a:ext cx="303189" cy="182135"/>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55">
              <a:extLst>
                <a:ext uri="{FF2B5EF4-FFF2-40B4-BE49-F238E27FC236}">
                  <a16:creationId xmlns:a16="http://schemas.microsoft.com/office/drawing/2014/main" id="{17C1FA0C-02A4-4BA0-AB81-F00A91081630}"/>
                </a:ext>
              </a:extLst>
            </p:cNvPr>
            <p:cNvSpPr/>
            <p:nvPr/>
          </p:nvSpPr>
          <p:spPr>
            <a:xfrm>
              <a:off x="3712033" y="5838369"/>
              <a:ext cx="319314" cy="181428"/>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FE5A438-85A4-4264-9EBB-5EDC310A0CD3}"/>
                </a:ext>
              </a:extLst>
            </p:cNvPr>
            <p:cNvSpPr/>
            <p:nvPr/>
          </p:nvSpPr>
          <p:spPr>
            <a:xfrm>
              <a:off x="4623994" y="5174100"/>
              <a:ext cx="1060729" cy="576568"/>
            </a:xfrm>
            <a:prstGeom prst="rect">
              <a:avLst/>
            </a:prstGeom>
          </p:spPr>
          <p:txBody>
            <a:bodyPr wrap="square">
              <a:spAutoFit/>
            </a:bodyPr>
            <a:lstStyle/>
            <a:p>
              <a:r>
                <a:rPr lang="en-US" dirty="0">
                  <a:solidFill>
                    <a:schemeClr val="accent1">
                      <a:lumMod val="75000"/>
                    </a:schemeClr>
                  </a:solidFill>
                  <a:latin typeface="Arial" panose="020B0604020202020204" pitchFamily="34" charset="0"/>
                  <a:cs typeface="Arial" panose="020B0604020202020204" pitchFamily="34" charset="0"/>
                </a:rPr>
                <a:t>120</a:t>
              </a:r>
              <a:r>
                <a:rPr lang="en-US" baseline="30000" dirty="0">
                  <a:solidFill>
                    <a:schemeClr val="accent1">
                      <a:lumMod val="75000"/>
                    </a:schemeClr>
                  </a:solidFill>
                  <a:latin typeface="Arial" panose="020B0604020202020204" pitchFamily="34" charset="0"/>
                  <a:cs typeface="Arial" panose="020B0604020202020204" pitchFamily="34" charset="0"/>
                </a:rPr>
                <a:t>0</a:t>
              </a:r>
              <a:endParaRPr lang="en-US" dirty="0">
                <a:solidFill>
                  <a:schemeClr val="accent1">
                    <a:lumMod val="75000"/>
                  </a:schemeClr>
                </a:solidFill>
              </a:endParaRPr>
            </a:p>
          </p:txBody>
        </p:sp>
        <p:sp>
          <p:nvSpPr>
            <p:cNvPr id="88" name="TextBox 87">
              <a:extLst>
                <a:ext uri="{FF2B5EF4-FFF2-40B4-BE49-F238E27FC236}">
                  <a16:creationId xmlns:a16="http://schemas.microsoft.com/office/drawing/2014/main" id="{965603C2-7D9C-41B7-B0D1-9A2DA4F66BAE}"/>
                </a:ext>
              </a:extLst>
            </p:cNvPr>
            <p:cNvSpPr txBox="1"/>
            <p:nvPr/>
          </p:nvSpPr>
          <p:spPr>
            <a:xfrm>
              <a:off x="2289552" y="5326906"/>
              <a:ext cx="1075240" cy="528519"/>
            </a:xfrm>
            <a:prstGeom prst="rect">
              <a:avLst/>
            </a:prstGeom>
            <a:noFill/>
          </p:spPr>
          <p:txBody>
            <a:bodyPr wrap="square" rtlCol="0">
              <a:spAutoFit/>
            </a:bodyPr>
            <a:lstStyle/>
            <a:p>
              <a:r>
                <a:rPr lang="en-US" sz="1600" dirty="0"/>
                <a:t>Shell</a:t>
              </a:r>
            </a:p>
          </p:txBody>
        </p:sp>
        <p:sp>
          <p:nvSpPr>
            <p:cNvPr id="89" name="TextBox 88">
              <a:extLst>
                <a:ext uri="{FF2B5EF4-FFF2-40B4-BE49-F238E27FC236}">
                  <a16:creationId xmlns:a16="http://schemas.microsoft.com/office/drawing/2014/main" id="{897A332C-9CEE-48C9-A13C-ED23C5605B33}"/>
                </a:ext>
              </a:extLst>
            </p:cNvPr>
            <p:cNvSpPr txBox="1"/>
            <p:nvPr/>
          </p:nvSpPr>
          <p:spPr>
            <a:xfrm>
              <a:off x="3578969" y="5016323"/>
              <a:ext cx="667125" cy="539299"/>
            </a:xfrm>
            <a:prstGeom prst="rect">
              <a:avLst/>
            </a:prstGeom>
            <a:noFill/>
          </p:spPr>
          <p:txBody>
            <a:bodyPr wrap="square" rtlCol="0">
              <a:spAutoFit/>
            </a:bodyPr>
            <a:lstStyle/>
            <a:p>
              <a:r>
                <a:rPr lang="en-US" sz="1600" dirty="0"/>
                <a:t>IL</a:t>
              </a:r>
            </a:p>
          </p:txBody>
        </p:sp>
        <p:sp>
          <p:nvSpPr>
            <p:cNvPr id="90" name="TextBox 89">
              <a:extLst>
                <a:ext uri="{FF2B5EF4-FFF2-40B4-BE49-F238E27FC236}">
                  <a16:creationId xmlns:a16="http://schemas.microsoft.com/office/drawing/2014/main" id="{26303D7E-F1A2-45C2-9FF2-B235EF72D742}"/>
                </a:ext>
              </a:extLst>
            </p:cNvPr>
            <p:cNvSpPr txBox="1"/>
            <p:nvPr/>
          </p:nvSpPr>
          <p:spPr>
            <a:xfrm>
              <a:off x="2999409" y="5006696"/>
              <a:ext cx="849085" cy="528519"/>
            </a:xfrm>
            <a:prstGeom prst="rect">
              <a:avLst/>
            </a:prstGeom>
            <a:noFill/>
          </p:spPr>
          <p:txBody>
            <a:bodyPr wrap="square" rtlCol="0">
              <a:spAutoFit/>
            </a:bodyPr>
            <a:lstStyle/>
            <a:p>
              <a:r>
                <a:rPr lang="en-US" sz="1600" dirty="0"/>
                <a:t>OL</a:t>
              </a:r>
            </a:p>
          </p:txBody>
        </p:sp>
      </p:grpSp>
      <p:grpSp>
        <p:nvGrpSpPr>
          <p:cNvPr id="99" name="Group 98">
            <a:extLst>
              <a:ext uri="{FF2B5EF4-FFF2-40B4-BE49-F238E27FC236}">
                <a16:creationId xmlns:a16="http://schemas.microsoft.com/office/drawing/2014/main" id="{96D35E12-2FDE-48B9-9263-5822BB69FCC9}"/>
              </a:ext>
            </a:extLst>
          </p:cNvPr>
          <p:cNvGrpSpPr/>
          <p:nvPr/>
        </p:nvGrpSpPr>
        <p:grpSpPr>
          <a:xfrm>
            <a:off x="3134674" y="932234"/>
            <a:ext cx="6089271" cy="1924380"/>
            <a:chOff x="3716278" y="1028375"/>
            <a:chExt cx="6089271" cy="1924380"/>
          </a:xfrm>
        </p:grpSpPr>
        <p:grpSp>
          <p:nvGrpSpPr>
            <p:cNvPr id="80" name="Group 79">
              <a:extLst>
                <a:ext uri="{FF2B5EF4-FFF2-40B4-BE49-F238E27FC236}">
                  <a16:creationId xmlns:a16="http://schemas.microsoft.com/office/drawing/2014/main" id="{AD02B70A-517C-4B9E-91A0-A7FF94A1D6C1}"/>
                </a:ext>
              </a:extLst>
            </p:cNvPr>
            <p:cNvGrpSpPr/>
            <p:nvPr/>
          </p:nvGrpSpPr>
          <p:grpSpPr>
            <a:xfrm>
              <a:off x="3894505" y="1028375"/>
              <a:ext cx="5911044" cy="1924380"/>
              <a:chOff x="565757" y="904234"/>
              <a:chExt cx="7328975" cy="2657221"/>
            </a:xfrm>
          </p:grpSpPr>
          <p:pic>
            <p:nvPicPr>
              <p:cNvPr id="50" name="Picture 2">
                <a:extLst>
                  <a:ext uri="{FF2B5EF4-FFF2-40B4-BE49-F238E27FC236}">
                    <a16:creationId xmlns:a16="http://schemas.microsoft.com/office/drawing/2014/main" id="{0C42DFD7-A8B8-43CB-9BA0-1E383AA35A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 t="15117" r="-123" b="18366"/>
              <a:stretch/>
            </p:blipFill>
            <p:spPr bwMode="auto">
              <a:xfrm>
                <a:off x="1001116" y="1971846"/>
                <a:ext cx="6559726" cy="99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a:extLst>
                  <a:ext uri="{FF2B5EF4-FFF2-40B4-BE49-F238E27FC236}">
                    <a16:creationId xmlns:a16="http://schemas.microsoft.com/office/drawing/2014/main" id="{9AA63467-0C27-4C09-BDA1-585CF5F8E6A0}"/>
                  </a:ext>
                </a:extLst>
              </p:cNvPr>
              <p:cNvSpPr/>
              <p:nvPr/>
            </p:nvSpPr>
            <p:spPr>
              <a:xfrm>
                <a:off x="1145138" y="1498384"/>
                <a:ext cx="5927122" cy="5080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F2EA2AF-5E6E-4A08-9826-2F5D9158B83F}"/>
                  </a:ext>
                </a:extLst>
              </p:cNvPr>
              <p:cNvSpPr/>
              <p:nvPr/>
            </p:nvSpPr>
            <p:spPr>
              <a:xfrm>
                <a:off x="1145138" y="2960747"/>
                <a:ext cx="5927122" cy="508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E7AB9A32-ED9B-4F1A-8F89-A3E152AF224E}"/>
                  </a:ext>
                </a:extLst>
              </p:cNvPr>
              <p:cNvSpPr/>
              <p:nvPr/>
            </p:nvSpPr>
            <p:spPr>
              <a:xfrm>
                <a:off x="1010914" y="1978378"/>
                <a:ext cx="119300" cy="11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0FEC9EB-5A4B-4D64-BD62-1376D5FC19E3}"/>
                  </a:ext>
                </a:extLst>
              </p:cNvPr>
              <p:cNvSpPr/>
              <p:nvPr/>
            </p:nvSpPr>
            <p:spPr>
              <a:xfrm>
                <a:off x="7087318" y="2284942"/>
                <a:ext cx="136845" cy="11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9">
                <a:extLst>
                  <a:ext uri="{FF2B5EF4-FFF2-40B4-BE49-F238E27FC236}">
                    <a16:creationId xmlns:a16="http://schemas.microsoft.com/office/drawing/2014/main" id="{59BE413E-D42E-4E6B-979A-192AF1343E9C}"/>
                  </a:ext>
                </a:extLst>
              </p:cNvPr>
              <p:cNvSpPr/>
              <p:nvPr/>
            </p:nvSpPr>
            <p:spPr>
              <a:xfrm>
                <a:off x="2424131" y="2716696"/>
                <a:ext cx="236842" cy="151391"/>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0">
                <a:extLst>
                  <a:ext uri="{FF2B5EF4-FFF2-40B4-BE49-F238E27FC236}">
                    <a16:creationId xmlns:a16="http://schemas.microsoft.com/office/drawing/2014/main" id="{4DCE8FE0-7E29-4410-8396-193D3BBFE77A}"/>
                  </a:ext>
                </a:extLst>
              </p:cNvPr>
              <p:cNvSpPr/>
              <p:nvPr/>
            </p:nvSpPr>
            <p:spPr>
              <a:xfrm>
                <a:off x="5525847" y="3439391"/>
                <a:ext cx="242336" cy="109570"/>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1">
                <a:extLst>
                  <a:ext uri="{FF2B5EF4-FFF2-40B4-BE49-F238E27FC236}">
                    <a16:creationId xmlns:a16="http://schemas.microsoft.com/office/drawing/2014/main" id="{FEC2BD5F-F39D-42F5-82C5-EAA0925F940D}"/>
                  </a:ext>
                </a:extLst>
              </p:cNvPr>
              <p:cNvSpPr/>
              <p:nvPr/>
            </p:nvSpPr>
            <p:spPr>
              <a:xfrm>
                <a:off x="2483191" y="1380102"/>
                <a:ext cx="242336" cy="109570"/>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2">
                <a:extLst>
                  <a:ext uri="{FF2B5EF4-FFF2-40B4-BE49-F238E27FC236}">
                    <a16:creationId xmlns:a16="http://schemas.microsoft.com/office/drawing/2014/main" id="{38E592AA-9E71-4FA8-A899-42A2C8B6132F}"/>
                  </a:ext>
                </a:extLst>
              </p:cNvPr>
              <p:cNvSpPr/>
              <p:nvPr/>
            </p:nvSpPr>
            <p:spPr>
              <a:xfrm>
                <a:off x="5531341" y="2056658"/>
                <a:ext cx="236842" cy="151391"/>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3">
                <a:extLst>
                  <a:ext uri="{FF2B5EF4-FFF2-40B4-BE49-F238E27FC236}">
                    <a16:creationId xmlns:a16="http://schemas.microsoft.com/office/drawing/2014/main" id="{B8A285B2-CE72-4C39-8A50-5207411EF0F3}"/>
                  </a:ext>
                </a:extLst>
              </p:cNvPr>
              <p:cNvSpPr/>
              <p:nvPr/>
            </p:nvSpPr>
            <p:spPr>
              <a:xfrm>
                <a:off x="6624072" y="1372848"/>
                <a:ext cx="242336" cy="109570"/>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4">
                <a:extLst>
                  <a:ext uri="{FF2B5EF4-FFF2-40B4-BE49-F238E27FC236}">
                    <a16:creationId xmlns:a16="http://schemas.microsoft.com/office/drawing/2014/main" id="{10AFD6D3-6441-445E-923E-3C690224A160}"/>
                  </a:ext>
                </a:extLst>
              </p:cNvPr>
              <p:cNvSpPr/>
              <p:nvPr/>
            </p:nvSpPr>
            <p:spPr>
              <a:xfrm>
                <a:off x="1381846" y="3451885"/>
                <a:ext cx="242336" cy="109570"/>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5">
                <a:extLst>
                  <a:ext uri="{FF2B5EF4-FFF2-40B4-BE49-F238E27FC236}">
                    <a16:creationId xmlns:a16="http://schemas.microsoft.com/office/drawing/2014/main" id="{A0D430EE-7649-4E72-A7C7-31BCF9DA071F}"/>
                  </a:ext>
                </a:extLst>
              </p:cNvPr>
              <p:cNvSpPr/>
              <p:nvPr/>
            </p:nvSpPr>
            <p:spPr>
              <a:xfrm>
                <a:off x="5423597" y="2006432"/>
                <a:ext cx="236842" cy="151391"/>
              </a:xfrm>
              <a:prstGeom prst="roundRect">
                <a:avLst/>
              </a:prstGeom>
              <a:solidFill>
                <a:srgbClr val="00B050">
                  <a:alpha val="45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6">
                <a:extLst>
                  <a:ext uri="{FF2B5EF4-FFF2-40B4-BE49-F238E27FC236}">
                    <a16:creationId xmlns:a16="http://schemas.microsoft.com/office/drawing/2014/main" id="{2C7CD044-83D1-4A96-9E95-BD427456ADD0}"/>
                  </a:ext>
                </a:extLst>
              </p:cNvPr>
              <p:cNvSpPr/>
              <p:nvPr/>
            </p:nvSpPr>
            <p:spPr>
              <a:xfrm>
                <a:off x="2542552" y="2759130"/>
                <a:ext cx="236842" cy="151391"/>
              </a:xfrm>
              <a:prstGeom prst="roundRect">
                <a:avLst/>
              </a:prstGeom>
              <a:solidFill>
                <a:srgbClr val="00B050">
                  <a:alpha val="45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05174A8-336C-4DDE-B69E-0E5A1E33758E}"/>
                  </a:ext>
                </a:extLst>
              </p:cNvPr>
              <p:cNvSpPr txBox="1"/>
              <p:nvPr/>
            </p:nvSpPr>
            <p:spPr>
              <a:xfrm>
                <a:off x="3063731" y="904234"/>
                <a:ext cx="1120890" cy="1189954"/>
              </a:xfrm>
              <a:prstGeom prst="rect">
                <a:avLst/>
              </a:prstGeom>
              <a:solidFill>
                <a:schemeClr val="bg1">
                  <a:alpha val="50000"/>
                </a:schemeClr>
              </a:solidFill>
            </p:spPr>
            <p:txBody>
              <a:bodyPr wrap="square" rtlCol="0">
                <a:spAutoFit/>
              </a:bodyPr>
              <a:lstStyle/>
              <a:p>
                <a:pPr algn="ctr"/>
                <a:r>
                  <a:rPr lang="en-US" sz="1600" dirty="0">
                    <a:solidFill>
                      <a:srgbClr val="00B050"/>
                    </a:solidFill>
                    <a:latin typeface="Arial" panose="020B0604020202020204" pitchFamily="34" charset="0"/>
                    <a:cs typeface="Arial" panose="020B0604020202020204" pitchFamily="34" charset="0"/>
                  </a:rPr>
                  <a:t>Shell sensors</a:t>
                </a:r>
              </a:p>
              <a:p>
                <a:pPr algn="ctr"/>
                <a:r>
                  <a:rPr lang="en-US" dirty="0">
                    <a:solidFill>
                      <a:srgbClr val="00B050"/>
                    </a:solidFill>
                    <a:latin typeface="Arial" panose="020B0604020202020204" pitchFamily="34" charset="0"/>
                    <a:cs typeface="Arial" panose="020B0604020202020204" pitchFamily="34" charset="0"/>
                  </a:rPr>
                  <a:t>  (8x)</a:t>
                </a:r>
              </a:p>
            </p:txBody>
          </p:sp>
          <p:cxnSp>
            <p:nvCxnSpPr>
              <p:cNvPr id="64" name="Straight Arrow Connector 63">
                <a:extLst>
                  <a:ext uri="{FF2B5EF4-FFF2-40B4-BE49-F238E27FC236}">
                    <a16:creationId xmlns:a16="http://schemas.microsoft.com/office/drawing/2014/main" id="{17BD2D16-B5A3-4BE8-AC4E-BB8E9C879EA4}"/>
                  </a:ext>
                </a:extLst>
              </p:cNvPr>
              <p:cNvCxnSpPr>
                <a:cxnSpLocks/>
                <a:stCxn id="63" idx="3"/>
              </p:cNvCxnSpPr>
              <p:nvPr/>
            </p:nvCxnSpPr>
            <p:spPr>
              <a:xfrm flipV="1">
                <a:off x="4184621" y="1418494"/>
                <a:ext cx="2309964" cy="8071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6359B97-0C16-40DE-AA7E-9F0F8C8D63D1}"/>
                  </a:ext>
                </a:extLst>
              </p:cNvPr>
              <p:cNvCxnSpPr>
                <a:cxnSpLocks/>
                <a:stCxn id="63" idx="3"/>
                <a:endCxn id="61" idx="1"/>
              </p:cNvCxnSpPr>
              <p:nvPr/>
            </p:nvCxnSpPr>
            <p:spPr>
              <a:xfrm>
                <a:off x="4184621" y="1499211"/>
                <a:ext cx="1238976" cy="58291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4D57913-EA9B-4E46-A5FC-DC811F61E6C2}"/>
                  </a:ext>
                </a:extLst>
              </p:cNvPr>
              <p:cNvCxnSpPr>
                <a:cxnSpLocks/>
                <a:stCxn id="63" idx="3"/>
              </p:cNvCxnSpPr>
              <p:nvPr/>
            </p:nvCxnSpPr>
            <p:spPr>
              <a:xfrm>
                <a:off x="4184621" y="1499211"/>
                <a:ext cx="1394769" cy="184842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88A025C-4115-4059-925D-F3052F39361B}"/>
                  </a:ext>
                </a:extLst>
              </p:cNvPr>
              <p:cNvCxnSpPr>
                <a:cxnSpLocks/>
                <a:stCxn id="63" idx="1"/>
              </p:cNvCxnSpPr>
              <p:nvPr/>
            </p:nvCxnSpPr>
            <p:spPr>
              <a:xfrm flipH="1" flipV="1">
                <a:off x="2803327" y="1416047"/>
                <a:ext cx="260404" cy="8316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B081D13-02E3-4D14-BB53-815F5EC074FD}"/>
                  </a:ext>
                </a:extLst>
              </p:cNvPr>
              <p:cNvCxnSpPr>
                <a:cxnSpLocks/>
                <a:stCxn id="63" idx="1"/>
              </p:cNvCxnSpPr>
              <p:nvPr/>
            </p:nvCxnSpPr>
            <p:spPr>
              <a:xfrm flipH="1">
                <a:off x="2703125" y="1499211"/>
                <a:ext cx="360606" cy="10944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30D17F1-C59B-45CC-9F3D-3871B72D382E}"/>
                  </a:ext>
                </a:extLst>
              </p:cNvPr>
              <p:cNvCxnSpPr>
                <a:cxnSpLocks/>
                <a:stCxn id="63" idx="1"/>
              </p:cNvCxnSpPr>
              <p:nvPr/>
            </p:nvCxnSpPr>
            <p:spPr>
              <a:xfrm flipH="1">
                <a:off x="1601781" y="1499211"/>
                <a:ext cx="1461950" cy="186251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EBE337E-9935-4BFA-BA6F-47F6477C3B3B}"/>
                  </a:ext>
                </a:extLst>
              </p:cNvPr>
              <p:cNvCxnSpPr>
                <a:cxnSpLocks/>
              </p:cNvCxnSpPr>
              <p:nvPr/>
            </p:nvCxnSpPr>
            <p:spPr>
              <a:xfrm>
                <a:off x="565757" y="1723061"/>
                <a:ext cx="373635" cy="493164"/>
              </a:xfrm>
              <a:prstGeom prst="straightConnector1">
                <a:avLst/>
              </a:prstGeom>
              <a:ln w="222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EEC49DB6-35AE-4DD2-A967-54C1687A7025}"/>
                  </a:ext>
                </a:extLst>
              </p:cNvPr>
              <p:cNvSpPr txBox="1"/>
              <p:nvPr/>
            </p:nvSpPr>
            <p:spPr>
              <a:xfrm>
                <a:off x="4881110" y="1496934"/>
                <a:ext cx="1256754" cy="369332"/>
              </a:xfrm>
              <a:prstGeom prst="rect">
                <a:avLst/>
              </a:prstGeom>
              <a:noFill/>
            </p:spPr>
            <p:txBody>
              <a:bodyPr wrap="none" rtlCol="0">
                <a:spAutoFit/>
              </a:bodyPr>
              <a:lstStyle/>
              <a:p>
                <a:r>
                  <a:rPr lang="en-US" dirty="0">
                    <a:solidFill>
                      <a:srgbClr val="00B050"/>
                    </a:solidFill>
                    <a:latin typeface="Arial" panose="020B0604020202020204" pitchFamily="34" charset="0"/>
                    <a:cs typeface="Arial" panose="020B0604020202020204" pitchFamily="34" charset="0"/>
                  </a:rPr>
                  <a:t>120</a:t>
                </a:r>
                <a:r>
                  <a:rPr lang="en-US" baseline="30000" dirty="0">
                    <a:solidFill>
                      <a:srgbClr val="00B050"/>
                    </a:solidFill>
                    <a:latin typeface="Arial" panose="020B0604020202020204" pitchFamily="34" charset="0"/>
                    <a:cs typeface="Arial" panose="020B0604020202020204" pitchFamily="34" charset="0"/>
                  </a:rPr>
                  <a:t>0</a:t>
                </a:r>
                <a:r>
                  <a:rPr lang="en-US" dirty="0">
                    <a:solidFill>
                      <a:srgbClr val="00B050"/>
                    </a:solidFill>
                    <a:latin typeface="Arial" panose="020B0604020202020204" pitchFamily="34" charset="0"/>
                    <a:cs typeface="Arial" panose="020B0604020202020204" pitchFamily="34" charset="0"/>
                  </a:rPr>
                  <a:t> apart</a:t>
                </a:r>
              </a:p>
            </p:txBody>
          </p:sp>
          <p:sp>
            <p:nvSpPr>
              <p:cNvPr id="72" name="TextBox 71">
                <a:extLst>
                  <a:ext uri="{FF2B5EF4-FFF2-40B4-BE49-F238E27FC236}">
                    <a16:creationId xmlns:a16="http://schemas.microsoft.com/office/drawing/2014/main" id="{815BBE7E-7212-4B2E-A357-91D06B0F189B}"/>
                  </a:ext>
                </a:extLst>
              </p:cNvPr>
              <p:cNvSpPr txBox="1"/>
              <p:nvPr/>
            </p:nvSpPr>
            <p:spPr>
              <a:xfrm>
                <a:off x="1929159" y="2986356"/>
                <a:ext cx="1397631" cy="467482"/>
              </a:xfrm>
              <a:prstGeom prst="rect">
                <a:avLst/>
              </a:prstGeom>
              <a:noFill/>
            </p:spPr>
            <p:txBody>
              <a:bodyPr wrap="none" rtlCol="0">
                <a:spAutoFit/>
              </a:bodyPr>
              <a:lstStyle/>
              <a:p>
                <a:r>
                  <a:rPr lang="en-US" sz="1600" dirty="0">
                    <a:solidFill>
                      <a:srgbClr val="00B050"/>
                    </a:solidFill>
                    <a:latin typeface="Arial" panose="020B0604020202020204" pitchFamily="34" charset="0"/>
                    <a:cs typeface="Arial" panose="020B0604020202020204" pitchFamily="34" charset="0"/>
                  </a:rPr>
                  <a:t>120</a:t>
                </a:r>
                <a:r>
                  <a:rPr lang="en-US" sz="1600" baseline="30000" dirty="0">
                    <a:solidFill>
                      <a:srgbClr val="00B050"/>
                    </a:solidFill>
                    <a:latin typeface="Arial" panose="020B0604020202020204" pitchFamily="34" charset="0"/>
                    <a:cs typeface="Arial" panose="020B0604020202020204" pitchFamily="34" charset="0"/>
                  </a:rPr>
                  <a:t>0</a:t>
                </a:r>
                <a:r>
                  <a:rPr lang="en-US" sz="1600" dirty="0">
                    <a:solidFill>
                      <a:srgbClr val="00B050"/>
                    </a:solidFill>
                    <a:latin typeface="Arial" panose="020B0604020202020204" pitchFamily="34" charset="0"/>
                    <a:cs typeface="Arial" panose="020B0604020202020204" pitchFamily="34" charset="0"/>
                  </a:rPr>
                  <a:t> apart</a:t>
                </a:r>
              </a:p>
            </p:txBody>
          </p:sp>
          <p:sp>
            <p:nvSpPr>
              <p:cNvPr id="73" name="Rounded Rectangle 33">
                <a:extLst>
                  <a:ext uri="{FF2B5EF4-FFF2-40B4-BE49-F238E27FC236}">
                    <a16:creationId xmlns:a16="http://schemas.microsoft.com/office/drawing/2014/main" id="{7C834552-53EF-49BD-9A4B-8442653402D2}"/>
                  </a:ext>
                </a:extLst>
              </p:cNvPr>
              <p:cNvSpPr/>
              <p:nvPr/>
            </p:nvSpPr>
            <p:spPr>
              <a:xfrm>
                <a:off x="986248" y="2070906"/>
                <a:ext cx="129151" cy="237698"/>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34">
                <a:extLst>
                  <a:ext uri="{FF2B5EF4-FFF2-40B4-BE49-F238E27FC236}">
                    <a16:creationId xmlns:a16="http://schemas.microsoft.com/office/drawing/2014/main" id="{E693E726-2FC7-468B-88E9-A4603E6E53D6}"/>
                  </a:ext>
                </a:extLst>
              </p:cNvPr>
              <p:cNvSpPr/>
              <p:nvPr/>
            </p:nvSpPr>
            <p:spPr>
              <a:xfrm>
                <a:off x="7089282" y="1998223"/>
                <a:ext cx="129151" cy="237698"/>
              </a:xfrm>
              <a:prstGeom prst="roundRect">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15E70C6-D81C-4FEE-8339-E18A9F29FB58}"/>
                  </a:ext>
                </a:extLst>
              </p:cNvPr>
              <p:cNvSpPr/>
              <p:nvPr/>
            </p:nvSpPr>
            <p:spPr>
              <a:xfrm>
                <a:off x="7315727" y="1181117"/>
                <a:ext cx="579005" cy="369332"/>
              </a:xfrm>
              <a:prstGeom prst="rect">
                <a:avLst/>
              </a:prstGeom>
            </p:spPr>
            <p:txBody>
              <a:bodyPr wrap="none">
                <a:spAutoFit/>
              </a:bodyPr>
              <a:lstStyle/>
              <a:p>
                <a:r>
                  <a:rPr lang="en-US" b="1" dirty="0">
                    <a:solidFill>
                      <a:srgbClr val="00B050"/>
                    </a:solidFill>
                    <a:latin typeface="Arial" panose="020B0604020202020204" pitchFamily="34" charset="0"/>
                    <a:cs typeface="Arial" panose="020B0604020202020204" pitchFamily="34" charset="0"/>
                  </a:rPr>
                  <a:t>S</a:t>
                </a:r>
                <a:r>
                  <a:rPr lang="en-US" b="1" baseline="-25000" dirty="0">
                    <a:solidFill>
                      <a:srgbClr val="00B050"/>
                    </a:solidFill>
                    <a:latin typeface="Arial" panose="020B0604020202020204" pitchFamily="34" charset="0"/>
                    <a:cs typeface="Arial" panose="020B0604020202020204" pitchFamily="34" charset="0"/>
                  </a:rPr>
                  <a:t>top</a:t>
                </a:r>
                <a:endParaRPr lang="en-US" b="1" dirty="0">
                  <a:solidFill>
                    <a:srgbClr val="00B050"/>
                  </a:solidFill>
                  <a:latin typeface="Arial" panose="020B0604020202020204" pitchFamily="34" charset="0"/>
                  <a:cs typeface="Arial" panose="020B0604020202020204" pitchFamily="34" charset="0"/>
                </a:endParaRPr>
              </a:p>
            </p:txBody>
          </p:sp>
          <p:cxnSp>
            <p:nvCxnSpPr>
              <p:cNvPr id="77" name="Straight Arrow Connector 76">
                <a:extLst>
                  <a:ext uri="{FF2B5EF4-FFF2-40B4-BE49-F238E27FC236}">
                    <a16:creationId xmlns:a16="http://schemas.microsoft.com/office/drawing/2014/main" id="{59EDC233-4484-4EB6-AABE-42F519524C68}"/>
                  </a:ext>
                </a:extLst>
              </p:cNvPr>
              <p:cNvCxnSpPr>
                <a:cxnSpLocks/>
              </p:cNvCxnSpPr>
              <p:nvPr/>
            </p:nvCxnSpPr>
            <p:spPr>
              <a:xfrm flipH="1">
                <a:off x="7282426" y="1628356"/>
                <a:ext cx="201236" cy="467683"/>
              </a:xfrm>
              <a:prstGeom prst="straightConnector1">
                <a:avLst/>
              </a:prstGeom>
              <a:ln w="2222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92" name="TextBox 91">
              <a:extLst>
                <a:ext uri="{FF2B5EF4-FFF2-40B4-BE49-F238E27FC236}">
                  <a16:creationId xmlns:a16="http://schemas.microsoft.com/office/drawing/2014/main" id="{AB6A728B-75D9-4615-891A-46E6DFEB7F74}"/>
                </a:ext>
              </a:extLst>
            </p:cNvPr>
            <p:cNvSpPr txBox="1"/>
            <p:nvPr/>
          </p:nvSpPr>
          <p:spPr>
            <a:xfrm>
              <a:off x="3716278" y="1264313"/>
              <a:ext cx="579653" cy="369332"/>
            </a:xfrm>
            <a:prstGeom prst="rect">
              <a:avLst/>
            </a:prstGeom>
            <a:noFill/>
          </p:spPr>
          <p:txBody>
            <a:bodyPr wrap="square" rtlCol="0">
              <a:spAutoFit/>
            </a:bodyPr>
            <a:lstStyle/>
            <a:p>
              <a:r>
                <a:rPr lang="en-US" b="1" dirty="0" err="1">
                  <a:solidFill>
                    <a:srgbClr val="00B050"/>
                  </a:solidFill>
                  <a:latin typeface="Arial" panose="020B0604020202020204" pitchFamily="34" charset="0"/>
                  <a:cs typeface="Arial" panose="020B0604020202020204" pitchFamily="34" charset="0"/>
                </a:rPr>
                <a:t>S</a:t>
              </a:r>
              <a:r>
                <a:rPr lang="en-US" b="1" baseline="-25000" dirty="0" err="1">
                  <a:solidFill>
                    <a:srgbClr val="00B050"/>
                  </a:solidFill>
                  <a:latin typeface="Arial" panose="020B0604020202020204" pitchFamily="34" charset="0"/>
                  <a:cs typeface="Arial" panose="020B0604020202020204" pitchFamily="34" charset="0"/>
                </a:rPr>
                <a:t>bot</a:t>
              </a:r>
              <a:endParaRPr lang="en-US" b="1" baseline="-25000" dirty="0">
                <a:solidFill>
                  <a:srgbClr val="00B050"/>
                </a:solidFill>
                <a:latin typeface="Arial" panose="020B0604020202020204" pitchFamily="34" charset="0"/>
                <a:cs typeface="Arial" panose="020B0604020202020204" pitchFamily="34" charset="0"/>
              </a:endParaRPr>
            </a:p>
          </p:txBody>
        </p:sp>
      </p:grpSp>
      <p:pic>
        <p:nvPicPr>
          <p:cNvPr id="97" name="Picture 96">
            <a:extLst>
              <a:ext uri="{FF2B5EF4-FFF2-40B4-BE49-F238E27FC236}">
                <a16:creationId xmlns:a16="http://schemas.microsoft.com/office/drawing/2014/main" id="{BCE3DB81-9EDE-490C-BA5E-7F0A4C2BDFEC}"/>
              </a:ext>
            </a:extLst>
          </p:cNvPr>
          <p:cNvPicPr>
            <a:picLocks noChangeAspect="1"/>
          </p:cNvPicPr>
          <p:nvPr/>
        </p:nvPicPr>
        <p:blipFill rotWithShape="1">
          <a:blip r:embed="rId4">
            <a:extLst>
              <a:ext uri="{28A0092B-C50C-407E-A947-70E740481C1C}">
                <a14:useLocalDpi xmlns:a14="http://schemas.microsoft.com/office/drawing/2010/main" val="0"/>
              </a:ext>
            </a:extLst>
          </a:blip>
          <a:srcRect r="28023"/>
          <a:stretch/>
        </p:blipFill>
        <p:spPr>
          <a:xfrm>
            <a:off x="173687" y="3910562"/>
            <a:ext cx="3530435" cy="2022164"/>
          </a:xfrm>
          <a:prstGeom prst="rect">
            <a:avLst/>
          </a:prstGeom>
        </p:spPr>
      </p:pic>
      <p:sp>
        <p:nvSpPr>
          <p:cNvPr id="98" name="TextBox 97">
            <a:extLst>
              <a:ext uri="{FF2B5EF4-FFF2-40B4-BE49-F238E27FC236}">
                <a16:creationId xmlns:a16="http://schemas.microsoft.com/office/drawing/2014/main" id="{44E4AC1C-14EA-413D-996C-42FA1996870D}"/>
              </a:ext>
            </a:extLst>
          </p:cNvPr>
          <p:cNvSpPr txBox="1"/>
          <p:nvPr/>
        </p:nvSpPr>
        <p:spPr>
          <a:xfrm>
            <a:off x="4148486" y="3916509"/>
            <a:ext cx="7583914" cy="1754326"/>
          </a:xfrm>
          <a:prstGeom prst="rect">
            <a:avLst/>
          </a:prstGeom>
          <a:noFill/>
        </p:spPr>
        <p:txBody>
          <a:bodyPr wrap="square" rtlCol="0">
            <a:spAutoFit/>
          </a:bodyPr>
          <a:lstStyle/>
          <a:p>
            <a:pPr algn="just"/>
            <a:r>
              <a:rPr lang="en-US" dirty="0">
                <a:solidFill>
                  <a:schemeClr val="tx2">
                    <a:lumMod val="75000"/>
                  </a:schemeClr>
                </a:solidFill>
              </a:rPr>
              <a:t>We collected acoustic signals in both triggered mode (for all 8 sensors, triggered by the magnet quench detection system) and in continuous streaming mode for 2 acoustic sensors, magnet current and voltage.</a:t>
            </a:r>
          </a:p>
          <a:p>
            <a:pPr algn="just"/>
            <a:endParaRPr lang="en-US" dirty="0">
              <a:solidFill>
                <a:schemeClr val="tx2">
                  <a:lumMod val="75000"/>
                </a:schemeClr>
              </a:solidFill>
            </a:endParaRPr>
          </a:p>
          <a:p>
            <a:pPr algn="just"/>
            <a:r>
              <a:rPr lang="en-US" dirty="0">
                <a:solidFill>
                  <a:schemeClr val="tx2">
                    <a:lumMod val="75000"/>
                  </a:schemeClr>
                </a:solidFill>
              </a:rPr>
              <a:t>The continuous rate was either 1 MHz or 500 kHz; we then re-sampled all 1 MHz data to 500 kHz for a consistency of analysis.</a:t>
            </a:r>
          </a:p>
        </p:txBody>
      </p:sp>
      <p:sp>
        <p:nvSpPr>
          <p:cNvPr id="106" name="Oval 105">
            <a:extLst>
              <a:ext uri="{FF2B5EF4-FFF2-40B4-BE49-F238E27FC236}">
                <a16:creationId xmlns:a16="http://schemas.microsoft.com/office/drawing/2014/main" id="{203A0DC8-9721-4A4B-87EF-888B7825868B}"/>
              </a:ext>
            </a:extLst>
          </p:cNvPr>
          <p:cNvSpPr/>
          <p:nvPr/>
        </p:nvSpPr>
        <p:spPr>
          <a:xfrm>
            <a:off x="10052919" y="1088036"/>
            <a:ext cx="1377162" cy="1433839"/>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84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12A1-2D03-4946-A8CF-B0037DBFC31E}"/>
              </a:ext>
            </a:extLst>
          </p:cNvPr>
          <p:cNvSpPr>
            <a:spLocks noGrp="1"/>
          </p:cNvSpPr>
          <p:nvPr>
            <p:ph type="title"/>
          </p:nvPr>
        </p:nvSpPr>
        <p:spPr/>
        <p:txBody>
          <a:bodyPr/>
          <a:lstStyle/>
          <a:p>
            <a:r>
              <a:rPr lang="en-US" dirty="0"/>
              <a:t>Quench locations</a:t>
            </a:r>
          </a:p>
        </p:txBody>
      </p:sp>
      <p:pic>
        <p:nvPicPr>
          <p:cNvPr id="3" name="rotation_all_correct">
            <a:hlinkClick r:id="" action="ppaction://media"/>
            <a:extLst>
              <a:ext uri="{FF2B5EF4-FFF2-40B4-BE49-F238E27FC236}">
                <a16:creationId xmlns:a16="http://schemas.microsoft.com/office/drawing/2014/main" id="{78723E60-B1A8-445F-9950-744A7C10DBE7}"/>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581" t="1218" r="-581" b="1218"/>
          <a:stretch/>
        </p:blipFill>
        <p:spPr>
          <a:xfrm>
            <a:off x="1688338" y="972912"/>
            <a:ext cx="8438428" cy="2009150"/>
          </a:xfrm>
          <a:prstGeom prst="rect">
            <a:avLst/>
          </a:prstGeom>
        </p:spPr>
      </p:pic>
      <p:graphicFrame>
        <p:nvGraphicFramePr>
          <p:cNvPr id="4" name="Object 3">
            <a:extLst>
              <a:ext uri="{FF2B5EF4-FFF2-40B4-BE49-F238E27FC236}">
                <a16:creationId xmlns:a16="http://schemas.microsoft.com/office/drawing/2014/main" id="{641B5464-DF16-400B-AD2E-4BDA9757E597}"/>
              </a:ext>
            </a:extLst>
          </p:cNvPr>
          <p:cNvGraphicFramePr>
            <a:graphicFrameLocks noChangeAspect="1"/>
          </p:cNvGraphicFramePr>
          <p:nvPr>
            <p:extLst>
              <p:ext uri="{D42A27DB-BD31-4B8C-83A1-F6EECF244321}">
                <p14:modId xmlns:p14="http://schemas.microsoft.com/office/powerpoint/2010/main" val="2757359572"/>
              </p:ext>
            </p:extLst>
          </p:nvPr>
        </p:nvGraphicFramePr>
        <p:xfrm>
          <a:off x="0" y="2609090"/>
          <a:ext cx="6981914" cy="4055248"/>
        </p:xfrm>
        <a:graphic>
          <a:graphicData uri="http://schemas.openxmlformats.org/presentationml/2006/ole">
            <mc:AlternateContent xmlns:mc="http://schemas.openxmlformats.org/markup-compatibility/2006">
              <mc:Choice xmlns:v="urn:schemas-microsoft-com:vml" Requires="v">
                <p:oleObj spid="_x0000_s6210" name="Graph" r:id="rId6" imgW="3679200" imgH="2136960" progId="Origin50.Graph">
                  <p:embed/>
                </p:oleObj>
              </mc:Choice>
              <mc:Fallback>
                <p:oleObj name="Graph" r:id="rId6" imgW="3679200" imgH="2136960" progId="Origin50.Graph">
                  <p:embed/>
                  <p:pic>
                    <p:nvPicPr>
                      <p:cNvPr id="11" name="Object 10"/>
                      <p:cNvPicPr/>
                      <p:nvPr/>
                    </p:nvPicPr>
                    <p:blipFill>
                      <a:blip r:embed="rId7"/>
                      <a:stretch>
                        <a:fillRect/>
                      </a:stretch>
                    </p:blipFill>
                    <p:spPr>
                      <a:xfrm>
                        <a:off x="0" y="2609090"/>
                        <a:ext cx="6981914" cy="405524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DD57104-B1D9-428C-BDD3-3B76A055D396}"/>
              </a:ext>
            </a:extLst>
          </p:cNvPr>
          <p:cNvSpPr txBox="1"/>
          <p:nvPr/>
        </p:nvSpPr>
        <p:spPr>
          <a:xfrm>
            <a:off x="6762839" y="3201975"/>
            <a:ext cx="5229136" cy="923330"/>
          </a:xfrm>
          <a:prstGeom prst="rect">
            <a:avLst/>
          </a:prstGeom>
          <a:noFill/>
        </p:spPr>
        <p:txBody>
          <a:bodyPr wrap="square" rtlCol="0">
            <a:spAutoFit/>
          </a:bodyPr>
          <a:lstStyle/>
          <a:p>
            <a:pPr algn="just"/>
            <a:r>
              <a:rPr lang="en-US" dirty="0">
                <a:solidFill>
                  <a:schemeClr val="tx1">
                    <a:lumMod val="75000"/>
                    <a:lumOff val="25000"/>
                  </a:schemeClr>
                </a:solidFill>
              </a:rPr>
              <a:t>Quench locations we determined using AE triangulation, they appear to be distributed uniformly around the coil</a:t>
            </a:r>
          </a:p>
        </p:txBody>
      </p:sp>
      <p:sp>
        <p:nvSpPr>
          <p:cNvPr id="7" name="TextBox 6">
            <a:extLst>
              <a:ext uri="{FF2B5EF4-FFF2-40B4-BE49-F238E27FC236}">
                <a16:creationId xmlns:a16="http://schemas.microsoft.com/office/drawing/2014/main" id="{F51A9CD0-FEE2-45A2-8E6F-4484E9E08E12}"/>
              </a:ext>
            </a:extLst>
          </p:cNvPr>
          <p:cNvSpPr txBox="1"/>
          <p:nvPr/>
        </p:nvSpPr>
        <p:spPr>
          <a:xfrm>
            <a:off x="6604089" y="4371489"/>
            <a:ext cx="5387886"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FF0000"/>
                </a:solidFill>
              </a:rPr>
              <a:t>What is the physics of energy releases responsible for premature quenching? </a:t>
            </a:r>
          </a:p>
          <a:p>
            <a:pPr marL="285750" indent="-285750">
              <a:buFont typeface="Wingdings" panose="05000000000000000000" pitchFamily="2" charset="2"/>
              <a:buChar char="§"/>
            </a:pPr>
            <a:r>
              <a:rPr lang="en-US" dirty="0">
                <a:solidFill>
                  <a:srgbClr val="FF0000"/>
                </a:solidFill>
              </a:rPr>
              <a:t>What defines the length of the training process</a:t>
            </a:r>
          </a:p>
          <a:p>
            <a:pPr marL="285750" indent="-285750">
              <a:buFont typeface="Wingdings" panose="05000000000000000000" pitchFamily="2" charset="2"/>
              <a:buChar char="§"/>
            </a:pPr>
            <a:r>
              <a:rPr lang="en-US" dirty="0">
                <a:solidFill>
                  <a:srgbClr val="FF0000"/>
                </a:solidFill>
              </a:rPr>
              <a:t>What defines the shape and slopes of the training plot?</a:t>
            </a:r>
          </a:p>
        </p:txBody>
      </p:sp>
    </p:spTree>
    <p:extLst>
      <p:ext uri="{BB962C8B-B14F-4D97-AF65-F5344CB8AC3E}">
        <p14:creationId xmlns:p14="http://schemas.microsoft.com/office/powerpoint/2010/main" val="298300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Visible coil defects after testing</a:t>
            </a:r>
          </a:p>
        </p:txBody>
      </p:sp>
      <p:grpSp>
        <p:nvGrpSpPr>
          <p:cNvPr id="5" name="Group 4"/>
          <p:cNvGrpSpPr/>
          <p:nvPr/>
        </p:nvGrpSpPr>
        <p:grpSpPr>
          <a:xfrm>
            <a:off x="243984" y="1141870"/>
            <a:ext cx="7859821" cy="4928335"/>
            <a:chOff x="874020" y="428716"/>
            <a:chExt cx="6478553" cy="2933191"/>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11437"/>
            <a:stretch/>
          </p:blipFill>
          <p:spPr>
            <a:xfrm>
              <a:off x="874020" y="435827"/>
              <a:ext cx="6478553" cy="2926080"/>
            </a:xfrm>
            <a:prstGeom prst="rect">
              <a:avLst/>
            </a:prstGeom>
          </p:spPr>
        </p:pic>
        <p:sp>
          <p:nvSpPr>
            <p:cNvPr id="14" name="TextBox 13"/>
            <p:cNvSpPr txBox="1"/>
            <p:nvPr/>
          </p:nvSpPr>
          <p:spPr>
            <a:xfrm>
              <a:off x="950262" y="428716"/>
              <a:ext cx="691215" cy="523220"/>
            </a:xfrm>
            <a:prstGeom prst="rect">
              <a:avLst/>
            </a:prstGeom>
            <a:noFill/>
          </p:spPr>
          <p:txBody>
            <a:bodyPr wrap="none" rtlCol="0">
              <a:spAutoFit/>
            </a:bodyPr>
            <a:lstStyle/>
            <a:p>
              <a:r>
                <a:rPr lang="en-US" sz="2800" dirty="0"/>
                <a:t>49⁰</a:t>
              </a:r>
            </a:p>
          </p:txBody>
        </p:sp>
      </p:grpSp>
      <p:sp>
        <p:nvSpPr>
          <p:cNvPr id="6" name="TextBox 5"/>
          <p:cNvSpPr txBox="1"/>
          <p:nvPr/>
        </p:nvSpPr>
        <p:spPr>
          <a:xfrm>
            <a:off x="5181600" y="5274217"/>
            <a:ext cx="1858193" cy="830997"/>
          </a:xfrm>
          <a:prstGeom prst="rect">
            <a:avLst/>
          </a:prstGeom>
          <a:noFill/>
        </p:spPr>
        <p:txBody>
          <a:bodyPr wrap="square" rtlCol="0">
            <a:spAutoFit/>
          </a:bodyPr>
          <a:lstStyle/>
          <a:p>
            <a:r>
              <a:rPr lang="en-US" sz="2400" dirty="0">
                <a:solidFill>
                  <a:srgbClr val="FF0000"/>
                </a:solidFill>
              </a:rPr>
              <a:t>Transverse cracking</a:t>
            </a:r>
          </a:p>
        </p:txBody>
      </p:sp>
      <p:cxnSp>
        <p:nvCxnSpPr>
          <p:cNvPr id="7" name="Straight Arrow Connector 6"/>
          <p:cNvCxnSpPr/>
          <p:nvPr/>
        </p:nvCxnSpPr>
        <p:spPr>
          <a:xfrm flipH="1" flipV="1">
            <a:off x="6465809" y="3958453"/>
            <a:ext cx="417462" cy="143883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flipV="1">
            <a:off x="5558835" y="3418725"/>
            <a:ext cx="1324439" cy="195336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3313108" y="4944374"/>
            <a:ext cx="3551774" cy="43966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flipV="1">
            <a:off x="2065920" y="3689333"/>
            <a:ext cx="4798961" cy="16730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4546" y="1719127"/>
            <a:ext cx="1858193" cy="830997"/>
          </a:xfrm>
          <a:prstGeom prst="rect">
            <a:avLst/>
          </a:prstGeom>
          <a:noFill/>
        </p:spPr>
        <p:txBody>
          <a:bodyPr wrap="square" rtlCol="0">
            <a:spAutoFit/>
          </a:bodyPr>
          <a:lstStyle/>
          <a:p>
            <a:r>
              <a:rPr lang="en-US" sz="2400" dirty="0">
                <a:solidFill>
                  <a:srgbClr val="FF0000"/>
                </a:solidFill>
              </a:rPr>
              <a:t>De-bonding/ separation</a:t>
            </a:r>
          </a:p>
        </p:txBody>
      </p:sp>
      <p:cxnSp>
        <p:nvCxnSpPr>
          <p:cNvPr id="12" name="Straight Arrow Connector 11"/>
          <p:cNvCxnSpPr>
            <a:cxnSpLocks/>
          </p:cNvCxnSpPr>
          <p:nvPr/>
        </p:nvCxnSpPr>
        <p:spPr>
          <a:xfrm flipH="1">
            <a:off x="1069959" y="2299172"/>
            <a:ext cx="2666024" cy="100873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ADBFF7-EECB-42BF-9021-35453DF5DB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 t="38940" r="27549" b="2923"/>
          <a:stretch/>
        </p:blipFill>
        <p:spPr>
          <a:xfrm rot="10800000">
            <a:off x="8493244" y="1141870"/>
            <a:ext cx="3441821" cy="4916387"/>
          </a:xfrm>
          <a:prstGeom prst="rect">
            <a:avLst/>
          </a:prstGeom>
        </p:spPr>
      </p:pic>
      <p:cxnSp>
        <p:nvCxnSpPr>
          <p:cNvPr id="18" name="Straight Arrow Connector 17">
            <a:extLst>
              <a:ext uri="{FF2B5EF4-FFF2-40B4-BE49-F238E27FC236}">
                <a16:creationId xmlns:a16="http://schemas.microsoft.com/office/drawing/2014/main" id="{A1F2EE99-DDDF-44B7-A63F-423ADEBD8AFE}"/>
              </a:ext>
            </a:extLst>
          </p:cNvPr>
          <p:cNvCxnSpPr>
            <a:cxnSpLocks/>
          </p:cNvCxnSpPr>
          <p:nvPr/>
        </p:nvCxnSpPr>
        <p:spPr>
          <a:xfrm flipV="1">
            <a:off x="6883273" y="4271279"/>
            <a:ext cx="2092170" cy="109106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040283A-C948-441C-A6CE-10881E532753}"/>
              </a:ext>
            </a:extLst>
          </p:cNvPr>
          <p:cNvCxnSpPr>
            <a:cxnSpLocks/>
          </p:cNvCxnSpPr>
          <p:nvPr/>
        </p:nvCxnSpPr>
        <p:spPr>
          <a:xfrm flipV="1">
            <a:off x="6883270" y="3418727"/>
            <a:ext cx="2059803" cy="195335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22499C-C72E-4F2F-934B-55FC7250A814}"/>
              </a:ext>
            </a:extLst>
          </p:cNvPr>
          <p:cNvCxnSpPr>
            <a:cxnSpLocks/>
          </p:cNvCxnSpPr>
          <p:nvPr/>
        </p:nvCxnSpPr>
        <p:spPr>
          <a:xfrm>
            <a:off x="5325436" y="2299172"/>
            <a:ext cx="5638800" cy="72438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43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2C0B-1EB4-419A-B47F-7BADEBBD15CE}"/>
              </a:ext>
            </a:extLst>
          </p:cNvPr>
          <p:cNvSpPr>
            <a:spLocks noGrp="1"/>
          </p:cNvSpPr>
          <p:nvPr>
            <p:ph type="title"/>
          </p:nvPr>
        </p:nvSpPr>
        <p:spPr/>
        <p:txBody>
          <a:bodyPr/>
          <a:lstStyle/>
          <a:p>
            <a:r>
              <a:rPr lang="en-US" dirty="0"/>
              <a:t>Acoustic signal parameters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7B98D7-E942-4060-BA16-F6D84BB8A2A1}"/>
                  </a:ext>
                </a:extLst>
              </p:cNvPr>
              <p:cNvSpPr txBox="1"/>
              <p:nvPr/>
            </p:nvSpPr>
            <p:spPr>
              <a:xfrm>
                <a:off x="7534806" y="5694565"/>
                <a:ext cx="1962365" cy="307777"/>
              </a:xfrm>
              <a:prstGeom prst="rect">
                <a:avLst/>
              </a:prstGeom>
              <a:noFill/>
            </p:spPr>
            <p:txBody>
              <a:bodyPr wrap="square" lIns="0" tIns="0" rIns="0" bIns="0" rtlCol="0">
                <a:spAutoFit/>
              </a:bodyPr>
              <a:lstStyle/>
              <a:p>
                <a14:m>
                  <m:oMath xmlns:m="http://schemas.openxmlformats.org/officeDocument/2006/math">
                    <m:sSub>
                      <m:sSubPr>
                        <m:ctrlPr>
                          <a:rPr lang="en-US" sz="2000" i="1" smtClean="0">
                            <a:solidFill>
                              <a:schemeClr val="tx1">
                                <a:lumMod val="75000"/>
                                <a:lumOff val="25000"/>
                              </a:schemeClr>
                            </a:solidFill>
                            <a:latin typeface="Cambria Math" panose="02040503050406030204" pitchFamily="18" charset="0"/>
                          </a:rPr>
                        </m:ctrlPr>
                      </m:sSubPr>
                      <m:e>
                        <m:sSub>
                          <m:sSubPr>
                            <m:ctrlPr>
                              <a:rPr lang="en-US" sz="200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𝑈</m:t>
                            </m:r>
                          </m:e>
                          <m:sub>
                            <m:r>
                              <a:rPr lang="en-US" sz="2000" b="0" i="1" smtClean="0">
                                <a:solidFill>
                                  <a:schemeClr val="tx1">
                                    <a:lumMod val="75000"/>
                                    <a:lumOff val="25000"/>
                                  </a:schemeClr>
                                </a:solidFill>
                                <a:latin typeface="Cambria Math" panose="02040503050406030204" pitchFamily="18" charset="0"/>
                              </a:rPr>
                              <m:t>𝑏𝑖𝑎𝑠</m:t>
                            </m:r>
                          </m:sub>
                        </m:sSub>
                        <m:r>
                          <a:rPr lang="en-US" sz="2000" b="0" i="1" smtClean="0">
                            <a:solidFill>
                              <a:schemeClr val="tx1">
                                <a:lumMod val="75000"/>
                                <a:lumOff val="25000"/>
                              </a:schemeClr>
                            </a:solidFill>
                            <a:latin typeface="Cambria Math" panose="02040503050406030204" pitchFamily="18" charset="0"/>
                          </a:rPr>
                          <m:t>= </m:t>
                        </m:r>
                        <m:r>
                          <a:rPr lang="en-US" sz="2000" b="0" i="1" smtClean="0">
                            <a:solidFill>
                              <a:schemeClr val="tx1">
                                <a:lumMod val="75000"/>
                                <a:lumOff val="25000"/>
                              </a:schemeClr>
                            </a:solidFill>
                            <a:latin typeface="Cambria Math" panose="02040503050406030204" pitchFamily="18" charset="0"/>
                          </a:rPr>
                          <m:t>𝑈</m:t>
                        </m:r>
                      </m:e>
                      <m:sub>
                        <m:r>
                          <a:rPr lang="en-US" sz="2000" b="0" i="1" smtClean="0">
                            <a:solidFill>
                              <a:schemeClr val="tx1">
                                <a:lumMod val="75000"/>
                                <a:lumOff val="25000"/>
                              </a:schemeClr>
                            </a:solidFill>
                            <a:latin typeface="Cambria Math" panose="02040503050406030204" pitchFamily="18" charset="0"/>
                          </a:rPr>
                          <m:t>+</m:t>
                        </m:r>
                      </m:sub>
                    </m:sSub>
                    <m:r>
                      <a:rPr lang="en-US" sz="2000" b="0" i="1" smtClean="0">
                        <a:solidFill>
                          <a:schemeClr val="tx1">
                            <a:lumMod val="75000"/>
                            <a:lumOff val="25000"/>
                          </a:schemeClr>
                        </a:solidFill>
                        <a:latin typeface="Cambria Math" panose="02040503050406030204" pitchFamily="18" charset="0"/>
                      </a:rPr>
                      <m:t>+</m:t>
                    </m:r>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𝑈</m:t>
                        </m:r>
                      </m:e>
                      <m:sub>
                        <m:r>
                          <a:rPr lang="en-US" sz="2000" b="0" i="1" smtClean="0">
                            <a:solidFill>
                              <a:schemeClr val="tx1">
                                <a:lumMod val="75000"/>
                                <a:lumOff val="25000"/>
                              </a:schemeClr>
                            </a:solidFill>
                            <a:latin typeface="Cambria Math" panose="02040503050406030204" pitchFamily="18" charset="0"/>
                          </a:rPr>
                          <m:t>−</m:t>
                        </m:r>
                      </m:sub>
                    </m:sSub>
                  </m:oMath>
                </a14:m>
                <a:r>
                  <a:rPr lang="en-US" sz="2000" dirty="0">
                    <a:solidFill>
                      <a:schemeClr val="tx1">
                        <a:lumMod val="75000"/>
                        <a:lumOff val="25000"/>
                      </a:schemeClr>
                    </a:solidFill>
                  </a:rPr>
                  <a:t> </a:t>
                </a:r>
                <a:endParaRPr lang="en-US" sz="2000" dirty="0"/>
              </a:p>
            </p:txBody>
          </p:sp>
        </mc:Choice>
        <mc:Fallback xmlns="">
          <p:sp>
            <p:nvSpPr>
              <p:cNvPr id="5" name="TextBox 4">
                <a:extLst>
                  <a:ext uri="{FF2B5EF4-FFF2-40B4-BE49-F238E27FC236}">
                    <a16:creationId xmlns:a16="http://schemas.microsoft.com/office/drawing/2014/main" id="{EA7B98D7-E942-4060-BA16-F6D84BB8A2A1}"/>
                  </a:ext>
                </a:extLst>
              </p:cNvPr>
              <p:cNvSpPr txBox="1">
                <a:spLocks noRot="1" noChangeAspect="1" noMove="1" noResize="1" noEditPoints="1" noAdjustHandles="1" noChangeArrowheads="1" noChangeShapeType="1" noTextEdit="1"/>
              </p:cNvSpPr>
              <p:nvPr/>
            </p:nvSpPr>
            <p:spPr>
              <a:xfrm>
                <a:off x="7534806" y="5694565"/>
                <a:ext cx="1962365" cy="307777"/>
              </a:xfrm>
              <a:prstGeom prst="rect">
                <a:avLst/>
              </a:prstGeom>
              <a:blipFill>
                <a:blip r:embed="rId3"/>
                <a:stretch>
                  <a:fillRect l="-4348"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21D982-6E4F-4B5C-9B0B-24D861195744}"/>
                  </a:ext>
                </a:extLst>
              </p:cNvPr>
              <p:cNvSpPr txBox="1"/>
              <p:nvPr/>
            </p:nvSpPr>
            <p:spPr>
              <a:xfrm>
                <a:off x="8203848" y="3153935"/>
                <a:ext cx="2265557" cy="9682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75000"/>
                              <a:lumOff val="25000"/>
                            </a:schemeClr>
                          </a:solidFill>
                          <a:latin typeface="Cambria Math" panose="02040503050406030204" pitchFamily="18" charset="0"/>
                        </a:rPr>
                        <m:t>𝐸</m:t>
                      </m:r>
                      <m:r>
                        <a:rPr lang="en-US" b="0" i="1" smtClean="0">
                          <a:solidFill>
                            <a:schemeClr val="tx1">
                              <a:lumMod val="75000"/>
                              <a:lumOff val="25000"/>
                            </a:schemeClr>
                          </a:solidFill>
                          <a:latin typeface="Cambria Math" panose="02040503050406030204" pitchFamily="18" charset="0"/>
                        </a:rPr>
                        <m:t>=</m:t>
                      </m:r>
                      <m:f>
                        <m:fPr>
                          <m:ctrlPr>
                            <a:rPr lang="en-US" b="0" i="1" smtClean="0">
                              <a:solidFill>
                                <a:schemeClr val="tx1">
                                  <a:lumMod val="75000"/>
                                  <a:lumOff val="25000"/>
                                </a:schemeClr>
                              </a:solidFill>
                              <a:latin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rPr>
                            <m:t>1</m:t>
                          </m:r>
                        </m:num>
                        <m:den>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den>
                      </m:f>
                      <m:nary>
                        <m:naryPr>
                          <m:limLoc m:val="undOvr"/>
                          <m:ctrlPr>
                            <a:rPr lang="en-US" b="0" i="1" smtClean="0">
                              <a:solidFill>
                                <a:schemeClr val="tx1">
                                  <a:lumMod val="75000"/>
                                  <a:lumOff val="25000"/>
                                </a:schemeClr>
                              </a:solidFill>
                              <a:latin typeface="Cambria Math" panose="02040503050406030204" pitchFamily="18" charset="0"/>
                            </a:rPr>
                          </m:ctrlPr>
                        </m:naryPr>
                        <m:sub>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𝑡</m:t>
                              </m:r>
                            </m:e>
                            <m:sub>
                              <m:r>
                                <a:rPr lang="en-US" b="0" i="1" smtClean="0">
                                  <a:solidFill>
                                    <a:schemeClr val="tx1">
                                      <a:lumMod val="75000"/>
                                      <a:lumOff val="25000"/>
                                    </a:schemeClr>
                                  </a:solidFill>
                                  <a:latin typeface="Cambria Math" panose="02040503050406030204" pitchFamily="18" charset="0"/>
                                </a:rPr>
                                <m:t>0</m:t>
                              </m:r>
                            </m:sub>
                          </m:sSub>
                        </m:sub>
                        <m:sup>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𝑡</m:t>
                              </m:r>
                            </m:e>
                            <m:sub>
                              <m:r>
                                <a:rPr lang="en-US" b="0" i="1" smtClean="0">
                                  <a:solidFill>
                                    <a:schemeClr val="tx1">
                                      <a:lumMod val="75000"/>
                                      <a:lumOff val="25000"/>
                                    </a:schemeClr>
                                  </a:solidFill>
                                  <a:latin typeface="Cambria Math" panose="02040503050406030204" pitchFamily="18" charset="0"/>
                                </a:rPr>
                                <m:t>0</m:t>
                              </m:r>
                            </m:sub>
                          </m:sSub>
                          <m:r>
                            <a:rPr lang="en-US" b="0" i="1" smtClean="0">
                              <a:solidFill>
                                <a:schemeClr val="tx1">
                                  <a:lumMod val="75000"/>
                                  <a:lumOff val="25000"/>
                                </a:schemeClr>
                              </a:solidFill>
                              <a:latin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𝑡</m:t>
                          </m:r>
                        </m:sup>
                        <m:e>
                          <m:sSup>
                            <m:sSupPr>
                              <m:ctrlPr>
                                <a:rPr lang="en-US" b="0" i="1" smtClean="0">
                                  <a:solidFill>
                                    <a:schemeClr val="tx1">
                                      <a:lumMod val="75000"/>
                                      <a:lumOff val="25000"/>
                                    </a:schemeClr>
                                  </a:solidFill>
                                  <a:latin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rPr>
                                <m:t>𝑈</m:t>
                              </m:r>
                            </m:e>
                            <m:sup>
                              <m:r>
                                <a:rPr lang="en-US" b="0" i="1" smtClean="0">
                                  <a:solidFill>
                                    <a:schemeClr val="tx1">
                                      <a:lumMod val="75000"/>
                                      <a:lumOff val="25000"/>
                                    </a:schemeClr>
                                  </a:solidFill>
                                  <a:latin typeface="Cambria Math" panose="02040503050406030204" pitchFamily="18" charset="0"/>
                                </a:rPr>
                                <m:t>2</m:t>
                              </m:r>
                            </m:sup>
                          </m:sSup>
                          <m:d>
                            <m:dPr>
                              <m:ctrlPr>
                                <a:rPr lang="en-US" b="0" i="1" smtClean="0">
                                  <a:solidFill>
                                    <a:schemeClr val="tx1">
                                      <a:lumMod val="75000"/>
                                      <a:lumOff val="25000"/>
                                    </a:schemeClr>
                                  </a:solidFill>
                                  <a:latin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rPr>
                                <m:t>𝑡</m:t>
                              </m:r>
                            </m:e>
                          </m:d>
                          <m:r>
                            <a:rPr lang="en-US" b="0" i="1" smtClean="0">
                              <a:solidFill>
                                <a:schemeClr val="tx1">
                                  <a:lumMod val="75000"/>
                                  <a:lumOff val="25000"/>
                                </a:schemeClr>
                              </a:solidFill>
                              <a:latin typeface="Cambria Math" panose="02040503050406030204" pitchFamily="18" charset="0"/>
                            </a:rPr>
                            <m:t>𝑑𝑡</m:t>
                          </m:r>
                        </m:e>
                      </m:nary>
                    </m:oMath>
                  </m:oMathPara>
                </a14:m>
                <a:endParaRPr lang="en-US" dirty="0">
                  <a:solidFill>
                    <a:schemeClr val="tx1">
                      <a:lumMod val="75000"/>
                      <a:lumOff val="25000"/>
                    </a:schemeClr>
                  </a:solidFill>
                </a:endParaRPr>
              </a:p>
            </p:txBody>
          </p:sp>
        </mc:Choice>
        <mc:Fallback xmlns="">
          <p:sp>
            <p:nvSpPr>
              <p:cNvPr id="6" name="TextBox 5">
                <a:extLst>
                  <a:ext uri="{FF2B5EF4-FFF2-40B4-BE49-F238E27FC236}">
                    <a16:creationId xmlns:a16="http://schemas.microsoft.com/office/drawing/2014/main" id="{3921D982-6E4F-4B5C-9B0B-24D861195744}"/>
                  </a:ext>
                </a:extLst>
              </p:cNvPr>
              <p:cNvSpPr txBox="1">
                <a:spLocks noRot="1" noChangeAspect="1" noMove="1" noResize="1" noEditPoints="1" noAdjustHandles="1" noChangeArrowheads="1" noChangeShapeType="1" noTextEdit="1"/>
              </p:cNvSpPr>
              <p:nvPr/>
            </p:nvSpPr>
            <p:spPr>
              <a:xfrm>
                <a:off x="8203848" y="3153935"/>
                <a:ext cx="2265557" cy="968278"/>
              </a:xfrm>
              <a:prstGeom prst="rect">
                <a:avLst/>
              </a:prstGeom>
              <a:blipFill>
                <a:blip r:embed="rId4"/>
                <a:stretch>
                  <a:fillRect/>
                </a:stretch>
              </a:blipFill>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6499102D-F247-42EB-BC34-EF93B7ECA4A6}"/>
              </a:ext>
            </a:extLst>
          </p:cNvPr>
          <p:cNvGraphicFramePr>
            <a:graphicFrameLocks noChangeAspect="1"/>
          </p:cNvGraphicFramePr>
          <p:nvPr>
            <p:extLst>
              <p:ext uri="{D42A27DB-BD31-4B8C-83A1-F6EECF244321}">
                <p14:modId xmlns:p14="http://schemas.microsoft.com/office/powerpoint/2010/main" val="4243139385"/>
              </p:ext>
            </p:extLst>
          </p:nvPr>
        </p:nvGraphicFramePr>
        <p:xfrm>
          <a:off x="524281" y="861589"/>
          <a:ext cx="5429723" cy="4965762"/>
        </p:xfrm>
        <a:graphic>
          <a:graphicData uri="http://schemas.openxmlformats.org/presentationml/2006/ole">
            <mc:AlternateContent xmlns:mc="http://schemas.openxmlformats.org/markup-compatibility/2006">
              <mc:Choice xmlns:v="urn:schemas-microsoft-com:vml" Requires="v">
                <p:oleObj spid="_x0000_s7239" name="Graph" r:id="rId5" imgW="3752640" imgH="3432960" progId="Origin50.Graph">
                  <p:embed/>
                </p:oleObj>
              </mc:Choice>
              <mc:Fallback>
                <p:oleObj name="Graph" r:id="rId5" imgW="3752640" imgH="3432960" progId="Origin50.Graph">
                  <p:embed/>
                  <p:pic>
                    <p:nvPicPr>
                      <p:cNvPr id="0" name=""/>
                      <p:cNvPicPr/>
                      <p:nvPr/>
                    </p:nvPicPr>
                    <p:blipFill>
                      <a:blip r:embed="rId6"/>
                      <a:stretch>
                        <a:fillRect/>
                      </a:stretch>
                    </p:blipFill>
                    <p:spPr>
                      <a:xfrm>
                        <a:off x="524281" y="861589"/>
                        <a:ext cx="5429723" cy="496576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441541BA-3C4D-49D7-A87D-2F009E6EE370}"/>
              </a:ext>
            </a:extLst>
          </p:cNvPr>
          <p:cNvSpPr txBox="1"/>
          <p:nvPr/>
        </p:nvSpPr>
        <p:spPr>
          <a:xfrm>
            <a:off x="6674935" y="2844842"/>
            <a:ext cx="4510658" cy="369332"/>
          </a:xfrm>
          <a:prstGeom prst="rect">
            <a:avLst/>
          </a:prstGeom>
          <a:noFill/>
        </p:spPr>
        <p:txBody>
          <a:bodyPr wrap="none" rtlCol="0">
            <a:spAutoFit/>
          </a:bodyPr>
          <a:lstStyle/>
          <a:p>
            <a:r>
              <a:rPr lang="en-US" b="1" u="sng" dirty="0">
                <a:solidFill>
                  <a:schemeClr val="tx1">
                    <a:lumMod val="75000"/>
                    <a:lumOff val="25000"/>
                  </a:schemeClr>
                </a:solidFill>
              </a:rPr>
              <a:t>Acoustic voltage:</a:t>
            </a:r>
            <a:r>
              <a:rPr lang="en-US" b="1" dirty="0">
                <a:solidFill>
                  <a:schemeClr val="tx1">
                    <a:lumMod val="75000"/>
                    <a:lumOff val="25000"/>
                  </a:schemeClr>
                </a:solidFill>
              </a:rPr>
              <a:t> </a:t>
            </a:r>
            <a:r>
              <a:rPr lang="en-US" dirty="0">
                <a:solidFill>
                  <a:schemeClr val="tx1">
                    <a:lumMod val="75000"/>
                    <a:lumOff val="25000"/>
                  </a:schemeClr>
                </a:solidFill>
              </a:rPr>
              <a:t>U(t) ~ instant displacement</a:t>
            </a:r>
          </a:p>
        </p:txBody>
      </p:sp>
      <p:sp>
        <p:nvSpPr>
          <p:cNvPr id="9" name="Rectangle 8">
            <a:extLst>
              <a:ext uri="{FF2B5EF4-FFF2-40B4-BE49-F238E27FC236}">
                <a16:creationId xmlns:a16="http://schemas.microsoft.com/office/drawing/2014/main" id="{37A87FF1-D51A-4CB0-8381-251318D826F5}"/>
              </a:ext>
            </a:extLst>
          </p:cNvPr>
          <p:cNvSpPr/>
          <p:nvPr/>
        </p:nvSpPr>
        <p:spPr>
          <a:xfrm>
            <a:off x="9362658" y="5655720"/>
            <a:ext cx="2063835" cy="369332"/>
          </a:xfrm>
          <a:prstGeom prst="rect">
            <a:avLst/>
          </a:prstGeom>
        </p:spPr>
        <p:txBody>
          <a:bodyPr wrap="none">
            <a:spAutoFit/>
          </a:bodyPr>
          <a:lstStyle/>
          <a:p>
            <a:r>
              <a:rPr lang="en-US" dirty="0">
                <a:solidFill>
                  <a:schemeClr val="tx1">
                    <a:lumMod val="75000"/>
                    <a:lumOff val="25000"/>
                  </a:schemeClr>
                </a:solidFill>
                <a:latin typeface="Symbol" panose="05050102010706020507" pitchFamily="18" charset="2"/>
              </a:rPr>
              <a:t>~ </a:t>
            </a:r>
            <a:r>
              <a:rPr lang="en-US" dirty="0">
                <a:solidFill>
                  <a:schemeClr val="tx1">
                    <a:lumMod val="75000"/>
                    <a:lumOff val="25000"/>
                  </a:schemeClr>
                </a:solidFill>
              </a:rPr>
              <a:t>net displacement</a:t>
            </a:r>
          </a:p>
        </p:txBody>
      </p:sp>
      <p:sp>
        <p:nvSpPr>
          <p:cNvPr id="10" name="TextBox 9">
            <a:extLst>
              <a:ext uri="{FF2B5EF4-FFF2-40B4-BE49-F238E27FC236}">
                <a16:creationId xmlns:a16="http://schemas.microsoft.com/office/drawing/2014/main" id="{DF5F7A11-F708-449B-9A08-7FEB3AE9B377}"/>
              </a:ext>
            </a:extLst>
          </p:cNvPr>
          <p:cNvSpPr txBox="1"/>
          <p:nvPr/>
        </p:nvSpPr>
        <p:spPr>
          <a:xfrm>
            <a:off x="6745389" y="4102527"/>
            <a:ext cx="4922330" cy="923330"/>
          </a:xfrm>
          <a:prstGeom prst="rect">
            <a:avLst/>
          </a:prstGeom>
          <a:noFill/>
        </p:spPr>
        <p:txBody>
          <a:bodyPr wrap="square" rtlCol="0">
            <a:spAutoFit/>
          </a:bodyPr>
          <a:lstStyle/>
          <a:p>
            <a:pPr algn="just"/>
            <a:r>
              <a:rPr lang="en-US" b="1" u="sng" dirty="0">
                <a:solidFill>
                  <a:schemeClr val="tx1">
                    <a:lumMod val="75000"/>
                    <a:lumOff val="25000"/>
                  </a:schemeClr>
                </a:solidFill>
              </a:rPr>
              <a:t># of zero crossings</a:t>
            </a:r>
            <a:r>
              <a:rPr lang="en-US" b="1" dirty="0">
                <a:solidFill>
                  <a:schemeClr val="tx1">
                    <a:lumMod val="75000"/>
                    <a:lumOff val="25000"/>
                  </a:schemeClr>
                </a:solidFill>
              </a:rPr>
              <a:t> </a:t>
            </a:r>
            <a:r>
              <a:rPr lang="en-US" dirty="0">
                <a:solidFill>
                  <a:schemeClr val="tx1">
                    <a:lumMod val="75000"/>
                    <a:lumOff val="25000"/>
                  </a:schemeClr>
                </a:solidFill>
              </a:rPr>
              <a:t>= how many times the oscillatory waveform crossed time axis within the event window</a:t>
            </a:r>
          </a:p>
        </p:txBody>
      </p:sp>
      <p:sp>
        <p:nvSpPr>
          <p:cNvPr id="11" name="TextBox 10">
            <a:extLst>
              <a:ext uri="{FF2B5EF4-FFF2-40B4-BE49-F238E27FC236}">
                <a16:creationId xmlns:a16="http://schemas.microsoft.com/office/drawing/2014/main" id="{2FBE29BB-4A89-462E-B9AA-20EF06E9360A}"/>
              </a:ext>
            </a:extLst>
          </p:cNvPr>
          <p:cNvSpPr txBox="1"/>
          <p:nvPr/>
        </p:nvSpPr>
        <p:spPr>
          <a:xfrm>
            <a:off x="6709785" y="3453408"/>
            <a:ext cx="1494063" cy="369332"/>
          </a:xfrm>
          <a:prstGeom prst="rect">
            <a:avLst/>
          </a:prstGeom>
          <a:noFill/>
        </p:spPr>
        <p:txBody>
          <a:bodyPr wrap="none" rtlCol="0">
            <a:spAutoFit/>
          </a:bodyPr>
          <a:lstStyle/>
          <a:p>
            <a:r>
              <a:rPr lang="en-US" b="1" u="sng" dirty="0">
                <a:solidFill>
                  <a:schemeClr val="tx1">
                    <a:lumMod val="75000"/>
                    <a:lumOff val="25000"/>
                  </a:schemeClr>
                </a:solidFill>
              </a:rPr>
              <a:t>Event energy</a:t>
            </a:r>
            <a:r>
              <a:rPr lang="en-US" dirty="0">
                <a:solidFill>
                  <a:schemeClr val="tx1">
                    <a:lumMod val="75000"/>
                    <a:lumOff val="25000"/>
                  </a:schemeClr>
                </a:solidFill>
              </a:rPr>
              <a:t>:</a:t>
            </a:r>
          </a:p>
        </p:txBody>
      </p:sp>
      <p:sp>
        <p:nvSpPr>
          <p:cNvPr id="12" name="Rectangle 11">
            <a:extLst>
              <a:ext uri="{FF2B5EF4-FFF2-40B4-BE49-F238E27FC236}">
                <a16:creationId xmlns:a16="http://schemas.microsoft.com/office/drawing/2014/main" id="{A7C0C723-2744-4E72-B941-F3091A1F4534}"/>
              </a:ext>
            </a:extLst>
          </p:cNvPr>
          <p:cNvSpPr/>
          <p:nvPr/>
        </p:nvSpPr>
        <p:spPr>
          <a:xfrm>
            <a:off x="6709785" y="5175545"/>
            <a:ext cx="3684791" cy="369332"/>
          </a:xfrm>
          <a:prstGeom prst="rect">
            <a:avLst/>
          </a:prstGeom>
        </p:spPr>
        <p:txBody>
          <a:bodyPr wrap="none">
            <a:spAutoFit/>
          </a:bodyPr>
          <a:lstStyle/>
          <a:p>
            <a:r>
              <a:rPr lang="en-US" b="1" u="sng" dirty="0">
                <a:solidFill>
                  <a:schemeClr val="tx1">
                    <a:lumMod val="75000"/>
                    <a:lumOff val="25000"/>
                  </a:schemeClr>
                </a:solidFill>
              </a:rPr>
              <a:t>Frequency</a:t>
            </a:r>
            <a:r>
              <a:rPr lang="en-US" dirty="0">
                <a:solidFill>
                  <a:schemeClr val="tx1">
                    <a:lumMod val="75000"/>
                    <a:lumOff val="25000"/>
                  </a:schemeClr>
                </a:solidFill>
              </a:rPr>
              <a:t>: (# of zero crossings) / </a:t>
            </a:r>
            <a:r>
              <a:rPr lang="en-US" dirty="0">
                <a:solidFill>
                  <a:schemeClr val="tx1">
                    <a:lumMod val="75000"/>
                    <a:lumOff val="25000"/>
                  </a:schemeClr>
                </a:solidFill>
                <a:latin typeface="Symbol" panose="05050102010706020507" pitchFamily="18" charset="2"/>
              </a:rPr>
              <a:t>D</a:t>
            </a:r>
            <a:r>
              <a:rPr lang="en-US" dirty="0">
                <a:solidFill>
                  <a:schemeClr val="tx1">
                    <a:lumMod val="75000"/>
                    <a:lumOff val="25000"/>
                  </a:schemeClr>
                </a:solidFill>
              </a:rPr>
              <a:t>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FEA731-9DAB-4C58-B816-643911421130}"/>
                  </a:ext>
                </a:extLst>
              </p:cNvPr>
              <p:cNvSpPr txBox="1"/>
              <p:nvPr/>
            </p:nvSpPr>
            <p:spPr>
              <a:xfrm>
                <a:off x="6686754" y="1147919"/>
                <a:ext cx="5233988" cy="1477328"/>
              </a:xfrm>
              <a:prstGeom prst="rect">
                <a:avLst/>
              </a:prstGeom>
              <a:noFill/>
            </p:spPr>
            <p:txBody>
              <a:bodyPr wrap="square" rtlCol="0">
                <a:spAutoFit/>
              </a:bodyPr>
              <a:lstStyle/>
              <a:p>
                <a:r>
                  <a:rPr lang="en-US" b="1" u="sng" dirty="0">
                    <a:solidFill>
                      <a:schemeClr val="tx1">
                        <a:lumMod val="75000"/>
                        <a:lumOff val="25000"/>
                      </a:schemeClr>
                    </a:solidFill>
                  </a:rPr>
                  <a:t>Event window</a:t>
                </a:r>
                <a:r>
                  <a:rPr lang="en-US" b="1" dirty="0">
                    <a:solidFill>
                      <a:schemeClr val="tx1">
                        <a:lumMod val="75000"/>
                        <a:lumOff val="25000"/>
                      </a:schemeClr>
                    </a:solidFill>
                  </a:rPr>
                  <a:t> </a:t>
                </a:r>
                <a:r>
                  <a:rPr lang="en-US" dirty="0">
                    <a:solidFill>
                      <a:schemeClr val="tx1">
                        <a:lumMod val="75000"/>
                        <a:lumOff val="25000"/>
                      </a:schemeClr>
                    </a:solidFill>
                    <a:latin typeface="Symbol" panose="05050102010706020507" pitchFamily="18" charset="2"/>
                  </a:rPr>
                  <a:t>D</a:t>
                </a:r>
                <a:r>
                  <a:rPr lang="en-US" dirty="0">
                    <a:solidFill>
                      <a:schemeClr val="tx1">
                        <a:lumMod val="75000"/>
                        <a:lumOff val="25000"/>
                      </a:schemeClr>
                    </a:solidFill>
                  </a:rPr>
                  <a:t>t</a:t>
                </a:r>
                <a:r>
                  <a:rPr lang="en-US" b="1" dirty="0">
                    <a:solidFill>
                      <a:schemeClr val="tx1">
                        <a:lumMod val="75000"/>
                        <a:lumOff val="25000"/>
                      </a:schemeClr>
                    </a:solidFill>
                  </a:rPr>
                  <a:t> </a:t>
                </a:r>
                <a:r>
                  <a:rPr lang="en-US" dirty="0">
                    <a:solidFill>
                      <a:schemeClr val="tx1">
                        <a:lumMod val="75000"/>
                        <a:lumOff val="25000"/>
                      </a:schemeClr>
                    </a:solidFill>
                  </a:rPr>
                  <a:t>: time interval between first and last threshold crossing</a:t>
                </a:r>
              </a:p>
              <a:p>
                <a:r>
                  <a:rPr lang="en-US" u="sng" dirty="0">
                    <a:solidFill>
                      <a:schemeClr val="tx1">
                        <a:lumMod val="75000"/>
                        <a:lumOff val="25000"/>
                      </a:schemeClr>
                    </a:solidFill>
                  </a:rPr>
                  <a:t>Padding</a:t>
                </a:r>
                <a:r>
                  <a:rPr lang="en-US" dirty="0">
                    <a:solidFill>
                      <a:schemeClr val="tx1">
                        <a:lumMod val="75000"/>
                        <a:lumOff val="25000"/>
                      </a:schemeClr>
                    </a:solidFill>
                  </a:rPr>
                  <a:t>: added interval before event start time </a:t>
                </a:r>
                <a14:m>
                  <m:oMath xmlns:m="http://schemas.openxmlformats.org/officeDocument/2006/math">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𝑡</m:t>
                        </m:r>
                      </m:e>
                      <m:sub>
                        <m:r>
                          <a:rPr lang="en-US" b="0" i="1" smtClean="0">
                            <a:solidFill>
                              <a:schemeClr val="tx1">
                                <a:lumMod val="75000"/>
                                <a:lumOff val="25000"/>
                              </a:schemeClr>
                            </a:solidFill>
                            <a:latin typeface="Cambria Math" panose="02040503050406030204" pitchFamily="18" charset="0"/>
                          </a:rPr>
                          <m:t>0</m:t>
                        </m:r>
                      </m:sub>
                    </m:sSub>
                  </m:oMath>
                </a14:m>
                <a:endParaRPr lang="en-US" dirty="0">
                  <a:solidFill>
                    <a:schemeClr val="tx1">
                      <a:lumMod val="75000"/>
                      <a:lumOff val="25000"/>
                    </a:schemeClr>
                  </a:solidFill>
                </a:endParaRPr>
              </a:p>
              <a:p>
                <a:r>
                  <a:rPr lang="en-US" u="sng" dirty="0">
                    <a:solidFill>
                      <a:schemeClr val="tx1">
                        <a:lumMod val="75000"/>
                        <a:lumOff val="25000"/>
                      </a:schemeClr>
                    </a:solidFill>
                  </a:rPr>
                  <a:t>Gap</a:t>
                </a:r>
                <a:r>
                  <a:rPr lang="en-US" dirty="0">
                    <a:solidFill>
                      <a:schemeClr val="tx1">
                        <a:lumMod val="75000"/>
                        <a:lumOff val="25000"/>
                      </a:schemeClr>
                    </a:solidFill>
                  </a:rPr>
                  <a:t>: interval in which there are no threshold crossings (defining the end of the event window)</a:t>
                </a:r>
              </a:p>
            </p:txBody>
          </p:sp>
        </mc:Choice>
        <mc:Fallback xmlns="">
          <p:sp>
            <p:nvSpPr>
              <p:cNvPr id="14" name="TextBox 13">
                <a:extLst>
                  <a:ext uri="{FF2B5EF4-FFF2-40B4-BE49-F238E27FC236}">
                    <a16:creationId xmlns:a16="http://schemas.microsoft.com/office/drawing/2014/main" id="{F5FEA731-9DAB-4C58-B816-643911421130}"/>
                  </a:ext>
                </a:extLst>
              </p:cNvPr>
              <p:cNvSpPr txBox="1">
                <a:spLocks noRot="1" noChangeAspect="1" noMove="1" noResize="1" noEditPoints="1" noAdjustHandles="1" noChangeArrowheads="1" noChangeShapeType="1" noTextEdit="1"/>
              </p:cNvSpPr>
              <p:nvPr/>
            </p:nvSpPr>
            <p:spPr>
              <a:xfrm>
                <a:off x="6686754" y="1147919"/>
                <a:ext cx="5233988" cy="1477328"/>
              </a:xfrm>
              <a:prstGeom prst="rect">
                <a:avLst/>
              </a:prstGeom>
              <a:blipFill>
                <a:blip r:embed="rId7"/>
                <a:stretch>
                  <a:fillRect l="-1048" t="-2469" b="-535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F360A3B-4DFF-4239-8310-91276A37141F}"/>
              </a:ext>
            </a:extLst>
          </p:cNvPr>
          <p:cNvSpPr txBox="1"/>
          <p:nvPr/>
        </p:nvSpPr>
        <p:spPr>
          <a:xfrm>
            <a:off x="941707" y="5694565"/>
            <a:ext cx="4837093" cy="338554"/>
          </a:xfrm>
          <a:prstGeom prst="rect">
            <a:avLst/>
          </a:prstGeom>
          <a:noFill/>
        </p:spPr>
        <p:txBody>
          <a:bodyPr wrap="none" rtlCol="0">
            <a:spAutoFit/>
          </a:bodyPr>
          <a:lstStyle/>
          <a:p>
            <a:r>
              <a:rPr lang="en-US" sz="1600" dirty="0">
                <a:solidFill>
                  <a:schemeClr val="tx1">
                    <a:lumMod val="75000"/>
                    <a:lumOff val="25000"/>
                  </a:schemeClr>
                </a:solidFill>
              </a:rPr>
              <a:t>Acoustic event thresholding from a continuous stream</a:t>
            </a:r>
          </a:p>
        </p:txBody>
      </p:sp>
      <p:sp>
        <p:nvSpPr>
          <p:cNvPr id="16" name="TextBox 15">
            <a:extLst>
              <a:ext uri="{FF2B5EF4-FFF2-40B4-BE49-F238E27FC236}">
                <a16:creationId xmlns:a16="http://schemas.microsoft.com/office/drawing/2014/main" id="{4DAA4591-5BB6-4401-8FF1-6C7B2747F824}"/>
              </a:ext>
            </a:extLst>
          </p:cNvPr>
          <p:cNvSpPr txBox="1"/>
          <p:nvPr/>
        </p:nvSpPr>
        <p:spPr>
          <a:xfrm>
            <a:off x="6752098" y="5655720"/>
            <a:ext cx="663964" cy="369332"/>
          </a:xfrm>
          <a:prstGeom prst="rect">
            <a:avLst/>
          </a:prstGeom>
          <a:noFill/>
        </p:spPr>
        <p:txBody>
          <a:bodyPr wrap="none" rtlCol="0">
            <a:spAutoFit/>
          </a:bodyPr>
          <a:lstStyle/>
          <a:p>
            <a:r>
              <a:rPr lang="en-US" b="1" u="sng" dirty="0">
                <a:solidFill>
                  <a:schemeClr val="tx1">
                    <a:lumMod val="75000"/>
                    <a:lumOff val="25000"/>
                  </a:schemeClr>
                </a:solidFill>
              </a:rPr>
              <a:t>Bias</a:t>
            </a:r>
            <a:r>
              <a:rPr lang="en-US" dirty="0">
                <a:solidFill>
                  <a:schemeClr val="tx1">
                    <a:lumMod val="75000"/>
                    <a:lumOff val="25000"/>
                  </a:schemeClr>
                </a:solidFill>
              </a:rPr>
              <a:t>:</a:t>
            </a:r>
          </a:p>
        </p:txBody>
      </p:sp>
    </p:spTree>
    <p:extLst>
      <p:ext uri="{BB962C8B-B14F-4D97-AF65-F5344CB8AC3E}">
        <p14:creationId xmlns:p14="http://schemas.microsoft.com/office/powerpoint/2010/main" val="159334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3C6B-9EEE-4946-A41F-0B2308F93B7C}"/>
              </a:ext>
            </a:extLst>
          </p:cNvPr>
          <p:cNvSpPr>
            <a:spLocks noGrp="1"/>
          </p:cNvSpPr>
          <p:nvPr>
            <p:ph type="title"/>
          </p:nvPr>
        </p:nvSpPr>
        <p:spPr/>
        <p:txBody>
          <a:bodyPr/>
          <a:lstStyle/>
          <a:p>
            <a:r>
              <a:rPr lang="en-US" dirty="0"/>
              <a:t>Acoustic event count</a:t>
            </a:r>
          </a:p>
        </p:txBody>
      </p:sp>
      <p:graphicFrame>
        <p:nvGraphicFramePr>
          <p:cNvPr id="16" name="Object 15">
            <a:extLst>
              <a:ext uri="{FF2B5EF4-FFF2-40B4-BE49-F238E27FC236}">
                <a16:creationId xmlns:a16="http://schemas.microsoft.com/office/drawing/2014/main" id="{4EAB420A-94FC-4301-82A0-98955AC2851F}"/>
              </a:ext>
            </a:extLst>
          </p:cNvPr>
          <p:cNvGraphicFramePr>
            <a:graphicFrameLocks noChangeAspect="1"/>
          </p:cNvGraphicFramePr>
          <p:nvPr>
            <p:extLst>
              <p:ext uri="{D42A27DB-BD31-4B8C-83A1-F6EECF244321}">
                <p14:modId xmlns:p14="http://schemas.microsoft.com/office/powerpoint/2010/main" val="2645367017"/>
              </p:ext>
            </p:extLst>
          </p:nvPr>
        </p:nvGraphicFramePr>
        <p:xfrm>
          <a:off x="6096000" y="1798037"/>
          <a:ext cx="5573267" cy="4572252"/>
        </p:xfrm>
        <a:graphic>
          <a:graphicData uri="http://schemas.openxmlformats.org/presentationml/2006/ole">
            <mc:AlternateContent xmlns:mc="http://schemas.openxmlformats.org/markup-compatibility/2006">
              <mc:Choice xmlns:v="urn:schemas-microsoft-com:vml" Requires="v">
                <p:oleObj spid="_x0000_s4213" name="Graph" r:id="rId3" imgW="3985920" imgH="3270240" progId="Origin50.Graph">
                  <p:embed/>
                </p:oleObj>
              </mc:Choice>
              <mc:Fallback>
                <p:oleObj name="Graph" r:id="rId3" imgW="3985920" imgH="3270240" progId="Origin50.Graph">
                  <p:embed/>
                  <p:pic>
                    <p:nvPicPr>
                      <p:cNvPr id="0" name=""/>
                      <p:cNvPicPr/>
                      <p:nvPr/>
                    </p:nvPicPr>
                    <p:blipFill>
                      <a:blip r:embed="rId4"/>
                      <a:stretch>
                        <a:fillRect/>
                      </a:stretch>
                    </p:blipFill>
                    <p:spPr>
                      <a:xfrm>
                        <a:off x="6096000" y="1798037"/>
                        <a:ext cx="5573267" cy="4572252"/>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225C7959-A572-453E-A1C0-F3B653E86C94}"/>
              </a:ext>
            </a:extLst>
          </p:cNvPr>
          <p:cNvSpPr txBox="1"/>
          <p:nvPr/>
        </p:nvSpPr>
        <p:spPr>
          <a:xfrm>
            <a:off x="4904509" y="983540"/>
            <a:ext cx="6201295" cy="1200329"/>
          </a:xfrm>
          <a:prstGeom prst="rect">
            <a:avLst/>
          </a:prstGeom>
          <a:noFill/>
        </p:spPr>
        <p:txBody>
          <a:bodyPr wrap="square" rtlCol="0">
            <a:spAutoFit/>
          </a:bodyPr>
          <a:lstStyle/>
          <a:p>
            <a:pPr algn="just"/>
            <a:r>
              <a:rPr lang="en-US" dirty="0">
                <a:solidFill>
                  <a:schemeClr val="tx1">
                    <a:lumMod val="75000"/>
                    <a:lumOff val="25000"/>
                  </a:schemeClr>
                </a:solidFill>
              </a:rPr>
              <a:t>We sampled and </a:t>
            </a:r>
            <a:r>
              <a:rPr lang="en-US" dirty="0" err="1">
                <a:solidFill>
                  <a:schemeClr val="tx1">
                    <a:lumMod val="75000"/>
                    <a:lumOff val="25000"/>
                  </a:schemeClr>
                </a:solidFill>
              </a:rPr>
              <a:t>thresholded</a:t>
            </a:r>
            <a:r>
              <a:rPr lang="en-US" dirty="0">
                <a:solidFill>
                  <a:schemeClr val="tx1">
                    <a:lumMod val="75000"/>
                    <a:lumOff val="25000"/>
                  </a:schemeClr>
                </a:solidFill>
              </a:rPr>
              <a:t> continuous acoustic signal streams sequentially within 1s - long intervals. AE events were counted in each interval, and net count was plotted vs. magnet current.</a:t>
            </a:r>
          </a:p>
        </p:txBody>
      </p:sp>
      <p:sp>
        <p:nvSpPr>
          <p:cNvPr id="19" name="TextBox 18">
            <a:extLst>
              <a:ext uri="{FF2B5EF4-FFF2-40B4-BE49-F238E27FC236}">
                <a16:creationId xmlns:a16="http://schemas.microsoft.com/office/drawing/2014/main" id="{F6F78779-2885-45C2-8E14-282FED17B932}"/>
              </a:ext>
            </a:extLst>
          </p:cNvPr>
          <p:cNvSpPr txBox="1"/>
          <p:nvPr/>
        </p:nvSpPr>
        <p:spPr>
          <a:xfrm>
            <a:off x="182880" y="3715736"/>
            <a:ext cx="5741115" cy="2308324"/>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chemeClr val="accent1">
                    <a:lumMod val="50000"/>
                  </a:schemeClr>
                </a:solidFill>
              </a:rPr>
              <a:t>AE events occur only when current is being ramped. For a fixed ramping rate the AE rate is non-linear with the current. When current ramping rate is changed, the acoustic event rate changes as well.</a:t>
            </a:r>
          </a:p>
          <a:p>
            <a:pPr algn="just"/>
            <a:endParaRPr lang="en-US" dirty="0">
              <a:solidFill>
                <a:schemeClr val="accent1">
                  <a:lumMod val="50000"/>
                </a:schemeClr>
              </a:solidFill>
            </a:endParaRPr>
          </a:p>
          <a:p>
            <a:pPr marL="285750" indent="-285750" algn="just">
              <a:buFont typeface="Wingdings" panose="05000000000000000000" pitchFamily="2" charset="2"/>
              <a:buChar char="§"/>
            </a:pPr>
            <a:r>
              <a:rPr lang="en-US" dirty="0">
                <a:solidFill>
                  <a:schemeClr val="accent1">
                    <a:lumMod val="50000"/>
                  </a:schemeClr>
                </a:solidFill>
              </a:rPr>
              <a:t>However, the AE net count plots for different quenches collapse towards a universal asymptotic power-law dependence at high current values. </a:t>
            </a:r>
          </a:p>
        </p:txBody>
      </p:sp>
      <p:graphicFrame>
        <p:nvGraphicFramePr>
          <p:cNvPr id="10" name="Object 9">
            <a:extLst>
              <a:ext uri="{FF2B5EF4-FFF2-40B4-BE49-F238E27FC236}">
                <a16:creationId xmlns:a16="http://schemas.microsoft.com/office/drawing/2014/main" id="{73E84561-6A16-4408-8FCF-847964E7E56A}"/>
              </a:ext>
            </a:extLst>
          </p:cNvPr>
          <p:cNvGraphicFramePr>
            <a:graphicFrameLocks noChangeAspect="1"/>
          </p:cNvGraphicFramePr>
          <p:nvPr>
            <p:extLst>
              <p:ext uri="{D42A27DB-BD31-4B8C-83A1-F6EECF244321}">
                <p14:modId xmlns:p14="http://schemas.microsoft.com/office/powerpoint/2010/main" val="4165731540"/>
              </p:ext>
            </p:extLst>
          </p:nvPr>
        </p:nvGraphicFramePr>
        <p:xfrm>
          <a:off x="-120346" y="585048"/>
          <a:ext cx="5216048" cy="3310773"/>
        </p:xfrm>
        <a:graphic>
          <a:graphicData uri="http://schemas.openxmlformats.org/presentationml/2006/ole">
            <mc:AlternateContent xmlns:mc="http://schemas.openxmlformats.org/markup-compatibility/2006">
              <mc:Choice xmlns:v="urn:schemas-microsoft-com:vml" Requires="v">
                <p:oleObj spid="_x0000_s4214" name="Graph" r:id="rId5" imgW="4059360" imgH="2576160" progId="Origin50.Graph">
                  <p:embed/>
                </p:oleObj>
              </mc:Choice>
              <mc:Fallback>
                <p:oleObj name="Graph" r:id="rId5" imgW="4059360" imgH="2576160" progId="Origin50.Graph">
                  <p:embed/>
                  <p:pic>
                    <p:nvPicPr>
                      <p:cNvPr id="15" name="Object 14"/>
                      <p:cNvPicPr/>
                      <p:nvPr/>
                    </p:nvPicPr>
                    <p:blipFill>
                      <a:blip r:embed="rId6"/>
                      <a:stretch>
                        <a:fillRect/>
                      </a:stretch>
                    </p:blipFill>
                    <p:spPr>
                      <a:xfrm>
                        <a:off x="-120346" y="585048"/>
                        <a:ext cx="5216048" cy="331077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A9F7ABD-DE6A-4921-B16D-C37D7BE828CB}"/>
              </a:ext>
            </a:extLst>
          </p:cNvPr>
          <p:cNvSpPr txBox="1"/>
          <p:nvPr/>
        </p:nvSpPr>
        <p:spPr>
          <a:xfrm>
            <a:off x="3359831" y="1241842"/>
            <a:ext cx="1088760" cy="369332"/>
          </a:xfrm>
          <a:prstGeom prst="rect">
            <a:avLst/>
          </a:prstGeom>
          <a:noFill/>
        </p:spPr>
        <p:txBody>
          <a:bodyPr wrap="none" rtlCol="0">
            <a:spAutoFit/>
          </a:bodyPr>
          <a:lstStyle/>
          <a:p>
            <a:r>
              <a:rPr lang="en-US" dirty="0"/>
              <a:t>Quench 1</a:t>
            </a:r>
          </a:p>
        </p:txBody>
      </p:sp>
      <p:sp>
        <p:nvSpPr>
          <p:cNvPr id="12" name="TextBox 11">
            <a:extLst>
              <a:ext uri="{FF2B5EF4-FFF2-40B4-BE49-F238E27FC236}">
                <a16:creationId xmlns:a16="http://schemas.microsoft.com/office/drawing/2014/main" id="{0E3DB22D-233B-413C-808C-F6DB5DB95D99}"/>
              </a:ext>
            </a:extLst>
          </p:cNvPr>
          <p:cNvSpPr txBox="1"/>
          <p:nvPr/>
        </p:nvSpPr>
        <p:spPr>
          <a:xfrm>
            <a:off x="3359831" y="1708864"/>
            <a:ext cx="1088760" cy="369332"/>
          </a:xfrm>
          <a:prstGeom prst="rect">
            <a:avLst/>
          </a:prstGeom>
          <a:noFill/>
        </p:spPr>
        <p:txBody>
          <a:bodyPr wrap="none" rtlCol="0">
            <a:spAutoFit/>
          </a:bodyPr>
          <a:lstStyle/>
          <a:p>
            <a:r>
              <a:rPr lang="en-US" dirty="0"/>
              <a:t>Quench 2</a:t>
            </a:r>
          </a:p>
        </p:txBody>
      </p:sp>
      <p:sp>
        <p:nvSpPr>
          <p:cNvPr id="13" name="TextBox 12">
            <a:extLst>
              <a:ext uri="{FF2B5EF4-FFF2-40B4-BE49-F238E27FC236}">
                <a16:creationId xmlns:a16="http://schemas.microsoft.com/office/drawing/2014/main" id="{9D0797F2-EACA-4938-8FBC-FB7928B5C947}"/>
              </a:ext>
            </a:extLst>
          </p:cNvPr>
          <p:cNvSpPr txBox="1"/>
          <p:nvPr/>
        </p:nvSpPr>
        <p:spPr>
          <a:xfrm>
            <a:off x="2771220" y="2103113"/>
            <a:ext cx="1088760" cy="369332"/>
          </a:xfrm>
          <a:prstGeom prst="rect">
            <a:avLst/>
          </a:prstGeom>
          <a:noFill/>
        </p:spPr>
        <p:txBody>
          <a:bodyPr wrap="none" rtlCol="0">
            <a:spAutoFit/>
          </a:bodyPr>
          <a:lstStyle/>
          <a:p>
            <a:r>
              <a:rPr lang="en-US" dirty="0"/>
              <a:t>Quench 3</a:t>
            </a:r>
          </a:p>
        </p:txBody>
      </p:sp>
      <p:sp>
        <p:nvSpPr>
          <p:cNvPr id="14" name="TextBox 13">
            <a:extLst>
              <a:ext uri="{FF2B5EF4-FFF2-40B4-BE49-F238E27FC236}">
                <a16:creationId xmlns:a16="http://schemas.microsoft.com/office/drawing/2014/main" id="{138B5D38-4354-402C-8BDF-27D12FE85E41}"/>
              </a:ext>
            </a:extLst>
          </p:cNvPr>
          <p:cNvSpPr txBox="1"/>
          <p:nvPr/>
        </p:nvSpPr>
        <p:spPr>
          <a:xfrm>
            <a:off x="4448591" y="2472445"/>
            <a:ext cx="1205779" cy="369332"/>
          </a:xfrm>
          <a:prstGeom prst="rect">
            <a:avLst/>
          </a:prstGeom>
          <a:solidFill>
            <a:schemeClr val="bg1"/>
          </a:solidFill>
        </p:spPr>
        <p:txBody>
          <a:bodyPr wrap="none" rtlCol="0">
            <a:spAutoFit/>
          </a:bodyPr>
          <a:lstStyle/>
          <a:p>
            <a:r>
              <a:rPr lang="en-US" dirty="0"/>
              <a:t>Quench 90</a:t>
            </a:r>
          </a:p>
        </p:txBody>
      </p:sp>
    </p:spTree>
    <p:extLst>
      <p:ext uri="{BB962C8B-B14F-4D97-AF65-F5344CB8AC3E}">
        <p14:creationId xmlns:p14="http://schemas.microsoft.com/office/powerpoint/2010/main" val="274694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6800-12AE-408E-A625-183A540F44C7}"/>
              </a:ext>
            </a:extLst>
          </p:cNvPr>
          <p:cNvSpPr>
            <a:spLocks noGrp="1"/>
          </p:cNvSpPr>
          <p:nvPr>
            <p:ph type="title"/>
          </p:nvPr>
        </p:nvSpPr>
        <p:spPr/>
        <p:txBody>
          <a:bodyPr/>
          <a:lstStyle/>
          <a:p>
            <a:r>
              <a:rPr lang="en-US" dirty="0"/>
              <a:t>Power-law scaling of AE energy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DCB5D2-114F-4700-AD1A-ABE3B8FA634F}"/>
                  </a:ext>
                </a:extLst>
              </p:cNvPr>
              <p:cNvSpPr txBox="1"/>
              <p:nvPr/>
            </p:nvSpPr>
            <p:spPr>
              <a:xfrm>
                <a:off x="535561" y="5017360"/>
                <a:ext cx="11535651" cy="843501"/>
              </a:xfrm>
              <a:prstGeom prst="rect">
                <a:avLst/>
              </a:prstGeom>
              <a:noFill/>
            </p:spPr>
            <p:txBody>
              <a:bodyPr wrap="square" rtlCol="0">
                <a:spAutoFit/>
              </a:bodyPr>
              <a:lstStyle/>
              <a:p>
                <a:r>
                  <a:rPr lang="en-US" dirty="0">
                    <a:solidFill>
                      <a:schemeClr val="tx1">
                        <a:lumMod val="75000"/>
                        <a:lumOff val="25000"/>
                      </a:schemeClr>
                    </a:solidFill>
                  </a:rPr>
                  <a:t>AE energy per event exhibits no scaling with current up to ~ 9500 A and distinct power-law scaling </a:t>
                </a:r>
                <a14:m>
                  <m:oMath xmlns:m="http://schemas.openxmlformats.org/officeDocument/2006/math">
                    <m:r>
                      <a:rPr lang="en-US" b="0" i="1" smtClean="0">
                        <a:solidFill>
                          <a:schemeClr val="tx1">
                            <a:lumMod val="75000"/>
                            <a:lumOff val="25000"/>
                          </a:schemeClr>
                        </a:solidFill>
                        <a:latin typeface="Cambria Math" panose="02040503050406030204" pitchFamily="18" charset="0"/>
                      </a:rPr>
                      <m:t>𝐸</m:t>
                    </m:r>
                    <m:r>
                      <a:rPr lang="en-US" b="0" i="1" smtClean="0">
                        <a:solidFill>
                          <a:schemeClr val="tx1">
                            <a:lumMod val="75000"/>
                            <a:lumOff val="25000"/>
                          </a:schemeClr>
                        </a:solidFill>
                        <a:latin typeface="Cambria Math" panose="02040503050406030204" pitchFamily="18" charset="0"/>
                      </a:rPr>
                      <m:t>~</m:t>
                    </m:r>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𝐸</m:t>
                        </m:r>
                      </m:e>
                      <m:sub>
                        <m:r>
                          <a:rPr lang="en-US" b="0" i="1" smtClean="0">
                            <a:solidFill>
                              <a:schemeClr val="tx1">
                                <a:lumMod val="75000"/>
                                <a:lumOff val="25000"/>
                              </a:schemeClr>
                            </a:solidFill>
                            <a:latin typeface="Cambria Math" panose="02040503050406030204" pitchFamily="18" charset="0"/>
                          </a:rPr>
                          <m:t>𝑜</m:t>
                        </m:r>
                      </m:sub>
                    </m:sSub>
                    <m:sSup>
                      <m:sSupPr>
                        <m:ctrlPr>
                          <a:rPr lang="en-US" b="0" i="1" smtClean="0">
                            <a:solidFill>
                              <a:schemeClr val="tx1">
                                <a:lumMod val="75000"/>
                                <a:lumOff val="25000"/>
                              </a:schemeClr>
                            </a:solidFill>
                            <a:latin typeface="Cambria Math" panose="02040503050406030204" pitchFamily="18" charset="0"/>
                          </a:rPr>
                        </m:ctrlPr>
                      </m:sSupPr>
                      <m:e>
                        <m:d>
                          <m:dPr>
                            <m:ctrlPr>
                              <a:rPr lang="en-US" b="0" i="1" dirty="0" smtClean="0">
                                <a:solidFill>
                                  <a:schemeClr val="tx1">
                                    <a:lumMod val="75000"/>
                                    <a:lumOff val="25000"/>
                                  </a:schemeClr>
                                </a:solidFill>
                                <a:latin typeface="Cambria Math" panose="02040503050406030204" pitchFamily="18" charset="0"/>
                              </a:rPr>
                            </m:ctrlPr>
                          </m:dPr>
                          <m:e>
                            <m:f>
                              <m:fPr>
                                <m:ctrlPr>
                                  <a:rPr lang="en-US" b="0" i="1" dirty="0" smtClean="0">
                                    <a:solidFill>
                                      <a:schemeClr val="tx1">
                                        <a:lumMod val="75000"/>
                                        <a:lumOff val="25000"/>
                                      </a:schemeClr>
                                    </a:solidFill>
                                    <a:latin typeface="Cambria Math" panose="02040503050406030204" pitchFamily="18" charset="0"/>
                                  </a:rPr>
                                </m:ctrlPr>
                              </m:fPr>
                              <m:num>
                                <m:r>
                                  <a:rPr lang="en-US" b="0" i="1" dirty="0" smtClean="0">
                                    <a:solidFill>
                                      <a:schemeClr val="tx1">
                                        <a:lumMod val="75000"/>
                                        <a:lumOff val="25000"/>
                                      </a:schemeClr>
                                    </a:solidFill>
                                    <a:latin typeface="Cambria Math" panose="02040503050406030204" pitchFamily="18" charset="0"/>
                                  </a:rPr>
                                  <m:t>𝐼</m:t>
                                </m:r>
                              </m:num>
                              <m:den>
                                <m:sSub>
                                  <m:sSubPr>
                                    <m:ctrlPr>
                                      <a:rPr lang="en-US" b="0" i="1" dirty="0" smtClean="0">
                                        <a:solidFill>
                                          <a:schemeClr val="tx1">
                                            <a:lumMod val="75000"/>
                                            <a:lumOff val="25000"/>
                                          </a:schemeClr>
                                        </a:solidFill>
                                        <a:latin typeface="Cambria Math" panose="02040503050406030204" pitchFamily="18" charset="0"/>
                                      </a:rPr>
                                    </m:ctrlPr>
                                  </m:sSubPr>
                                  <m:e>
                                    <m:r>
                                      <a:rPr lang="en-US" b="0" i="1" dirty="0" smtClean="0">
                                        <a:solidFill>
                                          <a:schemeClr val="tx1">
                                            <a:lumMod val="75000"/>
                                            <a:lumOff val="25000"/>
                                          </a:schemeClr>
                                        </a:solidFill>
                                        <a:latin typeface="Cambria Math" panose="02040503050406030204" pitchFamily="18" charset="0"/>
                                      </a:rPr>
                                      <m:t>𝐼</m:t>
                                    </m:r>
                                  </m:e>
                                  <m:sub>
                                    <m:r>
                                      <a:rPr lang="en-US" b="0" i="1" dirty="0" smtClean="0">
                                        <a:solidFill>
                                          <a:schemeClr val="tx1">
                                            <a:lumMod val="75000"/>
                                            <a:lumOff val="25000"/>
                                          </a:schemeClr>
                                        </a:solidFill>
                                        <a:latin typeface="Cambria Math" panose="02040503050406030204" pitchFamily="18" charset="0"/>
                                      </a:rPr>
                                      <m:t>0</m:t>
                                    </m:r>
                                  </m:sub>
                                </m:sSub>
                              </m:den>
                            </m:f>
                          </m:e>
                        </m:d>
                      </m:e>
                      <m:sup>
                        <m:r>
                          <a:rPr lang="en-US" b="0" i="1" smtClean="0">
                            <a:solidFill>
                              <a:schemeClr val="tx1">
                                <a:lumMod val="75000"/>
                                <a:lumOff val="25000"/>
                              </a:schemeClr>
                            </a:solidFill>
                            <a:latin typeface="Cambria Math" panose="02040503050406030204" pitchFamily="18" charset="0"/>
                          </a:rPr>
                          <m:t>𝑛</m:t>
                        </m:r>
                      </m:sup>
                    </m:sSup>
                    <m:r>
                      <a:rPr lang="en-US" b="0" i="1" dirty="0" smtClean="0">
                        <a:solidFill>
                          <a:schemeClr val="tx1">
                            <a:lumMod val="75000"/>
                            <a:lumOff val="25000"/>
                          </a:schemeClr>
                        </a:solidFill>
                        <a:latin typeface="Cambria Math" panose="02040503050406030204" pitchFamily="18" charset="0"/>
                      </a:rPr>
                      <m:t> </m:t>
                    </m:r>
                  </m:oMath>
                </a14:m>
                <a:r>
                  <a:rPr lang="en-US" dirty="0">
                    <a:solidFill>
                      <a:schemeClr val="tx1">
                        <a:lumMod val="75000"/>
                        <a:lumOff val="25000"/>
                      </a:schemeClr>
                    </a:solidFill>
                  </a:rPr>
                  <a:t>above that current. Fit for Q59 yields </a:t>
                </a:r>
                <a:r>
                  <a:rPr lang="en-US" i="1" dirty="0">
                    <a:solidFill>
                      <a:schemeClr val="tx1">
                        <a:lumMod val="75000"/>
                        <a:lumOff val="25000"/>
                      </a:schemeClr>
                    </a:solidFill>
                  </a:rPr>
                  <a:t>E</a:t>
                </a:r>
                <a:r>
                  <a:rPr lang="en-US" i="1" baseline="-25000" dirty="0">
                    <a:solidFill>
                      <a:schemeClr val="tx1">
                        <a:lumMod val="75000"/>
                        <a:lumOff val="25000"/>
                      </a:schemeClr>
                    </a:solidFill>
                  </a:rPr>
                  <a:t>0</a:t>
                </a:r>
                <a:r>
                  <a:rPr lang="en-US" dirty="0">
                    <a:solidFill>
                      <a:schemeClr val="tx1">
                        <a:lumMod val="75000"/>
                        <a:lumOff val="25000"/>
                      </a:schemeClr>
                    </a:solidFill>
                  </a:rPr>
                  <a:t> = 0.00066 [V</a:t>
                </a:r>
                <a:r>
                  <a:rPr lang="en-US" baseline="30000" dirty="0">
                    <a:solidFill>
                      <a:schemeClr val="tx1">
                        <a:lumMod val="75000"/>
                        <a:lumOff val="25000"/>
                      </a:schemeClr>
                    </a:solidFill>
                  </a:rPr>
                  <a:t>2</a:t>
                </a:r>
                <a:r>
                  <a:rPr lang="en-US" dirty="0">
                    <a:solidFill>
                      <a:schemeClr val="tx1">
                        <a:lumMod val="75000"/>
                        <a:lumOff val="25000"/>
                      </a:schemeClr>
                    </a:solidFill>
                  </a:rPr>
                  <a:t>], </a:t>
                </a:r>
                <a:r>
                  <a:rPr lang="en-US" i="1" dirty="0">
                    <a:solidFill>
                      <a:schemeClr val="tx1">
                        <a:lumMod val="75000"/>
                        <a:lumOff val="25000"/>
                      </a:schemeClr>
                    </a:solidFill>
                  </a:rPr>
                  <a:t>I</a:t>
                </a:r>
                <a:r>
                  <a:rPr lang="en-US" i="1" baseline="-25000" dirty="0">
                    <a:solidFill>
                      <a:schemeClr val="tx1">
                        <a:lumMod val="75000"/>
                        <a:lumOff val="25000"/>
                      </a:schemeClr>
                    </a:solidFill>
                  </a:rPr>
                  <a:t>0</a:t>
                </a:r>
                <a:r>
                  <a:rPr lang="en-US" b="1" dirty="0">
                    <a:solidFill>
                      <a:schemeClr val="tx1">
                        <a:lumMod val="75000"/>
                        <a:lumOff val="25000"/>
                      </a:schemeClr>
                    </a:solidFill>
                  </a:rPr>
                  <a:t>= 9951 [A] </a:t>
                </a:r>
                <a:r>
                  <a:rPr lang="en-US" dirty="0">
                    <a:solidFill>
                      <a:schemeClr val="tx1">
                        <a:lumMod val="75000"/>
                        <a:lumOff val="25000"/>
                      </a:schemeClr>
                    </a:solidFill>
                  </a:rPr>
                  <a:t>and </a:t>
                </a:r>
                <a:r>
                  <a:rPr lang="en-US" i="1" dirty="0">
                    <a:solidFill>
                      <a:schemeClr val="tx1">
                        <a:lumMod val="75000"/>
                        <a:lumOff val="25000"/>
                      </a:schemeClr>
                    </a:solidFill>
                  </a:rPr>
                  <a:t>n </a:t>
                </a:r>
                <a:r>
                  <a:rPr lang="en-US" dirty="0">
                    <a:solidFill>
                      <a:schemeClr val="tx1">
                        <a:lumMod val="75000"/>
                        <a:lumOff val="25000"/>
                      </a:schemeClr>
                    </a:solidFill>
                  </a:rPr>
                  <a:t>= 3.12</a:t>
                </a:r>
              </a:p>
            </p:txBody>
          </p:sp>
        </mc:Choice>
        <mc:Fallback xmlns="">
          <p:sp>
            <p:nvSpPr>
              <p:cNvPr id="4" name="TextBox 3">
                <a:extLst>
                  <a:ext uri="{FF2B5EF4-FFF2-40B4-BE49-F238E27FC236}">
                    <a16:creationId xmlns:a16="http://schemas.microsoft.com/office/drawing/2014/main" id="{1CDCB5D2-114F-4700-AD1A-ABE3B8FA634F}"/>
                  </a:ext>
                </a:extLst>
              </p:cNvPr>
              <p:cNvSpPr txBox="1">
                <a:spLocks noRot="1" noChangeAspect="1" noMove="1" noResize="1" noEditPoints="1" noAdjustHandles="1" noChangeArrowheads="1" noChangeShapeType="1" noTextEdit="1"/>
              </p:cNvSpPr>
              <p:nvPr/>
            </p:nvSpPr>
            <p:spPr>
              <a:xfrm>
                <a:off x="535561" y="5017360"/>
                <a:ext cx="11535651" cy="843501"/>
              </a:xfrm>
              <a:prstGeom prst="rect">
                <a:avLst/>
              </a:prstGeom>
              <a:blipFill>
                <a:blip r:embed="rId3"/>
                <a:stretch>
                  <a:fillRect l="-476"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46ECCA-CDF1-4DD2-B08B-80E1CB7D567D}"/>
                  </a:ext>
                </a:extLst>
              </p:cNvPr>
              <p:cNvSpPr txBox="1"/>
              <p:nvPr/>
            </p:nvSpPr>
            <p:spPr>
              <a:xfrm>
                <a:off x="535561" y="5826796"/>
                <a:ext cx="7752352" cy="460382"/>
              </a:xfrm>
              <a:prstGeom prst="rect">
                <a:avLst/>
              </a:prstGeom>
              <a:noFill/>
            </p:spPr>
            <p:txBody>
              <a:bodyPr wrap="square" rtlCol="0">
                <a:spAutoFit/>
              </a:bodyPr>
              <a:lstStyle/>
              <a:p>
                <a:r>
                  <a:rPr lang="en-US" dirty="0">
                    <a:solidFill>
                      <a:schemeClr val="tx1">
                        <a:lumMod val="75000"/>
                        <a:lumOff val="25000"/>
                      </a:schemeClr>
                    </a:solidFill>
                  </a:rPr>
                  <a:t>As strain in the magnet is </a:t>
                </a:r>
                <a14:m>
                  <m:oMath xmlns:m="http://schemas.openxmlformats.org/officeDocument/2006/math">
                    <m:r>
                      <a:rPr lang="en-US" i="1" smtClean="0">
                        <a:solidFill>
                          <a:schemeClr val="tx1">
                            <a:lumMod val="75000"/>
                            <a:lumOff val="25000"/>
                          </a:schemeClr>
                        </a:solidFill>
                        <a:latin typeface="Cambria Math" panose="02040503050406030204" pitchFamily="18" charset="0"/>
                        <a:ea typeface="Cambria Math" panose="02040503050406030204" pitchFamily="18" charset="0"/>
                      </a:rPr>
                      <m:t>𝜎</m:t>
                    </m:r>
                    <m:r>
                      <a:rPr lang="en-US"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lang="en-US"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𝐼</m:t>
                        </m:r>
                      </m:e>
                      <m:sup>
                        <m:r>
                          <a:rPr lang="en-US"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oMath>
                </a14:m>
                <a:r>
                  <a:rPr lang="en-US" dirty="0">
                    <a:solidFill>
                      <a:schemeClr val="tx1">
                        <a:lumMod val="75000"/>
                        <a:lumOff val="25000"/>
                      </a:schemeClr>
                    </a:solidFill>
                  </a:rPr>
                  <a:t>, we then get </a:t>
                </a:r>
                <a:r>
                  <a:rPr lang="en-US" b="1" i="1" dirty="0">
                    <a:solidFill>
                      <a:schemeClr val="tx1">
                        <a:lumMod val="75000"/>
                        <a:lumOff val="25000"/>
                      </a:schemeClr>
                    </a:solidFill>
                  </a:rPr>
                  <a:t>E(</a:t>
                </a:r>
                <a14:m>
                  <m:oMath xmlns:m="http://schemas.openxmlformats.org/officeDocument/2006/math">
                    <m:r>
                      <a:rPr lang="en-US" b="1" i="1" smtClean="0">
                        <a:solidFill>
                          <a:schemeClr val="tx1">
                            <a:lumMod val="75000"/>
                            <a:lumOff val="25000"/>
                          </a:schemeClr>
                        </a:solidFill>
                        <a:latin typeface="Cambria Math" panose="02040503050406030204" pitchFamily="18" charset="0"/>
                        <a:ea typeface="Cambria Math" panose="02040503050406030204" pitchFamily="18" charset="0"/>
                      </a:rPr>
                      <m:t>𝝈</m:t>
                    </m:r>
                  </m:oMath>
                </a14:m>
                <a:r>
                  <a:rPr lang="en-US" b="1" i="1" dirty="0">
                    <a:solidFill>
                      <a:schemeClr val="tx1">
                        <a:lumMod val="75000"/>
                        <a:lumOff val="25000"/>
                      </a:schemeClr>
                    </a:solidFill>
                  </a:rPr>
                  <a:t>) </a:t>
                </a:r>
                <a14:m>
                  <m:oMath xmlns:m="http://schemas.openxmlformats.org/officeDocument/2006/math">
                    <m:r>
                      <a:rPr lang="en-US" b="1" i="1" smtClean="0">
                        <a:solidFill>
                          <a:schemeClr val="tx1">
                            <a:lumMod val="75000"/>
                            <a:lumOff val="25000"/>
                          </a:schemeClr>
                        </a:solidFill>
                        <a:latin typeface="Cambria Math" panose="02040503050406030204" pitchFamily="18" charset="0"/>
                      </a:rPr>
                      <m:t>~</m:t>
                    </m:r>
                    <m:sSup>
                      <m:sSupPr>
                        <m:ctrlPr>
                          <a:rPr lang="en-US" b="1" i="1" smtClean="0">
                            <a:solidFill>
                              <a:schemeClr val="tx1">
                                <a:lumMod val="75000"/>
                                <a:lumOff val="25000"/>
                              </a:schemeClr>
                            </a:solidFill>
                            <a:latin typeface="Cambria Math" panose="02040503050406030204" pitchFamily="18" charset="0"/>
                          </a:rPr>
                        </m:ctrlPr>
                      </m:sSupPr>
                      <m:e>
                        <m:r>
                          <a:rPr lang="en-US" b="1" i="1" dirty="0" smtClean="0">
                            <a:solidFill>
                              <a:schemeClr val="tx1">
                                <a:lumMod val="75000"/>
                                <a:lumOff val="25000"/>
                              </a:schemeClr>
                            </a:solidFill>
                            <a:latin typeface="Cambria Math" panose="02040503050406030204" pitchFamily="18" charset="0"/>
                            <a:ea typeface="Cambria Math" panose="02040503050406030204" pitchFamily="18" charset="0"/>
                          </a:rPr>
                          <m:t>𝝈</m:t>
                        </m:r>
                      </m:e>
                      <m:sup>
                        <m:r>
                          <a:rPr lang="en-US" b="1" i="1" smtClean="0">
                            <a:solidFill>
                              <a:schemeClr val="tx1">
                                <a:lumMod val="75000"/>
                                <a:lumOff val="25000"/>
                              </a:schemeClr>
                            </a:solidFill>
                            <a:latin typeface="Cambria Math" panose="02040503050406030204" pitchFamily="18" charset="0"/>
                            <a:ea typeface="Cambria Math" panose="02040503050406030204" pitchFamily="18" charset="0"/>
                          </a:rPr>
                          <m:t>𝜸</m:t>
                        </m:r>
                      </m:sup>
                    </m:sSup>
                  </m:oMath>
                </a14:m>
                <a:r>
                  <a:rPr lang="en-US" b="1" i="1" dirty="0">
                    <a:solidFill>
                      <a:schemeClr val="tx1">
                        <a:lumMod val="75000"/>
                        <a:lumOff val="25000"/>
                      </a:schemeClr>
                    </a:solidFill>
                  </a:rPr>
                  <a:t> </a:t>
                </a:r>
                <a:r>
                  <a:rPr lang="en-US" i="1" dirty="0">
                    <a:solidFill>
                      <a:schemeClr val="tx1">
                        <a:lumMod val="75000"/>
                        <a:lumOff val="25000"/>
                      </a:schemeClr>
                    </a:solidFill>
                  </a:rPr>
                  <a:t>, </a:t>
                </a:r>
                <a:r>
                  <a:rPr lang="en-US" dirty="0">
                    <a:solidFill>
                      <a:schemeClr val="tx1">
                        <a:lumMod val="75000"/>
                        <a:lumOff val="25000"/>
                      </a:schemeClr>
                    </a:solidFill>
                  </a:rPr>
                  <a:t>where </a:t>
                </a:r>
                <a14:m>
                  <m:oMath xmlns:m="http://schemas.openxmlformats.org/officeDocument/2006/math">
                    <m:r>
                      <a:rPr lang="en-US" b="1" i="1" smtClean="0">
                        <a:solidFill>
                          <a:schemeClr val="tx1">
                            <a:lumMod val="75000"/>
                            <a:lumOff val="25000"/>
                          </a:schemeClr>
                        </a:solidFill>
                        <a:latin typeface="Cambria Math" panose="02040503050406030204" pitchFamily="18" charset="0"/>
                        <a:ea typeface="Cambria Math" panose="02040503050406030204" pitchFamily="18" charset="0"/>
                      </a:rPr>
                      <m:t>𝜸</m:t>
                    </m:r>
                    <m:r>
                      <a:rPr lang="en-US" b="1" i="1" smtClean="0">
                        <a:solidFill>
                          <a:schemeClr val="tx1">
                            <a:lumMod val="75000"/>
                            <a:lumOff val="25000"/>
                          </a:schemeClr>
                        </a:solidFill>
                        <a:latin typeface="Cambria Math" panose="02040503050406030204" pitchFamily="18" charset="0"/>
                        <a:ea typeface="Cambria Math" panose="02040503050406030204" pitchFamily="18" charset="0"/>
                      </a:rPr>
                      <m:t>=</m:t>
                    </m:r>
                    <m:f>
                      <m:fPr>
                        <m:ctrlPr>
                          <a:rPr lang="en-US" b="1"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b="1" i="1" smtClean="0">
                            <a:solidFill>
                              <a:schemeClr val="tx1">
                                <a:lumMod val="75000"/>
                                <a:lumOff val="25000"/>
                              </a:schemeClr>
                            </a:solidFill>
                            <a:latin typeface="Cambria Math" panose="02040503050406030204" pitchFamily="18" charset="0"/>
                            <a:ea typeface="Cambria Math" panose="02040503050406030204" pitchFamily="18" charset="0"/>
                          </a:rPr>
                          <m:t>𝒏</m:t>
                        </m:r>
                      </m:num>
                      <m:den>
                        <m:r>
                          <a:rPr lang="en-US" b="1" i="1" smtClean="0">
                            <a:solidFill>
                              <a:schemeClr val="tx1">
                                <a:lumMod val="75000"/>
                                <a:lumOff val="25000"/>
                              </a:schemeClr>
                            </a:solidFill>
                            <a:latin typeface="Cambria Math" panose="02040503050406030204" pitchFamily="18" charset="0"/>
                            <a:ea typeface="Cambria Math" panose="02040503050406030204" pitchFamily="18" charset="0"/>
                          </a:rPr>
                          <m:t>𝟐</m:t>
                        </m:r>
                      </m:den>
                    </m:f>
                    <m:r>
                      <a:rPr lang="en-US" b="1" i="1" smtClean="0">
                        <a:solidFill>
                          <a:schemeClr val="tx1">
                            <a:lumMod val="75000"/>
                            <a:lumOff val="25000"/>
                          </a:schemeClr>
                        </a:solidFill>
                        <a:latin typeface="Cambria Math" panose="02040503050406030204" pitchFamily="18" charset="0"/>
                        <a:ea typeface="Cambria Math" panose="02040503050406030204" pitchFamily="18" charset="0"/>
                      </a:rPr>
                      <m:t>=</m:t>
                    </m:r>
                  </m:oMath>
                </a14:m>
                <a:r>
                  <a:rPr lang="en-US" b="1" dirty="0">
                    <a:solidFill>
                      <a:schemeClr val="tx1">
                        <a:lumMod val="75000"/>
                        <a:lumOff val="25000"/>
                      </a:schemeClr>
                    </a:solidFill>
                  </a:rPr>
                  <a:t>  1.56</a:t>
                </a:r>
                <a:endParaRPr lang="en-US" b="1" i="1" dirty="0">
                  <a:solidFill>
                    <a:schemeClr val="tx1">
                      <a:lumMod val="75000"/>
                      <a:lumOff val="25000"/>
                    </a:schemeClr>
                  </a:solidFill>
                </a:endParaRPr>
              </a:p>
            </p:txBody>
          </p:sp>
        </mc:Choice>
        <mc:Fallback xmlns="">
          <p:sp>
            <p:nvSpPr>
              <p:cNvPr id="5" name="TextBox 4">
                <a:extLst>
                  <a:ext uri="{FF2B5EF4-FFF2-40B4-BE49-F238E27FC236}">
                    <a16:creationId xmlns:a16="http://schemas.microsoft.com/office/drawing/2014/main" id="{B746ECCA-CDF1-4DD2-B08B-80E1CB7D567D}"/>
                  </a:ext>
                </a:extLst>
              </p:cNvPr>
              <p:cNvSpPr txBox="1">
                <a:spLocks noRot="1" noChangeAspect="1" noMove="1" noResize="1" noEditPoints="1" noAdjustHandles="1" noChangeArrowheads="1" noChangeShapeType="1" noTextEdit="1"/>
              </p:cNvSpPr>
              <p:nvPr/>
            </p:nvSpPr>
            <p:spPr>
              <a:xfrm>
                <a:off x="535561" y="5826796"/>
                <a:ext cx="7752352" cy="460382"/>
              </a:xfrm>
              <a:prstGeom prst="rect">
                <a:avLst/>
              </a:prstGeom>
              <a:blipFill>
                <a:blip r:embed="rId4"/>
                <a:stretch>
                  <a:fillRect l="-708" t="-1333" b="-8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02E3D59-213A-4AB8-9BAF-C77921A70CE6}"/>
              </a:ext>
            </a:extLst>
          </p:cNvPr>
          <p:cNvSpPr txBox="1"/>
          <p:nvPr/>
        </p:nvSpPr>
        <p:spPr>
          <a:xfrm>
            <a:off x="7885840" y="5507654"/>
            <a:ext cx="419807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solidFill>
                  <a:srgbClr val="C00000"/>
                </a:solidFill>
              </a:rPr>
              <a:t>The first quench was at 9677 A  (~</a:t>
            </a:r>
            <a:r>
              <a:rPr lang="en-US" i="1" dirty="0">
                <a:solidFill>
                  <a:srgbClr val="C00000"/>
                </a:solidFill>
              </a:rPr>
              <a:t>I</a:t>
            </a:r>
            <a:r>
              <a:rPr lang="en-US" i="1" baseline="-25000" dirty="0">
                <a:solidFill>
                  <a:srgbClr val="C00000"/>
                </a:solidFill>
              </a:rPr>
              <a:t>0 </a:t>
            </a:r>
            <a:r>
              <a:rPr lang="en-US" i="1" dirty="0">
                <a:solidFill>
                  <a:srgbClr val="C00000"/>
                </a:solidFill>
              </a:rPr>
              <a:t>) </a:t>
            </a:r>
            <a:r>
              <a:rPr lang="en-US" b="1" i="1" dirty="0">
                <a:solidFill>
                  <a:srgbClr val="C00000"/>
                </a:solidFill>
              </a:rPr>
              <a:t>!</a:t>
            </a:r>
            <a:endParaRPr lang="en-US" b="1" dirty="0">
              <a:solidFill>
                <a:srgbClr val="C00000"/>
              </a:solidFill>
            </a:endParaRPr>
          </a:p>
        </p:txBody>
      </p:sp>
      <p:sp>
        <p:nvSpPr>
          <p:cNvPr id="11" name="TextBox 10">
            <a:extLst>
              <a:ext uri="{FF2B5EF4-FFF2-40B4-BE49-F238E27FC236}">
                <a16:creationId xmlns:a16="http://schemas.microsoft.com/office/drawing/2014/main" id="{88A8454A-B05A-4C9A-81B1-9CFEF2CBF36C}"/>
              </a:ext>
            </a:extLst>
          </p:cNvPr>
          <p:cNvSpPr txBox="1"/>
          <p:nvPr/>
        </p:nvSpPr>
        <p:spPr>
          <a:xfrm>
            <a:off x="6997062" y="1350346"/>
            <a:ext cx="4787396" cy="3139321"/>
          </a:xfrm>
          <a:prstGeom prst="rect">
            <a:avLst/>
          </a:prstGeom>
          <a:noFill/>
        </p:spPr>
        <p:txBody>
          <a:bodyPr wrap="square" rtlCol="0">
            <a:spAutoFit/>
          </a:bodyPr>
          <a:lstStyle/>
          <a:p>
            <a:pPr marL="285750" indent="-285750" algn="just">
              <a:buFont typeface="Wingdings" panose="05000000000000000000" pitchFamily="2" charset="2"/>
              <a:buChar char="§"/>
            </a:pPr>
            <a:r>
              <a:rPr lang="en-US" dirty="0">
                <a:solidFill>
                  <a:schemeClr val="accent1">
                    <a:lumMod val="50000"/>
                  </a:schemeClr>
                </a:solidFill>
              </a:rPr>
              <a:t>Power–law scaling is a hallmark of critical dynamics seen in many physical systems including superconductors, magnetics, geoscience, etc.</a:t>
            </a:r>
          </a:p>
          <a:p>
            <a:pPr algn="just"/>
            <a:endParaRPr lang="en-US" dirty="0">
              <a:solidFill>
                <a:schemeClr val="accent1">
                  <a:lumMod val="50000"/>
                </a:schemeClr>
              </a:solidFill>
            </a:endParaRPr>
          </a:p>
          <a:p>
            <a:pPr marL="285750" indent="-285750" algn="just">
              <a:buFont typeface="Wingdings" panose="05000000000000000000" pitchFamily="2" charset="2"/>
              <a:buChar char="§"/>
            </a:pPr>
            <a:r>
              <a:rPr lang="en-US" dirty="0">
                <a:solidFill>
                  <a:schemeClr val="accent1">
                    <a:lumMod val="50000"/>
                  </a:schemeClr>
                </a:solidFill>
              </a:rPr>
              <a:t>This result suggests that the critical dynamics emerges in the magnet at </a:t>
            </a:r>
            <a:r>
              <a:rPr lang="en-US" i="1" dirty="0">
                <a:solidFill>
                  <a:schemeClr val="accent1">
                    <a:lumMod val="50000"/>
                  </a:schemeClr>
                </a:solidFill>
              </a:rPr>
              <a:t>I</a:t>
            </a:r>
            <a:r>
              <a:rPr lang="en-US" i="1" baseline="-25000" dirty="0">
                <a:solidFill>
                  <a:schemeClr val="accent1">
                    <a:lumMod val="50000"/>
                  </a:schemeClr>
                </a:solidFill>
              </a:rPr>
              <a:t>0,</a:t>
            </a:r>
            <a:r>
              <a:rPr lang="en-US" dirty="0">
                <a:solidFill>
                  <a:schemeClr val="accent1">
                    <a:lumMod val="50000"/>
                  </a:schemeClr>
                </a:solidFill>
              </a:rPr>
              <a:t> and is sustained throughout the current ramp until the quench. Also, a step divergence from the power-law develops a few seconds prior the quench for some ramps.</a:t>
            </a:r>
          </a:p>
        </p:txBody>
      </p:sp>
      <p:grpSp>
        <p:nvGrpSpPr>
          <p:cNvPr id="14" name="Group 13">
            <a:extLst>
              <a:ext uri="{FF2B5EF4-FFF2-40B4-BE49-F238E27FC236}">
                <a16:creationId xmlns:a16="http://schemas.microsoft.com/office/drawing/2014/main" id="{A482F22B-1594-41B9-A199-453D1688643F}"/>
              </a:ext>
            </a:extLst>
          </p:cNvPr>
          <p:cNvGrpSpPr/>
          <p:nvPr/>
        </p:nvGrpSpPr>
        <p:grpSpPr>
          <a:xfrm>
            <a:off x="407542" y="789510"/>
            <a:ext cx="6589520" cy="4610969"/>
            <a:chOff x="554739" y="942827"/>
            <a:chExt cx="6442323" cy="4455003"/>
          </a:xfrm>
        </p:grpSpPr>
        <p:grpSp>
          <p:nvGrpSpPr>
            <p:cNvPr id="10" name="Group 9">
              <a:extLst>
                <a:ext uri="{FF2B5EF4-FFF2-40B4-BE49-F238E27FC236}">
                  <a16:creationId xmlns:a16="http://schemas.microsoft.com/office/drawing/2014/main" id="{F4AF527F-B319-4C12-9DCE-865492E7A9F0}"/>
                </a:ext>
              </a:extLst>
            </p:cNvPr>
            <p:cNvGrpSpPr/>
            <p:nvPr/>
          </p:nvGrpSpPr>
          <p:grpSpPr>
            <a:xfrm>
              <a:off x="554739" y="942827"/>
              <a:ext cx="6442323" cy="4455003"/>
              <a:chOff x="1131248" y="946429"/>
              <a:chExt cx="5477707" cy="4111659"/>
            </a:xfrm>
          </p:grpSpPr>
          <p:graphicFrame>
            <p:nvGraphicFramePr>
              <p:cNvPr id="3" name="Object 2">
                <a:extLst>
                  <a:ext uri="{FF2B5EF4-FFF2-40B4-BE49-F238E27FC236}">
                    <a16:creationId xmlns:a16="http://schemas.microsoft.com/office/drawing/2014/main" id="{5A217652-AE29-4313-BBAB-91BF1981EE48}"/>
                  </a:ext>
                </a:extLst>
              </p:cNvPr>
              <p:cNvGraphicFramePr>
                <a:graphicFrameLocks noChangeAspect="1"/>
              </p:cNvGraphicFramePr>
              <p:nvPr>
                <p:extLst>
                  <p:ext uri="{D42A27DB-BD31-4B8C-83A1-F6EECF244321}">
                    <p14:modId xmlns:p14="http://schemas.microsoft.com/office/powerpoint/2010/main" val="1085107400"/>
                  </p:ext>
                </p:extLst>
              </p:nvPr>
            </p:nvGraphicFramePr>
            <p:xfrm>
              <a:off x="1131248" y="946429"/>
              <a:ext cx="5477707" cy="4111659"/>
            </p:xfrm>
            <a:graphic>
              <a:graphicData uri="http://schemas.openxmlformats.org/presentationml/2006/ole">
                <mc:AlternateContent xmlns:mc="http://schemas.openxmlformats.org/markup-compatibility/2006">
                  <mc:Choice xmlns:v="urn:schemas-microsoft-com:vml" Requires="v">
                    <p:oleObj spid="_x0000_s8263" name="Graph" r:id="rId5" imgW="4220640" imgH="3168000" progId="Origin50.Graph">
                      <p:embed/>
                    </p:oleObj>
                  </mc:Choice>
                  <mc:Fallback>
                    <p:oleObj name="Graph" r:id="rId5" imgW="4220640" imgH="3168000" progId="Origin50.Graph">
                      <p:embed/>
                      <p:pic>
                        <p:nvPicPr>
                          <p:cNvPr id="7" name="Object 6">
                            <a:extLst>
                              <a:ext uri="{FF2B5EF4-FFF2-40B4-BE49-F238E27FC236}">
                                <a16:creationId xmlns:a16="http://schemas.microsoft.com/office/drawing/2014/main" id="{6E618E4C-2A8F-4DB0-B649-3CA4E9C877D7}"/>
                              </a:ext>
                            </a:extLst>
                          </p:cNvPr>
                          <p:cNvPicPr/>
                          <p:nvPr/>
                        </p:nvPicPr>
                        <p:blipFill>
                          <a:blip r:embed="rId6"/>
                          <a:stretch>
                            <a:fillRect/>
                          </a:stretch>
                        </p:blipFill>
                        <p:spPr>
                          <a:xfrm>
                            <a:off x="1131248" y="946429"/>
                            <a:ext cx="5477707" cy="411165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EBD6AB3-54D6-4B7E-BC1E-BB4428DA37EB}"/>
                  </a:ext>
                </a:extLst>
              </p:cNvPr>
              <p:cNvSpPr txBox="1"/>
              <p:nvPr/>
            </p:nvSpPr>
            <p:spPr>
              <a:xfrm>
                <a:off x="2685989" y="1813747"/>
                <a:ext cx="1017059" cy="340868"/>
              </a:xfrm>
              <a:prstGeom prst="rect">
                <a:avLst/>
              </a:prstGeom>
              <a:noFill/>
            </p:spPr>
            <p:txBody>
              <a:bodyPr wrap="none" rtlCol="0">
                <a:spAutoFit/>
              </a:bodyPr>
              <a:lstStyle/>
              <a:p>
                <a:r>
                  <a:rPr lang="en-US" dirty="0">
                    <a:solidFill>
                      <a:srgbClr val="7030A0"/>
                    </a:solidFill>
                  </a:rPr>
                  <a:t>No scaling</a:t>
                </a:r>
              </a:p>
            </p:txBody>
          </p:sp>
          <p:sp>
            <p:nvSpPr>
              <p:cNvPr id="7" name="TextBox 6">
                <a:extLst>
                  <a:ext uri="{FF2B5EF4-FFF2-40B4-BE49-F238E27FC236}">
                    <a16:creationId xmlns:a16="http://schemas.microsoft.com/office/drawing/2014/main" id="{E129AF58-8654-41B4-BB70-F4F5E1735239}"/>
                  </a:ext>
                </a:extLst>
              </p:cNvPr>
              <p:cNvSpPr txBox="1"/>
              <p:nvPr/>
            </p:nvSpPr>
            <p:spPr>
              <a:xfrm>
                <a:off x="4312124" y="3601277"/>
                <a:ext cx="983420" cy="340868"/>
              </a:xfrm>
              <a:prstGeom prst="rect">
                <a:avLst/>
              </a:prstGeom>
              <a:noFill/>
            </p:spPr>
            <p:txBody>
              <a:bodyPr wrap="none" rtlCol="0">
                <a:spAutoFit/>
              </a:bodyPr>
              <a:lstStyle/>
              <a:p>
                <a:r>
                  <a:rPr lang="en-US" dirty="0">
                    <a:solidFill>
                      <a:srgbClr val="7030A0"/>
                    </a:solidFill>
                  </a:rPr>
                  <a:t>Power law</a:t>
                </a:r>
              </a:p>
            </p:txBody>
          </p:sp>
        </p:grpSp>
        <p:sp>
          <p:nvSpPr>
            <p:cNvPr id="12" name="Oval 11">
              <a:extLst>
                <a:ext uri="{FF2B5EF4-FFF2-40B4-BE49-F238E27FC236}">
                  <a16:creationId xmlns:a16="http://schemas.microsoft.com/office/drawing/2014/main" id="{18287879-7B7B-4EFF-8DB9-217BA0B164E0}"/>
                </a:ext>
              </a:extLst>
            </p:cNvPr>
            <p:cNvSpPr/>
            <p:nvPr/>
          </p:nvSpPr>
          <p:spPr>
            <a:xfrm rot="2302041">
              <a:off x="4649640" y="2156487"/>
              <a:ext cx="879815" cy="1301770"/>
            </a:xfrm>
            <a:prstGeom prst="ellipse">
              <a:avLst/>
            </a:prstGeom>
            <a:noFill/>
            <a:ln w="12700">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330C9C0-60CB-4DE0-B2B7-4EDC61AB0110}"/>
                </a:ext>
              </a:extLst>
            </p:cNvPr>
            <p:cNvSpPr txBox="1"/>
            <p:nvPr/>
          </p:nvSpPr>
          <p:spPr>
            <a:xfrm>
              <a:off x="4341078" y="1713325"/>
              <a:ext cx="1269643" cy="369332"/>
            </a:xfrm>
            <a:prstGeom prst="rect">
              <a:avLst/>
            </a:prstGeom>
            <a:noFill/>
          </p:spPr>
          <p:txBody>
            <a:bodyPr wrap="none" rtlCol="0">
              <a:spAutoFit/>
            </a:bodyPr>
            <a:lstStyle/>
            <a:p>
              <a:r>
                <a:rPr lang="en-US" dirty="0">
                  <a:solidFill>
                    <a:srgbClr val="7030A0"/>
                  </a:solidFill>
                </a:rPr>
                <a:t>Divergence</a:t>
              </a:r>
            </a:p>
          </p:txBody>
        </p:sp>
      </p:grpSp>
    </p:spTree>
    <p:extLst>
      <p:ext uri="{BB962C8B-B14F-4D97-AF65-F5344CB8AC3E}">
        <p14:creationId xmlns:p14="http://schemas.microsoft.com/office/powerpoint/2010/main" val="1470327467"/>
      </p:ext>
    </p:extLst>
  </p:cSld>
  <p:clrMapOvr>
    <a:masterClrMapping/>
  </p:clrMapOvr>
</p:sld>
</file>

<file path=ppt/theme/theme1.xml><?xml version="1.0" encoding="utf-8"?>
<a:theme xmlns:a="http://schemas.openxmlformats.org/drawingml/2006/main" name="Theme1">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757B8E86-07B5-4CAE-9591-90767A24AB5C}" vid="{FC3F09D9-AFFB-4487-A0D1-FE004CC1E4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11537</TotalTime>
  <Words>2713</Words>
  <Application>Microsoft Office PowerPoint</Application>
  <PresentationFormat>Widescreen</PresentationFormat>
  <Paragraphs>261</Paragraphs>
  <Slides>32</Slides>
  <Notes>2</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5" baseType="lpstr">
      <vt:lpstr>ＭＳ Ｐゴシック</vt:lpstr>
      <vt:lpstr>Arial</vt:lpstr>
      <vt:lpstr>Calibri</vt:lpstr>
      <vt:lpstr>Cambria Math</vt:lpstr>
      <vt:lpstr>Courier New</vt:lpstr>
      <vt:lpstr>Franklin Gothic Book</vt:lpstr>
      <vt:lpstr>Franklin Gothic Medium</vt:lpstr>
      <vt:lpstr>Helvetica</vt:lpstr>
      <vt:lpstr>Symbol</vt:lpstr>
      <vt:lpstr>Times New Roman</vt:lpstr>
      <vt:lpstr>Wingdings</vt:lpstr>
      <vt:lpstr>Theme1</vt:lpstr>
      <vt:lpstr>Graph</vt:lpstr>
      <vt:lpstr>PowerPoint Presentation</vt:lpstr>
      <vt:lpstr>Outline</vt:lpstr>
      <vt:lpstr>CCT4 Canted-Cosine-Theta Nb3Sn dipole:  training summary</vt:lpstr>
      <vt:lpstr>Acoustic instrumentation</vt:lpstr>
      <vt:lpstr>Quench locations</vt:lpstr>
      <vt:lpstr>Visible coil defects after testing</vt:lpstr>
      <vt:lpstr>Acoustic signal parameters</vt:lpstr>
      <vt:lpstr>Acoustic event count</vt:lpstr>
      <vt:lpstr>Power-law scaling of AE energy </vt:lpstr>
      <vt:lpstr>Displacement (bias) accumulation</vt:lpstr>
      <vt:lpstr>Event energy statistics</vt:lpstr>
      <vt:lpstr>Typical acoustic signatures of mechanical transients</vt:lpstr>
      <vt:lpstr>Wavelet analysis</vt:lpstr>
      <vt:lpstr>Beginning of training (Q6)</vt:lpstr>
      <vt:lpstr>Beginning of training (Q6)</vt:lpstr>
      <vt:lpstr>End of training (Q103)</vt:lpstr>
      <vt:lpstr>Conclusions</vt:lpstr>
      <vt:lpstr>PowerPoint Presentation</vt:lpstr>
      <vt:lpstr>Scope of the project</vt:lpstr>
      <vt:lpstr>Equivalence to voltage-based detection has been demonstrated</vt:lpstr>
      <vt:lpstr>Coda wave “diffusion” provides means for localization of a weak change</vt:lpstr>
      <vt:lpstr>Simulations and tests on a mock-up fusion cable</vt:lpstr>
      <vt:lpstr>Simulations to optimize transducer placement</vt:lpstr>
      <vt:lpstr>Heater array design</vt:lpstr>
      <vt:lpstr>Heater installation on the “mock-up” sample</vt:lpstr>
      <vt:lpstr>Experimental setup</vt:lpstr>
      <vt:lpstr>Signal processing for hot spot localization</vt:lpstr>
      <vt:lpstr>New software was developed to monitor time shift simultaneously over multiple coda segments</vt:lpstr>
      <vt:lpstr>Examples for different heaters producing time shift at different positions along the coda waveform</vt:lpstr>
      <vt:lpstr>Automated sampling and localization software</vt:lpstr>
      <vt:lpstr>Actual vs localized heater locations</vt:lpstr>
      <vt:lpstr>Sketch of the cryogenic testing setup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Maxim Martchevskii</dc:creator>
  <cp:lastModifiedBy>Maxim Martchevskii</cp:lastModifiedBy>
  <cp:revision>166</cp:revision>
  <dcterms:created xsi:type="dcterms:W3CDTF">2020-10-05T21:07:41Z</dcterms:created>
  <dcterms:modified xsi:type="dcterms:W3CDTF">2020-10-28T01:57:04Z</dcterms:modified>
</cp:coreProperties>
</file>