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6" r:id="rId6"/>
    <p:sldId id="277" r:id="rId7"/>
    <p:sldId id="278" r:id="rId8"/>
    <p:sldId id="279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torio Marinozzi" initials="VM" lastIdx="1" clrIdx="0">
    <p:extLst>
      <p:ext uri="{19B8F6BF-5375-455C-9EA6-DF929625EA0E}">
        <p15:presenceInfo xmlns:p15="http://schemas.microsoft.com/office/powerpoint/2012/main" userId="d474df50bd548f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FA4F-4EE4-4C7A-BC16-0443882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9EA4B-963B-485E-9C83-49759B080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05EC3-0B60-4ADD-8345-A2B56924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97F41-ED6E-4588-AEC4-9B2F0B8CE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F770A-66BF-4212-9990-7FA6344D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34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64BA2-7F6A-4225-8F59-E2316C21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D5C9F-BF70-4BAB-9C80-ED722C82E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7A5B9-E8C6-4320-92C3-6F2E47934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D0315-F460-401C-8BDC-AC94E621A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86C40-326C-434C-9900-F726525E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86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61C501-DC48-465C-9555-9F763F7B3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01FA9-C413-42C4-9181-A56E2566B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0190E-EADA-4B88-8E15-45878DF3A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58B88-FF5F-4ADF-BD69-7007A451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550DF-BA93-4277-ACAB-4A866A8C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58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F586-4D19-459F-B332-EB758167A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51BC8-4BE9-4152-BACA-5936CC527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39B08-D067-4258-A6F3-180AF5CBD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7A0DC-EC77-46F9-AC12-B9AF66024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055A8-865B-4AC0-AE95-38E16EAF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ABC96-66E1-4231-8521-9E11645B3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2D86C-5062-4850-8DC9-2847888BC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016C7-11B2-4AFE-A8E0-0941B270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EA318-0B3D-4A70-B254-2FB474AF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D71E0-2ACC-436B-B9A4-B7B64E14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48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A1C7-3FAE-4BC1-ADA7-36454C8E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48AE8-4A31-4F7A-862B-3AE0C24A8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5D180-53FF-44F9-A4D2-5DF530D55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B5610-B814-4C63-85CE-A54C0C832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95592-EB6B-4015-9EDE-4EE987C4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9CD2D-1751-411B-BE03-8489A1FB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39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20A4-7379-407E-A118-D140BBEC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1F0DD-565D-4EFE-BAEF-965F1B491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4C44F-F6CF-49F0-BA6B-A517D8821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15234A-DC07-417D-BDD3-62511F32B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616449-F70B-468B-AADE-A99A8AD35A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C08865-F685-4D27-A565-5E7A7A49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36658A-1D39-4A88-9634-592BF9CC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E0C0F-525D-48C4-9033-16FB921C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71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83CD8-4BA4-4038-92E8-A57C6812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33F31-AA28-4928-859E-C19ECF3E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4B469-B9EA-455F-A898-BA4863AD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71A25-927A-4ACF-9CA0-24591D6D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47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5026F-F922-4E61-A3A3-81781347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4C4C2-F195-42CD-B941-27F2CA35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FA7FB-ED0F-4A89-B277-25273C63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68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86CDA-96D4-44DC-B39F-52F91925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B2B60-C0A8-499B-90E2-99C376EC4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3E759-3276-4987-B24C-7C2C2314E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22EB5-584D-4CC7-97FC-674D1BB6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2EE1D-CB29-4930-BC9C-4CCF0394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5F837-6031-4577-8F90-91A34585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74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BE80-70BB-497C-8299-E2F6822ED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807C2-9A24-4EE8-BDBA-D64960435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14C20-E302-4A23-AE3E-720C1B070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BE9E6-5FA0-4669-995A-62062104C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3D53E-AF2B-44B9-81C0-4ABC1A1AD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663FF-21E8-4C0C-AD62-4FBD5EDC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5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54012-6939-4A44-BF5C-D7D5579C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E29CD-BC09-423A-ADD8-46CBCE7CC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2DCF4-1CBB-49F9-A1D4-BA4CC38F4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4FA0A-98C2-488F-BBCC-B88FAF67EC92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F50CD-8F23-4379-B8C1-1DF66A022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6FBC7-9B1F-41BE-ADE3-B7F3B75DF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39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15C90-63EE-4DFD-A631-A42795C4E5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Update on Costheta </a:t>
            </a:r>
            <a:br>
              <a:rPr lang="it-IT" dirty="0"/>
            </a:br>
            <a:r>
              <a:rPr lang="it-IT" dirty="0"/>
              <a:t>cross section</a:t>
            </a:r>
            <a:br>
              <a:rPr lang="it-IT" dirty="0"/>
            </a:b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532B3-F02B-4FB4-9340-7BC61464BE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V. Marinozzi</a:t>
            </a:r>
          </a:p>
          <a:p>
            <a:r>
              <a:rPr lang="it-IT" dirty="0"/>
              <a:t>11/17/2020</a:t>
            </a:r>
          </a:p>
        </p:txBody>
      </p:sp>
    </p:spTree>
    <p:extLst>
      <p:ext uri="{BB962C8B-B14F-4D97-AF65-F5344CB8AC3E}">
        <p14:creationId xmlns:p14="http://schemas.microsoft.com/office/powerpoint/2010/main" val="3098292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33C720-7ADD-4B5C-A39B-3CC72413F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0" t="34558" r="51696" b="12789"/>
          <a:stretch/>
        </p:blipFill>
        <p:spPr>
          <a:xfrm>
            <a:off x="2489718" y="472972"/>
            <a:ext cx="7531359" cy="601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2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C107FF-BE78-43F8-877E-09ECB2352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7" t="34830" r="52704" b="11429"/>
          <a:stretch/>
        </p:blipFill>
        <p:spPr>
          <a:xfrm>
            <a:off x="2407296" y="183652"/>
            <a:ext cx="7772401" cy="64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9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74EF02-30BD-480D-8CA5-AFA0A3F92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21" t="35510" r="52628" b="12109"/>
          <a:stretch/>
        </p:blipFill>
        <p:spPr>
          <a:xfrm>
            <a:off x="2528596" y="293571"/>
            <a:ext cx="8098971" cy="65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40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F7378-33B9-4D18-B353-A6A188F3F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7" t="34558" r="52704" b="11973"/>
          <a:stretch/>
        </p:blipFill>
        <p:spPr>
          <a:xfrm>
            <a:off x="2146041" y="452165"/>
            <a:ext cx="7623110" cy="62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6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010C8-7C77-411E-82F9-C5611F9E6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7" t="34286" r="52628" b="12925"/>
          <a:stretch/>
        </p:blipFill>
        <p:spPr>
          <a:xfrm>
            <a:off x="2379305" y="365125"/>
            <a:ext cx="7819054" cy="63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5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F42BD-331C-4C31-ADD9-C00A3C7B9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27" t="35102" r="52551" b="11701"/>
          <a:stretch/>
        </p:blipFill>
        <p:spPr>
          <a:xfrm>
            <a:off x="2716950" y="268441"/>
            <a:ext cx="7919948" cy="656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14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71CAD-F743-46BF-8FD6-CB8AFE079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1" t="34694" r="52474" b="13061"/>
          <a:stretch/>
        </p:blipFill>
        <p:spPr>
          <a:xfrm>
            <a:off x="2248676" y="329650"/>
            <a:ext cx="8033657" cy="64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90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AA631-C145-4313-8FBA-275597B3B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3" t="35101" r="51939" b="12110"/>
          <a:stretch/>
        </p:blipFill>
        <p:spPr>
          <a:xfrm>
            <a:off x="2379305" y="305222"/>
            <a:ext cx="8089641" cy="655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93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76358-9D48-4181-A2EA-41FB0EF24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14" t="34012" r="52245" b="12518"/>
          <a:stretch/>
        </p:blipFill>
        <p:spPr>
          <a:xfrm>
            <a:off x="2743200" y="432571"/>
            <a:ext cx="7380514" cy="599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4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5060-9FBF-4F48-8314-66D2E21A0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56A43-6FA2-4C22-8B04-2FB647355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Goal: compare different cross sections</a:t>
            </a:r>
          </a:p>
          <a:p>
            <a:r>
              <a:rPr lang="it-IT" dirty="0"/>
              <a:t>6 layers </a:t>
            </a:r>
          </a:p>
          <a:p>
            <a:r>
              <a:rPr lang="it-IT" dirty="0"/>
              <a:t>50 mm aperture</a:t>
            </a:r>
          </a:p>
          <a:p>
            <a:r>
              <a:rPr lang="it-IT" dirty="0"/>
              <a:t>HTS is Bi-2212 rutherford cable, with filamentery strands</a:t>
            </a:r>
          </a:p>
          <a:p>
            <a:r>
              <a:rPr lang="it-IT" dirty="0"/>
              <a:t>LTS is Nb</a:t>
            </a:r>
            <a:r>
              <a:rPr lang="it-IT" baseline="-25000" dirty="0"/>
              <a:t>3</a:t>
            </a:r>
            <a:r>
              <a:rPr lang="it-IT" dirty="0"/>
              <a:t>Sn</a:t>
            </a:r>
          </a:p>
          <a:p>
            <a:r>
              <a:rPr lang="it-IT" dirty="0"/>
              <a:t>Conductor parameters from existing cable</a:t>
            </a:r>
          </a:p>
          <a:p>
            <a:r>
              <a:rPr lang="it-IT" dirty="0"/>
              <a:t>No harmonics optimization </a:t>
            </a:r>
          </a:p>
        </p:txBody>
      </p:sp>
    </p:spTree>
    <p:extLst>
      <p:ext uri="{BB962C8B-B14F-4D97-AF65-F5344CB8AC3E}">
        <p14:creationId xmlns:p14="http://schemas.microsoft.com/office/powerpoint/2010/main" val="127266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0BBD-EA65-4111-81D8-7A94155B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Critical current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53360-622A-44DB-A96F-C8B43F7F6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48" y="1511557"/>
            <a:ext cx="7123626" cy="465435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04FED1-2A7F-49A4-BCB0-C51ED07786D5}"/>
              </a:ext>
            </a:extLst>
          </p:cNvPr>
          <p:cNvCxnSpPr>
            <a:cxnSpLocks/>
          </p:cNvCxnSpPr>
          <p:nvPr/>
        </p:nvCxnSpPr>
        <p:spPr>
          <a:xfrm flipH="1">
            <a:off x="4583167" y="3271638"/>
            <a:ext cx="293614" cy="78324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D038EC-6498-48DA-A20A-7EA93D2394F5}"/>
              </a:ext>
            </a:extLst>
          </p:cNvPr>
          <p:cNvCxnSpPr>
            <a:cxnSpLocks/>
          </p:cNvCxnSpPr>
          <p:nvPr/>
        </p:nvCxnSpPr>
        <p:spPr>
          <a:xfrm flipH="1">
            <a:off x="3033879" y="3244893"/>
            <a:ext cx="256062" cy="54292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DB9D971-D5B2-41B6-B712-5B2CEB229BF6}"/>
              </a:ext>
            </a:extLst>
          </p:cNvPr>
          <p:cNvSpPr txBox="1"/>
          <p:nvPr/>
        </p:nvSpPr>
        <p:spPr>
          <a:xfrm>
            <a:off x="2848838" y="2547510"/>
            <a:ext cx="30452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Jc in SC obtained by scaling Jc engineering from Paolo slides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E5FFD2-FCC2-48B1-AA4A-2F60AFE15673}"/>
              </a:ext>
            </a:extLst>
          </p:cNvPr>
          <p:cNvSpPr/>
          <p:nvPr/>
        </p:nvSpPr>
        <p:spPr>
          <a:xfrm>
            <a:off x="4460913" y="4054882"/>
            <a:ext cx="190501" cy="1555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461EAD-9A2E-4D1F-AA3A-67C89B2187A3}"/>
              </a:ext>
            </a:extLst>
          </p:cNvPr>
          <p:cNvSpPr/>
          <p:nvPr/>
        </p:nvSpPr>
        <p:spPr>
          <a:xfrm>
            <a:off x="2912434" y="3787818"/>
            <a:ext cx="190501" cy="1555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654C65-096A-4EE6-B83D-9613FA4CDAD1}"/>
              </a:ext>
            </a:extLst>
          </p:cNvPr>
          <p:cNvSpPr txBox="1"/>
          <p:nvPr/>
        </p:nvSpPr>
        <p:spPr>
          <a:xfrm>
            <a:off x="9081776" y="2161510"/>
            <a:ext cx="209724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Still using linear approximation in the peak field zone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3E14BD-4420-4FE4-B432-A65B8227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419" y="3555663"/>
            <a:ext cx="4595899" cy="2427084"/>
          </a:xfrm>
        </p:spPr>
        <p:txBody>
          <a:bodyPr>
            <a:normAutofit/>
          </a:bodyPr>
          <a:lstStyle/>
          <a:p>
            <a:r>
              <a:rPr lang="it-IT" dirty="0"/>
              <a:t>J</a:t>
            </a:r>
            <a:r>
              <a:rPr lang="it-IT" baseline="-25000" dirty="0"/>
              <a:t>c</a:t>
            </a:r>
            <a:r>
              <a:rPr lang="it-IT" dirty="0"/>
              <a:t> for Nb</a:t>
            </a:r>
            <a:r>
              <a:rPr lang="it-IT" baseline="-25000" dirty="0"/>
              <a:t>3</a:t>
            </a:r>
            <a:r>
              <a:rPr lang="it-IT" dirty="0"/>
              <a:t>Sn:                      1928 A/mm</a:t>
            </a:r>
            <a:r>
              <a:rPr lang="it-IT" baseline="30000" dirty="0"/>
              <a:t>2</a:t>
            </a:r>
            <a:r>
              <a:rPr lang="it-IT" dirty="0"/>
              <a:t> @16 T, 1.9 K</a:t>
            </a:r>
          </a:p>
          <a:p>
            <a:endParaRPr lang="it-IT" baseline="-25000" dirty="0"/>
          </a:p>
          <a:p>
            <a:r>
              <a:rPr lang="it-IT" dirty="0"/>
              <a:t>J</a:t>
            </a:r>
            <a:r>
              <a:rPr lang="it-IT" baseline="-25000" dirty="0"/>
              <a:t>c</a:t>
            </a:r>
            <a:r>
              <a:rPr lang="it-IT" dirty="0"/>
              <a:t> for Bi2212:                      2944 A/mm</a:t>
            </a:r>
            <a:r>
              <a:rPr lang="it-IT" baseline="30000" dirty="0"/>
              <a:t>2</a:t>
            </a:r>
            <a:r>
              <a:rPr lang="it-IT" dirty="0"/>
              <a:t> @20 T, 1.9 K</a:t>
            </a:r>
            <a:endParaRPr lang="it-IT" baseline="-25000" dirty="0"/>
          </a:p>
          <a:p>
            <a:endParaRPr lang="it-IT" baseline="-25000" dirty="0"/>
          </a:p>
        </p:txBody>
      </p:sp>
    </p:spTree>
    <p:extLst>
      <p:ext uri="{BB962C8B-B14F-4D97-AF65-F5344CB8AC3E}">
        <p14:creationId xmlns:p14="http://schemas.microsoft.com/office/powerpoint/2010/main" val="151740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14189-CB13-4418-A584-1FBFFEA99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Conductor for comparison with Paolo model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1AD572-C39E-4149-8793-0AB96B899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608529"/>
              </p:ext>
            </p:extLst>
          </p:nvPr>
        </p:nvGraphicFramePr>
        <p:xfrm>
          <a:off x="838200" y="1860569"/>
          <a:ext cx="1084766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734">
                  <a:extLst>
                    <a:ext uri="{9D8B030D-6E8A-4147-A177-3AD203B41FA5}">
                      <a16:colId xmlns:a16="http://schemas.microsoft.com/office/drawing/2014/main" val="1879893443"/>
                    </a:ext>
                  </a:extLst>
                </a:gridCol>
                <a:gridCol w="3988965">
                  <a:extLst>
                    <a:ext uri="{9D8B030D-6E8A-4147-A177-3AD203B41FA5}">
                      <a16:colId xmlns:a16="http://schemas.microsoft.com/office/drawing/2014/main" val="3805364378"/>
                    </a:ext>
                  </a:extLst>
                </a:gridCol>
                <a:gridCol w="3988965">
                  <a:extLst>
                    <a:ext uri="{9D8B030D-6E8A-4147-A177-3AD203B41FA5}">
                      <a16:colId xmlns:a16="http://schemas.microsoft.com/office/drawing/2014/main" val="3709555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Bi-2212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Nb</a:t>
                      </a:r>
                      <a:r>
                        <a:rPr lang="it-IT" baseline="-25000" dirty="0"/>
                        <a:t>3</a:t>
                      </a:r>
                      <a:r>
                        <a:rPr lang="it-IT" dirty="0"/>
                        <a:t>Sn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289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Strand 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0.8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0.8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84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Number of strands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33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Cu(stabilizer)/SC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574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Bare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13.76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13.3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0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Bare height (inner)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1.44 mm (0.9 packing)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1.44 mm (0.9 packing)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152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Bare height (outer)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1.56 mm (0.5 keystone)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1.55 mm (0.5 keystone)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25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Insulation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0.15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0.15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263977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A8F22FBC-9BB4-4B39-AAE4-6D2462FE9B6D}"/>
              </a:ext>
            </a:extLst>
          </p:cNvPr>
          <p:cNvSpPr/>
          <p:nvPr/>
        </p:nvSpPr>
        <p:spPr>
          <a:xfrm>
            <a:off x="9055216" y="2185326"/>
            <a:ext cx="1308683" cy="164844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4010F-9978-48F4-9A63-02A04F77922B}"/>
              </a:ext>
            </a:extLst>
          </p:cNvPr>
          <p:cNvSpPr txBox="1"/>
          <p:nvPr/>
        </p:nvSpPr>
        <p:spPr>
          <a:xfrm>
            <a:off x="10444294" y="2686380"/>
            <a:ext cx="97661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From DCC017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DF2B7F-9EA4-4F1C-A462-9CFB280EF48B}"/>
              </a:ext>
            </a:extLst>
          </p:cNvPr>
          <p:cNvSpPr/>
          <p:nvPr/>
        </p:nvSpPr>
        <p:spPr>
          <a:xfrm>
            <a:off x="5063454" y="2185326"/>
            <a:ext cx="1308683" cy="164844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DDE05-C3EC-4DCF-A7E6-4D9B75AC56A4}"/>
              </a:ext>
            </a:extLst>
          </p:cNvPr>
          <p:cNvSpPr txBox="1"/>
          <p:nvPr/>
        </p:nvSpPr>
        <p:spPr>
          <a:xfrm>
            <a:off x="6424568" y="2505670"/>
            <a:ext cx="14191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From RC coil             (17 strands)</a:t>
            </a:r>
          </a:p>
        </p:txBody>
      </p:sp>
    </p:spTree>
    <p:extLst>
      <p:ext uri="{BB962C8B-B14F-4D97-AF65-F5344CB8AC3E}">
        <p14:creationId xmlns:p14="http://schemas.microsoft.com/office/powerpoint/2010/main" val="830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61EC-B0B4-4B25-A8F9-302E40337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Iron yoke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48197-9E25-4DF6-954F-57F29794B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591" y="1352939"/>
            <a:ext cx="6486081" cy="528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9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6BAC4A-431D-4E8C-82E2-1BE646058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741625"/>
              </p:ext>
            </p:extLst>
          </p:nvPr>
        </p:nvGraphicFramePr>
        <p:xfrm>
          <a:off x="75501" y="167951"/>
          <a:ext cx="12054978" cy="627016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16663">
                  <a:extLst>
                    <a:ext uri="{9D8B030D-6E8A-4147-A177-3AD203B41FA5}">
                      <a16:colId xmlns:a16="http://schemas.microsoft.com/office/drawing/2014/main" val="360688759"/>
                    </a:ext>
                  </a:extLst>
                </a:gridCol>
                <a:gridCol w="516663">
                  <a:extLst>
                    <a:ext uri="{9D8B030D-6E8A-4147-A177-3AD203B41FA5}">
                      <a16:colId xmlns:a16="http://schemas.microsoft.com/office/drawing/2014/main" val="51831677"/>
                    </a:ext>
                  </a:extLst>
                </a:gridCol>
                <a:gridCol w="516663">
                  <a:extLst>
                    <a:ext uri="{9D8B030D-6E8A-4147-A177-3AD203B41FA5}">
                      <a16:colId xmlns:a16="http://schemas.microsoft.com/office/drawing/2014/main" val="2330405670"/>
                    </a:ext>
                  </a:extLst>
                </a:gridCol>
                <a:gridCol w="516663">
                  <a:extLst>
                    <a:ext uri="{9D8B030D-6E8A-4147-A177-3AD203B41FA5}">
                      <a16:colId xmlns:a16="http://schemas.microsoft.com/office/drawing/2014/main" val="2704021730"/>
                    </a:ext>
                  </a:extLst>
                </a:gridCol>
                <a:gridCol w="516663">
                  <a:extLst>
                    <a:ext uri="{9D8B030D-6E8A-4147-A177-3AD203B41FA5}">
                      <a16:colId xmlns:a16="http://schemas.microsoft.com/office/drawing/2014/main" val="4000328909"/>
                    </a:ext>
                  </a:extLst>
                </a:gridCol>
                <a:gridCol w="516663">
                  <a:extLst>
                    <a:ext uri="{9D8B030D-6E8A-4147-A177-3AD203B41FA5}">
                      <a16:colId xmlns:a16="http://schemas.microsoft.com/office/drawing/2014/main" val="550882735"/>
                    </a:ext>
                  </a:extLst>
                </a:gridCol>
                <a:gridCol w="516663">
                  <a:extLst>
                    <a:ext uri="{9D8B030D-6E8A-4147-A177-3AD203B41FA5}">
                      <a16:colId xmlns:a16="http://schemas.microsoft.com/office/drawing/2014/main" val="4052027924"/>
                    </a:ext>
                  </a:extLst>
                </a:gridCol>
                <a:gridCol w="692798">
                  <a:extLst>
                    <a:ext uri="{9D8B030D-6E8A-4147-A177-3AD203B41FA5}">
                      <a16:colId xmlns:a16="http://schemas.microsoft.com/office/drawing/2014/main" val="2050455386"/>
                    </a:ext>
                  </a:extLst>
                </a:gridCol>
                <a:gridCol w="700137">
                  <a:extLst>
                    <a:ext uri="{9D8B030D-6E8A-4147-A177-3AD203B41FA5}">
                      <a16:colId xmlns:a16="http://schemas.microsoft.com/office/drawing/2014/main" val="25870286"/>
                    </a:ext>
                  </a:extLst>
                </a:gridCol>
                <a:gridCol w="516663">
                  <a:extLst>
                    <a:ext uri="{9D8B030D-6E8A-4147-A177-3AD203B41FA5}">
                      <a16:colId xmlns:a16="http://schemas.microsoft.com/office/drawing/2014/main" val="1519254938"/>
                    </a:ext>
                  </a:extLst>
                </a:gridCol>
                <a:gridCol w="516663">
                  <a:extLst>
                    <a:ext uri="{9D8B030D-6E8A-4147-A177-3AD203B41FA5}">
                      <a16:colId xmlns:a16="http://schemas.microsoft.com/office/drawing/2014/main" val="3316682553"/>
                    </a:ext>
                  </a:extLst>
                </a:gridCol>
                <a:gridCol w="516663">
                  <a:extLst>
                    <a:ext uri="{9D8B030D-6E8A-4147-A177-3AD203B41FA5}">
                      <a16:colId xmlns:a16="http://schemas.microsoft.com/office/drawing/2014/main" val="1708361783"/>
                    </a:ext>
                  </a:extLst>
                </a:gridCol>
                <a:gridCol w="516663">
                  <a:extLst>
                    <a:ext uri="{9D8B030D-6E8A-4147-A177-3AD203B41FA5}">
                      <a16:colId xmlns:a16="http://schemas.microsoft.com/office/drawing/2014/main" val="155319897"/>
                    </a:ext>
                  </a:extLst>
                </a:gridCol>
                <a:gridCol w="639956">
                  <a:extLst>
                    <a:ext uri="{9D8B030D-6E8A-4147-A177-3AD203B41FA5}">
                      <a16:colId xmlns:a16="http://schemas.microsoft.com/office/drawing/2014/main" val="2375270878"/>
                    </a:ext>
                  </a:extLst>
                </a:gridCol>
                <a:gridCol w="792607">
                  <a:extLst>
                    <a:ext uri="{9D8B030D-6E8A-4147-A177-3AD203B41FA5}">
                      <a16:colId xmlns:a16="http://schemas.microsoft.com/office/drawing/2014/main" val="1352327109"/>
                    </a:ext>
                  </a:extLst>
                </a:gridCol>
                <a:gridCol w="516663">
                  <a:extLst>
                    <a:ext uri="{9D8B030D-6E8A-4147-A177-3AD203B41FA5}">
                      <a16:colId xmlns:a16="http://schemas.microsoft.com/office/drawing/2014/main" val="820345938"/>
                    </a:ext>
                  </a:extLst>
                </a:gridCol>
                <a:gridCol w="733896">
                  <a:extLst>
                    <a:ext uri="{9D8B030D-6E8A-4147-A177-3AD203B41FA5}">
                      <a16:colId xmlns:a16="http://schemas.microsoft.com/office/drawing/2014/main" val="3708750353"/>
                    </a:ext>
                  </a:extLst>
                </a:gridCol>
                <a:gridCol w="745639">
                  <a:extLst>
                    <a:ext uri="{9D8B030D-6E8A-4147-A177-3AD203B41FA5}">
                      <a16:colId xmlns:a16="http://schemas.microsoft.com/office/drawing/2014/main" val="3925618030"/>
                    </a:ext>
                  </a:extLst>
                </a:gridCol>
                <a:gridCol w="516663">
                  <a:extLst>
                    <a:ext uri="{9D8B030D-6E8A-4147-A177-3AD203B41FA5}">
                      <a16:colId xmlns:a16="http://schemas.microsoft.com/office/drawing/2014/main" val="1590074632"/>
                    </a:ext>
                  </a:extLst>
                </a:gridCol>
                <a:gridCol w="516663">
                  <a:extLst>
                    <a:ext uri="{9D8B030D-6E8A-4147-A177-3AD203B41FA5}">
                      <a16:colId xmlns:a16="http://schemas.microsoft.com/office/drawing/2014/main" val="1285487792"/>
                    </a:ext>
                  </a:extLst>
                </a:gridCol>
                <a:gridCol w="516663">
                  <a:extLst>
                    <a:ext uri="{9D8B030D-6E8A-4147-A177-3AD203B41FA5}">
                      <a16:colId xmlns:a16="http://schemas.microsoft.com/office/drawing/2014/main" val="1118586083"/>
                    </a:ext>
                  </a:extLst>
                </a:gridCol>
              </a:tblGrid>
              <a:tr h="1142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Magnet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Layers of HTS/LTS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Str # (HTS)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Str # (LTS)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HTS Str diameter [mm]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LTS Str diameter [mm]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Stabilizer/Superconductor (HTS/LTS)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HTS Bare cable width [mm]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LTS Bare cable width [mm]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HTS area [mm</a:t>
                      </a:r>
                      <a:r>
                        <a:rPr lang="it-IT" sz="1200" b="0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]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LTS area [mm</a:t>
                      </a:r>
                      <a:r>
                        <a:rPr lang="it-IT" sz="1200" b="0" u="none" strike="noStrike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it-IT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]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Coil Width [mm]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Curr [A]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Peak field on HTS [T]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Peak field on LTS [T]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Margin on HTS [%]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Margin on LTS [%]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J</a:t>
                      </a:r>
                      <a:r>
                        <a:rPr lang="it-IT" sz="1200" b="0" u="none" strike="noStrike" baseline="-25000" dirty="0">
                          <a:solidFill>
                            <a:schemeClr val="bg1"/>
                          </a:solidFill>
                          <a:effectLst/>
                        </a:rPr>
                        <a:t>Cu</a:t>
                      </a:r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on LTS [A/mm</a:t>
                      </a:r>
                      <a:r>
                        <a:rPr lang="it-IT" sz="1200" b="0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]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Peak stress on HTS [</a:t>
                      </a:r>
                      <a:r>
                        <a:rPr lang="en-US" sz="1200" b="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Mpa</a:t>
                      </a:r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]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Peak stress on LTS [</a:t>
                      </a:r>
                      <a:r>
                        <a:rPr lang="en-US" sz="1200" b="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Mpa</a:t>
                      </a:r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]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Horizontal stress on midplane [</a:t>
                      </a:r>
                      <a:r>
                        <a:rPr lang="en-US" sz="1200" b="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Mpa</a:t>
                      </a:r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]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vert="vert27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927619"/>
                  </a:ext>
                </a:extLst>
              </a:tr>
              <a:tr h="466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20 T – v2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4 / 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40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30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0.8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0.8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3/1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18.35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13.30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3069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1514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104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11020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20.47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12.48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82.9</a:t>
                      </a:r>
                      <a:endParaRPr lang="it-IT" sz="1200" b="0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77.4</a:t>
                      </a:r>
                      <a:endParaRPr lang="it-IT" sz="1200" b="0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1461</a:t>
                      </a:r>
                      <a:endParaRPr lang="it-IT" sz="12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132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170</a:t>
                      </a:r>
                      <a:endParaRPr lang="it-IT" sz="12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467290"/>
                  </a:ext>
                </a:extLst>
              </a:tr>
              <a:tr h="466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20 T – v3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4 / 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35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35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0.8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0.8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3/1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16.06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15.52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2667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1777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99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10420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20.51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12.19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87.2</a:t>
                      </a:r>
                      <a:endParaRPr lang="it-IT" sz="12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72.6</a:t>
                      </a:r>
                      <a:endParaRPr lang="it-IT" sz="1200" b="0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1184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141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134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868406"/>
                  </a:ext>
                </a:extLst>
              </a:tr>
              <a:tr h="466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20 T – v4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4 / 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35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25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0.8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0.8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3/1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16.06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11.08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2667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1253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90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10290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20.45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12.76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86.4</a:t>
                      </a:r>
                      <a:endParaRPr lang="it-IT" sz="12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81</a:t>
                      </a:r>
                      <a:endParaRPr lang="it-IT" sz="1200" b="0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1637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140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188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96994"/>
                  </a:ext>
                </a:extLst>
              </a:tr>
              <a:tr h="466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20 T – v5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4 / 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0.8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0.8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3/1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13.75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13.30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2271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1514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85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9820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20.72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12.42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93.1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75.2</a:t>
                      </a:r>
                      <a:endParaRPr lang="it-IT" sz="1200" b="0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1302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155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149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03981"/>
                  </a:ext>
                </a:extLst>
              </a:tr>
              <a:tr h="466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20 T - v6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 / 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40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35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0.8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0.8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3/1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18.35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15.52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1143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3392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102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10810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20.4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15.88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81.8</a:t>
                      </a:r>
                      <a:endParaRPr lang="it-IT" sz="1200" b="0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90.6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1228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118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144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872579"/>
                  </a:ext>
                </a:extLst>
              </a:tr>
              <a:tr h="466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20 T – v7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 gridSpan="20"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unfinished, not worth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224612"/>
                  </a:ext>
                </a:extLst>
              </a:tr>
              <a:tr h="466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20 T – v8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4 / 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40/35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0.8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0.8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3/1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18.35/16.06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11.08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2753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1253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95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10750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20.38/</a:t>
                      </a:r>
                    </a:p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15.86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13.16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81.5/</a:t>
                      </a:r>
                    </a:p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81.9</a:t>
                      </a:r>
                      <a:endParaRPr lang="it-IT" sz="1200" b="0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83.8</a:t>
                      </a:r>
                      <a:endParaRPr lang="it-IT" sz="1200" b="0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1710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151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205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862188"/>
                  </a:ext>
                </a:extLst>
              </a:tr>
              <a:tr h="466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20 T – v9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4 / 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40/35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0.8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0.8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3/1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18.35/16.06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13.30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2753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1514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10820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20.42/</a:t>
                      </a:r>
                    </a:p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15.86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12.82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81.9/</a:t>
                      </a:r>
                    </a:p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82.3</a:t>
                      </a:r>
                      <a:endParaRPr lang="it-IT" sz="1200" b="0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78</a:t>
                      </a:r>
                      <a:endParaRPr lang="it-IT" sz="1200" b="0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1435</a:t>
                      </a:r>
                      <a:endParaRPr lang="it-IT" sz="12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151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accent2"/>
                          </a:solidFill>
                          <a:effectLst/>
                        </a:rPr>
                        <a:t>170</a:t>
                      </a:r>
                      <a:endParaRPr lang="it-IT" sz="12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extLst>
                  <a:ext uri="{0D108BD9-81ED-4DB2-BD59-A6C34878D82A}">
                    <a16:rowId xmlns:a16="http://schemas.microsoft.com/office/drawing/2014/main" val="1815621038"/>
                  </a:ext>
                </a:extLst>
              </a:tr>
              <a:tr h="466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effectLst/>
                        </a:rPr>
                        <a:t>20 T – v9b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4 / 2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effectLst/>
                        </a:rPr>
                        <a:t>40/35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30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effectLst/>
                        </a:rPr>
                        <a:t>0.8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0.8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3/1.5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18.35/16.06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effectLst/>
                        </a:rPr>
                        <a:t>13.3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2753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effectLst/>
                        </a:rPr>
                        <a:t>1514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100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effectLst/>
                        </a:rPr>
                        <a:t>10820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20.42/</a:t>
                      </a:r>
                    </a:p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15.86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12.82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81.9/</a:t>
                      </a:r>
                    </a:p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82.3</a:t>
                      </a:r>
                      <a:endParaRPr lang="it-IT" sz="12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83.3</a:t>
                      </a:r>
                      <a:endParaRPr lang="it-IT" sz="12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1195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151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170</a:t>
                      </a:r>
                      <a:endParaRPr lang="it-IT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200" b="1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827890"/>
                  </a:ext>
                </a:extLst>
              </a:tr>
              <a:tr h="466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20 T – v10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2 / 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40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35/30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0.8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0.8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3/1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18.35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15.52/13.75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1143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3112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98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10750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20.39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15.90/</a:t>
                      </a:r>
                    </a:p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12.91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81.5</a:t>
                      </a:r>
                      <a:endParaRPr lang="it-IT" sz="1200" b="0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90.5</a:t>
                      </a:r>
                      <a:r>
                        <a:rPr lang="it-IT" sz="1200" u="none" strike="noStrike" dirty="0">
                          <a:effectLst/>
                        </a:rPr>
                        <a:t>/</a:t>
                      </a:r>
                    </a:p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79.06</a:t>
                      </a:r>
                      <a:endParaRPr lang="it-IT" sz="1200" b="0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1222/</a:t>
                      </a:r>
                    </a:p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1425</a:t>
                      </a:r>
                      <a:endParaRPr lang="it-IT" sz="12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117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accent2"/>
                          </a:solidFill>
                          <a:effectLst/>
                        </a:rPr>
                        <a:t>169</a:t>
                      </a:r>
                      <a:endParaRPr lang="it-IT" sz="12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/>
                </a:tc>
                <a:extLst>
                  <a:ext uri="{0D108BD9-81ED-4DB2-BD59-A6C34878D82A}">
                    <a16:rowId xmlns:a16="http://schemas.microsoft.com/office/drawing/2014/main" val="1274447384"/>
                  </a:ext>
                </a:extLst>
              </a:tr>
              <a:tr h="466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20 T – v11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 / 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40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35/30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0.8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1.1/0.8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3/1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18.35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15.52/13.75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1143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3112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110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11650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20.7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15.77/</a:t>
                      </a:r>
                    </a:p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11.43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86.2</a:t>
                      </a:r>
                      <a:endParaRPr lang="it-IT" sz="12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83.3/</a:t>
                      </a:r>
                    </a:p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73.6</a:t>
                      </a:r>
                      <a:endParaRPr lang="it-IT" sz="1200" b="0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700.5/</a:t>
                      </a:r>
                    </a:p>
                    <a:p>
                      <a:pPr algn="ctr" fontAlgn="ctr"/>
                      <a:r>
                        <a:rPr lang="it-I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1545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119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165</a:t>
                      </a:r>
                      <a:endParaRPr lang="it-IT" sz="12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2" marR="3842" marT="38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882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E028-79B9-484E-98EF-C7DA6263D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Effect of 3mm between layers (v9)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B892D-52FE-4C49-B5EB-B01FC67EA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1" t="34694" r="52474" b="13061"/>
          <a:stretch/>
        </p:blipFill>
        <p:spPr>
          <a:xfrm>
            <a:off x="751931" y="1545140"/>
            <a:ext cx="2905668" cy="2324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C905F5-955B-4918-B5B5-2DB1CC6D26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79" t="35374" r="51786" b="12517"/>
          <a:stretch/>
        </p:blipFill>
        <p:spPr>
          <a:xfrm>
            <a:off x="4639373" y="1617914"/>
            <a:ext cx="2913254" cy="232453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D91E171-0BEA-4753-A60B-8DA632A635E3}"/>
              </a:ext>
            </a:extLst>
          </p:cNvPr>
          <p:cNvSpPr/>
          <p:nvPr/>
        </p:nvSpPr>
        <p:spPr>
          <a:xfrm>
            <a:off x="3942827" y="2780181"/>
            <a:ext cx="411317" cy="304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507886-C0F6-47FF-A7FA-11B02D4972D0}"/>
              </a:ext>
            </a:extLst>
          </p:cNvPr>
          <p:cNvSpPr txBox="1"/>
          <p:nvPr/>
        </p:nvSpPr>
        <p:spPr>
          <a:xfrm>
            <a:off x="2202110" y="4043385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20 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6FBAB-FFDF-40DF-A3CB-F22DA4D61C26}"/>
              </a:ext>
            </a:extLst>
          </p:cNvPr>
          <p:cNvSpPr txBox="1"/>
          <p:nvPr/>
        </p:nvSpPr>
        <p:spPr>
          <a:xfrm>
            <a:off x="5886275" y="4043385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18.9T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DA5E2-5583-4F63-A7BD-A4F9FDB3421E}"/>
              </a:ext>
            </a:extLst>
          </p:cNvPr>
          <p:cNvSpPr txBox="1"/>
          <p:nvPr/>
        </p:nvSpPr>
        <p:spPr>
          <a:xfrm>
            <a:off x="3007454" y="4719421"/>
            <a:ext cx="4924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To get again 20 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Current [A]: 10820 </a:t>
            </a:r>
            <a:r>
              <a:rPr lang="it-IT" dirty="0">
                <a:sym typeface="Wingdings" panose="05000000000000000000" pitchFamily="2" charset="2"/>
              </a:rPr>
              <a:t> 11500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ym typeface="Wingdings" panose="05000000000000000000" pitchFamily="2" charset="2"/>
              </a:rPr>
              <a:t>Margin HTS [%]: 81.9/82.3  85.2/85.4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ym typeface="Wingdings" panose="05000000000000000000" pitchFamily="2" charset="2"/>
              </a:rPr>
              <a:t>Margin LTS [%]: 83.3  82.5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ym typeface="Wingdings" panose="05000000000000000000" pitchFamily="2" charset="2"/>
              </a:rPr>
              <a:t>Force HTS [MPa]: 151  158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ym typeface="Wingdings" panose="05000000000000000000" pitchFamily="2" charset="2"/>
              </a:rPr>
              <a:t>Force LTS </a:t>
            </a:r>
            <a:r>
              <a:rPr lang="it-IT">
                <a:sym typeface="Wingdings" panose="05000000000000000000" pitchFamily="2" charset="2"/>
              </a:rPr>
              <a:t>[MPa</a:t>
            </a:r>
            <a:r>
              <a:rPr lang="it-IT" dirty="0">
                <a:sym typeface="Wingdings" panose="05000000000000000000" pitchFamily="2" charset="2"/>
              </a:rPr>
              <a:t>]: 170  178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096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3A6A-725D-4D05-B0D4-49A5CEE8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77259-876C-4B9A-8BCA-21D637028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What is minimum bending radius of Bi2212?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E26CD-DF6C-488E-A007-F728FCBE0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1" t="34694" r="52474" b="13061"/>
          <a:stretch/>
        </p:blipFill>
        <p:spPr>
          <a:xfrm>
            <a:off x="3172757" y="2360087"/>
            <a:ext cx="5165986" cy="413278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E93B46-67B3-4D61-8E58-74379155C489}"/>
              </a:ext>
            </a:extLst>
          </p:cNvPr>
          <p:cNvCxnSpPr/>
          <p:nvPr/>
        </p:nvCxnSpPr>
        <p:spPr>
          <a:xfrm>
            <a:off x="4226767" y="5570376"/>
            <a:ext cx="20527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D19B11E-F934-4605-B6EE-34D63DB3ED97}"/>
              </a:ext>
            </a:extLst>
          </p:cNvPr>
          <p:cNvSpPr txBox="1"/>
          <p:nvPr/>
        </p:nvSpPr>
        <p:spPr>
          <a:xfrm>
            <a:off x="3979036" y="5118479"/>
            <a:ext cx="12415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~4.9 mm</a:t>
            </a:r>
          </a:p>
        </p:txBody>
      </p:sp>
    </p:spTree>
    <p:extLst>
      <p:ext uri="{BB962C8B-B14F-4D97-AF65-F5344CB8AC3E}">
        <p14:creationId xmlns:p14="http://schemas.microsoft.com/office/powerpoint/2010/main" val="2494776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64E3-D175-43E5-A299-C5612C6B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015" y="2697265"/>
            <a:ext cx="3498908" cy="1325563"/>
          </a:xfrm>
        </p:spPr>
        <p:txBody>
          <a:bodyPr/>
          <a:lstStyle/>
          <a:p>
            <a:r>
              <a:rPr lang="it-IT" dirty="0"/>
              <a:t>Cross sections</a:t>
            </a:r>
          </a:p>
        </p:txBody>
      </p:sp>
    </p:spTree>
    <p:extLst>
      <p:ext uri="{BB962C8B-B14F-4D97-AF65-F5344CB8AC3E}">
        <p14:creationId xmlns:p14="http://schemas.microsoft.com/office/powerpoint/2010/main" val="4103815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664</Words>
  <Application>Microsoft Office PowerPoint</Application>
  <PresentationFormat>Widescreen</PresentationFormat>
  <Paragraphs>312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Update on Costheta  cross section </vt:lpstr>
      <vt:lpstr>Assumptions</vt:lpstr>
      <vt:lpstr>Critical current</vt:lpstr>
      <vt:lpstr>Conductor for comparison with Paolo model</vt:lpstr>
      <vt:lpstr>Iron yoke</vt:lpstr>
      <vt:lpstr>PowerPoint Presentation</vt:lpstr>
      <vt:lpstr>Effect of 3mm between layers (v9)</vt:lpstr>
      <vt:lpstr>Open Question</vt:lpstr>
      <vt:lpstr>Cross sections</vt:lpstr>
      <vt:lpstr>v2</vt:lpstr>
      <vt:lpstr>v3</vt:lpstr>
      <vt:lpstr>V4</vt:lpstr>
      <vt:lpstr>v5</vt:lpstr>
      <vt:lpstr>v6</vt:lpstr>
      <vt:lpstr>v8</vt:lpstr>
      <vt:lpstr>v9</vt:lpstr>
      <vt:lpstr>v10</vt:lpstr>
      <vt:lpstr>v11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Costheta cross section (preliminary)</dc:title>
  <dc:creator>Vittorio Marinozzi</dc:creator>
  <cp:lastModifiedBy>Vittorio Marinozzi</cp:lastModifiedBy>
  <cp:revision>56</cp:revision>
  <dcterms:created xsi:type="dcterms:W3CDTF">2020-07-27T22:07:12Z</dcterms:created>
  <dcterms:modified xsi:type="dcterms:W3CDTF">2020-11-17T15:44:03Z</dcterms:modified>
</cp:coreProperties>
</file>